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1" r:id="rId3"/>
    <p:sldId id="257" r:id="rId4"/>
    <p:sldId id="259" r:id="rId5"/>
    <p:sldId id="260" r:id="rId6"/>
    <p:sldId id="261" r:id="rId7"/>
    <p:sldId id="262" r:id="rId8"/>
    <p:sldId id="263" r:id="rId9"/>
    <p:sldId id="265" r:id="rId10"/>
    <p:sldId id="264"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ava Full Stack Developer" id="{2C5AB144-3DE8-4644-B8DD-632B9E0C20A0}">
          <p14:sldIdLst>
            <p14:sldId id="258"/>
            <p14:sldId id="281"/>
          </p14:sldIdLst>
        </p14:section>
        <p14:section name="HW1 - Sorular - 8 Ocak 2021" id="{4D9B4363-4AAA-49FA-8497-D96C2CB3C60B}">
          <p14:sldIdLst>
            <p14:sldId id="257"/>
            <p14:sldId id="259"/>
            <p14:sldId id="260"/>
            <p14:sldId id="261"/>
            <p14:sldId id="262"/>
            <p14:sldId id="263"/>
            <p14:sldId id="265"/>
            <p14:sldId id="264"/>
            <p14:sldId id="266"/>
            <p14:sldId id="268"/>
            <p14:sldId id="269"/>
            <p14:sldId id="270"/>
            <p14:sldId id="271"/>
          </p14:sldIdLst>
        </p14:section>
        <p14:section name="HW2" id="{70EAF01F-0062-4AED-A598-FCF5324293B2}">
          <p14:sldIdLst>
            <p14:sldId id="272"/>
            <p14:sldId id="273"/>
            <p14:sldId id="274"/>
            <p14:sldId id="275"/>
            <p14:sldId id="276"/>
            <p14:sldId id="277"/>
            <p14:sldId id="278"/>
            <p14:sldId id="279"/>
            <p14:sldId id="280"/>
          </p14:sldIdLst>
        </p14:section>
        <p14:section name="HW3" id="{9459F313-A635-4584-A722-9EDB67F37EB3}">
          <p14:sldIdLst>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0" autoAdjust="0"/>
    <p:restoredTop sz="94660"/>
  </p:normalViewPr>
  <p:slideViewPr>
    <p:cSldViewPr snapToGrid="0">
      <p:cViewPr varScale="1">
        <p:scale>
          <a:sx n="112" d="100"/>
          <a:sy n="112"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9C71CD3-F6DE-49F6-A96A-FB32964C6D98}" type="datetimeFigureOut">
              <a:rPr lang="tr-TR" smtClean="0"/>
              <a:t>28.01.2022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3D2E146-52B0-4AAB-90CA-7A5DDB0C9F9C}"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32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9C71CD3-F6DE-49F6-A96A-FB32964C6D98}" type="datetimeFigureOut">
              <a:rPr lang="tr-TR" smtClean="0"/>
              <a:t>28.01.2022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3D2E146-52B0-4AAB-90CA-7A5DDB0C9F9C}" type="slidenum">
              <a:rPr lang="tr-TR" smtClean="0"/>
              <a:t>‹#›</a:t>
            </a:fld>
            <a:endParaRPr lang="tr-TR"/>
          </a:p>
        </p:txBody>
      </p:sp>
    </p:spTree>
    <p:extLst>
      <p:ext uri="{BB962C8B-B14F-4D97-AF65-F5344CB8AC3E}">
        <p14:creationId xmlns:p14="http://schemas.microsoft.com/office/powerpoint/2010/main" val="312190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9C71CD3-F6DE-49F6-A96A-FB32964C6D98}" type="datetimeFigureOut">
              <a:rPr lang="tr-TR" smtClean="0"/>
              <a:t>28.01.2022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3D2E146-52B0-4AAB-90CA-7A5DDB0C9F9C}" type="slidenum">
              <a:rPr lang="tr-TR" smtClean="0"/>
              <a:t>‹#›</a:t>
            </a:fld>
            <a:endParaRPr lang="tr-TR"/>
          </a:p>
        </p:txBody>
      </p:sp>
    </p:spTree>
    <p:extLst>
      <p:ext uri="{BB962C8B-B14F-4D97-AF65-F5344CB8AC3E}">
        <p14:creationId xmlns:p14="http://schemas.microsoft.com/office/powerpoint/2010/main" val="252717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9C71CD3-F6DE-49F6-A96A-FB32964C6D98}" type="datetimeFigureOut">
              <a:rPr lang="tr-TR" smtClean="0"/>
              <a:t>28.01.2022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3D2E146-52B0-4AAB-90CA-7A5DDB0C9F9C}" type="slidenum">
              <a:rPr lang="tr-TR" smtClean="0"/>
              <a:t>‹#›</a:t>
            </a:fld>
            <a:endParaRPr lang="tr-TR"/>
          </a:p>
        </p:txBody>
      </p:sp>
    </p:spTree>
    <p:extLst>
      <p:ext uri="{BB962C8B-B14F-4D97-AF65-F5344CB8AC3E}">
        <p14:creationId xmlns:p14="http://schemas.microsoft.com/office/powerpoint/2010/main" val="244845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9C71CD3-F6DE-49F6-A96A-FB32964C6D98}" type="datetimeFigureOut">
              <a:rPr lang="tr-TR" smtClean="0"/>
              <a:t>28.01.2022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3D2E146-52B0-4AAB-90CA-7A5DDB0C9F9C}"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5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9C71CD3-F6DE-49F6-A96A-FB32964C6D98}" type="datetimeFigureOut">
              <a:rPr lang="tr-TR" smtClean="0"/>
              <a:t>28.01.2022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3D2E146-52B0-4AAB-90CA-7A5DDB0C9F9C}" type="slidenum">
              <a:rPr lang="tr-TR" smtClean="0"/>
              <a:t>‹#›</a:t>
            </a:fld>
            <a:endParaRPr lang="tr-TR"/>
          </a:p>
        </p:txBody>
      </p:sp>
    </p:spTree>
    <p:extLst>
      <p:ext uri="{BB962C8B-B14F-4D97-AF65-F5344CB8AC3E}">
        <p14:creationId xmlns:p14="http://schemas.microsoft.com/office/powerpoint/2010/main" val="297814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9C71CD3-F6DE-49F6-A96A-FB32964C6D98}" type="datetimeFigureOut">
              <a:rPr lang="tr-TR" smtClean="0"/>
              <a:t>28.01.2022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3D2E146-52B0-4AAB-90CA-7A5DDB0C9F9C}" type="slidenum">
              <a:rPr lang="tr-TR" smtClean="0"/>
              <a:t>‹#›</a:t>
            </a:fld>
            <a:endParaRPr lang="tr-TR"/>
          </a:p>
        </p:txBody>
      </p:sp>
    </p:spTree>
    <p:extLst>
      <p:ext uri="{BB962C8B-B14F-4D97-AF65-F5344CB8AC3E}">
        <p14:creationId xmlns:p14="http://schemas.microsoft.com/office/powerpoint/2010/main" val="52394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9C71CD3-F6DE-49F6-A96A-FB32964C6D98}" type="datetimeFigureOut">
              <a:rPr lang="tr-TR" smtClean="0"/>
              <a:t>28.01.2022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3D2E146-52B0-4AAB-90CA-7A5DDB0C9F9C}" type="slidenum">
              <a:rPr lang="tr-TR" smtClean="0"/>
              <a:t>‹#›</a:t>
            </a:fld>
            <a:endParaRPr lang="tr-TR"/>
          </a:p>
        </p:txBody>
      </p:sp>
    </p:spTree>
    <p:extLst>
      <p:ext uri="{BB962C8B-B14F-4D97-AF65-F5344CB8AC3E}">
        <p14:creationId xmlns:p14="http://schemas.microsoft.com/office/powerpoint/2010/main" val="323750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C71CD3-F6DE-49F6-A96A-FB32964C6D98}" type="datetimeFigureOut">
              <a:rPr lang="tr-TR" smtClean="0"/>
              <a:t>28.01.2022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23D2E146-52B0-4AAB-90CA-7A5DDB0C9F9C}" type="slidenum">
              <a:rPr lang="tr-TR" smtClean="0"/>
              <a:t>‹#›</a:t>
            </a:fld>
            <a:endParaRPr lang="tr-TR"/>
          </a:p>
        </p:txBody>
      </p:sp>
    </p:spTree>
    <p:extLst>
      <p:ext uri="{BB962C8B-B14F-4D97-AF65-F5344CB8AC3E}">
        <p14:creationId xmlns:p14="http://schemas.microsoft.com/office/powerpoint/2010/main" val="234748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C71CD3-F6DE-49F6-A96A-FB32964C6D98}" type="datetimeFigureOut">
              <a:rPr lang="tr-TR" smtClean="0"/>
              <a:t>28.01.2022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D2E146-52B0-4AAB-90CA-7A5DDB0C9F9C}" type="slidenum">
              <a:rPr lang="tr-TR" smtClean="0"/>
              <a:t>‹#›</a:t>
            </a:fld>
            <a:endParaRPr lang="tr-TR"/>
          </a:p>
        </p:txBody>
      </p:sp>
    </p:spTree>
    <p:extLst>
      <p:ext uri="{BB962C8B-B14F-4D97-AF65-F5344CB8AC3E}">
        <p14:creationId xmlns:p14="http://schemas.microsoft.com/office/powerpoint/2010/main" val="379726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9C71CD3-F6DE-49F6-A96A-FB32964C6D98}" type="datetimeFigureOut">
              <a:rPr lang="tr-TR" smtClean="0"/>
              <a:t>28.01.2022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3D2E146-52B0-4AAB-90CA-7A5DDB0C9F9C}" type="slidenum">
              <a:rPr lang="tr-TR" smtClean="0"/>
              <a:t>‹#›</a:t>
            </a:fld>
            <a:endParaRPr lang="tr-TR"/>
          </a:p>
        </p:txBody>
      </p:sp>
    </p:spTree>
    <p:extLst>
      <p:ext uri="{BB962C8B-B14F-4D97-AF65-F5344CB8AC3E}">
        <p14:creationId xmlns:p14="http://schemas.microsoft.com/office/powerpoint/2010/main" val="137005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C71CD3-F6DE-49F6-A96A-FB32964C6D98}" type="datetimeFigureOut">
              <a:rPr lang="tr-TR" smtClean="0"/>
              <a:t>28.01.2022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D2E146-52B0-4AAB-90CA-7A5DDB0C9F9C}"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649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mobilhanem.com/wp-content/uploads/2018/08/38747542_1365511910248499_7249511806140416000_n.png"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obilhanem.com/wp-content/uploads/2018/08/38747542_1365511910248499_7249511806140416000_n.png"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mobilhanem.com/wp-content/uploads/2018/08/38747542_1365511910248499_7249511806140416000_n.png"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mobilhanem.com/wp-content/uploads/2018/08/38747542_1365511910248499_7249511806140416000_n.png"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Blue digital binary data on a screen">
            <a:extLst>
              <a:ext uri="{FF2B5EF4-FFF2-40B4-BE49-F238E27FC236}">
                <a16:creationId xmlns:a16="http://schemas.microsoft.com/office/drawing/2014/main" id="{C918BAE9-6150-48FB-B5DF-295A2C92E15C}"/>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D5680075-28A7-4DE3-A609-23E9E1165349}"/>
              </a:ext>
            </a:extLst>
          </p:cNvPr>
          <p:cNvSpPr>
            <a:spLocks noGrp="1"/>
          </p:cNvSpPr>
          <p:nvPr>
            <p:ph type="ctrTitle"/>
          </p:nvPr>
        </p:nvSpPr>
        <p:spPr>
          <a:xfrm>
            <a:off x="1097280" y="758952"/>
            <a:ext cx="10058400" cy="3566160"/>
          </a:xfrm>
        </p:spPr>
        <p:txBody>
          <a:bodyPr>
            <a:normAutofit/>
          </a:bodyPr>
          <a:lstStyle/>
          <a:p>
            <a:r>
              <a:rPr lang="tr-TR" dirty="0">
                <a:ln w="22225">
                  <a:solidFill>
                    <a:schemeClr val="tx1"/>
                  </a:solidFill>
                  <a:miter lim="800000"/>
                </a:ln>
                <a:solidFill>
                  <a:srgbClr val="FFFFFF"/>
                </a:solidFill>
              </a:rPr>
              <a:t>Patika – </a:t>
            </a:r>
            <a:r>
              <a:rPr lang="tr-TR" dirty="0" err="1">
                <a:ln w="22225">
                  <a:solidFill>
                    <a:schemeClr val="tx1"/>
                  </a:solidFill>
                  <a:miter lim="800000"/>
                </a:ln>
                <a:solidFill>
                  <a:srgbClr val="FFFFFF"/>
                </a:solidFill>
              </a:rPr>
              <a:t>Innova</a:t>
            </a:r>
            <a:br>
              <a:rPr lang="tr-TR" dirty="0">
                <a:ln w="22225">
                  <a:solidFill>
                    <a:schemeClr val="tx1"/>
                  </a:solidFill>
                  <a:miter lim="800000"/>
                </a:ln>
                <a:solidFill>
                  <a:srgbClr val="FFFFFF"/>
                </a:solidFill>
              </a:rPr>
            </a:br>
            <a:r>
              <a:rPr lang="tr-TR" sz="3200" dirty="0">
                <a:ln w="22225">
                  <a:solidFill>
                    <a:schemeClr val="tx1"/>
                  </a:solidFill>
                  <a:miter lim="800000"/>
                </a:ln>
                <a:solidFill>
                  <a:srgbClr val="FFFFFF"/>
                </a:solidFill>
              </a:rPr>
              <a:t>Java Spring </a:t>
            </a:r>
            <a:r>
              <a:rPr lang="tr-TR" sz="3200" dirty="0" err="1">
                <a:ln w="22225">
                  <a:solidFill>
                    <a:schemeClr val="tx1"/>
                  </a:solidFill>
                  <a:miter lim="800000"/>
                </a:ln>
                <a:solidFill>
                  <a:srgbClr val="FFFFFF"/>
                </a:solidFill>
              </a:rPr>
              <a:t>Bootcamp</a:t>
            </a:r>
            <a:endParaRPr lang="tr-TR" sz="3200" dirty="0">
              <a:ln w="22225">
                <a:solidFill>
                  <a:schemeClr val="tx1"/>
                </a:solidFill>
                <a:miter lim="800000"/>
              </a:ln>
              <a:solidFill>
                <a:srgbClr val="FFFFFF"/>
              </a:solidFill>
            </a:endParaRPr>
          </a:p>
        </p:txBody>
      </p:sp>
      <p:sp>
        <p:nvSpPr>
          <p:cNvPr id="3" name="Alt Başlık 2">
            <a:extLst>
              <a:ext uri="{FF2B5EF4-FFF2-40B4-BE49-F238E27FC236}">
                <a16:creationId xmlns:a16="http://schemas.microsoft.com/office/drawing/2014/main" id="{0547B96F-B9D2-4BD1-8FE2-8150333F6B04}"/>
              </a:ext>
            </a:extLst>
          </p:cNvPr>
          <p:cNvSpPr>
            <a:spLocks noGrp="1"/>
          </p:cNvSpPr>
          <p:nvPr>
            <p:ph type="subTitle" idx="1"/>
          </p:nvPr>
        </p:nvSpPr>
        <p:spPr>
          <a:xfrm>
            <a:off x="1100051" y="4455620"/>
            <a:ext cx="10058400" cy="1143000"/>
          </a:xfrm>
        </p:spPr>
        <p:txBody>
          <a:bodyPr>
            <a:normAutofit/>
          </a:bodyPr>
          <a:lstStyle/>
          <a:p>
            <a:r>
              <a:rPr lang="tr-TR" dirty="0">
                <a:solidFill>
                  <a:srgbClr val="FFFFFF"/>
                </a:solidFill>
              </a:rPr>
              <a:t>Mekatronik Müh. Baran Alhas</a:t>
            </a:r>
          </a:p>
        </p:txBody>
      </p:sp>
      <p:cxnSp>
        <p:nvCxnSpPr>
          <p:cNvPr id="10" name="Straight Connector 9">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36342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47EF21-F878-45C3-9BB5-122230F4CB06}"/>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F8DA2E90-7FC2-4E04-8032-415CC7726C9A}"/>
              </a:ext>
            </a:extLst>
          </p:cNvPr>
          <p:cNvSpPr>
            <a:spLocks noGrp="1"/>
          </p:cNvSpPr>
          <p:nvPr>
            <p:ph idx="1"/>
          </p:nvPr>
        </p:nvSpPr>
        <p:spPr/>
        <p:txBody>
          <a:bodyPr/>
          <a:lstStyle/>
          <a:p>
            <a:r>
              <a:rPr lang="tr-TR" dirty="0"/>
              <a:t>Java 8 ile birlikte gelen özellikler aşağıdaki gibi listelenebilir;</a:t>
            </a:r>
          </a:p>
          <a:p>
            <a:r>
              <a:rPr lang="tr-TR" dirty="0"/>
              <a:t>- </a:t>
            </a:r>
            <a:r>
              <a:rPr lang="tr-TR" dirty="0" err="1"/>
              <a:t>Lambda</a:t>
            </a:r>
            <a:r>
              <a:rPr lang="tr-TR" dirty="0"/>
              <a:t> </a:t>
            </a:r>
            <a:r>
              <a:rPr lang="tr-TR" dirty="0" err="1"/>
              <a:t>Expressions</a:t>
            </a:r>
            <a:endParaRPr lang="tr-TR" dirty="0"/>
          </a:p>
          <a:p>
            <a:r>
              <a:rPr lang="tr-TR" dirty="0"/>
              <a:t>- </a:t>
            </a:r>
            <a:r>
              <a:rPr lang="tr-TR" dirty="0" err="1"/>
              <a:t>Functional</a:t>
            </a:r>
            <a:r>
              <a:rPr lang="tr-TR" dirty="0"/>
              <a:t> </a:t>
            </a:r>
            <a:r>
              <a:rPr lang="tr-TR" dirty="0" err="1"/>
              <a:t>Interfaces</a:t>
            </a:r>
            <a:endParaRPr lang="tr-TR" dirty="0"/>
          </a:p>
          <a:p>
            <a:r>
              <a:rPr lang="tr-TR" dirty="0"/>
              <a:t>- </a:t>
            </a:r>
            <a:r>
              <a:rPr lang="tr-TR" dirty="0" err="1"/>
              <a:t>Method</a:t>
            </a:r>
            <a:r>
              <a:rPr lang="tr-TR" dirty="0"/>
              <a:t> </a:t>
            </a:r>
            <a:r>
              <a:rPr lang="tr-TR" dirty="0" err="1"/>
              <a:t>References</a:t>
            </a:r>
            <a:endParaRPr lang="tr-TR" dirty="0"/>
          </a:p>
          <a:p>
            <a:r>
              <a:rPr lang="tr-TR" dirty="0"/>
              <a:t>- </a:t>
            </a:r>
            <a:r>
              <a:rPr lang="tr-TR" dirty="0" err="1"/>
              <a:t>Stream</a:t>
            </a:r>
            <a:r>
              <a:rPr lang="tr-TR" dirty="0"/>
              <a:t> API</a:t>
            </a:r>
          </a:p>
          <a:p>
            <a:r>
              <a:rPr lang="tr-TR" dirty="0"/>
              <a:t>- </a:t>
            </a:r>
            <a:r>
              <a:rPr lang="tr-TR" dirty="0" err="1"/>
              <a:t>Optional</a:t>
            </a:r>
            <a:r>
              <a:rPr lang="tr-TR" dirty="0"/>
              <a:t> Class</a:t>
            </a:r>
          </a:p>
          <a:p>
            <a:r>
              <a:rPr lang="tr-TR" dirty="0"/>
              <a:t>- </a:t>
            </a:r>
            <a:r>
              <a:rPr lang="tr-TR" dirty="0" err="1"/>
              <a:t>Concurrency</a:t>
            </a:r>
            <a:r>
              <a:rPr lang="tr-TR" dirty="0"/>
              <a:t> </a:t>
            </a:r>
            <a:r>
              <a:rPr lang="tr-TR" dirty="0" err="1"/>
              <a:t>Enhancements</a:t>
            </a:r>
            <a:endParaRPr lang="tr-TR" dirty="0"/>
          </a:p>
          <a:p>
            <a:r>
              <a:rPr lang="tr-TR" dirty="0"/>
              <a:t>- JDBC </a:t>
            </a:r>
            <a:r>
              <a:rPr lang="tr-TR" dirty="0" err="1"/>
              <a:t>Enhancements</a:t>
            </a:r>
            <a:endParaRPr lang="tr-TR" dirty="0"/>
          </a:p>
        </p:txBody>
      </p:sp>
    </p:spTree>
    <p:extLst>
      <p:ext uri="{BB962C8B-B14F-4D97-AF65-F5344CB8AC3E}">
        <p14:creationId xmlns:p14="http://schemas.microsoft.com/office/powerpoint/2010/main" val="94240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1F313217-D2D0-40C6-A2FC-A94D95BE4ED0}"/>
              </a:ext>
            </a:extLst>
          </p:cNvPr>
          <p:cNvSpPr txBox="1"/>
          <p:nvPr/>
        </p:nvSpPr>
        <p:spPr>
          <a:xfrm>
            <a:off x="1196411" y="1324597"/>
            <a:ext cx="2888477" cy="1846659"/>
          </a:xfrm>
          <a:prstGeom prst="rect">
            <a:avLst/>
          </a:prstGeom>
          <a:noFill/>
        </p:spPr>
        <p:txBody>
          <a:bodyPr wrap="square" rtlCol="0">
            <a:spAutoFit/>
          </a:bodyPr>
          <a:lstStyle/>
          <a:p>
            <a:pPr algn="l"/>
            <a:r>
              <a:rPr lang="tr-TR" b="1" dirty="0" err="1">
                <a:solidFill>
                  <a:schemeClr val="tx1">
                    <a:lumMod val="75000"/>
                    <a:lumOff val="25000"/>
                  </a:schemeClr>
                </a:solidFill>
                <a:effectLst/>
                <a:latin typeface="+mj-lt"/>
              </a:rPr>
              <a:t>Lambda</a:t>
            </a:r>
            <a:r>
              <a:rPr lang="tr-TR" b="1" dirty="0">
                <a:solidFill>
                  <a:schemeClr val="tx1">
                    <a:lumMod val="75000"/>
                    <a:lumOff val="25000"/>
                  </a:schemeClr>
                </a:solidFill>
                <a:effectLst/>
                <a:latin typeface="+mj-lt"/>
              </a:rPr>
              <a:t> </a:t>
            </a:r>
            <a:r>
              <a:rPr lang="tr-TR" b="1" dirty="0" err="1">
                <a:solidFill>
                  <a:schemeClr val="tx1">
                    <a:lumMod val="75000"/>
                    <a:lumOff val="25000"/>
                  </a:schemeClr>
                </a:solidFill>
                <a:effectLst/>
                <a:latin typeface="+mj-lt"/>
              </a:rPr>
              <a:t>expressions</a:t>
            </a:r>
            <a:endParaRPr lang="tr-TR" b="1" dirty="0">
              <a:solidFill>
                <a:schemeClr val="tx1">
                  <a:lumMod val="75000"/>
                  <a:lumOff val="25000"/>
                </a:schemeClr>
              </a:solidFill>
              <a:effectLst/>
              <a:latin typeface="+mj-lt"/>
            </a:endParaRPr>
          </a:p>
          <a:p>
            <a:pPr algn="l"/>
            <a:endParaRPr lang="tr-TR" b="1" dirty="0">
              <a:solidFill>
                <a:srgbClr val="222222"/>
              </a:solidFill>
            </a:endParaRPr>
          </a:p>
          <a:p>
            <a:pPr algn="l"/>
            <a:endParaRPr lang="tr-TR" b="1" dirty="0">
              <a:solidFill>
                <a:srgbClr val="222222"/>
              </a:solidFill>
              <a:effectLst/>
            </a:endParaRPr>
          </a:p>
          <a:p>
            <a:pPr algn="l"/>
            <a:r>
              <a:rPr lang="tr-TR" sz="1200" b="0" i="0" dirty="0" err="1">
                <a:solidFill>
                  <a:srgbClr val="5E5E5E"/>
                </a:solidFill>
                <a:effectLst/>
              </a:rPr>
              <a:t>Lambda</a:t>
            </a:r>
            <a:r>
              <a:rPr lang="tr-TR" sz="1200" b="0" i="0" dirty="0">
                <a:solidFill>
                  <a:srgbClr val="5E5E5E"/>
                </a:solidFill>
                <a:effectLst/>
              </a:rPr>
              <a:t> ifadeleri kısaca kendi başlarına, bir sınıfa ihtiyaç duymadan tanımlanabilen fonksiyonlardır. </a:t>
            </a:r>
          </a:p>
          <a:p>
            <a:br>
              <a:rPr lang="tr-TR" sz="1200" b="0" i="0" u="none" strike="noStrike" dirty="0">
                <a:solidFill>
                  <a:srgbClr val="009CFF"/>
                </a:solidFill>
                <a:effectLst/>
                <a:hlinkClick r:id="rId2"/>
              </a:rPr>
            </a:br>
            <a:endParaRPr lang="tr-TR" sz="1200" b="1" dirty="0">
              <a:solidFill>
                <a:srgbClr val="222222"/>
              </a:solidFill>
              <a:effectLst/>
            </a:endParaRPr>
          </a:p>
        </p:txBody>
      </p:sp>
      <p:sp>
        <p:nvSpPr>
          <p:cNvPr id="7" name="Metin kutusu 6">
            <a:extLst>
              <a:ext uri="{FF2B5EF4-FFF2-40B4-BE49-F238E27FC236}">
                <a16:creationId xmlns:a16="http://schemas.microsoft.com/office/drawing/2014/main" id="{DEB1C9A2-8D80-4EC5-8FD7-BAEAB4A08540}"/>
              </a:ext>
            </a:extLst>
          </p:cNvPr>
          <p:cNvSpPr txBox="1"/>
          <p:nvPr/>
        </p:nvSpPr>
        <p:spPr>
          <a:xfrm>
            <a:off x="5127476" y="1324597"/>
            <a:ext cx="3042303" cy="3046988"/>
          </a:xfrm>
          <a:prstGeom prst="rect">
            <a:avLst/>
          </a:prstGeom>
          <a:noFill/>
        </p:spPr>
        <p:txBody>
          <a:bodyPr wrap="square" rtlCol="0">
            <a:spAutoFit/>
          </a:bodyPr>
          <a:lstStyle/>
          <a:p>
            <a:pPr algn="l"/>
            <a:r>
              <a:rPr lang="tr-TR" b="1" dirty="0" err="1">
                <a:solidFill>
                  <a:schemeClr val="tx1">
                    <a:lumMod val="75000"/>
                    <a:lumOff val="25000"/>
                  </a:schemeClr>
                </a:solidFill>
                <a:effectLst/>
                <a:latin typeface="Calibri Light (Başlıklar)"/>
              </a:rPr>
              <a:t>Functional</a:t>
            </a:r>
            <a:r>
              <a:rPr lang="tr-TR" b="1" dirty="0">
                <a:solidFill>
                  <a:schemeClr val="tx1">
                    <a:lumMod val="75000"/>
                    <a:lumOff val="25000"/>
                  </a:schemeClr>
                </a:solidFill>
                <a:effectLst/>
                <a:latin typeface="Calibri Light (Başlıklar)"/>
              </a:rPr>
              <a:t> </a:t>
            </a:r>
            <a:r>
              <a:rPr lang="tr-TR" b="1" dirty="0" err="1">
                <a:solidFill>
                  <a:schemeClr val="tx1">
                    <a:lumMod val="75000"/>
                    <a:lumOff val="25000"/>
                  </a:schemeClr>
                </a:solidFill>
                <a:effectLst/>
                <a:latin typeface="Calibri Light (Başlıklar)"/>
              </a:rPr>
              <a:t>interfaces</a:t>
            </a:r>
            <a:endParaRPr lang="tr-TR" b="1" dirty="0">
              <a:solidFill>
                <a:schemeClr val="tx1">
                  <a:lumMod val="75000"/>
                  <a:lumOff val="25000"/>
                </a:schemeClr>
              </a:solidFill>
              <a:effectLst/>
              <a:latin typeface="Calibri Light (Başlıklar)"/>
            </a:endParaRPr>
          </a:p>
          <a:p>
            <a:pPr algn="l"/>
            <a:endParaRPr lang="tr-TR" b="1" dirty="0">
              <a:solidFill>
                <a:srgbClr val="222222"/>
              </a:solidFill>
              <a:latin typeface="Calibri Light (Başlıklar)"/>
            </a:endParaRPr>
          </a:p>
          <a:p>
            <a:pPr algn="l"/>
            <a:endParaRPr lang="tr-TR" sz="1200" b="0" i="0" dirty="0">
              <a:solidFill>
                <a:srgbClr val="6C6C6C"/>
              </a:solidFill>
              <a:effectLst/>
            </a:endParaRPr>
          </a:p>
          <a:p>
            <a:pPr algn="l"/>
            <a:r>
              <a:rPr lang="tr-TR" sz="1200" b="0" i="0" dirty="0">
                <a:solidFill>
                  <a:srgbClr val="6C6C6C"/>
                </a:solidFill>
                <a:effectLst/>
              </a:rPr>
              <a:t>Tek bir </a:t>
            </a:r>
            <a:r>
              <a:rPr lang="tr-TR" sz="1200" b="0" i="0" dirty="0" err="1">
                <a:solidFill>
                  <a:srgbClr val="6C6C6C"/>
                </a:solidFill>
                <a:effectLst/>
              </a:rPr>
              <a:t>abstract</a:t>
            </a:r>
            <a:r>
              <a:rPr lang="tr-TR" sz="1200" b="0" i="0" dirty="0">
                <a:solidFill>
                  <a:srgbClr val="6C6C6C"/>
                </a:solidFill>
                <a:effectLst/>
              </a:rPr>
              <a:t>(soyut) </a:t>
            </a:r>
            <a:r>
              <a:rPr lang="tr-TR" sz="1200" b="0" i="0" dirty="0" err="1">
                <a:solidFill>
                  <a:srgbClr val="6C6C6C"/>
                </a:solidFill>
                <a:effectLst/>
              </a:rPr>
              <a:t>methodu</a:t>
            </a:r>
            <a:r>
              <a:rPr lang="tr-TR" sz="1200" b="0" i="0" dirty="0">
                <a:solidFill>
                  <a:srgbClr val="6C6C6C"/>
                </a:solidFill>
                <a:effectLst/>
              </a:rPr>
              <a:t> bulunan </a:t>
            </a:r>
            <a:r>
              <a:rPr lang="tr-TR" sz="1200" b="0" i="0" dirty="0" err="1">
                <a:solidFill>
                  <a:srgbClr val="6C6C6C"/>
                </a:solidFill>
                <a:effectLst/>
              </a:rPr>
              <a:t>interface’ler</a:t>
            </a:r>
            <a:r>
              <a:rPr lang="tr-TR" sz="1200" b="0" i="0" dirty="0">
                <a:solidFill>
                  <a:srgbClr val="6C6C6C"/>
                </a:solidFill>
                <a:effectLst/>
              </a:rPr>
              <a:t> için kullanılan tanımdır. </a:t>
            </a:r>
            <a:r>
              <a:rPr lang="tr-TR" sz="1200" b="0" i="0" dirty="0" err="1">
                <a:solidFill>
                  <a:srgbClr val="6C6C6C"/>
                </a:solidFill>
                <a:effectLst/>
              </a:rPr>
              <a:t>Lambda</a:t>
            </a:r>
            <a:r>
              <a:rPr lang="tr-TR" sz="1200" b="0" i="0" dirty="0">
                <a:solidFill>
                  <a:srgbClr val="6C6C6C"/>
                </a:solidFill>
                <a:effectLst/>
              </a:rPr>
              <a:t> ifadeleri ile sıkı bir ilişki içerisindedir. Ayrıca </a:t>
            </a:r>
            <a:r>
              <a:rPr lang="tr-TR" sz="1200" b="0" i="0" dirty="0" err="1">
                <a:solidFill>
                  <a:srgbClr val="6C6C6C"/>
                </a:solidFill>
                <a:effectLst/>
              </a:rPr>
              <a:t>Single</a:t>
            </a:r>
            <a:r>
              <a:rPr lang="tr-TR" sz="1200" b="0" i="0" dirty="0">
                <a:solidFill>
                  <a:srgbClr val="6C6C6C"/>
                </a:solidFill>
                <a:effectLst/>
              </a:rPr>
              <a:t> </a:t>
            </a:r>
            <a:r>
              <a:rPr lang="tr-TR" sz="1200" b="0" i="0" dirty="0" err="1">
                <a:solidFill>
                  <a:srgbClr val="6C6C6C"/>
                </a:solidFill>
                <a:effectLst/>
              </a:rPr>
              <a:t>Abstract</a:t>
            </a:r>
            <a:r>
              <a:rPr lang="tr-TR" sz="1200" b="0" i="0" dirty="0">
                <a:solidFill>
                  <a:srgbClr val="6C6C6C"/>
                </a:solidFill>
                <a:effectLst/>
              </a:rPr>
              <a:t> </a:t>
            </a:r>
            <a:r>
              <a:rPr lang="tr-TR" sz="1200" b="0" i="0" dirty="0" err="1">
                <a:solidFill>
                  <a:srgbClr val="6C6C6C"/>
                </a:solidFill>
                <a:effectLst/>
              </a:rPr>
              <a:t>Method</a:t>
            </a:r>
            <a:r>
              <a:rPr lang="tr-TR" sz="1200" b="0" i="0" dirty="0">
                <a:solidFill>
                  <a:srgbClr val="6C6C6C"/>
                </a:solidFill>
                <a:effectLst/>
              </a:rPr>
              <a:t> </a:t>
            </a:r>
            <a:r>
              <a:rPr lang="tr-TR" sz="1200" b="0" i="0" dirty="0" err="1">
                <a:solidFill>
                  <a:srgbClr val="6C6C6C"/>
                </a:solidFill>
                <a:effectLst/>
              </a:rPr>
              <a:t>Interfaces</a:t>
            </a:r>
            <a:r>
              <a:rPr lang="tr-TR" sz="1200" b="0" i="0" dirty="0">
                <a:solidFill>
                  <a:srgbClr val="6C6C6C"/>
                </a:solidFill>
                <a:effectLst/>
              </a:rPr>
              <a:t> (SAM </a:t>
            </a:r>
            <a:r>
              <a:rPr lang="tr-TR" sz="1200" b="0" i="0" dirty="0" err="1">
                <a:solidFill>
                  <a:srgbClr val="6C6C6C"/>
                </a:solidFill>
                <a:effectLst/>
              </a:rPr>
              <a:t>Interfaces</a:t>
            </a:r>
            <a:r>
              <a:rPr lang="tr-TR" sz="1200" b="0" i="0" dirty="0">
                <a:solidFill>
                  <a:srgbClr val="6C6C6C"/>
                </a:solidFill>
                <a:effectLst/>
              </a:rPr>
              <a:t>) olarak da bilinir. </a:t>
            </a:r>
            <a:r>
              <a:rPr lang="tr-TR" sz="1200" b="0" i="0" dirty="0" err="1">
                <a:solidFill>
                  <a:srgbClr val="6C6C6C"/>
                </a:solidFill>
                <a:effectLst/>
              </a:rPr>
              <a:t>Functional</a:t>
            </a:r>
            <a:r>
              <a:rPr lang="tr-TR" sz="1200" b="0" i="0" dirty="0">
                <a:solidFill>
                  <a:srgbClr val="6C6C6C"/>
                </a:solidFill>
                <a:effectLst/>
              </a:rPr>
              <a:t> </a:t>
            </a:r>
            <a:r>
              <a:rPr lang="tr-TR" sz="1200" b="0" i="0" dirty="0" err="1">
                <a:solidFill>
                  <a:srgbClr val="6C6C6C"/>
                </a:solidFill>
                <a:effectLst/>
              </a:rPr>
              <a:t>interface’ler</a:t>
            </a:r>
            <a:r>
              <a:rPr lang="tr-TR" sz="1200" b="0" i="0" dirty="0">
                <a:solidFill>
                  <a:srgbClr val="6C6C6C"/>
                </a:solidFill>
                <a:effectLst/>
              </a:rPr>
              <a:t> </a:t>
            </a:r>
            <a:r>
              <a:rPr lang="tr-TR" sz="1200" b="0" i="0" dirty="0" err="1">
                <a:solidFill>
                  <a:srgbClr val="6C6C6C"/>
                </a:solidFill>
                <a:effectLst/>
              </a:rPr>
              <a:t>default</a:t>
            </a:r>
            <a:r>
              <a:rPr lang="tr-TR" sz="1200" b="0" i="0" dirty="0">
                <a:solidFill>
                  <a:srgbClr val="6C6C6C"/>
                </a:solidFill>
                <a:effectLst/>
              </a:rPr>
              <a:t> ve </a:t>
            </a:r>
            <a:r>
              <a:rPr lang="tr-TR" sz="1200" b="0" i="0" dirty="0" err="1">
                <a:solidFill>
                  <a:srgbClr val="6C6C6C"/>
                </a:solidFill>
                <a:effectLst/>
              </a:rPr>
              <a:t>static</a:t>
            </a:r>
            <a:r>
              <a:rPr lang="tr-TR" sz="1200" b="0" i="0" dirty="0">
                <a:solidFill>
                  <a:srgbClr val="6C6C6C"/>
                </a:solidFill>
                <a:effectLst/>
              </a:rPr>
              <a:t> </a:t>
            </a:r>
            <a:r>
              <a:rPr lang="tr-TR" sz="1200" b="0" i="0" dirty="0" err="1">
                <a:solidFill>
                  <a:srgbClr val="6C6C6C"/>
                </a:solidFill>
                <a:effectLst/>
              </a:rPr>
              <a:t>methodlar</a:t>
            </a:r>
            <a:r>
              <a:rPr lang="tr-TR" sz="1200" b="0" i="0" dirty="0">
                <a:solidFill>
                  <a:srgbClr val="6C6C6C"/>
                </a:solidFill>
                <a:effectLst/>
              </a:rPr>
              <a:t> içerebilir ancak tek bir tane </a:t>
            </a:r>
            <a:r>
              <a:rPr lang="tr-TR" sz="1200" b="0" i="0" dirty="0" err="1">
                <a:solidFill>
                  <a:srgbClr val="6C6C6C"/>
                </a:solidFill>
                <a:effectLst/>
              </a:rPr>
              <a:t>abstract</a:t>
            </a:r>
            <a:r>
              <a:rPr lang="tr-TR" sz="1200" b="0" i="0" dirty="0">
                <a:solidFill>
                  <a:srgbClr val="6C6C6C"/>
                </a:solidFill>
                <a:effectLst/>
              </a:rPr>
              <a:t> </a:t>
            </a:r>
            <a:r>
              <a:rPr lang="tr-TR" sz="1200" b="0" i="0" dirty="0" err="1">
                <a:solidFill>
                  <a:srgbClr val="6C6C6C"/>
                </a:solidFill>
                <a:effectLst/>
              </a:rPr>
              <a:t>methodu</a:t>
            </a:r>
            <a:r>
              <a:rPr lang="tr-TR" sz="1200" b="0" i="0" dirty="0">
                <a:solidFill>
                  <a:srgbClr val="6C6C6C"/>
                </a:solidFill>
                <a:effectLst/>
              </a:rPr>
              <a:t> olmalıdır. Bunun nedeni de </a:t>
            </a:r>
            <a:r>
              <a:rPr lang="tr-TR" sz="1200" b="0" i="0" dirty="0" err="1">
                <a:solidFill>
                  <a:srgbClr val="6C6C6C"/>
                </a:solidFill>
                <a:effectLst/>
              </a:rPr>
              <a:t>lambda</a:t>
            </a:r>
            <a:r>
              <a:rPr lang="tr-TR" sz="1200" b="0" i="0" dirty="0">
                <a:solidFill>
                  <a:srgbClr val="6C6C6C"/>
                </a:solidFill>
                <a:effectLst/>
              </a:rPr>
              <a:t> ifadeleri ile çalışabilmesini sağlamaktır.</a:t>
            </a:r>
            <a:endParaRPr lang="tr-TR" sz="1200" b="1" dirty="0">
              <a:solidFill>
                <a:srgbClr val="222222"/>
              </a:solidFill>
              <a:effectLst/>
            </a:endParaRPr>
          </a:p>
          <a:p>
            <a:br>
              <a:rPr lang="tr-TR" dirty="0">
                <a:latin typeface="Calibri Light (Başlıklar)"/>
              </a:rPr>
            </a:br>
            <a:endParaRPr lang="tr-TR" dirty="0">
              <a:latin typeface="Calibri Light (Başlıklar)"/>
            </a:endParaRPr>
          </a:p>
        </p:txBody>
      </p:sp>
      <p:sp>
        <p:nvSpPr>
          <p:cNvPr id="8" name="Metin kutusu 7">
            <a:extLst>
              <a:ext uri="{FF2B5EF4-FFF2-40B4-BE49-F238E27FC236}">
                <a16:creationId xmlns:a16="http://schemas.microsoft.com/office/drawing/2014/main" id="{A52503EB-264A-4E10-ADD7-9425F5FA2011}"/>
              </a:ext>
            </a:extLst>
          </p:cNvPr>
          <p:cNvSpPr txBox="1"/>
          <p:nvPr/>
        </p:nvSpPr>
        <p:spPr>
          <a:xfrm>
            <a:off x="9212367" y="1324597"/>
            <a:ext cx="3042303" cy="2585323"/>
          </a:xfrm>
          <a:prstGeom prst="rect">
            <a:avLst/>
          </a:prstGeom>
          <a:noFill/>
        </p:spPr>
        <p:txBody>
          <a:bodyPr wrap="square" rtlCol="0">
            <a:spAutoFit/>
          </a:bodyPr>
          <a:lstStyle/>
          <a:p>
            <a:pPr algn="l"/>
            <a:r>
              <a:rPr lang="tr-TR" b="1" dirty="0" err="1">
                <a:solidFill>
                  <a:schemeClr val="tx1">
                    <a:lumMod val="75000"/>
                    <a:lumOff val="25000"/>
                  </a:schemeClr>
                </a:solidFill>
                <a:effectLst/>
                <a:latin typeface="Calibri Light (Başlıklar)"/>
              </a:rPr>
              <a:t>Method</a:t>
            </a:r>
            <a:r>
              <a:rPr lang="tr-TR" b="1" dirty="0">
                <a:solidFill>
                  <a:schemeClr val="tx1">
                    <a:lumMod val="75000"/>
                    <a:lumOff val="25000"/>
                  </a:schemeClr>
                </a:solidFill>
                <a:effectLst/>
                <a:latin typeface="Calibri Light (Başlıklar)"/>
              </a:rPr>
              <a:t> </a:t>
            </a:r>
            <a:r>
              <a:rPr lang="tr-TR" b="1" dirty="0" err="1">
                <a:solidFill>
                  <a:schemeClr val="tx1">
                    <a:lumMod val="75000"/>
                    <a:lumOff val="25000"/>
                  </a:schemeClr>
                </a:solidFill>
                <a:effectLst/>
                <a:latin typeface="Calibri Light (Başlıklar)"/>
              </a:rPr>
              <a:t>references</a:t>
            </a:r>
            <a:endParaRPr lang="tr-TR" b="1" dirty="0">
              <a:solidFill>
                <a:schemeClr val="tx1">
                  <a:lumMod val="75000"/>
                  <a:lumOff val="25000"/>
                </a:schemeClr>
              </a:solidFill>
              <a:effectLst/>
              <a:latin typeface="Calibri Light (Başlıklar)"/>
            </a:endParaRPr>
          </a:p>
          <a:p>
            <a:br>
              <a:rPr lang="tr-TR" dirty="0">
                <a:latin typeface="Calibri Light (Başlıklar)"/>
              </a:rPr>
            </a:br>
            <a:endParaRPr lang="tr-TR" dirty="0">
              <a:latin typeface="Calibri Light (Başlıklar)"/>
            </a:endParaRPr>
          </a:p>
          <a:p>
            <a:r>
              <a:rPr lang="tr-TR" sz="1200" b="0" i="0" dirty="0" err="1">
                <a:solidFill>
                  <a:srgbClr val="6C6C6C"/>
                </a:solidFill>
                <a:effectLst/>
              </a:rPr>
              <a:t>Method</a:t>
            </a:r>
            <a:r>
              <a:rPr lang="tr-TR" sz="1200" b="0" i="0" dirty="0">
                <a:solidFill>
                  <a:srgbClr val="6C6C6C"/>
                </a:solidFill>
                <a:effectLst/>
              </a:rPr>
              <a:t> </a:t>
            </a:r>
            <a:r>
              <a:rPr lang="tr-TR" sz="1200" b="0" i="0" dirty="0" err="1">
                <a:solidFill>
                  <a:srgbClr val="6C6C6C"/>
                </a:solidFill>
                <a:effectLst/>
              </a:rPr>
              <a:t>references</a:t>
            </a:r>
            <a:r>
              <a:rPr lang="tr-TR" sz="1200" b="0" i="0" dirty="0">
                <a:solidFill>
                  <a:srgbClr val="6C6C6C"/>
                </a:solidFill>
                <a:effectLst/>
              </a:rPr>
              <a:t> da yine </a:t>
            </a:r>
            <a:r>
              <a:rPr lang="tr-TR" sz="1200" b="0" i="0" dirty="0" err="1">
                <a:solidFill>
                  <a:srgbClr val="6C6C6C"/>
                </a:solidFill>
                <a:effectLst/>
              </a:rPr>
              <a:t>lambda</a:t>
            </a:r>
            <a:r>
              <a:rPr lang="tr-TR" sz="1200" b="0" i="0" dirty="0">
                <a:solidFill>
                  <a:srgbClr val="6C6C6C"/>
                </a:solidFill>
                <a:effectLst/>
              </a:rPr>
              <a:t> ve </a:t>
            </a:r>
            <a:r>
              <a:rPr lang="tr-TR" sz="1200" b="0" i="0" dirty="0" err="1">
                <a:solidFill>
                  <a:srgbClr val="6C6C6C"/>
                </a:solidFill>
                <a:effectLst/>
              </a:rPr>
              <a:t>functional</a:t>
            </a:r>
            <a:r>
              <a:rPr lang="tr-TR" sz="1200" b="0" i="0" dirty="0">
                <a:solidFill>
                  <a:srgbClr val="6C6C6C"/>
                </a:solidFill>
                <a:effectLst/>
              </a:rPr>
              <a:t> </a:t>
            </a:r>
            <a:r>
              <a:rPr lang="tr-TR" sz="1200" b="0" i="0" dirty="0" err="1">
                <a:solidFill>
                  <a:srgbClr val="6C6C6C"/>
                </a:solidFill>
                <a:effectLst/>
              </a:rPr>
              <a:t>interface</a:t>
            </a:r>
            <a:r>
              <a:rPr lang="tr-TR" sz="1200" b="0" i="0" dirty="0">
                <a:solidFill>
                  <a:srgbClr val="6C6C6C"/>
                </a:solidFill>
                <a:effectLst/>
              </a:rPr>
              <a:t> domaini ile gelen ve bir arada kullanılabilen özelliklerden biridir.  Bazen de </a:t>
            </a:r>
            <a:r>
              <a:rPr lang="tr-TR" sz="1200" b="0" i="0" dirty="0" err="1">
                <a:solidFill>
                  <a:srgbClr val="6C6C6C"/>
                </a:solidFill>
                <a:effectLst/>
              </a:rPr>
              <a:t>lambda</a:t>
            </a:r>
            <a:r>
              <a:rPr lang="tr-TR" sz="1200" b="0" i="0" dirty="0">
                <a:solidFill>
                  <a:srgbClr val="6C6C6C"/>
                </a:solidFill>
                <a:effectLst/>
              </a:rPr>
              <a:t> ifadeleri yerine kullanılabilirler. Örneğin, </a:t>
            </a:r>
            <a:r>
              <a:rPr lang="tr-TR" sz="1200" b="0" i="0" dirty="0" err="1">
                <a:solidFill>
                  <a:srgbClr val="6C6C6C"/>
                </a:solidFill>
                <a:effectLst/>
              </a:rPr>
              <a:t>lambda</a:t>
            </a:r>
            <a:r>
              <a:rPr lang="tr-TR" sz="1200" b="0" i="0" dirty="0">
                <a:solidFill>
                  <a:srgbClr val="6C6C6C"/>
                </a:solidFill>
                <a:effectLst/>
              </a:rPr>
              <a:t> ifadesinde objenin kendi </a:t>
            </a:r>
            <a:r>
              <a:rPr lang="tr-TR" sz="1200" b="0" i="0" dirty="0" err="1">
                <a:solidFill>
                  <a:srgbClr val="6C6C6C"/>
                </a:solidFill>
                <a:effectLst/>
              </a:rPr>
              <a:t>methodlarından</a:t>
            </a:r>
            <a:r>
              <a:rPr lang="tr-TR" sz="1200" b="0" i="0" dirty="0">
                <a:solidFill>
                  <a:srgbClr val="6C6C6C"/>
                </a:solidFill>
                <a:effectLst/>
              </a:rPr>
              <a:t> birini kullanıyor isek </a:t>
            </a:r>
            <a:r>
              <a:rPr lang="tr-TR" sz="1200" b="0" i="0" dirty="0" err="1">
                <a:solidFill>
                  <a:srgbClr val="6C6C6C"/>
                </a:solidFill>
                <a:effectLst/>
              </a:rPr>
              <a:t>lambda</a:t>
            </a:r>
            <a:r>
              <a:rPr lang="tr-TR" sz="1200" b="0" i="0" dirty="0">
                <a:solidFill>
                  <a:srgbClr val="6C6C6C"/>
                </a:solidFill>
                <a:effectLst/>
              </a:rPr>
              <a:t> ifadesi yerine direkt olarak </a:t>
            </a:r>
            <a:r>
              <a:rPr lang="tr-TR" sz="1200" b="0" i="0" dirty="0" err="1">
                <a:solidFill>
                  <a:srgbClr val="6C6C6C"/>
                </a:solidFill>
                <a:effectLst/>
              </a:rPr>
              <a:t>method</a:t>
            </a:r>
            <a:r>
              <a:rPr lang="tr-TR" sz="1200" b="0" i="0" dirty="0">
                <a:solidFill>
                  <a:srgbClr val="6C6C6C"/>
                </a:solidFill>
                <a:effectLst/>
              </a:rPr>
              <a:t> </a:t>
            </a:r>
            <a:r>
              <a:rPr lang="tr-TR" sz="1200" b="0" i="0" dirty="0" err="1">
                <a:solidFill>
                  <a:srgbClr val="6C6C6C"/>
                </a:solidFill>
                <a:effectLst/>
              </a:rPr>
              <a:t>reference</a:t>
            </a:r>
            <a:r>
              <a:rPr lang="tr-TR" sz="1200" b="0" i="0" dirty="0">
                <a:solidFill>
                  <a:srgbClr val="6C6C6C"/>
                </a:solidFill>
                <a:effectLst/>
              </a:rPr>
              <a:t> vererek daha kolay yapabiliriz.</a:t>
            </a:r>
            <a:endParaRPr lang="tr-TR" sz="1200" dirty="0"/>
          </a:p>
        </p:txBody>
      </p:sp>
      <p:pic>
        <p:nvPicPr>
          <p:cNvPr id="11" name="Resim 10">
            <a:extLst>
              <a:ext uri="{FF2B5EF4-FFF2-40B4-BE49-F238E27FC236}">
                <a16:creationId xmlns:a16="http://schemas.microsoft.com/office/drawing/2014/main" id="{B5A96808-0E5B-43E7-ACCB-55E9ED8B2C8A}"/>
              </a:ext>
            </a:extLst>
          </p:cNvPr>
          <p:cNvPicPr>
            <a:picLocks noChangeAspect="1"/>
          </p:cNvPicPr>
          <p:nvPr/>
        </p:nvPicPr>
        <p:blipFill>
          <a:blip r:embed="rId3"/>
          <a:stretch>
            <a:fillRect/>
          </a:stretch>
        </p:blipFill>
        <p:spPr>
          <a:xfrm>
            <a:off x="257384" y="3418320"/>
            <a:ext cx="4586345" cy="2152774"/>
          </a:xfrm>
          <a:prstGeom prst="rect">
            <a:avLst/>
          </a:prstGeom>
        </p:spPr>
      </p:pic>
      <p:pic>
        <p:nvPicPr>
          <p:cNvPr id="13" name="Resim 12">
            <a:extLst>
              <a:ext uri="{FF2B5EF4-FFF2-40B4-BE49-F238E27FC236}">
                <a16:creationId xmlns:a16="http://schemas.microsoft.com/office/drawing/2014/main" id="{476F25A3-A2E4-4A56-881D-4CE14452F9FE}"/>
              </a:ext>
            </a:extLst>
          </p:cNvPr>
          <p:cNvPicPr>
            <a:picLocks noChangeAspect="1"/>
          </p:cNvPicPr>
          <p:nvPr/>
        </p:nvPicPr>
        <p:blipFill>
          <a:blip r:embed="rId4"/>
          <a:stretch>
            <a:fillRect/>
          </a:stretch>
        </p:blipFill>
        <p:spPr>
          <a:xfrm>
            <a:off x="5127476" y="3774875"/>
            <a:ext cx="3326050" cy="1796219"/>
          </a:xfrm>
          <a:prstGeom prst="rect">
            <a:avLst/>
          </a:prstGeom>
        </p:spPr>
      </p:pic>
      <p:pic>
        <p:nvPicPr>
          <p:cNvPr id="15" name="Resim 14">
            <a:extLst>
              <a:ext uri="{FF2B5EF4-FFF2-40B4-BE49-F238E27FC236}">
                <a16:creationId xmlns:a16="http://schemas.microsoft.com/office/drawing/2014/main" id="{A4057D06-C24E-4726-A2BE-341269AB9CE0}"/>
              </a:ext>
            </a:extLst>
          </p:cNvPr>
          <p:cNvPicPr>
            <a:picLocks noChangeAspect="1"/>
          </p:cNvPicPr>
          <p:nvPr/>
        </p:nvPicPr>
        <p:blipFill>
          <a:blip r:embed="rId5"/>
          <a:stretch>
            <a:fillRect/>
          </a:stretch>
        </p:blipFill>
        <p:spPr>
          <a:xfrm>
            <a:off x="8899021" y="4059253"/>
            <a:ext cx="3997422" cy="1270014"/>
          </a:xfrm>
          <a:prstGeom prst="rect">
            <a:avLst/>
          </a:prstGeom>
        </p:spPr>
      </p:pic>
    </p:spTree>
    <p:extLst>
      <p:ext uri="{BB962C8B-B14F-4D97-AF65-F5344CB8AC3E}">
        <p14:creationId xmlns:p14="http://schemas.microsoft.com/office/powerpoint/2010/main" val="33307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1F313217-D2D0-40C6-A2FC-A94D95BE4ED0}"/>
              </a:ext>
            </a:extLst>
          </p:cNvPr>
          <p:cNvSpPr txBox="1"/>
          <p:nvPr/>
        </p:nvSpPr>
        <p:spPr>
          <a:xfrm>
            <a:off x="1196411" y="1324597"/>
            <a:ext cx="2888477" cy="3231654"/>
          </a:xfrm>
          <a:prstGeom prst="rect">
            <a:avLst/>
          </a:prstGeom>
          <a:noFill/>
        </p:spPr>
        <p:txBody>
          <a:bodyPr wrap="square" rtlCol="0">
            <a:spAutoFit/>
          </a:bodyPr>
          <a:lstStyle/>
          <a:p>
            <a:pPr algn="l"/>
            <a:r>
              <a:rPr lang="tr-TR" b="1" dirty="0" err="1">
                <a:solidFill>
                  <a:srgbClr val="222222"/>
                </a:solidFill>
                <a:effectLst/>
                <a:latin typeface="+mj-lt"/>
              </a:rPr>
              <a:t>Stream</a:t>
            </a:r>
            <a:r>
              <a:rPr lang="tr-TR" b="1" dirty="0">
                <a:solidFill>
                  <a:srgbClr val="222222"/>
                </a:solidFill>
                <a:effectLst/>
                <a:latin typeface="+mj-lt"/>
              </a:rPr>
              <a:t> API</a:t>
            </a:r>
          </a:p>
          <a:p>
            <a:pPr algn="l"/>
            <a:endParaRPr lang="tr-TR" b="1" dirty="0">
              <a:solidFill>
                <a:srgbClr val="222222"/>
              </a:solidFill>
            </a:endParaRPr>
          </a:p>
          <a:p>
            <a:pPr algn="l"/>
            <a:endParaRPr lang="tr-TR" b="1" dirty="0">
              <a:solidFill>
                <a:srgbClr val="222222"/>
              </a:solidFill>
              <a:effectLst/>
            </a:endParaRPr>
          </a:p>
          <a:p>
            <a:pPr algn="l"/>
            <a:r>
              <a:rPr lang="tr-TR" sz="1000" b="0" i="0" dirty="0" err="1">
                <a:solidFill>
                  <a:srgbClr val="6C6C6C"/>
                </a:solidFill>
                <a:effectLst/>
              </a:rPr>
              <a:t>Stream</a:t>
            </a:r>
            <a:r>
              <a:rPr lang="tr-TR" sz="1000" b="0" i="0" dirty="0">
                <a:solidFill>
                  <a:srgbClr val="6C6C6C"/>
                </a:solidFill>
                <a:effectLst/>
              </a:rPr>
              <a:t> API, </a:t>
            </a:r>
            <a:r>
              <a:rPr lang="tr-TR" sz="1000" b="0" i="0" dirty="0" err="1">
                <a:solidFill>
                  <a:srgbClr val="6C6C6C"/>
                </a:solidFill>
                <a:effectLst/>
              </a:rPr>
              <a:t>Collection’lar</a:t>
            </a:r>
            <a:r>
              <a:rPr lang="tr-TR" sz="1000" b="0" i="0" dirty="0">
                <a:solidFill>
                  <a:srgbClr val="6C6C6C"/>
                </a:solidFill>
                <a:effectLst/>
              </a:rPr>
              <a:t> üzerinde bazı işlemleri yapmayı kolaylaştıran bir yapıdır. </a:t>
            </a:r>
            <a:r>
              <a:rPr lang="tr-TR" sz="1000" b="0" i="0" dirty="0" err="1">
                <a:solidFill>
                  <a:srgbClr val="6C6C6C"/>
                </a:solidFill>
                <a:effectLst/>
              </a:rPr>
              <a:t>Stream</a:t>
            </a:r>
            <a:r>
              <a:rPr lang="tr-TR" sz="1000" b="0" i="0" dirty="0">
                <a:solidFill>
                  <a:srgbClr val="6C6C6C"/>
                </a:solidFill>
                <a:effectLst/>
              </a:rPr>
              <a:t> API sayesinde sık kullanılan çeşitli operasyonları yapılabilir. Bunlardan birkaçını şöyle sıralanabilir;</a:t>
            </a:r>
          </a:p>
          <a:p>
            <a:pPr algn="l">
              <a:buFont typeface="Arial" panose="020B0604020202020204" pitchFamily="34" charset="0"/>
              <a:buChar char="•"/>
            </a:pPr>
            <a:r>
              <a:rPr lang="tr-TR" sz="1000" b="0" i="0" dirty="0" err="1">
                <a:solidFill>
                  <a:srgbClr val="5C5C5C"/>
                </a:solidFill>
                <a:effectLst/>
              </a:rPr>
              <a:t>filter</a:t>
            </a:r>
            <a:r>
              <a:rPr lang="tr-TR" sz="1000" b="0" i="0" dirty="0">
                <a:solidFill>
                  <a:srgbClr val="5C5C5C"/>
                </a:solidFill>
                <a:effectLst/>
              </a:rPr>
              <a:t> (filtreleme)</a:t>
            </a:r>
          </a:p>
          <a:p>
            <a:pPr algn="l">
              <a:buFont typeface="Arial" panose="020B0604020202020204" pitchFamily="34" charset="0"/>
              <a:buChar char="•"/>
            </a:pPr>
            <a:r>
              <a:rPr lang="tr-TR" sz="1000" b="0" i="0" dirty="0" err="1">
                <a:solidFill>
                  <a:srgbClr val="5C5C5C"/>
                </a:solidFill>
                <a:effectLst/>
              </a:rPr>
              <a:t>forEach</a:t>
            </a:r>
            <a:r>
              <a:rPr lang="tr-TR" sz="1000" b="0" i="0" dirty="0">
                <a:solidFill>
                  <a:srgbClr val="5C5C5C"/>
                </a:solidFill>
                <a:effectLst/>
              </a:rPr>
              <a:t> (</a:t>
            </a:r>
            <a:r>
              <a:rPr lang="tr-TR" sz="1000" b="0" i="0" dirty="0" err="1">
                <a:solidFill>
                  <a:srgbClr val="5C5C5C"/>
                </a:solidFill>
                <a:effectLst/>
              </a:rPr>
              <a:t>itere</a:t>
            </a:r>
            <a:r>
              <a:rPr lang="tr-TR" sz="1000" b="0" i="0" dirty="0">
                <a:solidFill>
                  <a:srgbClr val="5C5C5C"/>
                </a:solidFill>
                <a:effectLst/>
              </a:rPr>
              <a:t> etme)</a:t>
            </a:r>
          </a:p>
          <a:p>
            <a:pPr algn="l">
              <a:buFont typeface="Arial" panose="020B0604020202020204" pitchFamily="34" charset="0"/>
              <a:buChar char="•"/>
            </a:pPr>
            <a:r>
              <a:rPr lang="tr-TR" sz="1000" b="0" i="0" dirty="0" err="1">
                <a:solidFill>
                  <a:srgbClr val="5C5C5C"/>
                </a:solidFill>
                <a:effectLst/>
              </a:rPr>
              <a:t>map</a:t>
            </a:r>
            <a:r>
              <a:rPr lang="tr-TR" sz="1000" b="0" i="0" dirty="0">
                <a:solidFill>
                  <a:srgbClr val="5C5C5C"/>
                </a:solidFill>
                <a:effectLst/>
              </a:rPr>
              <a:t> (dönüştürme)</a:t>
            </a:r>
          </a:p>
          <a:p>
            <a:pPr algn="l">
              <a:buFont typeface="Arial" panose="020B0604020202020204" pitchFamily="34" charset="0"/>
              <a:buChar char="•"/>
            </a:pPr>
            <a:r>
              <a:rPr lang="tr-TR" sz="1000" b="0" i="0" dirty="0" err="1">
                <a:solidFill>
                  <a:srgbClr val="5C5C5C"/>
                </a:solidFill>
                <a:effectLst/>
              </a:rPr>
              <a:t>reduce</a:t>
            </a:r>
            <a:r>
              <a:rPr lang="tr-TR" sz="1000" b="0" i="0" dirty="0">
                <a:solidFill>
                  <a:srgbClr val="5C5C5C"/>
                </a:solidFill>
                <a:effectLst/>
              </a:rPr>
              <a:t> (indirgeme)</a:t>
            </a:r>
          </a:p>
          <a:p>
            <a:pPr algn="l">
              <a:buFont typeface="Arial" panose="020B0604020202020204" pitchFamily="34" charset="0"/>
              <a:buChar char="•"/>
            </a:pPr>
            <a:r>
              <a:rPr lang="tr-TR" sz="1000" b="0" i="0" dirty="0" err="1">
                <a:solidFill>
                  <a:srgbClr val="5C5C5C"/>
                </a:solidFill>
                <a:effectLst/>
              </a:rPr>
              <a:t>distinct</a:t>
            </a:r>
            <a:r>
              <a:rPr lang="tr-TR" sz="1000" b="0" i="0" dirty="0">
                <a:solidFill>
                  <a:srgbClr val="5C5C5C"/>
                </a:solidFill>
                <a:effectLst/>
              </a:rPr>
              <a:t> (tekil hale getirme)</a:t>
            </a:r>
          </a:p>
          <a:p>
            <a:pPr algn="l">
              <a:buFont typeface="Arial" panose="020B0604020202020204" pitchFamily="34" charset="0"/>
              <a:buChar char="•"/>
            </a:pPr>
            <a:r>
              <a:rPr lang="tr-TR" sz="1000" b="0" i="0" dirty="0">
                <a:solidFill>
                  <a:srgbClr val="5C5C5C"/>
                </a:solidFill>
                <a:effectLst/>
              </a:rPr>
              <a:t>limit (limitleme)</a:t>
            </a:r>
          </a:p>
          <a:p>
            <a:pPr algn="l">
              <a:buFont typeface="Arial" panose="020B0604020202020204" pitchFamily="34" charset="0"/>
              <a:buChar char="•"/>
            </a:pPr>
            <a:r>
              <a:rPr lang="tr-TR" sz="1000" b="0" i="0" dirty="0" err="1">
                <a:solidFill>
                  <a:srgbClr val="5C5C5C"/>
                </a:solidFill>
                <a:effectLst/>
              </a:rPr>
              <a:t>collect</a:t>
            </a:r>
            <a:r>
              <a:rPr lang="tr-TR" sz="1000" b="0" i="0" dirty="0">
                <a:solidFill>
                  <a:srgbClr val="5C5C5C"/>
                </a:solidFill>
                <a:effectLst/>
              </a:rPr>
              <a:t> (toplama)</a:t>
            </a:r>
          </a:p>
          <a:p>
            <a:pPr algn="l">
              <a:buFont typeface="Arial" panose="020B0604020202020204" pitchFamily="34" charset="0"/>
              <a:buChar char="•"/>
            </a:pPr>
            <a:r>
              <a:rPr lang="tr-TR" sz="1000" b="0" i="0" dirty="0" err="1">
                <a:solidFill>
                  <a:srgbClr val="5C5C5C"/>
                </a:solidFill>
                <a:effectLst/>
              </a:rPr>
              <a:t>count</a:t>
            </a:r>
            <a:r>
              <a:rPr lang="tr-TR" sz="1000" b="0" i="0" dirty="0">
                <a:solidFill>
                  <a:srgbClr val="5C5C5C"/>
                </a:solidFill>
                <a:effectLst/>
              </a:rPr>
              <a:t> (sayma)</a:t>
            </a:r>
          </a:p>
          <a:p>
            <a:pPr algn="l">
              <a:buFont typeface="Arial" panose="020B0604020202020204" pitchFamily="34" charset="0"/>
              <a:buChar char="•"/>
            </a:pPr>
            <a:r>
              <a:rPr lang="tr-TR" sz="1000" b="0" i="0" dirty="0" err="1">
                <a:solidFill>
                  <a:srgbClr val="5C5C5C"/>
                </a:solidFill>
                <a:effectLst/>
              </a:rPr>
              <a:t>min</a:t>
            </a:r>
            <a:r>
              <a:rPr lang="tr-TR" sz="1000" b="0" i="0" dirty="0">
                <a:solidFill>
                  <a:srgbClr val="5C5C5C"/>
                </a:solidFill>
                <a:effectLst/>
              </a:rPr>
              <a:t> / </a:t>
            </a:r>
            <a:r>
              <a:rPr lang="tr-TR" sz="1000" b="0" i="0" dirty="0" err="1">
                <a:solidFill>
                  <a:srgbClr val="5C5C5C"/>
                </a:solidFill>
                <a:effectLst/>
              </a:rPr>
              <a:t>max</a:t>
            </a:r>
            <a:r>
              <a:rPr lang="tr-TR" sz="1000" b="0" i="0" dirty="0">
                <a:solidFill>
                  <a:srgbClr val="5C5C5C"/>
                </a:solidFill>
                <a:effectLst/>
              </a:rPr>
              <a:t>  (sıralama ile </a:t>
            </a:r>
            <a:r>
              <a:rPr lang="tr-TR" sz="1000" b="0" i="0" dirty="0" err="1">
                <a:solidFill>
                  <a:srgbClr val="5C5C5C"/>
                </a:solidFill>
                <a:effectLst/>
              </a:rPr>
              <a:t>max-min</a:t>
            </a:r>
            <a:r>
              <a:rPr lang="tr-TR" sz="1000" b="0" i="0" dirty="0">
                <a:solidFill>
                  <a:srgbClr val="5C5C5C"/>
                </a:solidFill>
                <a:effectLst/>
              </a:rPr>
              <a:t> eleman bulma)</a:t>
            </a:r>
          </a:p>
          <a:p>
            <a:br>
              <a:rPr lang="tr-TR" sz="1000" b="0" i="0" u="none" strike="noStrike" dirty="0">
                <a:solidFill>
                  <a:srgbClr val="009CFF"/>
                </a:solidFill>
                <a:effectLst/>
                <a:hlinkClick r:id="rId2"/>
              </a:rPr>
            </a:br>
            <a:endParaRPr lang="tr-TR" sz="1000" b="1" dirty="0">
              <a:solidFill>
                <a:srgbClr val="222222"/>
              </a:solidFill>
              <a:effectLst/>
            </a:endParaRPr>
          </a:p>
        </p:txBody>
      </p:sp>
      <p:sp>
        <p:nvSpPr>
          <p:cNvPr id="7" name="Metin kutusu 6">
            <a:extLst>
              <a:ext uri="{FF2B5EF4-FFF2-40B4-BE49-F238E27FC236}">
                <a16:creationId xmlns:a16="http://schemas.microsoft.com/office/drawing/2014/main" id="{DEB1C9A2-8D80-4EC5-8FD7-BAEAB4A08540}"/>
              </a:ext>
            </a:extLst>
          </p:cNvPr>
          <p:cNvSpPr txBox="1"/>
          <p:nvPr/>
        </p:nvSpPr>
        <p:spPr>
          <a:xfrm>
            <a:off x="5127476" y="1324597"/>
            <a:ext cx="3042303" cy="2308324"/>
          </a:xfrm>
          <a:prstGeom prst="rect">
            <a:avLst/>
          </a:prstGeom>
          <a:noFill/>
        </p:spPr>
        <p:txBody>
          <a:bodyPr wrap="square" rtlCol="0">
            <a:spAutoFit/>
          </a:bodyPr>
          <a:lstStyle/>
          <a:p>
            <a:pPr algn="l"/>
            <a:r>
              <a:rPr lang="tr-TR" b="1" dirty="0" err="1">
                <a:solidFill>
                  <a:srgbClr val="222222"/>
                </a:solidFill>
                <a:effectLst/>
                <a:latin typeface="Calibri Light (Başlıklar)"/>
              </a:rPr>
              <a:t>Optional</a:t>
            </a:r>
            <a:r>
              <a:rPr lang="tr-TR" b="1" dirty="0">
                <a:solidFill>
                  <a:srgbClr val="222222"/>
                </a:solidFill>
                <a:effectLst/>
                <a:latin typeface="Calibri Light (Başlıklar)"/>
              </a:rPr>
              <a:t> Class</a:t>
            </a:r>
          </a:p>
          <a:p>
            <a:pPr algn="l"/>
            <a:endParaRPr lang="tr-TR" b="1" dirty="0">
              <a:solidFill>
                <a:srgbClr val="222222"/>
              </a:solidFill>
              <a:latin typeface="Calibri Light (Başlıklar)"/>
            </a:endParaRPr>
          </a:p>
          <a:p>
            <a:pPr algn="l"/>
            <a:endParaRPr lang="tr-TR" sz="1200" b="0" i="0" dirty="0">
              <a:solidFill>
                <a:srgbClr val="6C6C6C"/>
              </a:solidFill>
              <a:effectLst/>
            </a:endParaRPr>
          </a:p>
          <a:p>
            <a:pPr algn="l"/>
            <a:r>
              <a:rPr lang="tr-TR" sz="1200" b="0" i="0" dirty="0">
                <a:solidFill>
                  <a:srgbClr val="6C6C6C"/>
                </a:solidFill>
                <a:effectLst/>
              </a:rPr>
              <a:t>Java 8 ile birlikte gelen özelliklerden biri de bir objenin kullanılmadan önce yapılan </a:t>
            </a:r>
            <a:r>
              <a:rPr lang="tr-TR" sz="1200" b="0" i="0" dirty="0" err="1">
                <a:solidFill>
                  <a:srgbClr val="6C6C6C"/>
                </a:solidFill>
                <a:effectLst/>
              </a:rPr>
              <a:t>null</a:t>
            </a:r>
            <a:r>
              <a:rPr lang="tr-TR" sz="1200" b="0" i="0" dirty="0">
                <a:solidFill>
                  <a:srgbClr val="6C6C6C"/>
                </a:solidFill>
                <a:effectLst/>
              </a:rPr>
              <a:t> </a:t>
            </a:r>
            <a:r>
              <a:rPr lang="tr-TR" sz="1200" b="0" i="0" dirty="0" err="1">
                <a:solidFill>
                  <a:srgbClr val="6C6C6C"/>
                </a:solidFill>
                <a:effectLst/>
              </a:rPr>
              <a:t>check’lerin</a:t>
            </a:r>
            <a:r>
              <a:rPr lang="tr-TR" sz="1200" b="0" i="0" dirty="0">
                <a:solidFill>
                  <a:srgbClr val="6C6C6C"/>
                </a:solidFill>
                <a:effectLst/>
              </a:rPr>
              <a:t> daha okunabilir ve kontrol edilebilir olmasını sağlayan </a:t>
            </a:r>
            <a:r>
              <a:rPr lang="tr-TR" sz="1200" b="0" i="0" dirty="0" err="1">
                <a:solidFill>
                  <a:srgbClr val="6C6C6C"/>
                </a:solidFill>
                <a:effectLst/>
              </a:rPr>
              <a:t>Optional</a:t>
            </a:r>
            <a:r>
              <a:rPr lang="tr-TR" sz="1200" b="0" i="0" dirty="0">
                <a:solidFill>
                  <a:srgbClr val="6C6C6C"/>
                </a:solidFill>
                <a:effectLst/>
              </a:rPr>
              <a:t> yapısıdır. </a:t>
            </a:r>
            <a:r>
              <a:rPr lang="tr-TR" sz="1200" b="0" i="0" dirty="0" err="1">
                <a:solidFill>
                  <a:srgbClr val="6C6C6C"/>
                </a:solidFill>
                <a:effectLst/>
              </a:rPr>
              <a:t>Optional</a:t>
            </a:r>
            <a:r>
              <a:rPr lang="tr-TR" sz="1200" b="0" i="0" dirty="0">
                <a:solidFill>
                  <a:srgbClr val="6C6C6C"/>
                </a:solidFill>
                <a:effectLst/>
              </a:rPr>
              <a:t> </a:t>
            </a:r>
            <a:r>
              <a:rPr lang="tr-TR" sz="1200" b="0" i="0" dirty="0" err="1">
                <a:solidFill>
                  <a:srgbClr val="6C6C6C"/>
                </a:solidFill>
                <a:effectLst/>
              </a:rPr>
              <a:t>class</a:t>
            </a:r>
            <a:r>
              <a:rPr lang="tr-TR" sz="1200" b="0" i="0" dirty="0">
                <a:solidFill>
                  <a:srgbClr val="6C6C6C"/>
                </a:solidFill>
                <a:effectLst/>
              </a:rPr>
              <a:t> ile daha </a:t>
            </a:r>
            <a:r>
              <a:rPr lang="tr-TR" sz="1200" b="0" i="0" dirty="0" err="1">
                <a:solidFill>
                  <a:srgbClr val="6C6C6C"/>
                </a:solidFill>
                <a:effectLst/>
              </a:rPr>
              <a:t>safe</a:t>
            </a:r>
            <a:r>
              <a:rPr lang="tr-TR" sz="1200" b="0" i="0" dirty="0">
                <a:solidFill>
                  <a:srgbClr val="6C6C6C"/>
                </a:solidFill>
                <a:effectLst/>
              </a:rPr>
              <a:t> ve NPE almayan kod yazılabiliyor.  Obje </a:t>
            </a:r>
            <a:r>
              <a:rPr lang="tr-TR" sz="1200" b="0" i="0" dirty="0" err="1">
                <a:solidFill>
                  <a:srgbClr val="6C6C6C"/>
                </a:solidFill>
                <a:effectLst/>
              </a:rPr>
              <a:t>Optional</a:t>
            </a:r>
            <a:r>
              <a:rPr lang="tr-TR" sz="1200" b="0" i="0" dirty="0">
                <a:solidFill>
                  <a:srgbClr val="6C6C6C"/>
                </a:solidFill>
                <a:effectLst/>
              </a:rPr>
              <a:t> ile </a:t>
            </a:r>
            <a:r>
              <a:rPr lang="tr-TR" sz="1200" b="0" i="0" dirty="0" err="1">
                <a:solidFill>
                  <a:srgbClr val="6C6C6C"/>
                </a:solidFill>
                <a:effectLst/>
              </a:rPr>
              <a:t>wrap</a:t>
            </a:r>
            <a:r>
              <a:rPr lang="tr-TR" sz="1200" b="0" i="0" dirty="0">
                <a:solidFill>
                  <a:srgbClr val="6C6C6C"/>
                </a:solidFill>
                <a:effectLst/>
              </a:rPr>
              <a:t> ederek eğer </a:t>
            </a:r>
            <a:r>
              <a:rPr lang="tr-TR" sz="1200" b="0" i="0" dirty="0" err="1">
                <a:solidFill>
                  <a:srgbClr val="6C6C6C"/>
                </a:solidFill>
                <a:effectLst/>
              </a:rPr>
              <a:t>null</a:t>
            </a:r>
            <a:r>
              <a:rPr lang="tr-TR" sz="1200" b="0" i="0" dirty="0">
                <a:solidFill>
                  <a:srgbClr val="6C6C6C"/>
                </a:solidFill>
                <a:effectLst/>
              </a:rPr>
              <a:t> değilse kullan, </a:t>
            </a:r>
            <a:r>
              <a:rPr lang="tr-TR" sz="1200" b="0" i="0" dirty="0" err="1">
                <a:solidFill>
                  <a:srgbClr val="6C6C6C"/>
                </a:solidFill>
                <a:effectLst/>
              </a:rPr>
              <a:t>null</a:t>
            </a:r>
            <a:r>
              <a:rPr lang="tr-TR" sz="1200" b="0" i="0" dirty="0">
                <a:solidFill>
                  <a:srgbClr val="6C6C6C"/>
                </a:solidFill>
                <a:effectLst/>
              </a:rPr>
              <a:t> ise başka işlem yap denilebiliyor.</a:t>
            </a:r>
            <a:endParaRPr lang="tr-TR" dirty="0"/>
          </a:p>
        </p:txBody>
      </p:sp>
      <p:sp>
        <p:nvSpPr>
          <p:cNvPr id="8" name="Metin kutusu 7">
            <a:extLst>
              <a:ext uri="{FF2B5EF4-FFF2-40B4-BE49-F238E27FC236}">
                <a16:creationId xmlns:a16="http://schemas.microsoft.com/office/drawing/2014/main" id="{A52503EB-264A-4E10-ADD7-9425F5FA2011}"/>
              </a:ext>
            </a:extLst>
          </p:cNvPr>
          <p:cNvSpPr txBox="1"/>
          <p:nvPr/>
        </p:nvSpPr>
        <p:spPr>
          <a:xfrm>
            <a:off x="9212367" y="1324597"/>
            <a:ext cx="3042303" cy="2123658"/>
          </a:xfrm>
          <a:prstGeom prst="rect">
            <a:avLst/>
          </a:prstGeom>
          <a:noFill/>
        </p:spPr>
        <p:txBody>
          <a:bodyPr wrap="square" rtlCol="0">
            <a:spAutoFit/>
          </a:bodyPr>
          <a:lstStyle/>
          <a:p>
            <a:pPr algn="l"/>
            <a:r>
              <a:rPr lang="tr-TR" b="1" dirty="0" err="1">
                <a:solidFill>
                  <a:srgbClr val="222222"/>
                </a:solidFill>
                <a:effectLst/>
                <a:latin typeface="Calibri Light (Başlıklar)"/>
              </a:rPr>
              <a:t>Concurrency</a:t>
            </a:r>
            <a:r>
              <a:rPr lang="tr-TR" b="1" dirty="0">
                <a:solidFill>
                  <a:srgbClr val="222222"/>
                </a:solidFill>
                <a:effectLst/>
                <a:latin typeface="Calibri Light (Başlıklar)"/>
              </a:rPr>
              <a:t> </a:t>
            </a:r>
            <a:r>
              <a:rPr lang="tr-TR" b="1" dirty="0" err="1">
                <a:solidFill>
                  <a:srgbClr val="222222"/>
                </a:solidFill>
                <a:effectLst/>
                <a:latin typeface="Calibri Light (Başlıklar)"/>
              </a:rPr>
              <a:t>Improvement</a:t>
            </a:r>
            <a:endParaRPr lang="tr-TR" b="1" dirty="0">
              <a:solidFill>
                <a:srgbClr val="222222"/>
              </a:solidFill>
              <a:effectLst/>
              <a:latin typeface="Calibri Light (Başlıklar)"/>
            </a:endParaRPr>
          </a:p>
          <a:p>
            <a:endParaRPr lang="tr-TR" dirty="0">
              <a:latin typeface="Calibri Light (Başlıklar)"/>
            </a:endParaRPr>
          </a:p>
          <a:p>
            <a:endParaRPr lang="tr-TR" sz="1200" dirty="0">
              <a:latin typeface="Calibri Light (Başlıklar)"/>
            </a:endParaRPr>
          </a:p>
          <a:p>
            <a:r>
              <a:rPr lang="tr-TR" sz="1200" b="0" i="0" dirty="0">
                <a:solidFill>
                  <a:srgbClr val="6C6C6C"/>
                </a:solidFill>
                <a:effectLst/>
              </a:rPr>
              <a:t>Java 8 ile birlikte yeni </a:t>
            </a:r>
            <a:r>
              <a:rPr lang="tr-TR" sz="1200" b="0" i="0" dirty="0" err="1">
                <a:solidFill>
                  <a:srgbClr val="6C6C6C"/>
                </a:solidFill>
                <a:effectLst/>
              </a:rPr>
              <a:t>Concurrency</a:t>
            </a:r>
            <a:r>
              <a:rPr lang="tr-TR" sz="1200" b="0" i="0" dirty="0">
                <a:solidFill>
                  <a:srgbClr val="6C6C6C"/>
                </a:solidFill>
                <a:effectLst/>
              </a:rPr>
              <a:t> API geliştirildi ve </a:t>
            </a:r>
            <a:r>
              <a:rPr lang="tr-TR" sz="1200" b="0" i="0" dirty="0" err="1">
                <a:solidFill>
                  <a:srgbClr val="6C6C6C"/>
                </a:solidFill>
                <a:effectLst/>
              </a:rPr>
              <a:t>concurrent</a:t>
            </a:r>
            <a:r>
              <a:rPr lang="tr-TR" sz="1200" b="0" i="0" dirty="0">
                <a:solidFill>
                  <a:srgbClr val="6C6C6C"/>
                </a:solidFill>
                <a:effectLst/>
              </a:rPr>
              <a:t>/</a:t>
            </a:r>
            <a:r>
              <a:rPr lang="tr-TR" sz="1200" b="0" i="0" dirty="0" err="1">
                <a:solidFill>
                  <a:srgbClr val="6C6C6C"/>
                </a:solidFill>
                <a:effectLst/>
              </a:rPr>
              <a:t>multitasking</a:t>
            </a:r>
            <a:r>
              <a:rPr lang="tr-TR" sz="1200" b="0" i="0" dirty="0">
                <a:solidFill>
                  <a:srgbClr val="6C6C6C"/>
                </a:solidFill>
                <a:effectLst/>
              </a:rPr>
              <a:t> işlemler anlaşılır hale geldi. Java 8 ile birlikte artık açık olarak </a:t>
            </a:r>
            <a:r>
              <a:rPr lang="tr-TR" sz="1200" b="0" i="0" dirty="0" err="1">
                <a:solidFill>
                  <a:srgbClr val="6C6C6C"/>
                </a:solidFill>
                <a:effectLst/>
              </a:rPr>
              <a:t>Thread</a:t>
            </a:r>
            <a:r>
              <a:rPr lang="tr-TR" sz="1200" b="0" i="0" dirty="0">
                <a:solidFill>
                  <a:srgbClr val="6C6C6C"/>
                </a:solidFill>
                <a:effectLst/>
              </a:rPr>
              <a:t> nesneleri oluşturmak ve yönetmek zorunda kalınmıyor. Yeni yöntem;</a:t>
            </a:r>
          </a:p>
          <a:p>
            <a:endParaRPr lang="tr-TR" sz="1200" dirty="0"/>
          </a:p>
        </p:txBody>
      </p:sp>
      <p:pic>
        <p:nvPicPr>
          <p:cNvPr id="3" name="Resim 2">
            <a:extLst>
              <a:ext uri="{FF2B5EF4-FFF2-40B4-BE49-F238E27FC236}">
                <a16:creationId xmlns:a16="http://schemas.microsoft.com/office/drawing/2014/main" id="{ED2EF53C-918E-4ECD-81EB-E0C5B4CFBF2F}"/>
              </a:ext>
            </a:extLst>
          </p:cNvPr>
          <p:cNvPicPr>
            <a:picLocks noChangeAspect="1"/>
          </p:cNvPicPr>
          <p:nvPr/>
        </p:nvPicPr>
        <p:blipFill>
          <a:blip r:embed="rId3"/>
          <a:stretch>
            <a:fillRect/>
          </a:stretch>
        </p:blipFill>
        <p:spPr>
          <a:xfrm>
            <a:off x="639866" y="5017457"/>
            <a:ext cx="4001566" cy="311810"/>
          </a:xfrm>
          <a:prstGeom prst="rect">
            <a:avLst/>
          </a:prstGeom>
        </p:spPr>
      </p:pic>
      <p:pic>
        <p:nvPicPr>
          <p:cNvPr id="5" name="Resim 4">
            <a:extLst>
              <a:ext uri="{FF2B5EF4-FFF2-40B4-BE49-F238E27FC236}">
                <a16:creationId xmlns:a16="http://schemas.microsoft.com/office/drawing/2014/main" id="{27CB07A8-706A-4BCE-A04B-8D2D044EE2DE}"/>
              </a:ext>
            </a:extLst>
          </p:cNvPr>
          <p:cNvPicPr>
            <a:picLocks noChangeAspect="1"/>
          </p:cNvPicPr>
          <p:nvPr/>
        </p:nvPicPr>
        <p:blipFill>
          <a:blip r:embed="rId4"/>
          <a:stretch>
            <a:fillRect/>
          </a:stretch>
        </p:blipFill>
        <p:spPr>
          <a:xfrm>
            <a:off x="4838701" y="3669883"/>
            <a:ext cx="3843827" cy="1659384"/>
          </a:xfrm>
          <a:prstGeom prst="rect">
            <a:avLst/>
          </a:prstGeom>
        </p:spPr>
      </p:pic>
      <p:pic>
        <p:nvPicPr>
          <p:cNvPr id="10" name="Resim 9">
            <a:extLst>
              <a:ext uri="{FF2B5EF4-FFF2-40B4-BE49-F238E27FC236}">
                <a16:creationId xmlns:a16="http://schemas.microsoft.com/office/drawing/2014/main" id="{51FD53A7-59BA-415C-ADDA-B78C762F5517}"/>
              </a:ext>
            </a:extLst>
          </p:cNvPr>
          <p:cNvPicPr>
            <a:picLocks noChangeAspect="1"/>
          </p:cNvPicPr>
          <p:nvPr/>
        </p:nvPicPr>
        <p:blipFill>
          <a:blip r:embed="rId5"/>
          <a:stretch>
            <a:fillRect/>
          </a:stretch>
        </p:blipFill>
        <p:spPr>
          <a:xfrm>
            <a:off x="8818815" y="4152163"/>
            <a:ext cx="3302685" cy="1177104"/>
          </a:xfrm>
          <a:prstGeom prst="rect">
            <a:avLst/>
          </a:prstGeom>
        </p:spPr>
      </p:pic>
    </p:spTree>
    <p:extLst>
      <p:ext uri="{BB962C8B-B14F-4D97-AF65-F5344CB8AC3E}">
        <p14:creationId xmlns:p14="http://schemas.microsoft.com/office/powerpoint/2010/main" val="382320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E00618-E121-4204-86F1-5DB79199AA52}"/>
              </a:ext>
            </a:extLst>
          </p:cNvPr>
          <p:cNvSpPr>
            <a:spLocks noGrp="1"/>
          </p:cNvSpPr>
          <p:nvPr>
            <p:ph type="title"/>
          </p:nvPr>
        </p:nvSpPr>
        <p:spPr/>
        <p:txBody>
          <a:bodyPr/>
          <a:lstStyle/>
          <a:p>
            <a:r>
              <a:rPr lang="tr-TR" dirty="0"/>
              <a:t>Java 9 İle Gelen Yenilikler</a:t>
            </a:r>
          </a:p>
        </p:txBody>
      </p:sp>
      <p:sp>
        <p:nvSpPr>
          <p:cNvPr id="3" name="İçerik Yer Tutucusu 2">
            <a:extLst>
              <a:ext uri="{FF2B5EF4-FFF2-40B4-BE49-F238E27FC236}">
                <a16:creationId xmlns:a16="http://schemas.microsoft.com/office/drawing/2014/main" id="{F41AE30E-C4DD-4718-B669-C563A16DBEAD}"/>
              </a:ext>
            </a:extLst>
          </p:cNvPr>
          <p:cNvSpPr>
            <a:spLocks noGrp="1"/>
          </p:cNvSpPr>
          <p:nvPr>
            <p:ph idx="1"/>
          </p:nvPr>
        </p:nvSpPr>
        <p:spPr/>
        <p:txBody>
          <a:bodyPr/>
          <a:lstStyle/>
          <a:p>
            <a:pPr algn="l"/>
            <a:endParaRPr lang="tr-TR" b="0" i="0" dirty="0">
              <a:solidFill>
                <a:srgbClr val="212529"/>
              </a:solidFill>
              <a:effectLst/>
              <a:latin typeface="system-ui"/>
            </a:endParaRPr>
          </a:p>
          <a:p>
            <a:endParaRPr lang="tr-TR" dirty="0"/>
          </a:p>
        </p:txBody>
      </p:sp>
      <p:sp>
        <p:nvSpPr>
          <p:cNvPr id="6" name="Metin kutusu 5">
            <a:extLst>
              <a:ext uri="{FF2B5EF4-FFF2-40B4-BE49-F238E27FC236}">
                <a16:creationId xmlns:a16="http://schemas.microsoft.com/office/drawing/2014/main" id="{37E9064D-8528-46DE-AAA7-B61F8F78CEF4}"/>
              </a:ext>
            </a:extLst>
          </p:cNvPr>
          <p:cNvSpPr txBox="1"/>
          <p:nvPr/>
        </p:nvSpPr>
        <p:spPr>
          <a:xfrm>
            <a:off x="1097280" y="1845734"/>
            <a:ext cx="6064096" cy="2215991"/>
          </a:xfrm>
          <a:prstGeom prst="rect">
            <a:avLst/>
          </a:prstGeom>
          <a:noFill/>
        </p:spPr>
        <p:txBody>
          <a:bodyPr wrap="square" rtlCol="0">
            <a:spAutoFit/>
          </a:bodyPr>
          <a:lstStyle/>
          <a:p>
            <a:r>
              <a:rPr lang="tr-TR" dirty="0" err="1">
                <a:solidFill>
                  <a:schemeClr val="tx1">
                    <a:lumMod val="75000"/>
                    <a:lumOff val="25000"/>
                  </a:schemeClr>
                </a:solidFill>
              </a:rPr>
              <a:t>Reactive</a:t>
            </a:r>
            <a:r>
              <a:rPr lang="tr-TR" dirty="0">
                <a:solidFill>
                  <a:schemeClr val="tx1">
                    <a:lumMod val="75000"/>
                    <a:lumOff val="25000"/>
                  </a:schemeClr>
                </a:solidFill>
              </a:rPr>
              <a:t> </a:t>
            </a:r>
            <a:r>
              <a:rPr lang="tr-TR" dirty="0" err="1">
                <a:solidFill>
                  <a:schemeClr val="tx1">
                    <a:lumMod val="75000"/>
                    <a:lumOff val="25000"/>
                  </a:schemeClr>
                </a:solidFill>
              </a:rPr>
              <a:t>Streams</a:t>
            </a:r>
            <a:endParaRPr lang="tr-TR" dirty="0">
              <a:solidFill>
                <a:schemeClr val="tx1">
                  <a:lumMod val="75000"/>
                  <a:lumOff val="25000"/>
                </a:schemeClr>
              </a:solidFill>
            </a:endParaRPr>
          </a:p>
          <a:p>
            <a:endParaRPr lang="tr-TR" dirty="0">
              <a:solidFill>
                <a:schemeClr val="tx1">
                  <a:lumMod val="75000"/>
                  <a:lumOff val="25000"/>
                </a:schemeClr>
              </a:solidFill>
            </a:endParaRPr>
          </a:p>
          <a:p>
            <a:pPr algn="l"/>
            <a:r>
              <a:rPr lang="tr-TR" sz="1400" i="0" dirty="0">
                <a:solidFill>
                  <a:schemeClr val="tx1">
                    <a:lumMod val="75000"/>
                    <a:lumOff val="25000"/>
                  </a:schemeClr>
                </a:solidFill>
                <a:effectLst/>
                <a:latin typeface="+mj-lt"/>
              </a:rPr>
              <a:t>Asenkron uygulamalar geliştirmek için </a:t>
            </a:r>
            <a:r>
              <a:rPr lang="tr-TR" sz="1400" i="0" dirty="0" err="1">
                <a:solidFill>
                  <a:schemeClr val="tx1">
                    <a:lumMod val="75000"/>
                    <a:lumOff val="25000"/>
                  </a:schemeClr>
                </a:solidFill>
                <a:effectLst/>
                <a:latin typeface="+mj-lt"/>
              </a:rPr>
              <a:t>Reactive</a:t>
            </a:r>
            <a:r>
              <a:rPr lang="tr-TR" sz="1400" i="0" dirty="0">
                <a:solidFill>
                  <a:schemeClr val="tx1">
                    <a:lumMod val="75000"/>
                    <a:lumOff val="25000"/>
                  </a:schemeClr>
                </a:solidFill>
                <a:effectLst/>
                <a:latin typeface="+mj-lt"/>
              </a:rPr>
              <a:t> </a:t>
            </a:r>
            <a:r>
              <a:rPr lang="tr-TR" sz="1400" i="0" dirty="0" err="1">
                <a:solidFill>
                  <a:schemeClr val="tx1">
                    <a:lumMod val="75000"/>
                    <a:lumOff val="25000"/>
                  </a:schemeClr>
                </a:solidFill>
                <a:effectLst/>
                <a:latin typeface="+mj-lt"/>
              </a:rPr>
              <a:t>Streams</a:t>
            </a:r>
            <a:r>
              <a:rPr lang="tr-TR" sz="1400" i="0" dirty="0">
                <a:solidFill>
                  <a:schemeClr val="tx1">
                    <a:lumMod val="75000"/>
                    <a:lumOff val="25000"/>
                  </a:schemeClr>
                </a:solidFill>
                <a:effectLst/>
                <a:latin typeface="+mj-lt"/>
              </a:rPr>
              <a:t> özelliği </a:t>
            </a:r>
            <a:r>
              <a:rPr lang="tr-TR" sz="1400" i="0" dirty="0" err="1">
                <a:solidFill>
                  <a:schemeClr val="tx1">
                    <a:lumMod val="75000"/>
                    <a:lumOff val="25000"/>
                  </a:schemeClr>
                </a:solidFill>
                <a:effectLst/>
                <a:latin typeface="+mj-lt"/>
              </a:rPr>
              <a:t>java.util.concurrent.flow</a:t>
            </a:r>
            <a:r>
              <a:rPr lang="tr-TR" sz="1400" i="0" dirty="0">
                <a:solidFill>
                  <a:schemeClr val="tx1">
                    <a:lumMod val="75000"/>
                    <a:lumOff val="25000"/>
                  </a:schemeClr>
                </a:solidFill>
                <a:effectLst/>
                <a:latin typeface="+mj-lt"/>
              </a:rPr>
              <a:t> sınıfı, sınıf içerisinde yer alan arayüz ile gelmiştir.</a:t>
            </a:r>
          </a:p>
          <a:p>
            <a:pPr algn="l"/>
            <a:r>
              <a:rPr lang="tr-TR" sz="1400" i="0" dirty="0" err="1">
                <a:solidFill>
                  <a:schemeClr val="tx1">
                    <a:lumMod val="75000"/>
                    <a:lumOff val="25000"/>
                  </a:schemeClr>
                </a:solidFill>
                <a:effectLst/>
                <a:latin typeface="+mj-lt"/>
              </a:rPr>
              <a:t>Flow</a:t>
            </a:r>
            <a:r>
              <a:rPr lang="tr-TR" sz="1400" i="0" dirty="0">
                <a:solidFill>
                  <a:schemeClr val="tx1">
                    <a:lumMod val="75000"/>
                    <a:lumOff val="25000"/>
                  </a:schemeClr>
                </a:solidFill>
                <a:effectLst/>
                <a:latin typeface="+mj-lt"/>
              </a:rPr>
              <a:t> API içerisinde yer alan Publisher gelen istekleri işleyerek </a:t>
            </a:r>
            <a:r>
              <a:rPr lang="tr-TR" sz="1400" i="0" dirty="0" err="1">
                <a:solidFill>
                  <a:schemeClr val="tx1">
                    <a:lumMod val="75000"/>
                    <a:lumOff val="25000"/>
                  </a:schemeClr>
                </a:solidFill>
                <a:effectLst/>
                <a:latin typeface="+mj-lt"/>
              </a:rPr>
              <a:t>Subscriber</a:t>
            </a:r>
            <a:r>
              <a:rPr lang="tr-TR" sz="1400" i="0" dirty="0">
                <a:solidFill>
                  <a:schemeClr val="tx1">
                    <a:lumMod val="75000"/>
                    <a:lumOff val="25000"/>
                  </a:schemeClr>
                </a:solidFill>
                <a:effectLst/>
                <a:latin typeface="+mj-lt"/>
              </a:rPr>
              <a:t> </a:t>
            </a:r>
            <a:r>
              <a:rPr lang="tr-TR" sz="1400" i="0" dirty="0" err="1">
                <a:solidFill>
                  <a:schemeClr val="tx1">
                    <a:lumMod val="75000"/>
                    <a:lumOff val="25000"/>
                  </a:schemeClr>
                </a:solidFill>
                <a:effectLst/>
                <a:latin typeface="+mj-lt"/>
              </a:rPr>
              <a:t>arayüzünde</a:t>
            </a:r>
            <a:r>
              <a:rPr lang="tr-TR" sz="1400" i="0" dirty="0">
                <a:solidFill>
                  <a:schemeClr val="tx1">
                    <a:lumMod val="75000"/>
                    <a:lumOff val="25000"/>
                  </a:schemeClr>
                </a:solidFill>
                <a:effectLst/>
                <a:latin typeface="+mj-lt"/>
              </a:rPr>
              <a:t> yer alan metotların çalıştırılmasını sağlar.</a:t>
            </a:r>
          </a:p>
          <a:p>
            <a:pPr algn="l"/>
            <a:r>
              <a:rPr lang="tr-TR" sz="1400" i="0" dirty="0">
                <a:solidFill>
                  <a:schemeClr val="tx1">
                    <a:lumMod val="75000"/>
                    <a:lumOff val="25000"/>
                  </a:schemeClr>
                </a:solidFill>
                <a:effectLst/>
                <a:latin typeface="+mj-lt"/>
              </a:rPr>
              <a:t>Her bir işlem </a:t>
            </a:r>
            <a:r>
              <a:rPr lang="tr-TR" sz="1400" i="0" dirty="0" err="1">
                <a:solidFill>
                  <a:schemeClr val="tx1">
                    <a:lumMod val="75000"/>
                    <a:lumOff val="25000"/>
                  </a:schemeClr>
                </a:solidFill>
                <a:effectLst/>
                <a:latin typeface="+mj-lt"/>
              </a:rPr>
              <a:t>Subscriber</a:t>
            </a:r>
            <a:r>
              <a:rPr lang="tr-TR" sz="1400" i="0" dirty="0">
                <a:solidFill>
                  <a:schemeClr val="tx1">
                    <a:lumMod val="75000"/>
                    <a:lumOff val="25000"/>
                  </a:schemeClr>
                </a:solidFill>
                <a:effectLst/>
                <a:latin typeface="+mj-lt"/>
              </a:rPr>
              <a:t> </a:t>
            </a:r>
            <a:r>
              <a:rPr lang="tr-TR" sz="1400" i="0" dirty="0" err="1">
                <a:solidFill>
                  <a:schemeClr val="tx1">
                    <a:lumMod val="75000"/>
                    <a:lumOff val="25000"/>
                  </a:schemeClr>
                </a:solidFill>
                <a:effectLst/>
                <a:latin typeface="+mj-lt"/>
              </a:rPr>
              <a:t>arayüzünde</a:t>
            </a:r>
            <a:r>
              <a:rPr lang="tr-TR" sz="1400" i="0" dirty="0">
                <a:solidFill>
                  <a:schemeClr val="tx1">
                    <a:lumMod val="75000"/>
                    <a:lumOff val="25000"/>
                  </a:schemeClr>
                </a:solidFill>
                <a:effectLst/>
                <a:latin typeface="+mj-lt"/>
              </a:rPr>
              <a:t> tanımlanır ve Subscription ile işlemler arası geçiş yapılır.</a:t>
            </a:r>
          </a:p>
          <a:p>
            <a:endParaRPr lang="tr-TR" dirty="0">
              <a:solidFill>
                <a:schemeClr val="tx1">
                  <a:lumMod val="75000"/>
                  <a:lumOff val="25000"/>
                </a:schemeClr>
              </a:solidFill>
            </a:endParaRPr>
          </a:p>
        </p:txBody>
      </p:sp>
      <p:pic>
        <p:nvPicPr>
          <p:cNvPr id="8" name="Resim 7">
            <a:extLst>
              <a:ext uri="{FF2B5EF4-FFF2-40B4-BE49-F238E27FC236}">
                <a16:creationId xmlns:a16="http://schemas.microsoft.com/office/drawing/2014/main" id="{969C7E87-59BC-4144-999D-29D60EB6FE6C}"/>
              </a:ext>
            </a:extLst>
          </p:cNvPr>
          <p:cNvPicPr>
            <a:picLocks noChangeAspect="1"/>
          </p:cNvPicPr>
          <p:nvPr/>
        </p:nvPicPr>
        <p:blipFill>
          <a:blip r:embed="rId2"/>
          <a:stretch>
            <a:fillRect/>
          </a:stretch>
        </p:blipFill>
        <p:spPr>
          <a:xfrm>
            <a:off x="7682669" y="1845734"/>
            <a:ext cx="3597779" cy="4450433"/>
          </a:xfrm>
          <a:prstGeom prst="rect">
            <a:avLst/>
          </a:prstGeom>
        </p:spPr>
      </p:pic>
    </p:spTree>
    <p:extLst>
      <p:ext uri="{BB962C8B-B14F-4D97-AF65-F5344CB8AC3E}">
        <p14:creationId xmlns:p14="http://schemas.microsoft.com/office/powerpoint/2010/main" val="423127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1F313217-D2D0-40C6-A2FC-A94D95BE4ED0}"/>
              </a:ext>
            </a:extLst>
          </p:cNvPr>
          <p:cNvSpPr txBox="1"/>
          <p:nvPr/>
        </p:nvSpPr>
        <p:spPr>
          <a:xfrm>
            <a:off x="1196411" y="1324597"/>
            <a:ext cx="2888477" cy="2031325"/>
          </a:xfrm>
          <a:prstGeom prst="rect">
            <a:avLst/>
          </a:prstGeom>
          <a:noFill/>
        </p:spPr>
        <p:txBody>
          <a:bodyPr wrap="square" rtlCol="0">
            <a:spAutoFit/>
          </a:bodyPr>
          <a:lstStyle/>
          <a:p>
            <a:pPr algn="l"/>
            <a:r>
              <a:rPr lang="tr-TR" b="0" i="0" dirty="0" err="1">
                <a:solidFill>
                  <a:schemeClr val="tx1">
                    <a:lumMod val="75000"/>
                    <a:lumOff val="25000"/>
                  </a:schemeClr>
                </a:solidFill>
                <a:effectLst/>
                <a:latin typeface="+mj-lt"/>
              </a:rPr>
              <a:t>JShell</a:t>
            </a:r>
            <a:endParaRPr lang="tr-TR" b="1" dirty="0">
              <a:solidFill>
                <a:schemeClr val="tx1">
                  <a:lumMod val="75000"/>
                  <a:lumOff val="25000"/>
                </a:schemeClr>
              </a:solidFill>
              <a:latin typeface="+mj-lt"/>
            </a:endParaRPr>
          </a:p>
          <a:p>
            <a:pPr algn="l"/>
            <a:endParaRPr lang="tr-TR" b="1" dirty="0">
              <a:solidFill>
                <a:schemeClr val="tx1">
                  <a:lumMod val="75000"/>
                  <a:lumOff val="25000"/>
                </a:schemeClr>
              </a:solidFill>
              <a:effectLst/>
            </a:endParaRPr>
          </a:p>
          <a:p>
            <a:pPr algn="l"/>
            <a:endParaRPr lang="tr-TR" sz="1200" b="1" dirty="0">
              <a:solidFill>
                <a:schemeClr val="tx1">
                  <a:lumMod val="75000"/>
                  <a:lumOff val="25000"/>
                </a:schemeClr>
              </a:solidFill>
              <a:effectLst/>
            </a:endParaRPr>
          </a:p>
          <a:p>
            <a:r>
              <a:rPr lang="tr-TR" sz="1200" b="0" i="0" dirty="0">
                <a:solidFill>
                  <a:schemeClr val="tx1">
                    <a:lumMod val="75000"/>
                    <a:lumOff val="25000"/>
                  </a:schemeClr>
                </a:solidFill>
                <a:effectLst/>
              </a:rPr>
              <a:t>Bir çok programlama dili tarafından desteklenen REPL yani </a:t>
            </a:r>
            <a:r>
              <a:rPr lang="tr-TR" sz="1200" b="1" i="0" dirty="0">
                <a:solidFill>
                  <a:schemeClr val="tx1">
                    <a:lumMod val="75000"/>
                    <a:lumOff val="25000"/>
                  </a:schemeClr>
                </a:solidFill>
                <a:effectLst/>
              </a:rPr>
              <a:t>R</a:t>
            </a:r>
            <a:r>
              <a:rPr lang="tr-TR" sz="1200" b="0" i="0" dirty="0">
                <a:solidFill>
                  <a:schemeClr val="tx1">
                    <a:lumMod val="75000"/>
                    <a:lumOff val="25000"/>
                  </a:schemeClr>
                </a:solidFill>
                <a:effectLst/>
              </a:rPr>
              <a:t>ead-</a:t>
            </a:r>
            <a:r>
              <a:rPr lang="tr-TR" sz="1200" b="1" i="0" dirty="0" err="1">
                <a:solidFill>
                  <a:schemeClr val="tx1">
                    <a:lumMod val="75000"/>
                    <a:lumOff val="25000"/>
                  </a:schemeClr>
                </a:solidFill>
                <a:effectLst/>
              </a:rPr>
              <a:t>E</a:t>
            </a:r>
            <a:r>
              <a:rPr lang="tr-TR" sz="1200" b="0" i="0" dirty="0" err="1">
                <a:solidFill>
                  <a:schemeClr val="tx1">
                    <a:lumMod val="75000"/>
                    <a:lumOff val="25000"/>
                  </a:schemeClr>
                </a:solidFill>
                <a:effectLst/>
              </a:rPr>
              <a:t>val</a:t>
            </a:r>
            <a:r>
              <a:rPr lang="tr-TR" sz="1200" b="0" i="0" dirty="0">
                <a:solidFill>
                  <a:schemeClr val="tx1">
                    <a:lumMod val="75000"/>
                    <a:lumOff val="25000"/>
                  </a:schemeClr>
                </a:solidFill>
                <a:effectLst/>
              </a:rPr>
              <a:t>-</a:t>
            </a:r>
            <a:r>
              <a:rPr lang="tr-TR" sz="1200" b="1" i="0" dirty="0" err="1">
                <a:solidFill>
                  <a:schemeClr val="tx1">
                    <a:lumMod val="75000"/>
                    <a:lumOff val="25000"/>
                  </a:schemeClr>
                </a:solidFill>
                <a:effectLst/>
              </a:rPr>
              <a:t>P</a:t>
            </a:r>
            <a:r>
              <a:rPr lang="tr-TR" sz="1200" b="0" i="0" dirty="0" err="1">
                <a:solidFill>
                  <a:schemeClr val="tx1">
                    <a:lumMod val="75000"/>
                    <a:lumOff val="25000"/>
                  </a:schemeClr>
                </a:solidFill>
                <a:effectLst/>
              </a:rPr>
              <a:t>rint-</a:t>
            </a:r>
            <a:r>
              <a:rPr lang="tr-TR" sz="1200" b="1" i="0" dirty="0" err="1">
                <a:solidFill>
                  <a:schemeClr val="tx1">
                    <a:lumMod val="75000"/>
                    <a:lumOff val="25000"/>
                  </a:schemeClr>
                </a:solidFill>
                <a:effectLst/>
              </a:rPr>
              <a:t>L</a:t>
            </a:r>
            <a:r>
              <a:rPr lang="tr-TR" sz="1200" b="0" i="0" dirty="0" err="1">
                <a:solidFill>
                  <a:schemeClr val="tx1">
                    <a:lumMod val="75000"/>
                    <a:lumOff val="25000"/>
                  </a:schemeClr>
                </a:solidFill>
                <a:effectLst/>
              </a:rPr>
              <a:t>oop</a:t>
            </a:r>
            <a:r>
              <a:rPr lang="tr-TR" sz="1200" b="0" i="0" dirty="0">
                <a:solidFill>
                  <a:schemeClr val="tx1">
                    <a:lumMod val="75000"/>
                    <a:lumOff val="25000"/>
                  </a:schemeClr>
                </a:solidFill>
                <a:effectLst/>
              </a:rPr>
              <a:t> desteği Java 9 ile birlikte Java programlama diline eklenmiştir.</a:t>
            </a:r>
          </a:p>
          <a:p>
            <a:pPr algn="l"/>
            <a:endParaRPr lang="tr-TR" sz="1000" b="0" i="0" dirty="0">
              <a:solidFill>
                <a:srgbClr val="5C5C5C"/>
              </a:solidFill>
              <a:effectLst/>
            </a:endParaRPr>
          </a:p>
          <a:p>
            <a:br>
              <a:rPr lang="tr-TR" sz="1000" b="0" i="0" u="none" strike="noStrike" dirty="0">
                <a:solidFill>
                  <a:srgbClr val="009CFF"/>
                </a:solidFill>
                <a:effectLst/>
                <a:hlinkClick r:id="rId2"/>
              </a:rPr>
            </a:br>
            <a:endParaRPr lang="tr-TR" sz="1000" b="1" dirty="0">
              <a:solidFill>
                <a:srgbClr val="222222"/>
              </a:solidFill>
              <a:effectLst/>
            </a:endParaRPr>
          </a:p>
        </p:txBody>
      </p:sp>
      <p:sp>
        <p:nvSpPr>
          <p:cNvPr id="7" name="Metin kutusu 6">
            <a:extLst>
              <a:ext uri="{FF2B5EF4-FFF2-40B4-BE49-F238E27FC236}">
                <a16:creationId xmlns:a16="http://schemas.microsoft.com/office/drawing/2014/main" id="{DEB1C9A2-8D80-4EC5-8FD7-BAEAB4A08540}"/>
              </a:ext>
            </a:extLst>
          </p:cNvPr>
          <p:cNvSpPr txBox="1"/>
          <p:nvPr/>
        </p:nvSpPr>
        <p:spPr>
          <a:xfrm>
            <a:off x="5033472" y="1120675"/>
            <a:ext cx="3230311" cy="1477328"/>
          </a:xfrm>
          <a:prstGeom prst="rect">
            <a:avLst/>
          </a:prstGeom>
          <a:noFill/>
        </p:spPr>
        <p:txBody>
          <a:bodyPr wrap="square" rtlCol="0">
            <a:spAutoFit/>
          </a:bodyPr>
          <a:lstStyle/>
          <a:p>
            <a:pPr algn="l"/>
            <a:r>
              <a:rPr lang="tr-TR" dirty="0" err="1">
                <a:solidFill>
                  <a:schemeClr val="tx1">
                    <a:lumMod val="75000"/>
                    <a:lumOff val="25000"/>
                  </a:schemeClr>
                </a:solidFill>
                <a:latin typeface="Calibri Light (Başlıklar)"/>
              </a:rPr>
              <a:t>Factory</a:t>
            </a:r>
            <a:r>
              <a:rPr lang="tr-TR" dirty="0">
                <a:solidFill>
                  <a:schemeClr val="tx1">
                    <a:lumMod val="75000"/>
                    <a:lumOff val="25000"/>
                  </a:schemeClr>
                </a:solidFill>
                <a:latin typeface="Calibri Light (Başlıklar)"/>
              </a:rPr>
              <a:t> </a:t>
            </a:r>
            <a:r>
              <a:rPr lang="tr-TR" dirty="0" err="1">
                <a:solidFill>
                  <a:schemeClr val="tx1">
                    <a:lumMod val="75000"/>
                    <a:lumOff val="25000"/>
                  </a:schemeClr>
                </a:solidFill>
                <a:latin typeface="Calibri Light (Başlıklar)"/>
              </a:rPr>
              <a:t>Methods</a:t>
            </a:r>
            <a:r>
              <a:rPr lang="tr-TR" dirty="0">
                <a:solidFill>
                  <a:schemeClr val="tx1">
                    <a:lumMod val="75000"/>
                    <a:lumOff val="25000"/>
                  </a:schemeClr>
                </a:solidFill>
                <a:latin typeface="Calibri Light (Başlıklar)"/>
              </a:rPr>
              <a:t> </a:t>
            </a:r>
            <a:r>
              <a:rPr lang="tr-TR" dirty="0" err="1">
                <a:solidFill>
                  <a:schemeClr val="tx1">
                    <a:lumMod val="75000"/>
                    <a:lumOff val="25000"/>
                  </a:schemeClr>
                </a:solidFill>
                <a:latin typeface="Calibri Light (Başlıklar)"/>
              </a:rPr>
              <a:t>for</a:t>
            </a:r>
            <a:r>
              <a:rPr lang="tr-TR" dirty="0">
                <a:solidFill>
                  <a:schemeClr val="tx1">
                    <a:lumMod val="75000"/>
                    <a:lumOff val="25000"/>
                  </a:schemeClr>
                </a:solidFill>
                <a:latin typeface="Calibri Light (Başlıklar)"/>
              </a:rPr>
              <a:t> </a:t>
            </a:r>
            <a:r>
              <a:rPr lang="tr-TR" dirty="0" err="1">
                <a:solidFill>
                  <a:schemeClr val="tx1">
                    <a:lumMod val="75000"/>
                    <a:lumOff val="25000"/>
                  </a:schemeClr>
                </a:solidFill>
                <a:latin typeface="Calibri Light (Başlıklar)"/>
              </a:rPr>
              <a:t>Immutable</a:t>
            </a:r>
            <a:endParaRPr lang="tr-TR" dirty="0">
              <a:solidFill>
                <a:schemeClr val="tx1">
                  <a:lumMod val="75000"/>
                  <a:lumOff val="25000"/>
                </a:schemeClr>
              </a:solidFill>
              <a:latin typeface="Calibri Light (Başlıklar)"/>
            </a:endParaRPr>
          </a:p>
          <a:p>
            <a:pPr algn="l"/>
            <a:r>
              <a:rPr lang="tr-TR" dirty="0" err="1">
                <a:solidFill>
                  <a:schemeClr val="tx1">
                    <a:lumMod val="75000"/>
                    <a:lumOff val="25000"/>
                  </a:schemeClr>
                </a:solidFill>
                <a:latin typeface="Calibri Light (Başlıklar)"/>
              </a:rPr>
              <a:t>List</a:t>
            </a:r>
            <a:r>
              <a:rPr lang="tr-TR" dirty="0">
                <a:solidFill>
                  <a:schemeClr val="tx1">
                    <a:lumMod val="75000"/>
                    <a:lumOff val="25000"/>
                  </a:schemeClr>
                </a:solidFill>
                <a:latin typeface="Calibri Light (Başlıklar)"/>
              </a:rPr>
              <a:t>, Set, </a:t>
            </a:r>
            <a:r>
              <a:rPr lang="tr-TR" dirty="0" err="1">
                <a:solidFill>
                  <a:schemeClr val="tx1">
                    <a:lumMod val="75000"/>
                    <a:lumOff val="25000"/>
                  </a:schemeClr>
                </a:solidFill>
                <a:latin typeface="Calibri Light (Başlıklar)"/>
              </a:rPr>
              <a:t>Map</a:t>
            </a:r>
            <a:endParaRPr lang="tr-TR" dirty="0">
              <a:solidFill>
                <a:schemeClr val="tx1">
                  <a:lumMod val="75000"/>
                  <a:lumOff val="25000"/>
                </a:schemeClr>
              </a:solidFill>
              <a:latin typeface="Calibri Light (Başlıklar)"/>
            </a:endParaRPr>
          </a:p>
          <a:p>
            <a:pPr algn="l"/>
            <a:endParaRPr lang="tr-TR" dirty="0">
              <a:solidFill>
                <a:schemeClr val="tx1">
                  <a:lumMod val="75000"/>
                  <a:lumOff val="25000"/>
                </a:schemeClr>
              </a:solidFill>
              <a:latin typeface="Calibri Light (Başlıklar)"/>
            </a:endParaRPr>
          </a:p>
          <a:p>
            <a:pPr algn="l"/>
            <a:endParaRPr lang="tr-TR" sz="1200" b="0" i="0" dirty="0">
              <a:solidFill>
                <a:schemeClr val="tx1">
                  <a:lumMod val="75000"/>
                  <a:lumOff val="25000"/>
                </a:schemeClr>
              </a:solidFill>
              <a:effectLst/>
            </a:endParaRPr>
          </a:p>
          <a:p>
            <a:pPr algn="l"/>
            <a:r>
              <a:rPr lang="tr-TR" sz="1200" b="0" i="0" dirty="0">
                <a:solidFill>
                  <a:schemeClr val="tx1">
                    <a:lumMod val="75000"/>
                    <a:lumOff val="25000"/>
                  </a:schemeClr>
                </a:solidFill>
                <a:effectLst/>
              </a:rPr>
              <a:t>Collection nesneleri için ortak bir </a:t>
            </a:r>
            <a:r>
              <a:rPr lang="tr-TR" sz="1200" b="0" i="0" dirty="0" err="1">
                <a:solidFill>
                  <a:schemeClr val="tx1">
                    <a:lumMod val="75000"/>
                    <a:lumOff val="25000"/>
                  </a:schemeClr>
                </a:solidFill>
                <a:effectLst/>
              </a:rPr>
              <a:t>factory</a:t>
            </a:r>
            <a:r>
              <a:rPr lang="tr-TR" sz="1200" b="0" i="0" dirty="0">
                <a:solidFill>
                  <a:schemeClr val="tx1">
                    <a:lumMod val="75000"/>
                    <a:lumOff val="25000"/>
                  </a:schemeClr>
                </a:solidFill>
                <a:effectLst/>
              </a:rPr>
              <a:t> metodu geliştirilmiş.</a:t>
            </a:r>
            <a:endParaRPr lang="tr-TR" dirty="0">
              <a:solidFill>
                <a:schemeClr val="tx1">
                  <a:lumMod val="75000"/>
                  <a:lumOff val="25000"/>
                </a:schemeClr>
              </a:solidFill>
            </a:endParaRPr>
          </a:p>
        </p:txBody>
      </p:sp>
      <p:sp>
        <p:nvSpPr>
          <p:cNvPr id="8" name="Metin kutusu 7">
            <a:extLst>
              <a:ext uri="{FF2B5EF4-FFF2-40B4-BE49-F238E27FC236}">
                <a16:creationId xmlns:a16="http://schemas.microsoft.com/office/drawing/2014/main" id="{A52503EB-264A-4E10-ADD7-9425F5FA2011}"/>
              </a:ext>
            </a:extLst>
          </p:cNvPr>
          <p:cNvSpPr txBox="1"/>
          <p:nvPr/>
        </p:nvSpPr>
        <p:spPr>
          <a:xfrm>
            <a:off x="9212367" y="1324597"/>
            <a:ext cx="3042303" cy="1569660"/>
          </a:xfrm>
          <a:prstGeom prst="rect">
            <a:avLst/>
          </a:prstGeom>
          <a:noFill/>
        </p:spPr>
        <p:txBody>
          <a:bodyPr wrap="square" rtlCol="0">
            <a:spAutoFit/>
          </a:bodyPr>
          <a:lstStyle/>
          <a:p>
            <a:pPr algn="l"/>
            <a:r>
              <a:rPr lang="tr-TR" dirty="0" err="1">
                <a:solidFill>
                  <a:schemeClr val="tx1">
                    <a:lumMod val="75000"/>
                    <a:lumOff val="25000"/>
                  </a:schemeClr>
                </a:solidFill>
                <a:effectLst/>
                <a:latin typeface="Calibri Light (Başlıklar)"/>
              </a:rPr>
              <a:t>Private</a:t>
            </a:r>
            <a:r>
              <a:rPr lang="tr-TR" dirty="0">
                <a:solidFill>
                  <a:schemeClr val="tx1">
                    <a:lumMod val="75000"/>
                    <a:lumOff val="25000"/>
                  </a:schemeClr>
                </a:solidFill>
                <a:effectLst/>
                <a:latin typeface="Calibri Light (Başlıklar)"/>
              </a:rPr>
              <a:t> </a:t>
            </a:r>
            <a:r>
              <a:rPr lang="tr-TR" dirty="0" err="1">
                <a:solidFill>
                  <a:schemeClr val="tx1">
                    <a:lumMod val="75000"/>
                    <a:lumOff val="25000"/>
                  </a:schemeClr>
                </a:solidFill>
                <a:effectLst/>
                <a:latin typeface="Calibri Light (Başlıklar)"/>
              </a:rPr>
              <a:t>Methods</a:t>
            </a:r>
            <a:r>
              <a:rPr lang="tr-TR" dirty="0">
                <a:solidFill>
                  <a:schemeClr val="tx1">
                    <a:lumMod val="75000"/>
                    <a:lumOff val="25000"/>
                  </a:schemeClr>
                </a:solidFill>
                <a:effectLst/>
                <a:latin typeface="Calibri Light (Başlıklar)"/>
              </a:rPr>
              <a:t> in </a:t>
            </a:r>
            <a:r>
              <a:rPr lang="tr-TR" dirty="0" err="1">
                <a:solidFill>
                  <a:schemeClr val="tx1">
                    <a:lumMod val="75000"/>
                    <a:lumOff val="25000"/>
                  </a:schemeClr>
                </a:solidFill>
                <a:effectLst/>
                <a:latin typeface="Calibri Light (Başlıklar)"/>
              </a:rPr>
              <a:t>Interfaces</a:t>
            </a:r>
            <a:endParaRPr lang="tr-TR" dirty="0">
              <a:solidFill>
                <a:schemeClr val="tx1">
                  <a:lumMod val="75000"/>
                  <a:lumOff val="25000"/>
                </a:schemeClr>
              </a:solidFill>
              <a:effectLst/>
              <a:latin typeface="Calibri Light (Başlıklar)"/>
            </a:endParaRPr>
          </a:p>
          <a:p>
            <a:endParaRPr lang="tr-TR" dirty="0">
              <a:solidFill>
                <a:schemeClr val="tx1">
                  <a:lumMod val="75000"/>
                  <a:lumOff val="25000"/>
                </a:schemeClr>
              </a:solidFill>
              <a:latin typeface="Calibri Light (Başlıklar)"/>
            </a:endParaRPr>
          </a:p>
          <a:p>
            <a:endParaRPr lang="tr-TR" sz="1200" dirty="0">
              <a:solidFill>
                <a:schemeClr val="tx1">
                  <a:lumMod val="75000"/>
                  <a:lumOff val="25000"/>
                </a:schemeClr>
              </a:solidFill>
              <a:latin typeface="Calibri Light (Başlıklar)"/>
            </a:endParaRPr>
          </a:p>
          <a:p>
            <a:r>
              <a:rPr lang="tr-TR" sz="1200" b="0" i="0" dirty="0" err="1">
                <a:solidFill>
                  <a:schemeClr val="tx1">
                    <a:lumMod val="75000"/>
                    <a:lumOff val="25000"/>
                  </a:schemeClr>
                </a:solidFill>
                <a:effectLst/>
              </a:rPr>
              <a:t>Public</a:t>
            </a:r>
            <a:r>
              <a:rPr lang="tr-TR" sz="1200" b="0" i="0" dirty="0">
                <a:solidFill>
                  <a:schemeClr val="tx1">
                    <a:lumMod val="75000"/>
                    <a:lumOff val="25000"/>
                  </a:schemeClr>
                </a:solidFill>
                <a:effectLst/>
              </a:rPr>
              <a:t> olan bir </a:t>
            </a:r>
            <a:r>
              <a:rPr lang="tr-TR" sz="1200" b="0" i="0" dirty="0" err="1">
                <a:solidFill>
                  <a:schemeClr val="tx1">
                    <a:lumMod val="75000"/>
                    <a:lumOff val="25000"/>
                  </a:schemeClr>
                </a:solidFill>
                <a:effectLst/>
              </a:rPr>
              <a:t>interface’in</a:t>
            </a:r>
            <a:r>
              <a:rPr lang="tr-TR" sz="1200" b="0" i="0" dirty="0">
                <a:solidFill>
                  <a:schemeClr val="tx1">
                    <a:lumMod val="75000"/>
                    <a:lumOff val="25000"/>
                  </a:schemeClr>
                </a:solidFill>
                <a:effectLst/>
              </a:rPr>
              <a:t> içerisinde </a:t>
            </a:r>
            <a:r>
              <a:rPr lang="tr-TR" sz="1200" b="0" i="0" dirty="0" err="1">
                <a:solidFill>
                  <a:schemeClr val="tx1">
                    <a:lumMod val="75000"/>
                    <a:lumOff val="25000"/>
                  </a:schemeClr>
                </a:solidFill>
                <a:effectLst/>
              </a:rPr>
              <a:t>private</a:t>
            </a:r>
            <a:r>
              <a:rPr lang="tr-TR" sz="1200" b="0" i="0" dirty="0">
                <a:solidFill>
                  <a:schemeClr val="tx1">
                    <a:lumMod val="75000"/>
                    <a:lumOff val="25000"/>
                  </a:schemeClr>
                </a:solidFill>
                <a:effectLst/>
              </a:rPr>
              <a:t>, </a:t>
            </a:r>
            <a:r>
              <a:rPr lang="tr-TR" sz="1200" b="0" i="0" dirty="0" err="1">
                <a:solidFill>
                  <a:schemeClr val="tx1">
                    <a:lumMod val="75000"/>
                    <a:lumOff val="25000"/>
                  </a:schemeClr>
                </a:solidFill>
                <a:effectLst/>
              </a:rPr>
              <a:t>static</a:t>
            </a:r>
            <a:r>
              <a:rPr lang="tr-TR" sz="1200" b="0" i="0" dirty="0">
                <a:solidFill>
                  <a:schemeClr val="tx1">
                    <a:lumMod val="75000"/>
                    <a:lumOff val="25000"/>
                  </a:schemeClr>
                </a:solidFill>
                <a:effectLst/>
              </a:rPr>
              <a:t> bir metot yazılabilmesine olanak sağlanmış.</a:t>
            </a:r>
          </a:p>
          <a:p>
            <a:endParaRPr lang="tr-TR" sz="1200" dirty="0">
              <a:solidFill>
                <a:schemeClr val="tx1">
                  <a:lumMod val="75000"/>
                  <a:lumOff val="25000"/>
                </a:schemeClr>
              </a:solidFill>
            </a:endParaRPr>
          </a:p>
        </p:txBody>
      </p:sp>
      <p:pic>
        <p:nvPicPr>
          <p:cNvPr id="4" name="Resim 3">
            <a:extLst>
              <a:ext uri="{FF2B5EF4-FFF2-40B4-BE49-F238E27FC236}">
                <a16:creationId xmlns:a16="http://schemas.microsoft.com/office/drawing/2014/main" id="{8EAC7A67-26DF-41B2-9948-4EAADB00163C}"/>
              </a:ext>
            </a:extLst>
          </p:cNvPr>
          <p:cNvPicPr>
            <a:picLocks noChangeAspect="1"/>
          </p:cNvPicPr>
          <p:nvPr/>
        </p:nvPicPr>
        <p:blipFill>
          <a:blip r:embed="rId3"/>
          <a:stretch>
            <a:fillRect/>
          </a:stretch>
        </p:blipFill>
        <p:spPr>
          <a:xfrm>
            <a:off x="4995827" y="3141070"/>
            <a:ext cx="3237582" cy="1768339"/>
          </a:xfrm>
          <a:prstGeom prst="rect">
            <a:avLst/>
          </a:prstGeom>
        </p:spPr>
      </p:pic>
      <p:pic>
        <p:nvPicPr>
          <p:cNvPr id="11" name="Resim 10">
            <a:extLst>
              <a:ext uri="{FF2B5EF4-FFF2-40B4-BE49-F238E27FC236}">
                <a16:creationId xmlns:a16="http://schemas.microsoft.com/office/drawing/2014/main" id="{4BE465E4-56C5-43B8-944E-8AE8B4765C51}"/>
              </a:ext>
            </a:extLst>
          </p:cNvPr>
          <p:cNvPicPr>
            <a:picLocks noChangeAspect="1"/>
          </p:cNvPicPr>
          <p:nvPr/>
        </p:nvPicPr>
        <p:blipFill>
          <a:blip r:embed="rId4"/>
          <a:stretch>
            <a:fillRect/>
          </a:stretch>
        </p:blipFill>
        <p:spPr>
          <a:xfrm>
            <a:off x="1074111" y="4025239"/>
            <a:ext cx="3314641" cy="819104"/>
          </a:xfrm>
          <a:prstGeom prst="rect">
            <a:avLst/>
          </a:prstGeom>
        </p:spPr>
      </p:pic>
      <p:pic>
        <p:nvPicPr>
          <p:cNvPr id="12" name="Resim 11">
            <a:extLst>
              <a:ext uri="{FF2B5EF4-FFF2-40B4-BE49-F238E27FC236}">
                <a16:creationId xmlns:a16="http://schemas.microsoft.com/office/drawing/2014/main" id="{494DB876-CFDC-4F29-91B9-8ADD29D33B2D}"/>
              </a:ext>
            </a:extLst>
          </p:cNvPr>
          <p:cNvPicPr>
            <a:picLocks noChangeAspect="1"/>
          </p:cNvPicPr>
          <p:nvPr/>
        </p:nvPicPr>
        <p:blipFill>
          <a:blip r:embed="rId5"/>
          <a:stretch>
            <a:fillRect/>
          </a:stretch>
        </p:blipFill>
        <p:spPr>
          <a:xfrm>
            <a:off x="8840484" y="2917341"/>
            <a:ext cx="3255013" cy="1992068"/>
          </a:xfrm>
          <a:prstGeom prst="rect">
            <a:avLst/>
          </a:prstGeom>
        </p:spPr>
      </p:pic>
    </p:spTree>
    <p:extLst>
      <p:ext uri="{BB962C8B-B14F-4D97-AF65-F5344CB8AC3E}">
        <p14:creationId xmlns:p14="http://schemas.microsoft.com/office/powerpoint/2010/main" val="409729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1F313217-D2D0-40C6-A2FC-A94D95BE4ED0}"/>
              </a:ext>
            </a:extLst>
          </p:cNvPr>
          <p:cNvSpPr txBox="1"/>
          <p:nvPr/>
        </p:nvSpPr>
        <p:spPr>
          <a:xfrm>
            <a:off x="1580972" y="1120675"/>
            <a:ext cx="2888477" cy="2031325"/>
          </a:xfrm>
          <a:prstGeom prst="rect">
            <a:avLst/>
          </a:prstGeom>
          <a:noFill/>
        </p:spPr>
        <p:txBody>
          <a:bodyPr wrap="square" rtlCol="0">
            <a:spAutoFit/>
          </a:bodyPr>
          <a:lstStyle/>
          <a:p>
            <a:pPr algn="l"/>
            <a:r>
              <a:rPr lang="tr-TR" b="0" i="0" dirty="0" err="1">
                <a:solidFill>
                  <a:schemeClr val="tx1">
                    <a:lumMod val="75000"/>
                    <a:lumOff val="25000"/>
                  </a:schemeClr>
                </a:solidFill>
                <a:effectLst/>
                <a:latin typeface="+mj-lt"/>
              </a:rPr>
              <a:t>Try</a:t>
            </a:r>
            <a:r>
              <a:rPr lang="tr-TR" b="0" i="0" dirty="0">
                <a:solidFill>
                  <a:schemeClr val="tx1">
                    <a:lumMod val="75000"/>
                    <a:lumOff val="25000"/>
                  </a:schemeClr>
                </a:solidFill>
                <a:effectLst/>
                <a:latin typeface="+mj-lt"/>
              </a:rPr>
              <a:t> </a:t>
            </a:r>
            <a:r>
              <a:rPr lang="tr-TR" b="0" i="0" dirty="0" err="1">
                <a:solidFill>
                  <a:schemeClr val="tx1">
                    <a:lumMod val="75000"/>
                    <a:lumOff val="25000"/>
                  </a:schemeClr>
                </a:solidFill>
                <a:effectLst/>
                <a:latin typeface="+mj-lt"/>
              </a:rPr>
              <a:t>With</a:t>
            </a:r>
            <a:r>
              <a:rPr lang="tr-TR" b="0" i="0" dirty="0">
                <a:solidFill>
                  <a:schemeClr val="tx1">
                    <a:lumMod val="75000"/>
                    <a:lumOff val="25000"/>
                  </a:schemeClr>
                </a:solidFill>
                <a:effectLst/>
                <a:latin typeface="+mj-lt"/>
              </a:rPr>
              <a:t> </a:t>
            </a:r>
            <a:r>
              <a:rPr lang="tr-TR" b="0" i="0" dirty="0" err="1">
                <a:solidFill>
                  <a:schemeClr val="tx1">
                    <a:lumMod val="75000"/>
                    <a:lumOff val="25000"/>
                  </a:schemeClr>
                </a:solidFill>
                <a:effectLst/>
                <a:latin typeface="+mj-lt"/>
              </a:rPr>
              <a:t>Resources</a:t>
            </a:r>
            <a:r>
              <a:rPr lang="tr-TR" b="0" i="0" dirty="0">
                <a:solidFill>
                  <a:schemeClr val="tx1">
                    <a:lumMod val="75000"/>
                    <a:lumOff val="25000"/>
                  </a:schemeClr>
                </a:solidFill>
                <a:effectLst/>
                <a:latin typeface="+mj-lt"/>
              </a:rPr>
              <a:t> </a:t>
            </a:r>
            <a:r>
              <a:rPr lang="tr-TR" b="0" i="0" dirty="0" err="1">
                <a:solidFill>
                  <a:schemeClr val="tx1">
                    <a:lumMod val="75000"/>
                    <a:lumOff val="25000"/>
                  </a:schemeClr>
                </a:solidFill>
                <a:effectLst/>
                <a:latin typeface="+mj-lt"/>
              </a:rPr>
              <a:t>Improvement</a:t>
            </a:r>
            <a:endParaRPr lang="tr-TR" b="1" dirty="0">
              <a:solidFill>
                <a:schemeClr val="tx1">
                  <a:lumMod val="75000"/>
                  <a:lumOff val="25000"/>
                </a:schemeClr>
              </a:solidFill>
              <a:latin typeface="+mj-lt"/>
            </a:endParaRPr>
          </a:p>
          <a:p>
            <a:pPr algn="l"/>
            <a:endParaRPr lang="tr-TR" b="1" dirty="0">
              <a:solidFill>
                <a:schemeClr val="tx1">
                  <a:lumMod val="75000"/>
                  <a:lumOff val="25000"/>
                </a:schemeClr>
              </a:solidFill>
              <a:effectLst/>
            </a:endParaRPr>
          </a:p>
          <a:p>
            <a:r>
              <a:rPr lang="tr-TR" sz="1200" dirty="0" err="1">
                <a:solidFill>
                  <a:schemeClr val="tx1">
                    <a:lumMod val="75000"/>
                    <a:lumOff val="25000"/>
                  </a:schemeClr>
                </a:solidFill>
              </a:rPr>
              <a:t>Exception</a:t>
            </a:r>
            <a:r>
              <a:rPr lang="tr-TR" sz="1200" dirty="0">
                <a:solidFill>
                  <a:schemeClr val="tx1">
                    <a:lumMod val="75000"/>
                    <a:lumOff val="25000"/>
                  </a:schemeClr>
                </a:solidFill>
              </a:rPr>
              <a:t> yönetiminde optimizasyona yapılmıştır. Yeniden </a:t>
            </a:r>
            <a:r>
              <a:rPr lang="tr-TR" sz="1200" dirty="0" err="1">
                <a:solidFill>
                  <a:schemeClr val="tx1">
                    <a:lumMod val="75000"/>
                    <a:lumOff val="25000"/>
                  </a:schemeClr>
                </a:solidFill>
              </a:rPr>
              <a:t>object</a:t>
            </a:r>
            <a:r>
              <a:rPr lang="tr-TR" sz="1200" dirty="0">
                <a:solidFill>
                  <a:schemeClr val="tx1">
                    <a:lumMod val="75000"/>
                    <a:lumOff val="25000"/>
                  </a:schemeClr>
                </a:solidFill>
              </a:rPr>
              <a:t> oluşturmaya gerek kalmadan mevcut </a:t>
            </a:r>
            <a:r>
              <a:rPr lang="tr-TR" sz="1200" dirty="0" err="1">
                <a:solidFill>
                  <a:schemeClr val="tx1">
                    <a:lumMod val="75000"/>
                    <a:lumOff val="25000"/>
                  </a:schemeClr>
                </a:solidFill>
              </a:rPr>
              <a:t>object</a:t>
            </a:r>
            <a:r>
              <a:rPr lang="tr-TR" sz="1200" dirty="0">
                <a:solidFill>
                  <a:schemeClr val="tx1">
                    <a:lumMod val="75000"/>
                    <a:lumOff val="25000"/>
                  </a:schemeClr>
                </a:solidFill>
              </a:rPr>
              <a:t> ile </a:t>
            </a:r>
            <a:r>
              <a:rPr lang="tr-TR" sz="1200" dirty="0" err="1">
                <a:solidFill>
                  <a:schemeClr val="tx1">
                    <a:lumMod val="75000"/>
                    <a:lumOff val="25000"/>
                  </a:schemeClr>
                </a:solidFill>
              </a:rPr>
              <a:t>try</a:t>
            </a:r>
            <a:r>
              <a:rPr lang="tr-TR" sz="1200" dirty="0">
                <a:solidFill>
                  <a:schemeClr val="tx1">
                    <a:lumMod val="75000"/>
                    <a:lumOff val="25000"/>
                  </a:schemeClr>
                </a:solidFill>
              </a:rPr>
              <a:t> bloğunda işlem yapılabiliyor.</a:t>
            </a:r>
            <a:endParaRPr lang="tr-TR" sz="1200" b="0" i="0" dirty="0">
              <a:solidFill>
                <a:schemeClr val="tx1">
                  <a:lumMod val="75000"/>
                  <a:lumOff val="25000"/>
                </a:schemeClr>
              </a:solidFill>
              <a:effectLst/>
            </a:endParaRPr>
          </a:p>
          <a:p>
            <a:br>
              <a:rPr lang="tr-TR" sz="1200" b="0" i="0" u="none" strike="noStrike" dirty="0">
                <a:solidFill>
                  <a:schemeClr val="tx1">
                    <a:lumMod val="75000"/>
                    <a:lumOff val="25000"/>
                  </a:schemeClr>
                </a:solidFill>
                <a:effectLst/>
                <a:hlinkClick r:id="rId2">
                  <a:extLst>
                    <a:ext uri="{A12FA001-AC4F-418D-AE19-62706E023703}">
                      <ahyp:hlinkClr xmlns:ahyp="http://schemas.microsoft.com/office/drawing/2018/hyperlinkcolor" val="tx"/>
                    </a:ext>
                  </a:extLst>
                </a:hlinkClick>
              </a:rPr>
            </a:br>
            <a:endParaRPr lang="tr-TR" sz="1200" b="1" dirty="0">
              <a:solidFill>
                <a:schemeClr val="tx1">
                  <a:lumMod val="75000"/>
                  <a:lumOff val="25000"/>
                </a:schemeClr>
              </a:solidFill>
              <a:effectLst/>
            </a:endParaRPr>
          </a:p>
        </p:txBody>
      </p:sp>
      <p:sp>
        <p:nvSpPr>
          <p:cNvPr id="7" name="Metin kutusu 6">
            <a:extLst>
              <a:ext uri="{FF2B5EF4-FFF2-40B4-BE49-F238E27FC236}">
                <a16:creationId xmlns:a16="http://schemas.microsoft.com/office/drawing/2014/main" id="{DEB1C9A2-8D80-4EC5-8FD7-BAEAB4A08540}"/>
              </a:ext>
            </a:extLst>
          </p:cNvPr>
          <p:cNvSpPr txBox="1"/>
          <p:nvPr/>
        </p:nvSpPr>
        <p:spPr>
          <a:xfrm>
            <a:off x="5033472" y="1120675"/>
            <a:ext cx="3230311" cy="3046988"/>
          </a:xfrm>
          <a:prstGeom prst="rect">
            <a:avLst/>
          </a:prstGeom>
          <a:noFill/>
        </p:spPr>
        <p:txBody>
          <a:bodyPr wrap="square" rtlCol="0">
            <a:spAutoFit/>
          </a:bodyPr>
          <a:lstStyle/>
          <a:p>
            <a:pPr algn="l"/>
            <a:endParaRPr lang="tr-TR" dirty="0">
              <a:solidFill>
                <a:schemeClr val="tx1">
                  <a:lumMod val="75000"/>
                  <a:lumOff val="25000"/>
                </a:schemeClr>
              </a:solidFill>
              <a:latin typeface="+mj-lt"/>
            </a:endParaRPr>
          </a:p>
          <a:p>
            <a:pPr algn="l"/>
            <a:r>
              <a:rPr lang="tr-TR" dirty="0">
                <a:solidFill>
                  <a:schemeClr val="tx1">
                    <a:lumMod val="75000"/>
                    <a:lumOff val="25000"/>
                  </a:schemeClr>
                </a:solidFill>
                <a:latin typeface="+mj-lt"/>
              </a:rPr>
              <a:t>Modüler Sistem</a:t>
            </a:r>
          </a:p>
          <a:p>
            <a:pPr algn="l"/>
            <a:endParaRPr lang="tr-TR" sz="1200" b="0" i="0" dirty="0">
              <a:solidFill>
                <a:schemeClr val="tx1">
                  <a:lumMod val="75000"/>
                  <a:lumOff val="25000"/>
                </a:schemeClr>
              </a:solidFill>
              <a:effectLst/>
            </a:endParaRPr>
          </a:p>
          <a:p>
            <a:pPr algn="l"/>
            <a:r>
              <a:rPr lang="tr-TR" sz="1200" dirty="0" err="1">
                <a:solidFill>
                  <a:schemeClr val="tx1">
                    <a:lumMod val="75000"/>
                    <a:lumOff val="25000"/>
                  </a:schemeClr>
                </a:solidFill>
              </a:rPr>
              <a:t>Jigsaw</a:t>
            </a:r>
            <a:r>
              <a:rPr lang="tr-TR" sz="1200" dirty="0">
                <a:solidFill>
                  <a:schemeClr val="tx1">
                    <a:lumMod val="75000"/>
                    <a:lumOff val="25000"/>
                  </a:schemeClr>
                </a:solidFill>
              </a:rPr>
              <a:t>(yapboz) projesi</a:t>
            </a:r>
            <a:r>
              <a:rPr lang="tr-TR" sz="1200" i="0" dirty="0">
                <a:solidFill>
                  <a:schemeClr val="tx1">
                    <a:lumMod val="75000"/>
                    <a:lumOff val="25000"/>
                  </a:schemeClr>
                </a:solidFill>
                <a:effectLst/>
              </a:rPr>
              <a:t> kapsamında hayatımıza giren bu yenilik ile projelerin erişim gereksinimleri ve sunduğu özellikleri net olan </a:t>
            </a:r>
            <a:r>
              <a:rPr lang="tr-TR" sz="1200" i="1" dirty="0">
                <a:solidFill>
                  <a:schemeClr val="tx1">
                    <a:lumMod val="75000"/>
                    <a:lumOff val="25000"/>
                  </a:schemeClr>
                </a:solidFill>
                <a:effectLst/>
              </a:rPr>
              <a:t>modül</a:t>
            </a:r>
            <a:r>
              <a:rPr lang="tr-TR" sz="1200" i="0" dirty="0">
                <a:solidFill>
                  <a:schemeClr val="tx1">
                    <a:lumMod val="75000"/>
                    <a:lumOff val="25000"/>
                  </a:schemeClr>
                </a:solidFill>
                <a:effectLst/>
              </a:rPr>
              <a:t>lerden oluşması hedeflenmektedir.</a:t>
            </a:r>
          </a:p>
          <a:p>
            <a:pPr algn="l"/>
            <a:r>
              <a:rPr lang="tr-TR" sz="1200" i="0" dirty="0">
                <a:solidFill>
                  <a:schemeClr val="tx1">
                    <a:lumMod val="75000"/>
                    <a:lumOff val="25000"/>
                  </a:schemeClr>
                </a:solidFill>
                <a:effectLst/>
              </a:rPr>
              <a:t>Bu sistemde kullanılan bir modül birbirleriyle ilişkili paketler(</a:t>
            </a:r>
            <a:r>
              <a:rPr lang="tr-TR" sz="1200" i="0" dirty="0" err="1">
                <a:solidFill>
                  <a:schemeClr val="tx1">
                    <a:lumMod val="75000"/>
                    <a:lumOff val="25000"/>
                  </a:schemeClr>
                </a:solidFill>
                <a:effectLst/>
              </a:rPr>
              <a:t>packages</a:t>
            </a:r>
            <a:r>
              <a:rPr lang="tr-TR" sz="1200" i="0" dirty="0">
                <a:solidFill>
                  <a:schemeClr val="tx1">
                    <a:lumMod val="75000"/>
                    <a:lumOff val="25000"/>
                  </a:schemeClr>
                </a:solidFill>
                <a:effectLst/>
              </a:rPr>
              <a:t>), kaynaklar(</a:t>
            </a:r>
            <a:r>
              <a:rPr lang="tr-TR" sz="1200" i="0" dirty="0" err="1">
                <a:solidFill>
                  <a:schemeClr val="tx1">
                    <a:lumMod val="75000"/>
                    <a:lumOff val="25000"/>
                  </a:schemeClr>
                </a:solidFill>
                <a:effectLst/>
              </a:rPr>
              <a:t>resources</a:t>
            </a:r>
            <a:r>
              <a:rPr lang="tr-TR" sz="1200" i="0" dirty="0">
                <a:solidFill>
                  <a:schemeClr val="tx1">
                    <a:lumMod val="75000"/>
                    <a:lumOff val="25000"/>
                  </a:schemeClr>
                </a:solidFill>
                <a:effectLst/>
              </a:rPr>
              <a:t>) ve kendisini açıklayan bir dosyadan(module-info.java) oluşmaktadır.</a:t>
            </a:r>
          </a:p>
          <a:p>
            <a:pPr algn="l"/>
            <a:r>
              <a:rPr lang="tr-TR" sz="1200" i="0" dirty="0">
                <a:solidFill>
                  <a:schemeClr val="tx1">
                    <a:lumMod val="75000"/>
                    <a:lumOff val="25000"/>
                  </a:schemeClr>
                </a:solidFill>
                <a:effectLst/>
              </a:rPr>
              <a:t>Bir modülün neler sunduğu ve nelere ihtiyaç duyduğu module-info.java ile tanımlanır. Modülün sundukları “</a:t>
            </a:r>
            <a:r>
              <a:rPr lang="tr-TR" sz="1200" i="0" dirty="0" err="1">
                <a:solidFill>
                  <a:schemeClr val="tx1">
                    <a:lumMod val="75000"/>
                    <a:lumOff val="25000"/>
                  </a:schemeClr>
                </a:solidFill>
                <a:effectLst/>
              </a:rPr>
              <a:t>exports</a:t>
            </a:r>
            <a:r>
              <a:rPr lang="tr-TR" sz="1200" i="0" dirty="0">
                <a:solidFill>
                  <a:schemeClr val="tx1">
                    <a:lumMod val="75000"/>
                    <a:lumOff val="25000"/>
                  </a:schemeClr>
                </a:solidFill>
                <a:effectLst/>
              </a:rPr>
              <a:t>”, modülün ihtiyaç duydukları ise “</a:t>
            </a:r>
            <a:r>
              <a:rPr lang="tr-TR" sz="1200" i="0" dirty="0" err="1">
                <a:solidFill>
                  <a:schemeClr val="tx1">
                    <a:lumMod val="75000"/>
                    <a:lumOff val="25000"/>
                  </a:schemeClr>
                </a:solidFill>
                <a:effectLst/>
              </a:rPr>
              <a:t>requires</a:t>
            </a:r>
            <a:r>
              <a:rPr lang="tr-TR" sz="1200" i="0" dirty="0">
                <a:solidFill>
                  <a:schemeClr val="tx1">
                    <a:lumMod val="75000"/>
                    <a:lumOff val="25000"/>
                  </a:schemeClr>
                </a:solidFill>
                <a:effectLst/>
              </a:rPr>
              <a:t>” </a:t>
            </a:r>
            <a:r>
              <a:rPr lang="tr-TR" sz="1200" i="0" dirty="0" err="1">
                <a:solidFill>
                  <a:schemeClr val="tx1">
                    <a:lumMod val="75000"/>
                    <a:lumOff val="25000"/>
                  </a:schemeClr>
                </a:solidFill>
                <a:effectLst/>
              </a:rPr>
              <a:t>keywordleri</a:t>
            </a:r>
            <a:r>
              <a:rPr lang="tr-TR" sz="1200" i="0" dirty="0">
                <a:solidFill>
                  <a:schemeClr val="tx1">
                    <a:lumMod val="75000"/>
                    <a:lumOff val="25000"/>
                  </a:schemeClr>
                </a:solidFill>
                <a:effectLst/>
              </a:rPr>
              <a:t> ile belirtilir.</a:t>
            </a:r>
          </a:p>
        </p:txBody>
      </p:sp>
      <p:sp>
        <p:nvSpPr>
          <p:cNvPr id="8" name="Metin kutusu 7">
            <a:extLst>
              <a:ext uri="{FF2B5EF4-FFF2-40B4-BE49-F238E27FC236}">
                <a16:creationId xmlns:a16="http://schemas.microsoft.com/office/drawing/2014/main" id="{A52503EB-264A-4E10-ADD7-9425F5FA2011}"/>
              </a:ext>
            </a:extLst>
          </p:cNvPr>
          <p:cNvSpPr txBox="1"/>
          <p:nvPr/>
        </p:nvSpPr>
        <p:spPr>
          <a:xfrm>
            <a:off x="9015813" y="1274595"/>
            <a:ext cx="3042303" cy="2308324"/>
          </a:xfrm>
          <a:prstGeom prst="rect">
            <a:avLst/>
          </a:prstGeom>
          <a:noFill/>
        </p:spPr>
        <p:txBody>
          <a:bodyPr wrap="square" rtlCol="0">
            <a:spAutoFit/>
          </a:bodyPr>
          <a:lstStyle/>
          <a:p>
            <a:pPr algn="l"/>
            <a:r>
              <a:rPr lang="tr-TR" dirty="0">
                <a:solidFill>
                  <a:schemeClr val="tx1">
                    <a:lumMod val="75000"/>
                    <a:lumOff val="25000"/>
                  </a:schemeClr>
                </a:solidFill>
                <a:effectLst/>
                <a:latin typeface="Calibri Light (Başlıklar)"/>
              </a:rPr>
              <a:t>HTTP 2 Client</a:t>
            </a:r>
          </a:p>
          <a:p>
            <a:endParaRPr lang="tr-TR" dirty="0">
              <a:solidFill>
                <a:schemeClr val="tx1">
                  <a:lumMod val="75000"/>
                  <a:lumOff val="25000"/>
                </a:schemeClr>
              </a:solidFill>
              <a:latin typeface="Calibri Light (Başlıklar)"/>
            </a:endParaRPr>
          </a:p>
          <a:p>
            <a:endParaRPr lang="tr-TR" sz="1200" dirty="0">
              <a:solidFill>
                <a:schemeClr val="tx1">
                  <a:lumMod val="75000"/>
                  <a:lumOff val="25000"/>
                </a:schemeClr>
              </a:solidFill>
              <a:latin typeface="Calibri Light (Başlıklar)"/>
            </a:endParaRPr>
          </a:p>
          <a:p>
            <a:r>
              <a:rPr lang="tr-TR" sz="1200" dirty="0">
                <a:solidFill>
                  <a:schemeClr val="tx1">
                    <a:lumMod val="75000"/>
                    <a:lumOff val="25000"/>
                  </a:schemeClr>
                </a:solidFill>
              </a:rPr>
              <a:t>Java 9 öncesinde kullanılan HTTP/1.1 protokolünde </a:t>
            </a:r>
            <a:r>
              <a:rPr lang="tr-TR" sz="1200" dirty="0" err="1">
                <a:solidFill>
                  <a:schemeClr val="tx1">
                    <a:lumMod val="75000"/>
                    <a:lumOff val="25000"/>
                  </a:schemeClr>
                </a:solidFill>
              </a:rPr>
              <a:t>websocket</a:t>
            </a:r>
            <a:r>
              <a:rPr lang="tr-TR" sz="1200" dirty="0">
                <a:solidFill>
                  <a:schemeClr val="tx1">
                    <a:lumMod val="75000"/>
                    <a:lumOff val="25000"/>
                  </a:schemeClr>
                </a:solidFill>
              </a:rPr>
              <a:t> desteği mevcut değildi ve </a:t>
            </a:r>
            <a:r>
              <a:rPr lang="tr-TR" sz="1200" dirty="0" err="1">
                <a:solidFill>
                  <a:schemeClr val="tx1">
                    <a:lumMod val="75000"/>
                    <a:lumOff val="25000"/>
                  </a:schemeClr>
                </a:solidFill>
              </a:rPr>
              <a:t>blocking</a:t>
            </a:r>
            <a:r>
              <a:rPr lang="tr-TR" sz="1200" dirty="0">
                <a:solidFill>
                  <a:schemeClr val="tx1">
                    <a:lumMod val="75000"/>
                    <a:lumOff val="25000"/>
                  </a:schemeClr>
                </a:solidFill>
              </a:rPr>
              <a:t> </a:t>
            </a:r>
            <a:r>
              <a:rPr lang="tr-TR" sz="1200" dirty="0" err="1">
                <a:solidFill>
                  <a:schemeClr val="tx1">
                    <a:lumMod val="75000"/>
                    <a:lumOff val="25000"/>
                  </a:schemeClr>
                </a:solidFill>
              </a:rPr>
              <a:t>modunda</a:t>
            </a:r>
            <a:r>
              <a:rPr lang="tr-TR" sz="1200" dirty="0">
                <a:solidFill>
                  <a:schemeClr val="tx1">
                    <a:lumMod val="75000"/>
                    <a:lumOff val="25000"/>
                  </a:schemeClr>
                </a:solidFill>
              </a:rPr>
              <a:t> performans sorunu mevcuttu. Yeni HTTP 2 protokolü ile hem senkron(</a:t>
            </a:r>
            <a:r>
              <a:rPr lang="tr-TR" sz="1200" dirty="0" err="1">
                <a:solidFill>
                  <a:schemeClr val="tx1">
                    <a:lumMod val="75000"/>
                    <a:lumOff val="25000"/>
                  </a:schemeClr>
                </a:solidFill>
              </a:rPr>
              <a:t>blocking</a:t>
            </a:r>
            <a:r>
              <a:rPr lang="tr-TR" sz="1200" dirty="0">
                <a:solidFill>
                  <a:schemeClr val="tx1">
                    <a:lumMod val="75000"/>
                    <a:lumOff val="25000"/>
                  </a:schemeClr>
                </a:solidFill>
              </a:rPr>
              <a:t> </a:t>
            </a:r>
            <a:r>
              <a:rPr lang="tr-TR" sz="1200" dirty="0" err="1">
                <a:solidFill>
                  <a:schemeClr val="tx1">
                    <a:lumMod val="75000"/>
                    <a:lumOff val="25000"/>
                  </a:schemeClr>
                </a:solidFill>
              </a:rPr>
              <a:t>mode</a:t>
            </a:r>
            <a:r>
              <a:rPr lang="tr-TR" sz="1200" dirty="0">
                <a:solidFill>
                  <a:schemeClr val="tx1">
                    <a:lumMod val="75000"/>
                    <a:lumOff val="25000"/>
                  </a:schemeClr>
                </a:solidFill>
              </a:rPr>
              <a:t>) hem asenkron </a:t>
            </a:r>
            <a:r>
              <a:rPr lang="tr-TR" sz="1200" dirty="0" err="1">
                <a:solidFill>
                  <a:schemeClr val="tx1">
                    <a:lumMod val="75000"/>
                    <a:lumOff val="25000"/>
                  </a:schemeClr>
                </a:solidFill>
              </a:rPr>
              <a:t>modlar</a:t>
            </a:r>
            <a:r>
              <a:rPr lang="tr-TR" sz="1200" dirty="0">
                <a:solidFill>
                  <a:schemeClr val="tx1">
                    <a:lumMod val="75000"/>
                    <a:lumOff val="25000"/>
                  </a:schemeClr>
                </a:solidFill>
              </a:rPr>
              <a:t> destekleniyor. Performansın arttırıldığı belirtiliyor. Ek olarak </a:t>
            </a:r>
            <a:r>
              <a:rPr lang="tr-TR" sz="1200" dirty="0" err="1">
                <a:solidFill>
                  <a:schemeClr val="tx1">
                    <a:lumMod val="75000"/>
                    <a:lumOff val="25000"/>
                  </a:schemeClr>
                </a:solidFill>
              </a:rPr>
              <a:t>websocket</a:t>
            </a:r>
            <a:r>
              <a:rPr lang="tr-TR" sz="1200" dirty="0">
                <a:solidFill>
                  <a:schemeClr val="tx1">
                    <a:lumMod val="75000"/>
                    <a:lumOff val="25000"/>
                  </a:schemeClr>
                </a:solidFill>
              </a:rPr>
              <a:t> desteği getirildi.</a:t>
            </a:r>
          </a:p>
        </p:txBody>
      </p:sp>
      <p:pic>
        <p:nvPicPr>
          <p:cNvPr id="3" name="Resim 2">
            <a:extLst>
              <a:ext uri="{FF2B5EF4-FFF2-40B4-BE49-F238E27FC236}">
                <a16:creationId xmlns:a16="http://schemas.microsoft.com/office/drawing/2014/main" id="{63B4C892-170E-48BB-AB71-72AE2A5B4590}"/>
              </a:ext>
            </a:extLst>
          </p:cNvPr>
          <p:cNvPicPr>
            <a:picLocks noChangeAspect="1"/>
          </p:cNvPicPr>
          <p:nvPr/>
        </p:nvPicPr>
        <p:blipFill>
          <a:blip r:embed="rId3"/>
          <a:stretch>
            <a:fillRect/>
          </a:stretch>
        </p:blipFill>
        <p:spPr>
          <a:xfrm>
            <a:off x="1287962" y="4242549"/>
            <a:ext cx="3474496" cy="1953472"/>
          </a:xfrm>
          <a:prstGeom prst="rect">
            <a:avLst/>
          </a:prstGeom>
        </p:spPr>
      </p:pic>
      <p:pic>
        <p:nvPicPr>
          <p:cNvPr id="9" name="Resim 8">
            <a:extLst>
              <a:ext uri="{FF2B5EF4-FFF2-40B4-BE49-F238E27FC236}">
                <a16:creationId xmlns:a16="http://schemas.microsoft.com/office/drawing/2014/main" id="{2A71DA7B-BF6A-41F5-8F39-5BE82008C7D8}"/>
              </a:ext>
            </a:extLst>
          </p:cNvPr>
          <p:cNvPicPr>
            <a:picLocks noChangeAspect="1"/>
          </p:cNvPicPr>
          <p:nvPr/>
        </p:nvPicPr>
        <p:blipFill>
          <a:blip r:embed="rId4"/>
          <a:stretch>
            <a:fillRect/>
          </a:stretch>
        </p:blipFill>
        <p:spPr>
          <a:xfrm>
            <a:off x="5014726" y="4242549"/>
            <a:ext cx="4001087" cy="1953472"/>
          </a:xfrm>
          <a:prstGeom prst="rect">
            <a:avLst/>
          </a:prstGeom>
        </p:spPr>
      </p:pic>
    </p:spTree>
    <p:extLst>
      <p:ext uri="{BB962C8B-B14F-4D97-AF65-F5344CB8AC3E}">
        <p14:creationId xmlns:p14="http://schemas.microsoft.com/office/powerpoint/2010/main" val="421789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2DF889-EF9B-4A38-8806-D4EB81FBF66D}"/>
              </a:ext>
            </a:extLst>
          </p:cNvPr>
          <p:cNvSpPr>
            <a:spLocks noGrp="1"/>
          </p:cNvSpPr>
          <p:nvPr>
            <p:ph type="title"/>
          </p:nvPr>
        </p:nvSpPr>
        <p:spPr/>
        <p:txBody>
          <a:bodyPr/>
          <a:lstStyle/>
          <a:p>
            <a:r>
              <a:rPr lang="tr-TR" dirty="0" err="1"/>
              <a:t>Alternative</a:t>
            </a:r>
            <a:r>
              <a:rPr lang="tr-TR" dirty="0"/>
              <a:t> Yapısı</a:t>
            </a:r>
          </a:p>
        </p:txBody>
      </p:sp>
      <p:pic>
        <p:nvPicPr>
          <p:cNvPr id="7" name="İçerik Yer Tutucusu 6">
            <a:extLst>
              <a:ext uri="{FF2B5EF4-FFF2-40B4-BE49-F238E27FC236}">
                <a16:creationId xmlns:a16="http://schemas.microsoft.com/office/drawing/2014/main" id="{B5D42FD0-28BF-4AE5-8D25-0D50FAB7A98D}"/>
              </a:ext>
            </a:extLst>
          </p:cNvPr>
          <p:cNvPicPr>
            <a:picLocks noGrp="1" noChangeAspect="1"/>
          </p:cNvPicPr>
          <p:nvPr>
            <p:ph idx="1"/>
          </p:nvPr>
        </p:nvPicPr>
        <p:blipFill>
          <a:blip r:embed="rId2"/>
          <a:stretch>
            <a:fillRect/>
          </a:stretch>
        </p:blipFill>
        <p:spPr>
          <a:xfrm>
            <a:off x="4584997" y="2885533"/>
            <a:ext cx="3396423" cy="1613485"/>
          </a:xfrm>
        </p:spPr>
      </p:pic>
      <p:pic>
        <p:nvPicPr>
          <p:cNvPr id="5" name="Resim 4">
            <a:extLst>
              <a:ext uri="{FF2B5EF4-FFF2-40B4-BE49-F238E27FC236}">
                <a16:creationId xmlns:a16="http://schemas.microsoft.com/office/drawing/2014/main" id="{64F54B77-F317-4248-8E18-3EBCC312259A}"/>
              </a:ext>
            </a:extLst>
          </p:cNvPr>
          <p:cNvPicPr>
            <a:picLocks noChangeAspect="1"/>
          </p:cNvPicPr>
          <p:nvPr/>
        </p:nvPicPr>
        <p:blipFill>
          <a:blip r:embed="rId3"/>
          <a:stretch>
            <a:fillRect/>
          </a:stretch>
        </p:blipFill>
        <p:spPr>
          <a:xfrm>
            <a:off x="1174192" y="2890726"/>
            <a:ext cx="2893606" cy="1613485"/>
          </a:xfrm>
          <a:prstGeom prst="rect">
            <a:avLst/>
          </a:prstGeom>
        </p:spPr>
      </p:pic>
      <p:pic>
        <p:nvPicPr>
          <p:cNvPr id="9" name="Resim 8">
            <a:extLst>
              <a:ext uri="{FF2B5EF4-FFF2-40B4-BE49-F238E27FC236}">
                <a16:creationId xmlns:a16="http://schemas.microsoft.com/office/drawing/2014/main" id="{09A54A86-77DE-4704-9B4A-278EFA1D66B6}"/>
              </a:ext>
            </a:extLst>
          </p:cNvPr>
          <p:cNvPicPr>
            <a:picLocks noChangeAspect="1"/>
          </p:cNvPicPr>
          <p:nvPr/>
        </p:nvPicPr>
        <p:blipFill>
          <a:blip r:embed="rId4"/>
          <a:stretch>
            <a:fillRect/>
          </a:stretch>
        </p:blipFill>
        <p:spPr>
          <a:xfrm>
            <a:off x="1097280" y="4695706"/>
            <a:ext cx="3175617" cy="1468452"/>
          </a:xfrm>
          <a:prstGeom prst="rect">
            <a:avLst/>
          </a:prstGeom>
        </p:spPr>
      </p:pic>
      <p:pic>
        <p:nvPicPr>
          <p:cNvPr id="11" name="Resim 10">
            <a:extLst>
              <a:ext uri="{FF2B5EF4-FFF2-40B4-BE49-F238E27FC236}">
                <a16:creationId xmlns:a16="http://schemas.microsoft.com/office/drawing/2014/main" id="{D1FEE8A5-A849-47EF-9F75-4B42C8D7D3E8}"/>
              </a:ext>
            </a:extLst>
          </p:cNvPr>
          <p:cNvPicPr>
            <a:picLocks noChangeAspect="1"/>
          </p:cNvPicPr>
          <p:nvPr/>
        </p:nvPicPr>
        <p:blipFill>
          <a:blip r:embed="rId5"/>
          <a:stretch>
            <a:fillRect/>
          </a:stretch>
        </p:blipFill>
        <p:spPr>
          <a:xfrm>
            <a:off x="4584997" y="4629267"/>
            <a:ext cx="3499551" cy="1534891"/>
          </a:xfrm>
          <a:prstGeom prst="rect">
            <a:avLst/>
          </a:prstGeom>
        </p:spPr>
      </p:pic>
    </p:spTree>
    <p:extLst>
      <p:ext uri="{BB962C8B-B14F-4D97-AF65-F5344CB8AC3E}">
        <p14:creationId xmlns:p14="http://schemas.microsoft.com/office/powerpoint/2010/main" val="200044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E52929-82AB-49E5-8A4B-A81A69CA9215}"/>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C3DF2806-8C6F-426E-8F35-80370D8FB8F4}"/>
              </a:ext>
            </a:extLst>
          </p:cNvPr>
          <p:cNvPicPr>
            <a:picLocks noGrp="1" noChangeAspect="1"/>
          </p:cNvPicPr>
          <p:nvPr>
            <p:ph idx="1"/>
          </p:nvPr>
        </p:nvPicPr>
        <p:blipFill>
          <a:blip r:embed="rId2"/>
          <a:stretch>
            <a:fillRect/>
          </a:stretch>
        </p:blipFill>
        <p:spPr>
          <a:xfrm>
            <a:off x="1010372" y="2231788"/>
            <a:ext cx="4191000" cy="1400175"/>
          </a:xfrm>
        </p:spPr>
      </p:pic>
      <p:pic>
        <p:nvPicPr>
          <p:cNvPr id="7" name="Resim 6">
            <a:extLst>
              <a:ext uri="{FF2B5EF4-FFF2-40B4-BE49-F238E27FC236}">
                <a16:creationId xmlns:a16="http://schemas.microsoft.com/office/drawing/2014/main" id="{AC970AEC-270C-4826-9C31-46573008E026}"/>
              </a:ext>
            </a:extLst>
          </p:cNvPr>
          <p:cNvPicPr>
            <a:picLocks noChangeAspect="1"/>
          </p:cNvPicPr>
          <p:nvPr/>
        </p:nvPicPr>
        <p:blipFill>
          <a:blip r:embed="rId3"/>
          <a:stretch>
            <a:fillRect/>
          </a:stretch>
        </p:blipFill>
        <p:spPr>
          <a:xfrm>
            <a:off x="7306430" y="3631963"/>
            <a:ext cx="3718880" cy="2204814"/>
          </a:xfrm>
          <a:prstGeom prst="rect">
            <a:avLst/>
          </a:prstGeom>
        </p:spPr>
      </p:pic>
      <p:pic>
        <p:nvPicPr>
          <p:cNvPr id="9" name="Resim 8">
            <a:extLst>
              <a:ext uri="{FF2B5EF4-FFF2-40B4-BE49-F238E27FC236}">
                <a16:creationId xmlns:a16="http://schemas.microsoft.com/office/drawing/2014/main" id="{2814418F-93D2-4BD4-BA1E-CF9B6A0E1938}"/>
              </a:ext>
            </a:extLst>
          </p:cNvPr>
          <p:cNvPicPr>
            <a:picLocks noChangeAspect="1"/>
          </p:cNvPicPr>
          <p:nvPr/>
        </p:nvPicPr>
        <p:blipFill>
          <a:blip r:embed="rId4"/>
          <a:stretch>
            <a:fillRect/>
          </a:stretch>
        </p:blipFill>
        <p:spPr>
          <a:xfrm>
            <a:off x="1010372" y="4247129"/>
            <a:ext cx="5465294" cy="1589648"/>
          </a:xfrm>
          <a:prstGeom prst="rect">
            <a:avLst/>
          </a:prstGeom>
        </p:spPr>
      </p:pic>
    </p:spTree>
    <p:extLst>
      <p:ext uri="{BB962C8B-B14F-4D97-AF65-F5344CB8AC3E}">
        <p14:creationId xmlns:p14="http://schemas.microsoft.com/office/powerpoint/2010/main" val="152549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083E3D-59BB-47EE-84EA-2B93E69FEB3C}"/>
              </a:ext>
            </a:extLst>
          </p:cNvPr>
          <p:cNvSpPr>
            <a:spLocks noGrp="1"/>
          </p:cNvSpPr>
          <p:nvPr>
            <p:ph type="title"/>
          </p:nvPr>
        </p:nvSpPr>
        <p:spPr>
          <a:xfrm>
            <a:off x="1066800" y="312240"/>
            <a:ext cx="10058400" cy="1450757"/>
          </a:xfrm>
        </p:spPr>
        <p:txBody>
          <a:bodyPr/>
          <a:lstStyle/>
          <a:p>
            <a:r>
              <a:rPr lang="tr-TR" dirty="0" err="1"/>
              <a:t>Qualifier</a:t>
            </a:r>
            <a:r>
              <a:rPr lang="tr-TR" dirty="0"/>
              <a:t> Yapısı </a:t>
            </a:r>
            <a:r>
              <a:rPr lang="tr-TR" sz="2000" dirty="0"/>
              <a:t>( 2 </a:t>
            </a:r>
            <a:r>
              <a:rPr lang="tr-TR" sz="2000" dirty="0" err="1"/>
              <a:t>interface</a:t>
            </a:r>
            <a:r>
              <a:rPr lang="tr-TR" sz="2000" dirty="0"/>
              <a:t> yapısından </a:t>
            </a:r>
            <a:r>
              <a:rPr lang="tr-TR" sz="2000" dirty="0" err="1"/>
              <a:t>default</a:t>
            </a:r>
            <a:r>
              <a:rPr lang="tr-TR" sz="2000" dirty="0"/>
              <a:t> ve istenilenin seçilmesi )</a:t>
            </a:r>
          </a:p>
        </p:txBody>
      </p:sp>
      <p:pic>
        <p:nvPicPr>
          <p:cNvPr id="5" name="İçerik Yer Tutucusu 4">
            <a:extLst>
              <a:ext uri="{FF2B5EF4-FFF2-40B4-BE49-F238E27FC236}">
                <a16:creationId xmlns:a16="http://schemas.microsoft.com/office/drawing/2014/main" id="{1B1FAECD-863E-4B3E-B34D-B004AE823586}"/>
              </a:ext>
            </a:extLst>
          </p:cNvPr>
          <p:cNvPicPr>
            <a:picLocks noGrp="1" noChangeAspect="1"/>
          </p:cNvPicPr>
          <p:nvPr>
            <p:ph idx="1"/>
          </p:nvPr>
        </p:nvPicPr>
        <p:blipFill>
          <a:blip r:embed="rId2"/>
          <a:stretch>
            <a:fillRect/>
          </a:stretch>
        </p:blipFill>
        <p:spPr>
          <a:xfrm>
            <a:off x="647700" y="3138460"/>
            <a:ext cx="3608106" cy="902027"/>
          </a:xfrm>
        </p:spPr>
      </p:pic>
      <p:pic>
        <p:nvPicPr>
          <p:cNvPr id="7" name="Resim 6">
            <a:extLst>
              <a:ext uri="{FF2B5EF4-FFF2-40B4-BE49-F238E27FC236}">
                <a16:creationId xmlns:a16="http://schemas.microsoft.com/office/drawing/2014/main" id="{2C1D1BD0-F9A1-49B0-824A-78440F2C5EB9}"/>
              </a:ext>
            </a:extLst>
          </p:cNvPr>
          <p:cNvPicPr>
            <a:picLocks noChangeAspect="1"/>
          </p:cNvPicPr>
          <p:nvPr/>
        </p:nvPicPr>
        <p:blipFill>
          <a:blip r:embed="rId3"/>
          <a:stretch>
            <a:fillRect/>
          </a:stretch>
        </p:blipFill>
        <p:spPr>
          <a:xfrm>
            <a:off x="6561310" y="1973251"/>
            <a:ext cx="2656752" cy="1918476"/>
          </a:xfrm>
          <a:prstGeom prst="rect">
            <a:avLst/>
          </a:prstGeom>
        </p:spPr>
      </p:pic>
      <p:pic>
        <p:nvPicPr>
          <p:cNvPr id="9" name="Resim 8">
            <a:extLst>
              <a:ext uri="{FF2B5EF4-FFF2-40B4-BE49-F238E27FC236}">
                <a16:creationId xmlns:a16="http://schemas.microsoft.com/office/drawing/2014/main" id="{D5A36729-168A-4459-873B-A5BCF7A869C0}"/>
              </a:ext>
            </a:extLst>
          </p:cNvPr>
          <p:cNvPicPr>
            <a:picLocks noChangeAspect="1"/>
          </p:cNvPicPr>
          <p:nvPr/>
        </p:nvPicPr>
        <p:blipFill>
          <a:blip r:embed="rId4"/>
          <a:stretch>
            <a:fillRect/>
          </a:stretch>
        </p:blipFill>
        <p:spPr>
          <a:xfrm>
            <a:off x="647700" y="4470435"/>
            <a:ext cx="5448300" cy="1666875"/>
          </a:xfrm>
          <a:prstGeom prst="rect">
            <a:avLst/>
          </a:prstGeom>
        </p:spPr>
      </p:pic>
      <p:pic>
        <p:nvPicPr>
          <p:cNvPr id="11" name="Resim 10">
            <a:extLst>
              <a:ext uri="{FF2B5EF4-FFF2-40B4-BE49-F238E27FC236}">
                <a16:creationId xmlns:a16="http://schemas.microsoft.com/office/drawing/2014/main" id="{A22A0FB5-2FF4-4FEC-A228-5E9D5480758D}"/>
              </a:ext>
            </a:extLst>
          </p:cNvPr>
          <p:cNvPicPr>
            <a:picLocks noChangeAspect="1"/>
          </p:cNvPicPr>
          <p:nvPr/>
        </p:nvPicPr>
        <p:blipFill>
          <a:blip r:embed="rId5"/>
          <a:stretch>
            <a:fillRect/>
          </a:stretch>
        </p:blipFill>
        <p:spPr>
          <a:xfrm>
            <a:off x="6561310" y="4127619"/>
            <a:ext cx="3943104" cy="2167155"/>
          </a:xfrm>
          <a:prstGeom prst="rect">
            <a:avLst/>
          </a:prstGeom>
        </p:spPr>
      </p:pic>
    </p:spTree>
    <p:extLst>
      <p:ext uri="{BB962C8B-B14F-4D97-AF65-F5344CB8AC3E}">
        <p14:creationId xmlns:p14="http://schemas.microsoft.com/office/powerpoint/2010/main" val="202657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C8CE02-4EE0-4ABD-9D76-2E38840938FE}"/>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07AA961F-2CFE-43E6-AF50-679B20D4212B}"/>
              </a:ext>
            </a:extLst>
          </p:cNvPr>
          <p:cNvPicPr>
            <a:picLocks noGrp="1" noChangeAspect="1"/>
          </p:cNvPicPr>
          <p:nvPr>
            <p:ph idx="1"/>
          </p:nvPr>
        </p:nvPicPr>
        <p:blipFill>
          <a:blip r:embed="rId2"/>
          <a:stretch>
            <a:fillRect/>
          </a:stretch>
        </p:blipFill>
        <p:spPr>
          <a:xfrm>
            <a:off x="1125856" y="2454378"/>
            <a:ext cx="4000500" cy="1639673"/>
          </a:xfrm>
        </p:spPr>
      </p:pic>
      <p:pic>
        <p:nvPicPr>
          <p:cNvPr id="7" name="Resim 6">
            <a:extLst>
              <a:ext uri="{FF2B5EF4-FFF2-40B4-BE49-F238E27FC236}">
                <a16:creationId xmlns:a16="http://schemas.microsoft.com/office/drawing/2014/main" id="{BB6B7846-333E-49EB-9C27-4946BCE2936A}"/>
              </a:ext>
            </a:extLst>
          </p:cNvPr>
          <p:cNvPicPr>
            <a:picLocks noChangeAspect="1"/>
          </p:cNvPicPr>
          <p:nvPr/>
        </p:nvPicPr>
        <p:blipFill>
          <a:blip r:embed="rId3"/>
          <a:stretch>
            <a:fillRect/>
          </a:stretch>
        </p:blipFill>
        <p:spPr>
          <a:xfrm>
            <a:off x="1097280" y="4252768"/>
            <a:ext cx="4000500" cy="1714500"/>
          </a:xfrm>
          <a:prstGeom prst="rect">
            <a:avLst/>
          </a:prstGeom>
        </p:spPr>
      </p:pic>
      <p:pic>
        <p:nvPicPr>
          <p:cNvPr id="9" name="Resim 8">
            <a:extLst>
              <a:ext uri="{FF2B5EF4-FFF2-40B4-BE49-F238E27FC236}">
                <a16:creationId xmlns:a16="http://schemas.microsoft.com/office/drawing/2014/main" id="{51DAD2A1-A6A8-4734-92C9-F11DCB607747}"/>
              </a:ext>
            </a:extLst>
          </p:cNvPr>
          <p:cNvPicPr>
            <a:picLocks noChangeAspect="1"/>
          </p:cNvPicPr>
          <p:nvPr/>
        </p:nvPicPr>
        <p:blipFill>
          <a:blip r:embed="rId4"/>
          <a:stretch>
            <a:fillRect/>
          </a:stretch>
        </p:blipFill>
        <p:spPr>
          <a:xfrm>
            <a:off x="6098861" y="2454378"/>
            <a:ext cx="3715998" cy="1639673"/>
          </a:xfrm>
          <a:prstGeom prst="rect">
            <a:avLst/>
          </a:prstGeom>
        </p:spPr>
      </p:pic>
      <p:pic>
        <p:nvPicPr>
          <p:cNvPr id="11" name="Resim 10">
            <a:extLst>
              <a:ext uri="{FF2B5EF4-FFF2-40B4-BE49-F238E27FC236}">
                <a16:creationId xmlns:a16="http://schemas.microsoft.com/office/drawing/2014/main" id="{7B252FDA-48BE-44A5-8AB0-F899C086E0E0}"/>
              </a:ext>
            </a:extLst>
          </p:cNvPr>
          <p:cNvPicPr>
            <a:picLocks noChangeAspect="1"/>
          </p:cNvPicPr>
          <p:nvPr/>
        </p:nvPicPr>
        <p:blipFill>
          <a:blip r:embed="rId5"/>
          <a:stretch>
            <a:fillRect/>
          </a:stretch>
        </p:blipFill>
        <p:spPr>
          <a:xfrm>
            <a:off x="6096000" y="4279108"/>
            <a:ext cx="3718859" cy="1684012"/>
          </a:xfrm>
          <a:prstGeom prst="rect">
            <a:avLst/>
          </a:prstGeom>
        </p:spPr>
      </p:pic>
    </p:spTree>
    <p:extLst>
      <p:ext uri="{BB962C8B-B14F-4D97-AF65-F5344CB8AC3E}">
        <p14:creationId xmlns:p14="http://schemas.microsoft.com/office/powerpoint/2010/main" val="187244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Blue digital binary data on a screen">
            <a:extLst>
              <a:ext uri="{FF2B5EF4-FFF2-40B4-BE49-F238E27FC236}">
                <a16:creationId xmlns:a16="http://schemas.microsoft.com/office/drawing/2014/main" id="{C918BAE9-6150-48FB-B5DF-295A2C92E15C}"/>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D5680075-28A7-4DE3-A609-23E9E1165349}"/>
              </a:ext>
            </a:extLst>
          </p:cNvPr>
          <p:cNvSpPr>
            <a:spLocks noGrp="1"/>
          </p:cNvSpPr>
          <p:nvPr>
            <p:ph type="ctrTitle"/>
          </p:nvPr>
        </p:nvSpPr>
        <p:spPr>
          <a:xfrm>
            <a:off x="1097280" y="758952"/>
            <a:ext cx="10058400" cy="3566160"/>
          </a:xfrm>
        </p:spPr>
        <p:txBody>
          <a:bodyPr>
            <a:normAutofit/>
          </a:bodyPr>
          <a:lstStyle/>
          <a:p>
            <a:r>
              <a:rPr lang="tr-TR" sz="3200" dirty="0">
                <a:ln w="22225">
                  <a:solidFill>
                    <a:schemeClr val="tx1"/>
                  </a:solidFill>
                  <a:miter lim="800000"/>
                </a:ln>
                <a:solidFill>
                  <a:srgbClr val="FFFFFF"/>
                </a:solidFill>
              </a:rPr>
              <a:t>https://github.com/baranalhas</a:t>
            </a:r>
          </a:p>
        </p:txBody>
      </p:sp>
      <p:sp>
        <p:nvSpPr>
          <p:cNvPr id="3" name="Alt Başlık 2">
            <a:extLst>
              <a:ext uri="{FF2B5EF4-FFF2-40B4-BE49-F238E27FC236}">
                <a16:creationId xmlns:a16="http://schemas.microsoft.com/office/drawing/2014/main" id="{0547B96F-B9D2-4BD1-8FE2-8150333F6B04}"/>
              </a:ext>
            </a:extLst>
          </p:cNvPr>
          <p:cNvSpPr>
            <a:spLocks noGrp="1"/>
          </p:cNvSpPr>
          <p:nvPr>
            <p:ph type="subTitle" idx="1"/>
          </p:nvPr>
        </p:nvSpPr>
        <p:spPr>
          <a:xfrm>
            <a:off x="1100051" y="4455620"/>
            <a:ext cx="10058400" cy="1143000"/>
          </a:xfrm>
        </p:spPr>
        <p:txBody>
          <a:bodyPr>
            <a:normAutofit/>
          </a:bodyPr>
          <a:lstStyle/>
          <a:p>
            <a:r>
              <a:rPr lang="tr-TR" dirty="0" err="1">
                <a:solidFill>
                  <a:srgbClr val="FFFFFF"/>
                </a:solidFill>
              </a:rPr>
              <a:t>Permalınk</a:t>
            </a:r>
            <a:endParaRPr lang="tr-TR" dirty="0">
              <a:solidFill>
                <a:srgbClr val="FFFFFF"/>
              </a:solidFill>
            </a:endParaRPr>
          </a:p>
        </p:txBody>
      </p:sp>
      <p:cxnSp>
        <p:nvCxnSpPr>
          <p:cNvPr id="10" name="Straight Connector 9">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52612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34D65-B7E5-4010-9E1F-245059461E81}"/>
              </a:ext>
            </a:extLst>
          </p:cNvPr>
          <p:cNvSpPr>
            <a:spLocks noGrp="1"/>
          </p:cNvSpPr>
          <p:nvPr>
            <p:ph type="title"/>
          </p:nvPr>
        </p:nvSpPr>
        <p:spPr/>
        <p:txBody>
          <a:bodyPr/>
          <a:lstStyle/>
          <a:p>
            <a:r>
              <a:rPr lang="tr-TR" dirty="0" err="1"/>
              <a:t>Equalifier</a:t>
            </a:r>
            <a:r>
              <a:rPr lang="tr-TR" dirty="0"/>
              <a:t> Yapısı </a:t>
            </a:r>
            <a:r>
              <a:rPr lang="tr-TR" sz="2400" dirty="0"/>
              <a:t>( 2’den fazla </a:t>
            </a:r>
            <a:r>
              <a:rPr lang="tr-TR" sz="2400" dirty="0" err="1"/>
              <a:t>implement</a:t>
            </a:r>
            <a:r>
              <a:rPr lang="tr-TR" sz="2400" dirty="0"/>
              <a:t> edilmiş </a:t>
            </a:r>
            <a:r>
              <a:rPr lang="tr-TR" sz="2400" dirty="0" err="1"/>
              <a:t>classlarda</a:t>
            </a:r>
            <a:r>
              <a:rPr lang="tr-TR" sz="2400" dirty="0"/>
              <a:t> kullanılır )</a:t>
            </a:r>
          </a:p>
        </p:txBody>
      </p:sp>
      <p:pic>
        <p:nvPicPr>
          <p:cNvPr id="5" name="İçerik Yer Tutucusu 4">
            <a:extLst>
              <a:ext uri="{FF2B5EF4-FFF2-40B4-BE49-F238E27FC236}">
                <a16:creationId xmlns:a16="http://schemas.microsoft.com/office/drawing/2014/main" id="{61CC3101-0BE1-46EA-968C-CCA77E109957}"/>
              </a:ext>
            </a:extLst>
          </p:cNvPr>
          <p:cNvPicPr>
            <a:picLocks noGrp="1" noChangeAspect="1"/>
          </p:cNvPicPr>
          <p:nvPr>
            <p:ph idx="1"/>
          </p:nvPr>
        </p:nvPicPr>
        <p:blipFill>
          <a:blip r:embed="rId2"/>
          <a:stretch>
            <a:fillRect/>
          </a:stretch>
        </p:blipFill>
        <p:spPr>
          <a:xfrm>
            <a:off x="954755" y="1877628"/>
            <a:ext cx="4429125" cy="1362075"/>
          </a:xfrm>
        </p:spPr>
      </p:pic>
      <p:pic>
        <p:nvPicPr>
          <p:cNvPr id="7" name="Resim 6">
            <a:extLst>
              <a:ext uri="{FF2B5EF4-FFF2-40B4-BE49-F238E27FC236}">
                <a16:creationId xmlns:a16="http://schemas.microsoft.com/office/drawing/2014/main" id="{0C83C3EF-5E7F-4F18-9E10-ADA01BCF1ADC}"/>
              </a:ext>
            </a:extLst>
          </p:cNvPr>
          <p:cNvPicPr>
            <a:picLocks noChangeAspect="1"/>
          </p:cNvPicPr>
          <p:nvPr/>
        </p:nvPicPr>
        <p:blipFill>
          <a:blip r:embed="rId3"/>
          <a:stretch>
            <a:fillRect/>
          </a:stretch>
        </p:blipFill>
        <p:spPr>
          <a:xfrm>
            <a:off x="954755" y="3379971"/>
            <a:ext cx="3973224" cy="2969803"/>
          </a:xfrm>
          <a:prstGeom prst="rect">
            <a:avLst/>
          </a:prstGeom>
        </p:spPr>
      </p:pic>
      <p:pic>
        <p:nvPicPr>
          <p:cNvPr id="9" name="Resim 8">
            <a:extLst>
              <a:ext uri="{FF2B5EF4-FFF2-40B4-BE49-F238E27FC236}">
                <a16:creationId xmlns:a16="http://schemas.microsoft.com/office/drawing/2014/main" id="{EF0133F8-0326-434C-8DA1-1E6CA028CAC1}"/>
              </a:ext>
            </a:extLst>
          </p:cNvPr>
          <p:cNvPicPr>
            <a:picLocks noChangeAspect="1"/>
          </p:cNvPicPr>
          <p:nvPr/>
        </p:nvPicPr>
        <p:blipFill>
          <a:blip r:embed="rId4"/>
          <a:stretch>
            <a:fillRect/>
          </a:stretch>
        </p:blipFill>
        <p:spPr>
          <a:xfrm>
            <a:off x="5727124" y="2639628"/>
            <a:ext cx="4838700" cy="1200150"/>
          </a:xfrm>
          <a:prstGeom prst="rect">
            <a:avLst/>
          </a:prstGeom>
        </p:spPr>
      </p:pic>
      <p:pic>
        <p:nvPicPr>
          <p:cNvPr id="11" name="Resim 10">
            <a:extLst>
              <a:ext uri="{FF2B5EF4-FFF2-40B4-BE49-F238E27FC236}">
                <a16:creationId xmlns:a16="http://schemas.microsoft.com/office/drawing/2014/main" id="{E5628A0B-28F2-489D-A4C2-700BA68D52A7}"/>
              </a:ext>
            </a:extLst>
          </p:cNvPr>
          <p:cNvPicPr>
            <a:picLocks noChangeAspect="1"/>
          </p:cNvPicPr>
          <p:nvPr/>
        </p:nvPicPr>
        <p:blipFill>
          <a:blip r:embed="rId5"/>
          <a:stretch>
            <a:fillRect/>
          </a:stretch>
        </p:blipFill>
        <p:spPr>
          <a:xfrm>
            <a:off x="5727124" y="4107963"/>
            <a:ext cx="5715696" cy="2087769"/>
          </a:xfrm>
          <a:prstGeom prst="rect">
            <a:avLst/>
          </a:prstGeom>
        </p:spPr>
      </p:pic>
    </p:spTree>
    <p:extLst>
      <p:ext uri="{BB962C8B-B14F-4D97-AF65-F5344CB8AC3E}">
        <p14:creationId xmlns:p14="http://schemas.microsoft.com/office/powerpoint/2010/main" val="810281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37D226-2E8F-4E4C-B3D5-1D03D86AD46F}"/>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EFC90AF2-2F48-43DF-9686-64F631C6576C}"/>
              </a:ext>
            </a:extLst>
          </p:cNvPr>
          <p:cNvPicPr>
            <a:picLocks noGrp="1" noChangeAspect="1"/>
          </p:cNvPicPr>
          <p:nvPr>
            <p:ph idx="1"/>
          </p:nvPr>
        </p:nvPicPr>
        <p:blipFill>
          <a:blip r:embed="rId2"/>
          <a:stretch>
            <a:fillRect/>
          </a:stretch>
        </p:blipFill>
        <p:spPr>
          <a:xfrm>
            <a:off x="1097280" y="3987765"/>
            <a:ext cx="5067300" cy="1866900"/>
          </a:xfrm>
        </p:spPr>
      </p:pic>
      <p:pic>
        <p:nvPicPr>
          <p:cNvPr id="7" name="Resim 6">
            <a:extLst>
              <a:ext uri="{FF2B5EF4-FFF2-40B4-BE49-F238E27FC236}">
                <a16:creationId xmlns:a16="http://schemas.microsoft.com/office/drawing/2014/main" id="{815C2CEA-9CAD-41AE-92B4-FDDBA9CA2D57}"/>
              </a:ext>
            </a:extLst>
          </p:cNvPr>
          <p:cNvPicPr>
            <a:picLocks noChangeAspect="1"/>
          </p:cNvPicPr>
          <p:nvPr/>
        </p:nvPicPr>
        <p:blipFill>
          <a:blip r:embed="rId3"/>
          <a:stretch>
            <a:fillRect/>
          </a:stretch>
        </p:blipFill>
        <p:spPr>
          <a:xfrm>
            <a:off x="1097280" y="2063141"/>
            <a:ext cx="3491812" cy="1598843"/>
          </a:xfrm>
          <a:prstGeom prst="rect">
            <a:avLst/>
          </a:prstGeom>
        </p:spPr>
      </p:pic>
      <p:pic>
        <p:nvPicPr>
          <p:cNvPr id="9" name="Resim 8">
            <a:extLst>
              <a:ext uri="{FF2B5EF4-FFF2-40B4-BE49-F238E27FC236}">
                <a16:creationId xmlns:a16="http://schemas.microsoft.com/office/drawing/2014/main" id="{3FC0D475-7D66-4037-99F3-45828229F9DA}"/>
              </a:ext>
            </a:extLst>
          </p:cNvPr>
          <p:cNvPicPr>
            <a:picLocks noChangeAspect="1"/>
          </p:cNvPicPr>
          <p:nvPr/>
        </p:nvPicPr>
        <p:blipFill>
          <a:blip r:embed="rId4"/>
          <a:stretch>
            <a:fillRect/>
          </a:stretch>
        </p:blipFill>
        <p:spPr>
          <a:xfrm>
            <a:off x="5003051" y="1993595"/>
            <a:ext cx="3491812" cy="1737934"/>
          </a:xfrm>
          <a:prstGeom prst="rect">
            <a:avLst/>
          </a:prstGeom>
        </p:spPr>
      </p:pic>
      <p:pic>
        <p:nvPicPr>
          <p:cNvPr id="11" name="Resim 10">
            <a:extLst>
              <a:ext uri="{FF2B5EF4-FFF2-40B4-BE49-F238E27FC236}">
                <a16:creationId xmlns:a16="http://schemas.microsoft.com/office/drawing/2014/main" id="{897C8F64-0D0C-40CC-A03C-0F14A9A41A1C}"/>
              </a:ext>
            </a:extLst>
          </p:cNvPr>
          <p:cNvPicPr>
            <a:picLocks noChangeAspect="1"/>
          </p:cNvPicPr>
          <p:nvPr/>
        </p:nvPicPr>
        <p:blipFill>
          <a:blip r:embed="rId5"/>
          <a:stretch>
            <a:fillRect/>
          </a:stretch>
        </p:blipFill>
        <p:spPr>
          <a:xfrm>
            <a:off x="8094704" y="3350003"/>
            <a:ext cx="3491812" cy="2815048"/>
          </a:xfrm>
          <a:prstGeom prst="rect">
            <a:avLst/>
          </a:prstGeom>
        </p:spPr>
      </p:pic>
    </p:spTree>
    <p:extLst>
      <p:ext uri="{BB962C8B-B14F-4D97-AF65-F5344CB8AC3E}">
        <p14:creationId xmlns:p14="http://schemas.microsoft.com/office/powerpoint/2010/main" val="681715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DB32B6-65AF-4C4F-8465-DB4386C93459}"/>
              </a:ext>
            </a:extLst>
          </p:cNvPr>
          <p:cNvSpPr>
            <a:spLocks noGrp="1"/>
          </p:cNvSpPr>
          <p:nvPr>
            <p:ph type="title"/>
          </p:nvPr>
        </p:nvSpPr>
        <p:spPr/>
        <p:txBody>
          <a:bodyPr/>
          <a:lstStyle/>
          <a:p>
            <a:r>
              <a:rPr lang="tr-TR" dirty="0" err="1"/>
              <a:t>Interceptor</a:t>
            </a:r>
            <a:r>
              <a:rPr lang="tr-TR" dirty="0"/>
              <a:t> Yapısı ( Yol kesici )</a:t>
            </a:r>
          </a:p>
        </p:txBody>
      </p:sp>
      <p:pic>
        <p:nvPicPr>
          <p:cNvPr id="7" name="Resim 6">
            <a:extLst>
              <a:ext uri="{FF2B5EF4-FFF2-40B4-BE49-F238E27FC236}">
                <a16:creationId xmlns:a16="http://schemas.microsoft.com/office/drawing/2014/main" id="{8A92769E-53E4-41AD-9B76-9EE8C75CEF8E}"/>
              </a:ext>
            </a:extLst>
          </p:cNvPr>
          <p:cNvPicPr>
            <a:picLocks noChangeAspect="1"/>
          </p:cNvPicPr>
          <p:nvPr/>
        </p:nvPicPr>
        <p:blipFill>
          <a:blip r:embed="rId2"/>
          <a:stretch>
            <a:fillRect/>
          </a:stretch>
        </p:blipFill>
        <p:spPr>
          <a:xfrm>
            <a:off x="1097280" y="1985096"/>
            <a:ext cx="5076825" cy="2209800"/>
          </a:xfrm>
          <a:prstGeom prst="rect">
            <a:avLst/>
          </a:prstGeom>
        </p:spPr>
      </p:pic>
      <p:pic>
        <p:nvPicPr>
          <p:cNvPr id="9" name="Resim 8">
            <a:extLst>
              <a:ext uri="{FF2B5EF4-FFF2-40B4-BE49-F238E27FC236}">
                <a16:creationId xmlns:a16="http://schemas.microsoft.com/office/drawing/2014/main" id="{EEE5062C-4862-4B23-BB49-9D6A73F328C9}"/>
              </a:ext>
            </a:extLst>
          </p:cNvPr>
          <p:cNvPicPr>
            <a:picLocks noChangeAspect="1"/>
          </p:cNvPicPr>
          <p:nvPr/>
        </p:nvPicPr>
        <p:blipFill>
          <a:blip r:embed="rId3"/>
          <a:stretch>
            <a:fillRect/>
          </a:stretch>
        </p:blipFill>
        <p:spPr>
          <a:xfrm>
            <a:off x="6446834" y="1985096"/>
            <a:ext cx="5248275" cy="2181225"/>
          </a:xfrm>
          <a:prstGeom prst="rect">
            <a:avLst/>
          </a:prstGeom>
        </p:spPr>
      </p:pic>
      <p:pic>
        <p:nvPicPr>
          <p:cNvPr id="11" name="Resim 10">
            <a:extLst>
              <a:ext uri="{FF2B5EF4-FFF2-40B4-BE49-F238E27FC236}">
                <a16:creationId xmlns:a16="http://schemas.microsoft.com/office/drawing/2014/main" id="{67D072DC-BC3B-4FA9-9C6D-C4B3CA94A1FE}"/>
              </a:ext>
            </a:extLst>
          </p:cNvPr>
          <p:cNvPicPr>
            <a:picLocks noChangeAspect="1"/>
          </p:cNvPicPr>
          <p:nvPr/>
        </p:nvPicPr>
        <p:blipFill>
          <a:blip r:embed="rId4"/>
          <a:stretch>
            <a:fillRect/>
          </a:stretch>
        </p:blipFill>
        <p:spPr>
          <a:xfrm>
            <a:off x="1097280" y="4354224"/>
            <a:ext cx="4303662" cy="1812626"/>
          </a:xfrm>
          <a:prstGeom prst="rect">
            <a:avLst/>
          </a:prstGeom>
        </p:spPr>
      </p:pic>
    </p:spTree>
    <p:extLst>
      <p:ext uri="{BB962C8B-B14F-4D97-AF65-F5344CB8AC3E}">
        <p14:creationId xmlns:p14="http://schemas.microsoft.com/office/powerpoint/2010/main" val="80819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96AFFE-AE94-4992-AB0A-4DA6DA5902B2}"/>
              </a:ext>
            </a:extLst>
          </p:cNvPr>
          <p:cNvSpPr>
            <a:spLocks noGrp="1"/>
          </p:cNvSpPr>
          <p:nvPr>
            <p:ph type="title"/>
          </p:nvPr>
        </p:nvSpPr>
        <p:spPr/>
        <p:txBody>
          <a:bodyPr/>
          <a:lstStyle/>
          <a:p>
            <a:endParaRPr lang="tr-TR" dirty="0"/>
          </a:p>
        </p:txBody>
      </p:sp>
      <p:pic>
        <p:nvPicPr>
          <p:cNvPr id="4" name="İçerik Yer Tutucusu 3">
            <a:extLst>
              <a:ext uri="{FF2B5EF4-FFF2-40B4-BE49-F238E27FC236}">
                <a16:creationId xmlns:a16="http://schemas.microsoft.com/office/drawing/2014/main" id="{2B347BD5-38AD-4CD1-9D32-F02B3CAD7046}"/>
              </a:ext>
            </a:extLst>
          </p:cNvPr>
          <p:cNvPicPr>
            <a:picLocks noGrp="1" noChangeAspect="1"/>
          </p:cNvPicPr>
          <p:nvPr>
            <p:ph idx="1"/>
          </p:nvPr>
        </p:nvPicPr>
        <p:blipFill>
          <a:blip r:embed="rId2"/>
          <a:stretch>
            <a:fillRect/>
          </a:stretch>
        </p:blipFill>
        <p:spPr>
          <a:xfrm>
            <a:off x="644353" y="2037126"/>
            <a:ext cx="5482033" cy="3363752"/>
          </a:xfrm>
          <a:prstGeom prst="rect">
            <a:avLst/>
          </a:prstGeom>
        </p:spPr>
      </p:pic>
      <p:pic>
        <p:nvPicPr>
          <p:cNvPr id="5" name="İçerik Yer Tutucusu 4">
            <a:extLst>
              <a:ext uri="{FF2B5EF4-FFF2-40B4-BE49-F238E27FC236}">
                <a16:creationId xmlns:a16="http://schemas.microsoft.com/office/drawing/2014/main" id="{27DAF056-3E1E-4427-8004-1ED810B4218E}"/>
              </a:ext>
            </a:extLst>
          </p:cNvPr>
          <p:cNvPicPr>
            <a:picLocks noChangeAspect="1"/>
          </p:cNvPicPr>
          <p:nvPr/>
        </p:nvPicPr>
        <p:blipFill>
          <a:blip r:embed="rId3"/>
          <a:stretch>
            <a:fillRect/>
          </a:stretch>
        </p:blipFill>
        <p:spPr>
          <a:xfrm>
            <a:off x="6360920" y="2037126"/>
            <a:ext cx="5098421" cy="3363752"/>
          </a:xfrm>
          <a:prstGeom prst="rect">
            <a:avLst/>
          </a:prstGeom>
        </p:spPr>
      </p:pic>
    </p:spTree>
    <p:extLst>
      <p:ext uri="{BB962C8B-B14F-4D97-AF65-F5344CB8AC3E}">
        <p14:creationId xmlns:p14="http://schemas.microsoft.com/office/powerpoint/2010/main" val="32793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112EFC-D5CD-4561-9F04-F6E74F47FAE5}"/>
              </a:ext>
            </a:extLst>
          </p:cNvPr>
          <p:cNvSpPr>
            <a:spLocks noGrp="1"/>
          </p:cNvSpPr>
          <p:nvPr>
            <p:ph type="title"/>
          </p:nvPr>
        </p:nvSpPr>
        <p:spPr/>
        <p:txBody>
          <a:bodyPr/>
          <a:lstStyle/>
          <a:p>
            <a:r>
              <a:rPr lang="tr-TR" dirty="0" err="1"/>
              <a:t>Sterotype</a:t>
            </a:r>
            <a:endParaRPr lang="tr-TR" dirty="0"/>
          </a:p>
        </p:txBody>
      </p:sp>
      <p:pic>
        <p:nvPicPr>
          <p:cNvPr id="5" name="İçerik Yer Tutucusu 4">
            <a:extLst>
              <a:ext uri="{FF2B5EF4-FFF2-40B4-BE49-F238E27FC236}">
                <a16:creationId xmlns:a16="http://schemas.microsoft.com/office/drawing/2014/main" id="{B5A296A4-FB10-4365-9794-549BB56381C2}"/>
              </a:ext>
            </a:extLst>
          </p:cNvPr>
          <p:cNvPicPr>
            <a:picLocks noGrp="1" noChangeAspect="1"/>
          </p:cNvPicPr>
          <p:nvPr>
            <p:ph idx="1"/>
          </p:nvPr>
        </p:nvPicPr>
        <p:blipFill>
          <a:blip r:embed="rId2"/>
          <a:stretch>
            <a:fillRect/>
          </a:stretch>
        </p:blipFill>
        <p:spPr>
          <a:xfrm>
            <a:off x="1097280" y="1981696"/>
            <a:ext cx="4467551" cy="3360618"/>
          </a:xfrm>
        </p:spPr>
      </p:pic>
      <p:pic>
        <p:nvPicPr>
          <p:cNvPr id="7" name="Resim 6">
            <a:extLst>
              <a:ext uri="{FF2B5EF4-FFF2-40B4-BE49-F238E27FC236}">
                <a16:creationId xmlns:a16="http://schemas.microsoft.com/office/drawing/2014/main" id="{6B0F60D4-FF0F-4F12-BB16-14000D400BDB}"/>
              </a:ext>
            </a:extLst>
          </p:cNvPr>
          <p:cNvPicPr>
            <a:picLocks noChangeAspect="1"/>
          </p:cNvPicPr>
          <p:nvPr/>
        </p:nvPicPr>
        <p:blipFill>
          <a:blip r:embed="rId3"/>
          <a:stretch>
            <a:fillRect/>
          </a:stretch>
        </p:blipFill>
        <p:spPr>
          <a:xfrm>
            <a:off x="6126480" y="1981696"/>
            <a:ext cx="4533900" cy="2447925"/>
          </a:xfrm>
          <a:prstGeom prst="rect">
            <a:avLst/>
          </a:prstGeom>
        </p:spPr>
      </p:pic>
    </p:spTree>
    <p:extLst>
      <p:ext uri="{BB962C8B-B14F-4D97-AF65-F5344CB8AC3E}">
        <p14:creationId xmlns:p14="http://schemas.microsoft.com/office/powerpoint/2010/main" val="415509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68D608-6CEB-427A-84B2-B30E2CF80F4F}"/>
              </a:ext>
            </a:extLst>
          </p:cNvPr>
          <p:cNvSpPr>
            <a:spLocks noGrp="1"/>
          </p:cNvSpPr>
          <p:nvPr>
            <p:ph type="title"/>
          </p:nvPr>
        </p:nvSpPr>
        <p:spPr/>
        <p:txBody>
          <a:bodyPr>
            <a:normAutofit/>
          </a:bodyPr>
          <a:lstStyle/>
          <a:p>
            <a:pPr fontAlgn="t"/>
            <a:r>
              <a:rPr lang="tr-TR" b="1" i="0" dirty="0">
                <a:effectLst/>
                <a:latin typeface="Calibri Light (Başlıklar)"/>
              </a:rPr>
              <a:t>Unicode ile ASCII Farkları</a:t>
            </a:r>
            <a:endParaRPr lang="tr-TR" dirty="0">
              <a:latin typeface="Calibri Light (Başlıklar)"/>
            </a:endParaRPr>
          </a:p>
        </p:txBody>
      </p:sp>
      <p:sp>
        <p:nvSpPr>
          <p:cNvPr id="3" name="İçerik Yer Tutucusu 2">
            <a:extLst>
              <a:ext uri="{FF2B5EF4-FFF2-40B4-BE49-F238E27FC236}">
                <a16:creationId xmlns:a16="http://schemas.microsoft.com/office/drawing/2014/main" id="{DBCB0FF7-ADB7-4297-B739-A7EF188E3848}"/>
              </a:ext>
            </a:extLst>
          </p:cNvPr>
          <p:cNvSpPr>
            <a:spLocks noGrp="1"/>
          </p:cNvSpPr>
          <p:nvPr>
            <p:ph idx="1"/>
          </p:nvPr>
        </p:nvSpPr>
        <p:spPr/>
        <p:txBody>
          <a:bodyPr/>
          <a:lstStyle/>
          <a:p>
            <a:pPr algn="l" fontAlgn="t">
              <a:buFont typeface="Arial" panose="020B0604020202020204" pitchFamily="34" charset="0"/>
              <a:buChar char="•"/>
            </a:pPr>
            <a:r>
              <a:rPr lang="tr-TR" b="0" i="0" dirty="0">
                <a:solidFill>
                  <a:schemeClr val="tx1"/>
                </a:solidFill>
                <a:effectLst/>
                <a:latin typeface="Roboto" panose="02000000000000000000" pitchFamily="2"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b="0" i="0" dirty="0">
                <a:solidFill>
                  <a:schemeClr val="tx1"/>
                </a:solidFill>
                <a:effectLst/>
                <a:latin typeface="Roboto" panose="02000000000000000000" pitchFamily="2"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b="0" i="0" dirty="0">
                <a:solidFill>
                  <a:schemeClr val="tx1"/>
                </a:solidFill>
                <a:effectLst/>
                <a:latin typeface="Roboto" panose="02000000000000000000" pitchFamily="2" charset="0"/>
              </a:rPr>
              <a:t>Unicode hala Unicode </a:t>
            </a:r>
            <a:r>
              <a:rPr lang="tr-TR" b="0" i="0" dirty="0" err="1">
                <a:solidFill>
                  <a:schemeClr val="tx1"/>
                </a:solidFill>
                <a:effectLst/>
                <a:latin typeface="Roboto" panose="02000000000000000000" pitchFamily="2" charset="0"/>
              </a:rPr>
              <a:t>Konsoriyum’u</a:t>
            </a:r>
            <a:r>
              <a:rPr lang="tr-TR" b="0" i="0" dirty="0">
                <a:solidFill>
                  <a:schemeClr val="tx1"/>
                </a:solidFill>
                <a:effectLst/>
                <a:latin typeface="Roboto" panose="02000000000000000000" pitchFamily="2"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b="0" i="0" dirty="0">
                <a:solidFill>
                  <a:schemeClr val="tx1"/>
                </a:solidFill>
                <a:effectLst/>
                <a:latin typeface="Roboto" panose="02000000000000000000" pitchFamily="2"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b="0" i="0" dirty="0">
                <a:solidFill>
                  <a:schemeClr val="tx1"/>
                </a:solidFill>
                <a:effectLst/>
                <a:latin typeface="Roboto" panose="02000000000000000000" pitchFamily="2" charset="0"/>
              </a:rPr>
              <a:t>ASCII tam olarak bir standart değilken Unicode tüm dünyada kabul görmeyi başaran bir standarttır.</a:t>
            </a:r>
            <a:endParaRPr lang="tr-TR" dirty="0">
              <a:solidFill>
                <a:schemeClr val="tx1"/>
              </a:solidFill>
            </a:endParaRPr>
          </a:p>
        </p:txBody>
      </p:sp>
    </p:spTree>
    <p:extLst>
      <p:ext uri="{BB962C8B-B14F-4D97-AF65-F5344CB8AC3E}">
        <p14:creationId xmlns:p14="http://schemas.microsoft.com/office/powerpoint/2010/main" val="37503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279835-5619-4D74-A8E4-2129A7233444}"/>
              </a:ext>
            </a:extLst>
          </p:cNvPr>
          <p:cNvSpPr>
            <a:spLocks noGrp="1"/>
          </p:cNvSpPr>
          <p:nvPr>
            <p:ph type="title"/>
          </p:nvPr>
        </p:nvSpPr>
        <p:spPr/>
        <p:txBody>
          <a:bodyPr/>
          <a:lstStyle/>
          <a:p>
            <a:r>
              <a:rPr lang="tr-TR" dirty="0" err="1"/>
              <a:t>Jar</a:t>
            </a:r>
            <a:r>
              <a:rPr lang="tr-TR" dirty="0"/>
              <a:t> ve </a:t>
            </a:r>
            <a:r>
              <a:rPr lang="tr-TR" dirty="0" err="1"/>
              <a:t>War</a:t>
            </a:r>
            <a:r>
              <a:rPr lang="tr-TR" dirty="0"/>
              <a:t> Arasındaki Farklar</a:t>
            </a:r>
          </a:p>
        </p:txBody>
      </p:sp>
      <p:sp>
        <p:nvSpPr>
          <p:cNvPr id="3" name="İçerik Yer Tutucusu 2">
            <a:extLst>
              <a:ext uri="{FF2B5EF4-FFF2-40B4-BE49-F238E27FC236}">
                <a16:creationId xmlns:a16="http://schemas.microsoft.com/office/drawing/2014/main" id="{AF3E6F3C-BDDD-4B81-BAB7-7627F3E9FC28}"/>
              </a:ext>
            </a:extLst>
          </p:cNvPr>
          <p:cNvSpPr>
            <a:spLocks noGrp="1"/>
          </p:cNvSpPr>
          <p:nvPr>
            <p:ph idx="1"/>
          </p:nvPr>
        </p:nvSpPr>
        <p:spPr/>
        <p:txBody>
          <a:bodyPr/>
          <a:lstStyle/>
          <a:p>
            <a:r>
              <a:rPr lang="tr-TR" b="0" i="0" dirty="0">
                <a:solidFill>
                  <a:srgbClr val="222222"/>
                </a:solidFill>
                <a:effectLst/>
              </a:rPr>
              <a:t>JAR dosyası, Java Arşivi anlamına gelir. WAR dosyası, Web Uygulama Kaynağı veya Web Uygulama Arşivi anlamına gelir.</a:t>
            </a:r>
          </a:p>
          <a:p>
            <a:endParaRPr lang="tr-TR" b="0" i="0" dirty="0">
              <a:solidFill>
                <a:srgbClr val="222222"/>
              </a:solidFill>
              <a:effectLst/>
            </a:endParaRPr>
          </a:p>
          <a:p>
            <a:r>
              <a:rPr lang="tr-TR" b="0" i="0" dirty="0">
                <a:solidFill>
                  <a:srgbClr val="222222"/>
                </a:solidFill>
                <a:effectLst/>
              </a:rPr>
              <a:t>JAR ve WAR Dosyaları arasındaki ana fark, içerikleridir. JAR dosyaları, bir Java uygulamasını yürütmek için Java sınıfı dosyaları, ilişkili meta verileri ve tek bir dosyada toplanmış kaynakları içeren dosyalardır. WAR dosyaları, JSP, HTML, </a:t>
            </a:r>
            <a:r>
              <a:rPr lang="tr-TR" b="0" i="0" dirty="0" err="1">
                <a:solidFill>
                  <a:srgbClr val="222222"/>
                </a:solidFill>
                <a:effectLst/>
              </a:rPr>
              <a:t>JavaScript</a:t>
            </a:r>
            <a:r>
              <a:rPr lang="tr-TR" b="0" i="0" dirty="0">
                <a:solidFill>
                  <a:srgbClr val="222222"/>
                </a:solidFill>
                <a:effectLst/>
              </a:rPr>
              <a:t> ve web uygulamaları geliştirmek için gerekli diğer dosyaları içeren dosyalardır.</a:t>
            </a:r>
          </a:p>
        </p:txBody>
      </p:sp>
    </p:spTree>
    <p:extLst>
      <p:ext uri="{BB962C8B-B14F-4D97-AF65-F5344CB8AC3E}">
        <p14:creationId xmlns:p14="http://schemas.microsoft.com/office/powerpoint/2010/main" val="2758452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5CD704-C7DD-4A3B-9514-4A7530C9E528}"/>
              </a:ext>
            </a:extLst>
          </p:cNvPr>
          <p:cNvSpPr>
            <a:spLocks noGrp="1"/>
          </p:cNvSpPr>
          <p:nvPr>
            <p:ph type="title"/>
          </p:nvPr>
        </p:nvSpPr>
        <p:spPr/>
        <p:txBody>
          <a:bodyPr/>
          <a:lstStyle/>
          <a:p>
            <a:r>
              <a:rPr lang="tr-TR" dirty="0" err="1"/>
              <a:t>Absolute</a:t>
            </a:r>
            <a:r>
              <a:rPr lang="tr-TR" dirty="0"/>
              <a:t> </a:t>
            </a:r>
            <a:r>
              <a:rPr lang="tr-TR" dirty="0" err="1"/>
              <a:t>Path</a:t>
            </a:r>
            <a:r>
              <a:rPr lang="tr-TR" dirty="0"/>
              <a:t> Nedir?</a:t>
            </a:r>
          </a:p>
        </p:txBody>
      </p:sp>
      <p:sp>
        <p:nvSpPr>
          <p:cNvPr id="3" name="İçerik Yer Tutucusu 2">
            <a:extLst>
              <a:ext uri="{FF2B5EF4-FFF2-40B4-BE49-F238E27FC236}">
                <a16:creationId xmlns:a16="http://schemas.microsoft.com/office/drawing/2014/main" id="{EDCEAFA7-8DD1-443F-9682-717962954E31}"/>
              </a:ext>
            </a:extLst>
          </p:cNvPr>
          <p:cNvSpPr>
            <a:spLocks noGrp="1"/>
          </p:cNvSpPr>
          <p:nvPr>
            <p:ph idx="1"/>
          </p:nvPr>
        </p:nvSpPr>
        <p:spPr/>
        <p:txBody>
          <a:bodyPr/>
          <a:lstStyle/>
          <a:p>
            <a:pPr algn="l"/>
            <a:r>
              <a:rPr lang="tr-TR" b="0" i="0" dirty="0" err="1">
                <a:solidFill>
                  <a:srgbClr val="292929"/>
                </a:solidFill>
                <a:effectLst/>
              </a:rPr>
              <a:t>Absolute</a:t>
            </a:r>
            <a:r>
              <a:rPr lang="tr-TR" b="0" i="0" dirty="0">
                <a:solidFill>
                  <a:srgbClr val="292929"/>
                </a:solidFill>
                <a:effectLst/>
              </a:rPr>
              <a:t> </a:t>
            </a:r>
            <a:r>
              <a:rPr lang="tr-TR" b="0" i="0" dirty="0" err="1">
                <a:solidFill>
                  <a:srgbClr val="292929"/>
                </a:solidFill>
                <a:effectLst/>
              </a:rPr>
              <a:t>path</a:t>
            </a:r>
            <a:r>
              <a:rPr lang="tr-TR" b="0" i="0" dirty="0">
                <a:solidFill>
                  <a:srgbClr val="292929"/>
                </a:solidFill>
                <a:effectLst/>
              </a:rPr>
              <a:t> ise bir dosya yada klasörün </a:t>
            </a:r>
            <a:r>
              <a:rPr lang="tr-TR" b="0" i="0" dirty="0" err="1">
                <a:solidFill>
                  <a:srgbClr val="292929"/>
                </a:solidFill>
                <a:effectLst/>
              </a:rPr>
              <a:t>root</a:t>
            </a:r>
            <a:r>
              <a:rPr lang="tr-TR" b="0" i="0" dirty="0">
                <a:solidFill>
                  <a:srgbClr val="292929"/>
                </a:solidFill>
                <a:effectLst/>
              </a:rPr>
              <a:t>(kök) dizinden itibaren verilen </a:t>
            </a:r>
            <a:r>
              <a:rPr lang="tr-TR" b="0" i="0" dirty="0" err="1">
                <a:solidFill>
                  <a:srgbClr val="292929"/>
                </a:solidFill>
                <a:effectLst/>
              </a:rPr>
              <a:t>path’e</a:t>
            </a:r>
            <a:r>
              <a:rPr lang="tr-TR" b="0" i="0" dirty="0">
                <a:solidFill>
                  <a:srgbClr val="292929"/>
                </a:solidFill>
                <a:effectLst/>
              </a:rPr>
              <a:t> denir.</a:t>
            </a:r>
          </a:p>
          <a:p>
            <a:pPr algn="l"/>
            <a:r>
              <a:rPr lang="tr-TR" b="0" i="0" dirty="0" err="1">
                <a:solidFill>
                  <a:srgbClr val="292929"/>
                </a:solidFill>
                <a:effectLst/>
              </a:rPr>
              <a:t>Root</a:t>
            </a:r>
            <a:r>
              <a:rPr lang="tr-TR" b="0" i="0" dirty="0">
                <a:solidFill>
                  <a:srgbClr val="292929"/>
                </a:solidFill>
                <a:effectLst/>
              </a:rPr>
              <a:t> (/) dizininden itibaren alt klasörler üzerinde çalışmalarınızı gerçekleştirebilirsiniz.</a:t>
            </a:r>
          </a:p>
          <a:p>
            <a:pPr algn="l"/>
            <a:r>
              <a:rPr lang="tr-TR" b="0" i="0" dirty="0">
                <a:solidFill>
                  <a:srgbClr val="292929"/>
                </a:solidFill>
                <a:effectLst/>
              </a:rPr>
              <a:t>Fakat </a:t>
            </a:r>
            <a:r>
              <a:rPr lang="tr-TR" b="0" i="0" dirty="0" err="1">
                <a:solidFill>
                  <a:srgbClr val="292929"/>
                </a:solidFill>
                <a:effectLst/>
              </a:rPr>
              <a:t>Absolute</a:t>
            </a:r>
            <a:r>
              <a:rPr lang="tr-TR" b="0" i="0" dirty="0">
                <a:solidFill>
                  <a:srgbClr val="292929"/>
                </a:solidFill>
                <a:effectLst/>
              </a:rPr>
              <a:t> </a:t>
            </a:r>
            <a:r>
              <a:rPr lang="tr-TR" b="0" i="0" dirty="0" err="1">
                <a:solidFill>
                  <a:srgbClr val="292929"/>
                </a:solidFill>
                <a:effectLst/>
              </a:rPr>
              <a:t>Path</a:t>
            </a:r>
            <a:r>
              <a:rPr lang="tr-TR" b="0" i="0" dirty="0">
                <a:solidFill>
                  <a:srgbClr val="292929"/>
                </a:solidFill>
                <a:effectLst/>
              </a:rPr>
              <a:t> işlemi, genellikle pek tavsiye edilmeyen bir </a:t>
            </a:r>
            <a:r>
              <a:rPr lang="tr-TR" b="0" i="0" dirty="0" err="1">
                <a:solidFill>
                  <a:srgbClr val="292929"/>
                </a:solidFill>
                <a:effectLst/>
              </a:rPr>
              <a:t>path</a:t>
            </a:r>
            <a:r>
              <a:rPr lang="tr-TR" b="0" i="0" dirty="0">
                <a:solidFill>
                  <a:srgbClr val="292929"/>
                </a:solidFill>
                <a:effectLst/>
              </a:rPr>
              <a:t> verme işlemidir. Sebebine gelirsek, Projemize </a:t>
            </a:r>
            <a:r>
              <a:rPr lang="tr-TR" b="0" i="0" dirty="0" err="1">
                <a:solidFill>
                  <a:srgbClr val="292929"/>
                </a:solidFill>
                <a:effectLst/>
              </a:rPr>
              <a:t>locale</a:t>
            </a:r>
            <a:r>
              <a:rPr lang="tr-TR" b="0" i="0" dirty="0">
                <a:solidFill>
                  <a:srgbClr val="292929"/>
                </a:solidFill>
                <a:effectLst/>
              </a:rPr>
              <a:t> olarak </a:t>
            </a:r>
            <a:r>
              <a:rPr lang="tr-TR" b="0" i="0" dirty="0" err="1">
                <a:solidFill>
                  <a:srgbClr val="292929"/>
                </a:solidFill>
                <a:effectLst/>
              </a:rPr>
              <a:t>Path</a:t>
            </a:r>
            <a:r>
              <a:rPr lang="tr-TR" b="0" i="0" dirty="0">
                <a:solidFill>
                  <a:srgbClr val="292929"/>
                </a:solidFill>
                <a:effectLst/>
              </a:rPr>
              <a:t> veriyoruz fakat projemizi farklı makinalar da çalıştırmak istediğimiz zaman verilen </a:t>
            </a:r>
            <a:r>
              <a:rPr lang="tr-TR" b="0" i="0" dirty="0" err="1">
                <a:solidFill>
                  <a:srgbClr val="292929"/>
                </a:solidFill>
                <a:effectLst/>
              </a:rPr>
              <a:t>Absolute</a:t>
            </a:r>
            <a:r>
              <a:rPr lang="tr-TR" b="0" i="0" dirty="0">
                <a:solidFill>
                  <a:srgbClr val="292929"/>
                </a:solidFill>
                <a:effectLst/>
              </a:rPr>
              <a:t> </a:t>
            </a:r>
            <a:r>
              <a:rPr lang="tr-TR" b="0" i="0" dirty="0" err="1">
                <a:solidFill>
                  <a:srgbClr val="292929"/>
                </a:solidFill>
                <a:effectLst/>
              </a:rPr>
              <a:t>Path</a:t>
            </a:r>
            <a:r>
              <a:rPr lang="tr-TR" b="0" i="0" dirty="0">
                <a:solidFill>
                  <a:srgbClr val="292929"/>
                </a:solidFill>
                <a:effectLst/>
              </a:rPr>
              <a:t>(</a:t>
            </a:r>
            <a:r>
              <a:rPr lang="tr-TR" b="0" i="0" dirty="0" err="1">
                <a:solidFill>
                  <a:srgbClr val="292929"/>
                </a:solidFill>
                <a:effectLst/>
              </a:rPr>
              <a:t>Locale</a:t>
            </a:r>
            <a:r>
              <a:rPr lang="tr-TR" b="0" i="0" dirty="0">
                <a:solidFill>
                  <a:srgbClr val="292929"/>
                </a:solidFill>
                <a:effectLst/>
              </a:rPr>
              <a:t> </a:t>
            </a:r>
            <a:r>
              <a:rPr lang="tr-TR" b="0" i="0" dirty="0" err="1">
                <a:solidFill>
                  <a:srgbClr val="292929"/>
                </a:solidFill>
                <a:effectLst/>
              </a:rPr>
              <a:t>Path</a:t>
            </a:r>
            <a:r>
              <a:rPr lang="tr-TR" b="0" i="0" dirty="0">
                <a:solidFill>
                  <a:srgbClr val="292929"/>
                </a:solidFill>
                <a:effectLst/>
              </a:rPr>
              <a:t>) projenin patlamasına sebebiyet vermektedir. Bu yüzden çoğunlukla </a:t>
            </a:r>
            <a:r>
              <a:rPr lang="tr-TR" b="0" i="0" dirty="0" err="1">
                <a:solidFill>
                  <a:srgbClr val="292929"/>
                </a:solidFill>
                <a:effectLst/>
              </a:rPr>
              <a:t>Relative</a:t>
            </a:r>
            <a:r>
              <a:rPr lang="tr-TR" b="0" i="0" dirty="0">
                <a:solidFill>
                  <a:srgbClr val="292929"/>
                </a:solidFill>
                <a:effectLst/>
              </a:rPr>
              <a:t> </a:t>
            </a:r>
            <a:r>
              <a:rPr lang="tr-TR" b="0" i="0" dirty="0" err="1">
                <a:solidFill>
                  <a:srgbClr val="292929"/>
                </a:solidFill>
                <a:effectLst/>
              </a:rPr>
              <a:t>Path</a:t>
            </a:r>
            <a:r>
              <a:rPr lang="tr-TR" b="0" i="0" dirty="0">
                <a:solidFill>
                  <a:srgbClr val="292929"/>
                </a:solidFill>
                <a:effectLst/>
              </a:rPr>
              <a:t> tercih edilmektedir.</a:t>
            </a:r>
          </a:p>
        </p:txBody>
      </p:sp>
    </p:spTree>
    <p:extLst>
      <p:ext uri="{BB962C8B-B14F-4D97-AF65-F5344CB8AC3E}">
        <p14:creationId xmlns:p14="http://schemas.microsoft.com/office/powerpoint/2010/main" val="366766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733F1C-985C-4B31-8B88-9CE537C4DB6D}"/>
              </a:ext>
            </a:extLst>
          </p:cNvPr>
          <p:cNvSpPr>
            <a:spLocks noGrp="1"/>
          </p:cNvSpPr>
          <p:nvPr>
            <p:ph type="title"/>
          </p:nvPr>
        </p:nvSpPr>
        <p:spPr>
          <a:xfrm>
            <a:off x="1097280" y="286603"/>
            <a:ext cx="10058400" cy="1450757"/>
          </a:xfrm>
        </p:spPr>
        <p:txBody>
          <a:bodyPr>
            <a:normAutofit/>
          </a:bodyPr>
          <a:lstStyle/>
          <a:p>
            <a:r>
              <a:rPr lang="tr-TR" b="1" dirty="0"/>
              <a:t>Genel Sorular</a:t>
            </a:r>
          </a:p>
        </p:txBody>
      </p:sp>
      <p:sp>
        <p:nvSpPr>
          <p:cNvPr id="3" name="İçerik Yer Tutucusu 2">
            <a:extLst>
              <a:ext uri="{FF2B5EF4-FFF2-40B4-BE49-F238E27FC236}">
                <a16:creationId xmlns:a16="http://schemas.microsoft.com/office/drawing/2014/main" id="{6C8F1708-3784-47D8-9DC2-BC9EAE3BB728}"/>
              </a:ext>
            </a:extLst>
          </p:cNvPr>
          <p:cNvSpPr>
            <a:spLocks noGrp="1"/>
          </p:cNvSpPr>
          <p:nvPr>
            <p:ph idx="1"/>
          </p:nvPr>
        </p:nvSpPr>
        <p:spPr>
          <a:xfrm>
            <a:off x="1097279" y="1845734"/>
            <a:ext cx="5811521" cy="4023360"/>
          </a:xfrm>
        </p:spPr>
        <p:txBody>
          <a:bodyPr>
            <a:normAutofit/>
          </a:bodyPr>
          <a:lstStyle/>
          <a:p>
            <a:r>
              <a:rPr lang="tr-TR" sz="1800" dirty="0"/>
              <a:t>- Compiler Nedir?</a:t>
            </a:r>
          </a:p>
          <a:p>
            <a:r>
              <a:rPr lang="tr-TR" sz="1400" b="0" i="0" dirty="0">
                <a:effectLst/>
              </a:rPr>
              <a:t>Bir dilde yazılmış olan kodu (kaynak kodu / </a:t>
            </a:r>
            <a:r>
              <a:rPr lang="tr-TR" sz="1400" b="0" i="0" dirty="0" err="1">
                <a:effectLst/>
              </a:rPr>
              <a:t>source</a:t>
            </a:r>
            <a:r>
              <a:rPr lang="tr-TR" sz="1400" b="0" i="0" dirty="0">
                <a:effectLst/>
              </a:rPr>
              <a:t> </a:t>
            </a:r>
            <a:r>
              <a:rPr lang="tr-TR" sz="1400" b="0" i="0" dirty="0" err="1">
                <a:effectLst/>
              </a:rPr>
              <a:t>code</a:t>
            </a:r>
            <a:r>
              <a:rPr lang="tr-TR" sz="1400" b="0" i="0" dirty="0">
                <a:effectLst/>
              </a:rPr>
              <a:t>) başka bir dilde yazılmış koda, örneğin yüksek seviye bir dilden (</a:t>
            </a:r>
            <a:r>
              <a:rPr lang="tr-TR" sz="1400" b="0" i="0" dirty="0" err="1">
                <a:effectLst/>
              </a:rPr>
              <a:t>high-level</a:t>
            </a:r>
            <a:r>
              <a:rPr lang="tr-TR" sz="1400" b="0" i="0" dirty="0">
                <a:effectLst/>
              </a:rPr>
              <a:t> </a:t>
            </a:r>
            <a:r>
              <a:rPr lang="tr-TR" sz="1400" b="0" i="0" dirty="0" err="1">
                <a:effectLst/>
              </a:rPr>
              <a:t>programming</a:t>
            </a:r>
            <a:r>
              <a:rPr lang="tr-TR" sz="1400" b="0" i="0" dirty="0">
                <a:effectLst/>
              </a:rPr>
              <a:t> </a:t>
            </a:r>
            <a:r>
              <a:rPr lang="tr-TR" sz="1400" b="0" i="0" dirty="0" err="1">
                <a:effectLst/>
              </a:rPr>
              <a:t>language</a:t>
            </a:r>
            <a:r>
              <a:rPr lang="tr-TR" sz="1400" b="0" i="0" dirty="0">
                <a:effectLst/>
              </a:rPr>
              <a:t>) alt seviye bir dile (</a:t>
            </a:r>
            <a:r>
              <a:rPr lang="tr-TR" sz="1400" b="0" i="0" dirty="0" err="1">
                <a:effectLst/>
              </a:rPr>
              <a:t>low-level</a:t>
            </a:r>
            <a:r>
              <a:rPr lang="tr-TR" sz="1400" b="0" i="0" dirty="0">
                <a:effectLst/>
              </a:rPr>
              <a:t> </a:t>
            </a:r>
            <a:r>
              <a:rPr lang="tr-TR" sz="1400" b="0" i="0" dirty="0" err="1">
                <a:effectLst/>
              </a:rPr>
              <a:t>programming</a:t>
            </a:r>
            <a:r>
              <a:rPr lang="tr-TR" sz="1400" b="0" i="0" dirty="0">
                <a:effectLst/>
              </a:rPr>
              <a:t> </a:t>
            </a:r>
            <a:r>
              <a:rPr lang="tr-TR" sz="1400" b="0" i="0" dirty="0" err="1">
                <a:effectLst/>
              </a:rPr>
              <a:t>language</a:t>
            </a:r>
            <a:r>
              <a:rPr lang="tr-TR" sz="1400" b="0" i="0" dirty="0">
                <a:effectLst/>
              </a:rPr>
              <a:t>), dönüştüren araçlardır. Genellikle bu kodlar çalıştırılabilir (</a:t>
            </a:r>
            <a:r>
              <a:rPr lang="tr-TR" sz="1400" b="0" i="0" dirty="0" err="1">
                <a:effectLst/>
              </a:rPr>
              <a:t>executable</a:t>
            </a:r>
            <a:r>
              <a:rPr lang="tr-TR" sz="1400" b="0" i="0" dirty="0">
                <a:effectLst/>
              </a:rPr>
              <a:t>) şekilde üretilirler. Bunun nedeni, çoğunlukla diller arasındaki bu işlemin pratik bir şekilde işletim sistemi ve donanım bağımlı kodlara dönüştürülebilmesidir. </a:t>
            </a:r>
          </a:p>
          <a:p>
            <a:r>
              <a:rPr lang="tr-TR" sz="1800" dirty="0"/>
              <a:t>- Interpreter Nedir?</a:t>
            </a:r>
          </a:p>
          <a:p>
            <a:r>
              <a:rPr lang="tr-TR" sz="1400" dirty="0">
                <a:latin typeface="Calibri (Gövde)"/>
                <a:cs typeface="Poppins" panose="00000500000000000000" pitchFamily="2" charset="-94"/>
              </a:rPr>
              <a:t>Yorumlayıcılar (Interpreter), kodu satır ve/veya bloklar halinde çalıştırırlar ve bir sonraki satır / blokları sırası gelmeden değerlendirmezler. Bu nedenle, sonraki satırdaki hatalar ve kodun bütününü etkileyen iyileştirmeler yorumlayıcılar tarafından yakalanamazlar. Kodu parçalar halinde değerlendirmek amacıyla kullanılırlar.</a:t>
            </a:r>
          </a:p>
          <a:p>
            <a:endParaRPr lang="tr-TR" sz="1400" dirty="0"/>
          </a:p>
        </p:txBody>
      </p:sp>
      <p:pic>
        <p:nvPicPr>
          <p:cNvPr id="5" name="Resim 4">
            <a:extLst>
              <a:ext uri="{FF2B5EF4-FFF2-40B4-BE49-F238E27FC236}">
                <a16:creationId xmlns:a16="http://schemas.microsoft.com/office/drawing/2014/main" id="{8B5B8496-7B31-4A82-B5B5-B2371F51E03F}"/>
              </a:ext>
            </a:extLst>
          </p:cNvPr>
          <p:cNvPicPr>
            <a:picLocks noChangeAspect="1"/>
          </p:cNvPicPr>
          <p:nvPr/>
        </p:nvPicPr>
        <p:blipFill>
          <a:blip r:embed="rId2"/>
          <a:stretch>
            <a:fillRect/>
          </a:stretch>
        </p:blipFill>
        <p:spPr>
          <a:xfrm>
            <a:off x="7552266" y="2856983"/>
            <a:ext cx="4482491" cy="2263658"/>
          </a:xfrm>
          <a:prstGeom prst="rect">
            <a:avLst/>
          </a:prstGeom>
        </p:spPr>
      </p:pic>
    </p:spTree>
    <p:extLst>
      <p:ext uri="{BB962C8B-B14F-4D97-AF65-F5344CB8AC3E}">
        <p14:creationId xmlns:p14="http://schemas.microsoft.com/office/powerpoint/2010/main" val="214274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B94CF5-79E6-4A8A-9CD0-50C441F374C0}"/>
              </a:ext>
            </a:extLst>
          </p:cNvPr>
          <p:cNvSpPr>
            <a:spLocks noGrp="1"/>
          </p:cNvSpPr>
          <p:nvPr>
            <p:ph type="title"/>
          </p:nvPr>
        </p:nvSpPr>
        <p:spPr/>
        <p:txBody>
          <a:bodyPr>
            <a:normAutofit/>
          </a:bodyPr>
          <a:lstStyle/>
          <a:p>
            <a:r>
              <a:rPr lang="tr-TR" b="1" i="0" dirty="0" err="1">
                <a:solidFill>
                  <a:schemeClr val="tx1"/>
                </a:solidFill>
                <a:effectLst/>
                <a:latin typeface="Calibri Light (Başlıklar)"/>
              </a:rPr>
              <a:t>Pass</a:t>
            </a:r>
            <a:r>
              <a:rPr lang="tr-TR" b="1" i="0" dirty="0">
                <a:solidFill>
                  <a:schemeClr val="tx1"/>
                </a:solidFill>
                <a:effectLst/>
                <a:latin typeface="Calibri Light (Başlıklar)"/>
              </a:rPr>
              <a:t> </a:t>
            </a:r>
            <a:r>
              <a:rPr lang="tr-TR" b="1" i="0" dirty="0" err="1">
                <a:solidFill>
                  <a:schemeClr val="tx1"/>
                </a:solidFill>
                <a:effectLst/>
                <a:latin typeface="Calibri Light (Başlıklar)"/>
              </a:rPr>
              <a:t>by</a:t>
            </a:r>
            <a:r>
              <a:rPr lang="tr-TR" b="1" i="0" dirty="0">
                <a:solidFill>
                  <a:schemeClr val="tx1"/>
                </a:solidFill>
                <a:effectLst/>
                <a:latin typeface="Calibri Light (Başlıklar)"/>
              </a:rPr>
              <a:t> Value &amp; </a:t>
            </a:r>
            <a:r>
              <a:rPr lang="tr-TR" b="1" i="0" dirty="0" err="1">
                <a:solidFill>
                  <a:schemeClr val="tx1"/>
                </a:solidFill>
                <a:effectLst/>
                <a:latin typeface="Calibri Light (Başlıklar)"/>
              </a:rPr>
              <a:t>Pass</a:t>
            </a:r>
            <a:r>
              <a:rPr lang="tr-TR" b="1" i="0" dirty="0">
                <a:solidFill>
                  <a:schemeClr val="tx1"/>
                </a:solidFill>
                <a:effectLst/>
                <a:latin typeface="Calibri Light (Başlıklar)"/>
              </a:rPr>
              <a:t> </a:t>
            </a:r>
            <a:r>
              <a:rPr lang="tr-TR" b="1" i="0" dirty="0" err="1">
                <a:solidFill>
                  <a:schemeClr val="tx1"/>
                </a:solidFill>
                <a:effectLst/>
                <a:latin typeface="Calibri Light (Başlıklar)"/>
              </a:rPr>
              <a:t>by</a:t>
            </a:r>
            <a:r>
              <a:rPr lang="tr-TR" b="1" i="0" dirty="0">
                <a:solidFill>
                  <a:schemeClr val="tx1"/>
                </a:solidFill>
                <a:effectLst/>
                <a:latin typeface="Calibri Light (Başlıklar)"/>
              </a:rPr>
              <a:t> Reference</a:t>
            </a:r>
            <a:br>
              <a:rPr lang="tr-TR" b="1" i="0" dirty="0">
                <a:solidFill>
                  <a:srgbClr val="3D4144"/>
                </a:solidFill>
                <a:effectLst/>
                <a:latin typeface="-apple-system"/>
              </a:rPr>
            </a:br>
            <a:endParaRPr lang="tr-TR" b="1" i="0" dirty="0">
              <a:solidFill>
                <a:schemeClr val="tx1"/>
              </a:solidFill>
              <a:effectLst/>
              <a:latin typeface="Calibri Light (Başlıklar)"/>
            </a:endParaRPr>
          </a:p>
        </p:txBody>
      </p:sp>
      <p:sp>
        <p:nvSpPr>
          <p:cNvPr id="3" name="İçerik Yer Tutucusu 2">
            <a:extLst>
              <a:ext uri="{FF2B5EF4-FFF2-40B4-BE49-F238E27FC236}">
                <a16:creationId xmlns:a16="http://schemas.microsoft.com/office/drawing/2014/main" id="{D0262434-55AE-498F-A65F-170558E852DA}"/>
              </a:ext>
            </a:extLst>
          </p:cNvPr>
          <p:cNvSpPr>
            <a:spLocks noGrp="1"/>
          </p:cNvSpPr>
          <p:nvPr>
            <p:ph idx="1"/>
          </p:nvPr>
        </p:nvSpPr>
        <p:spPr/>
        <p:txBody>
          <a:bodyPr/>
          <a:lstStyle/>
          <a:p>
            <a:r>
              <a:rPr lang="tr-TR" dirty="0"/>
              <a:t>Java’da her zaman </a:t>
            </a:r>
            <a:r>
              <a:rPr lang="tr-TR" dirty="0" err="1"/>
              <a:t>by</a:t>
            </a:r>
            <a:r>
              <a:rPr lang="tr-TR" dirty="0"/>
              <a:t> </a:t>
            </a:r>
            <a:r>
              <a:rPr lang="tr-TR" dirty="0" err="1"/>
              <a:t>pass</a:t>
            </a:r>
            <a:r>
              <a:rPr lang="tr-TR" dirty="0"/>
              <a:t> </a:t>
            </a:r>
            <a:r>
              <a:rPr lang="tr-TR" dirty="0" err="1"/>
              <a:t>value</a:t>
            </a:r>
            <a:r>
              <a:rPr lang="tr-TR" dirty="0"/>
              <a:t> yaklaşımı kullanılır.</a:t>
            </a:r>
          </a:p>
          <a:p>
            <a:r>
              <a:rPr lang="tr-TR" b="0" i="1" dirty="0">
                <a:solidFill>
                  <a:srgbClr val="3D4144"/>
                </a:solidFill>
                <a:effectLst/>
                <a:latin typeface="Calibri (Gövde)"/>
              </a:rPr>
              <a:t>“</a:t>
            </a:r>
            <a:r>
              <a:rPr lang="tr-TR" b="0" i="1" dirty="0" err="1">
                <a:solidFill>
                  <a:srgbClr val="3D4144"/>
                </a:solidFill>
                <a:effectLst/>
                <a:latin typeface="Calibri (Gövde)"/>
              </a:rPr>
              <a:t>Pass</a:t>
            </a:r>
            <a:r>
              <a:rPr lang="tr-TR" b="0" i="1" dirty="0">
                <a:solidFill>
                  <a:srgbClr val="3D4144"/>
                </a:solidFill>
                <a:effectLst/>
                <a:latin typeface="Calibri (Gövde)"/>
              </a:rPr>
              <a:t> </a:t>
            </a:r>
            <a:r>
              <a:rPr lang="tr-TR" b="0" i="1" dirty="0" err="1">
                <a:solidFill>
                  <a:srgbClr val="3D4144"/>
                </a:solidFill>
                <a:effectLst/>
                <a:latin typeface="Calibri (Gövde)"/>
              </a:rPr>
              <a:t>by</a:t>
            </a:r>
            <a:r>
              <a:rPr lang="tr-TR" b="0" i="1" dirty="0">
                <a:solidFill>
                  <a:srgbClr val="3D4144"/>
                </a:solidFill>
                <a:effectLst/>
                <a:latin typeface="Calibri (Gövde)"/>
              </a:rPr>
              <a:t> Value”</a:t>
            </a:r>
            <a:r>
              <a:rPr lang="tr-TR" b="0" i="0" dirty="0">
                <a:solidFill>
                  <a:srgbClr val="3D4144"/>
                </a:solidFill>
                <a:effectLst/>
                <a:latin typeface="Calibri (Gövde)"/>
              </a:rPr>
              <a:t> yaklaşımı uygulandığında, metodun içine aldığı parametrenin değeri, belleğin başka bir yerine kopyalanır </a:t>
            </a:r>
            <a:r>
              <a:rPr lang="tr-TR" dirty="0">
                <a:solidFill>
                  <a:srgbClr val="3D4144"/>
                </a:solidFill>
                <a:latin typeface="Calibri (Gövde)"/>
              </a:rPr>
              <a:t>v</a:t>
            </a:r>
            <a:r>
              <a:rPr lang="tr-TR" b="0" i="0" dirty="0">
                <a:solidFill>
                  <a:srgbClr val="3D4144"/>
                </a:solidFill>
                <a:effectLst/>
                <a:latin typeface="Calibri (Gövde)"/>
              </a:rPr>
              <a:t>e  metodun değişkenine erişmek için veya bu değişken değiştirilmek istendiğinde, yalnızca kopyaya erişilir/değiştirilir, orijinal değere dokunulmaz.</a:t>
            </a:r>
          </a:p>
          <a:p>
            <a:endParaRPr lang="tr-TR" dirty="0">
              <a:solidFill>
                <a:srgbClr val="3D4144"/>
              </a:solidFill>
              <a:latin typeface="Calibri (Gövde)"/>
            </a:endParaRPr>
          </a:p>
          <a:p>
            <a:r>
              <a:rPr lang="tr-TR" b="0" i="1" dirty="0">
                <a:solidFill>
                  <a:srgbClr val="3D4144"/>
                </a:solidFill>
                <a:effectLst/>
                <a:latin typeface="Calibri (Gövde)"/>
              </a:rPr>
              <a:t>“</a:t>
            </a:r>
            <a:r>
              <a:rPr lang="tr-TR" b="0" i="1" dirty="0" err="1">
                <a:solidFill>
                  <a:srgbClr val="3D4144"/>
                </a:solidFill>
                <a:effectLst/>
                <a:latin typeface="Calibri (Gövde)"/>
              </a:rPr>
              <a:t>Pass</a:t>
            </a:r>
            <a:r>
              <a:rPr lang="tr-TR" b="0" i="1" dirty="0">
                <a:solidFill>
                  <a:srgbClr val="3D4144"/>
                </a:solidFill>
                <a:effectLst/>
                <a:latin typeface="Calibri (Gövde)"/>
              </a:rPr>
              <a:t> </a:t>
            </a:r>
            <a:r>
              <a:rPr lang="tr-TR" b="0" i="1" dirty="0" err="1">
                <a:solidFill>
                  <a:srgbClr val="3D4144"/>
                </a:solidFill>
                <a:effectLst/>
                <a:latin typeface="Calibri (Gövde)"/>
              </a:rPr>
              <a:t>by</a:t>
            </a:r>
            <a:r>
              <a:rPr lang="tr-TR" b="0" i="1" dirty="0">
                <a:solidFill>
                  <a:srgbClr val="3D4144"/>
                </a:solidFill>
                <a:effectLst/>
                <a:latin typeface="Calibri (Gövde)"/>
              </a:rPr>
              <a:t> Reference”</a:t>
            </a:r>
            <a:r>
              <a:rPr lang="tr-TR" b="0" i="0" dirty="0">
                <a:solidFill>
                  <a:srgbClr val="3D4144"/>
                </a:solidFill>
                <a:effectLst/>
                <a:latin typeface="Calibri (Gövde)"/>
              </a:rPr>
              <a:t> yaklaşımı uygulandığında</a:t>
            </a:r>
            <a:r>
              <a:rPr lang="tr-TR" b="0" i="0" dirty="0">
                <a:solidFill>
                  <a:srgbClr val="3D4144"/>
                </a:solidFill>
                <a:effectLst/>
                <a:latin typeface="-apple-system"/>
              </a:rPr>
              <a:t>, değişkenin hafıza adresinin ilgili metoda iletildiği anlamına gelir. Yani hafızada ilgili değişkenin değerini saklayan bloğun adresi, metoda geçirilir.</a:t>
            </a:r>
            <a:endParaRPr lang="tr-TR" dirty="0">
              <a:latin typeface="Calibri (Gövde)"/>
            </a:endParaRPr>
          </a:p>
        </p:txBody>
      </p:sp>
    </p:spTree>
    <p:extLst>
      <p:ext uri="{BB962C8B-B14F-4D97-AF65-F5344CB8AC3E}">
        <p14:creationId xmlns:p14="http://schemas.microsoft.com/office/powerpoint/2010/main" val="425346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D89E38-5661-40A1-B775-D55A8E690EDD}"/>
              </a:ext>
            </a:extLst>
          </p:cNvPr>
          <p:cNvSpPr>
            <a:spLocks noGrp="1"/>
          </p:cNvSpPr>
          <p:nvPr>
            <p:ph type="title"/>
          </p:nvPr>
        </p:nvSpPr>
        <p:spPr/>
        <p:txBody>
          <a:bodyPr/>
          <a:lstStyle/>
          <a:p>
            <a:r>
              <a:rPr lang="tr-TR" b="1" dirty="0"/>
              <a:t>JVM – JRE – JDK ve JIT Kavramları</a:t>
            </a:r>
          </a:p>
        </p:txBody>
      </p:sp>
      <p:sp>
        <p:nvSpPr>
          <p:cNvPr id="3" name="İçerik Yer Tutucusu 2">
            <a:extLst>
              <a:ext uri="{FF2B5EF4-FFF2-40B4-BE49-F238E27FC236}">
                <a16:creationId xmlns:a16="http://schemas.microsoft.com/office/drawing/2014/main" id="{10D2901C-2B56-4E18-8274-3D7ED444F697}"/>
              </a:ext>
            </a:extLst>
          </p:cNvPr>
          <p:cNvSpPr>
            <a:spLocks noGrp="1"/>
          </p:cNvSpPr>
          <p:nvPr>
            <p:ph idx="1"/>
          </p:nvPr>
        </p:nvSpPr>
        <p:spPr>
          <a:xfrm>
            <a:off x="1097280" y="1845733"/>
            <a:ext cx="10058400" cy="4230327"/>
          </a:xfrm>
        </p:spPr>
        <p:txBody>
          <a:bodyPr>
            <a:noAutofit/>
          </a:bodyPr>
          <a:lstStyle/>
          <a:p>
            <a:pPr algn="just"/>
            <a:r>
              <a:rPr lang="tr-TR" sz="1600" b="1" i="0" dirty="0">
                <a:solidFill>
                  <a:srgbClr val="000000"/>
                </a:solidFill>
                <a:effectLst/>
                <a:latin typeface="Calibri (Gövde)"/>
              </a:rPr>
              <a:t>JVM: (Java Virtual Machine) :</a:t>
            </a:r>
            <a:r>
              <a:rPr lang="tr-TR" sz="1600" b="0" i="0" dirty="0">
                <a:solidFill>
                  <a:srgbClr val="000000"/>
                </a:solidFill>
                <a:effectLst/>
                <a:latin typeface="Calibri (Gövde)"/>
              </a:rPr>
              <a:t> Her işletim sisteminin kendi sanal makinesi vardır. Ancak bu farklı </a:t>
            </a:r>
            <a:r>
              <a:rPr lang="tr-TR" sz="1600" b="0" i="0" dirty="0" err="1">
                <a:solidFill>
                  <a:srgbClr val="000000"/>
                </a:solidFill>
                <a:effectLst/>
                <a:latin typeface="Calibri (Gövde)"/>
              </a:rPr>
              <a:t>JVM’ler</a:t>
            </a:r>
            <a:r>
              <a:rPr lang="tr-TR" sz="1600" b="0" i="0" dirty="0">
                <a:solidFill>
                  <a:srgbClr val="000000"/>
                </a:solidFill>
                <a:effectLst/>
                <a:latin typeface="Calibri (Gövde)"/>
              </a:rPr>
              <a:t> aynı Java kodunu çalıştırırlar. Java’nın platform bağımsız olması Java Sanal Makinesi sayesinde olur. Java’nın felsefesi olan “bir kere yaz her yerde çalıştır” sözü bu sayede gerçekleşmiş olur. Farklı ortamlar için farklı </a:t>
            </a:r>
            <a:r>
              <a:rPr lang="tr-TR" sz="1600" b="0" i="0" dirty="0" err="1">
                <a:solidFill>
                  <a:srgbClr val="000000"/>
                </a:solidFill>
                <a:effectLst/>
                <a:latin typeface="Calibri (Gövde)"/>
              </a:rPr>
              <a:t>JVM’ler</a:t>
            </a:r>
            <a:r>
              <a:rPr lang="tr-TR" sz="1600" b="0" i="0" dirty="0">
                <a:solidFill>
                  <a:srgbClr val="000000"/>
                </a:solidFill>
                <a:effectLst/>
                <a:latin typeface="Calibri (Gövde)"/>
              </a:rPr>
              <a:t> yazılmıştır. Yani Java aslında platform bağımsız bir dil olmasına rağmen JVM bağımlı bir dildir.</a:t>
            </a:r>
          </a:p>
          <a:p>
            <a:pPr algn="just"/>
            <a:r>
              <a:rPr lang="tr-TR" sz="1600" b="1" i="0" dirty="0">
                <a:solidFill>
                  <a:srgbClr val="000000"/>
                </a:solidFill>
                <a:effectLst/>
                <a:latin typeface="Calibri (Gövde)"/>
              </a:rPr>
              <a:t>JRE: (Java Runtime Environment) :</a:t>
            </a:r>
            <a:r>
              <a:rPr lang="tr-TR" sz="1600" b="0" i="0" dirty="0">
                <a:solidFill>
                  <a:srgbClr val="000000"/>
                </a:solidFill>
                <a:effectLst/>
                <a:latin typeface="Calibri (Gövde)"/>
              </a:rPr>
              <a:t> Bir Java uygulamasını çalıştırmak için gerekli minimum gereçleri içeren yapıya verilen isimdir. Yani bilgisayarımızda bir Java uygulamasının çalışabilmesi için </a:t>
            </a:r>
            <a:r>
              <a:rPr lang="tr-TR" sz="1600" b="0" i="0" dirty="0" err="1">
                <a:solidFill>
                  <a:srgbClr val="000000"/>
                </a:solidFill>
                <a:effectLst/>
                <a:latin typeface="Calibri (Gövde)"/>
              </a:rPr>
              <a:t>JRE’nin</a:t>
            </a:r>
            <a:r>
              <a:rPr lang="tr-TR" sz="1600" b="0" i="0" dirty="0">
                <a:solidFill>
                  <a:srgbClr val="000000"/>
                </a:solidFill>
                <a:effectLst/>
                <a:latin typeface="Calibri (Gövde)"/>
              </a:rPr>
              <a:t> kurulu olması gerekir. JRE içerisinde JVM de bulunur.</a:t>
            </a:r>
          </a:p>
          <a:p>
            <a:pPr algn="just"/>
            <a:r>
              <a:rPr lang="tr-TR" sz="1600" b="1" i="0" dirty="0">
                <a:solidFill>
                  <a:srgbClr val="000000"/>
                </a:solidFill>
                <a:effectLst/>
                <a:latin typeface="Calibri (Gövde)"/>
              </a:rPr>
              <a:t>JDK: (Java Development Kit) :</a:t>
            </a:r>
            <a:r>
              <a:rPr lang="tr-TR" sz="1600" b="0" i="0" dirty="0">
                <a:solidFill>
                  <a:srgbClr val="000000"/>
                </a:solidFill>
                <a:effectLst/>
                <a:latin typeface="Calibri (Gövde)"/>
              </a:rPr>
              <a:t> Bir Java uygulaması geliştirmek istendiğinde JRE yetersiz kalır. </a:t>
            </a:r>
            <a:r>
              <a:rPr lang="tr-TR" sz="1600" b="0" i="0" dirty="0" err="1">
                <a:solidFill>
                  <a:srgbClr val="000000"/>
                </a:solidFill>
                <a:effectLst/>
                <a:latin typeface="Calibri (Gövde)"/>
              </a:rPr>
              <a:t>JRE’nin</a:t>
            </a:r>
            <a:r>
              <a:rPr lang="tr-TR" sz="1600" b="0" i="0" dirty="0">
                <a:solidFill>
                  <a:srgbClr val="000000"/>
                </a:solidFill>
                <a:effectLst/>
                <a:latin typeface="Calibri (Gövde)"/>
              </a:rPr>
              <a:t> yanında ekstra gereçler gereklidir. JDK dediğimiz yapı içerisinde Java Compiler, Java Interpreter, geliştirici </a:t>
            </a:r>
            <a:r>
              <a:rPr lang="tr-TR" sz="1600" b="0" i="0" dirty="0" err="1">
                <a:solidFill>
                  <a:srgbClr val="000000"/>
                </a:solidFill>
                <a:effectLst/>
                <a:latin typeface="Calibri (Gövde)"/>
              </a:rPr>
              <a:t>toolları</a:t>
            </a:r>
            <a:r>
              <a:rPr lang="tr-TR" sz="1600" b="0" i="0" dirty="0">
                <a:solidFill>
                  <a:srgbClr val="000000"/>
                </a:solidFill>
                <a:effectLst/>
                <a:latin typeface="Calibri (Gövde)"/>
              </a:rPr>
              <a:t>, Java API kütüphaneleri, Java geliştiricileri tarafından Java uygulamaları geliştirmek için kullanılan dokümantasyonlar bulunur. Ayrıca JVM ve JRE içerir.</a:t>
            </a:r>
          </a:p>
          <a:p>
            <a:pPr algn="just"/>
            <a:r>
              <a:rPr lang="tr-TR" sz="1600" b="0" i="0" dirty="0">
                <a:solidFill>
                  <a:srgbClr val="000000"/>
                </a:solidFill>
                <a:effectLst/>
                <a:latin typeface="Calibri (Gövde)"/>
              </a:rPr>
              <a:t>JDK = JRE + JVM + derleyici + diğerleri diyebiliriz.</a:t>
            </a:r>
          </a:p>
          <a:p>
            <a:r>
              <a:rPr lang="tr-TR" sz="1600" b="0" i="0" dirty="0">
                <a:solidFill>
                  <a:srgbClr val="000000"/>
                </a:solidFill>
                <a:effectLst/>
                <a:latin typeface="Calibri (Gövde)"/>
              </a:rPr>
              <a:t>Java nesneye yönelik bir dildir ve tüm yazılım sınıflar ve nesneler üzerinden yürütülür. Bir Java programı yazıldıktan sonra önce derlenir ardından yorumlanır ve çalıştırılır. Yazılan uygulamanın büyüklüğü arttıkça sınıf sayısı da artacak ve derleme işlemi fazla zaman alacaktır. JIT (</a:t>
            </a:r>
            <a:r>
              <a:rPr lang="tr-TR" sz="1600" b="0" i="0" dirty="0" err="1">
                <a:solidFill>
                  <a:srgbClr val="000000"/>
                </a:solidFill>
                <a:effectLst/>
                <a:latin typeface="Calibri (Gövde)"/>
              </a:rPr>
              <a:t>Just</a:t>
            </a:r>
            <a:r>
              <a:rPr lang="tr-TR" sz="1600" b="0" i="0" dirty="0">
                <a:solidFill>
                  <a:srgbClr val="000000"/>
                </a:solidFill>
                <a:effectLst/>
                <a:latin typeface="Calibri (Gövde)"/>
              </a:rPr>
              <a:t> in Time) teknolojisi ile derleme devam ederken program da çalışmaya devam eder.</a:t>
            </a:r>
            <a:endParaRPr lang="tr-TR" sz="1600" dirty="0">
              <a:latin typeface="Calibri (Gövde)"/>
            </a:endParaRPr>
          </a:p>
        </p:txBody>
      </p:sp>
    </p:spTree>
    <p:extLst>
      <p:ext uri="{BB962C8B-B14F-4D97-AF65-F5344CB8AC3E}">
        <p14:creationId xmlns:p14="http://schemas.microsoft.com/office/powerpoint/2010/main" val="88342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8EFA835-E8E4-499F-8470-B3905C24B26C}"/>
              </a:ext>
            </a:extLst>
          </p:cNvPr>
          <p:cNvSpPr>
            <a:spLocks noGrp="1"/>
          </p:cNvSpPr>
          <p:nvPr>
            <p:ph type="title"/>
          </p:nvPr>
        </p:nvSpPr>
        <p:spPr>
          <a:xfrm>
            <a:off x="642259" y="634946"/>
            <a:ext cx="10907484" cy="1450757"/>
          </a:xfrm>
        </p:spPr>
        <p:txBody>
          <a:bodyPr>
            <a:normAutofit/>
          </a:bodyPr>
          <a:lstStyle/>
          <a:p>
            <a:r>
              <a:rPr lang="tr-TR" sz="4300" b="1" dirty="0" err="1">
                <a:latin typeface="Calibri Light (Başlıklar)"/>
              </a:rPr>
              <a:t>Primitive</a:t>
            </a:r>
            <a:r>
              <a:rPr lang="tr-TR" sz="4300" b="1" dirty="0">
                <a:latin typeface="Calibri Light (Başlıklar)"/>
              </a:rPr>
              <a:t>  </a:t>
            </a:r>
            <a:r>
              <a:rPr lang="tr-TR" sz="4300" b="1" dirty="0" err="1">
                <a:latin typeface="Calibri Light (Başlıklar)"/>
              </a:rPr>
              <a:t>Type</a:t>
            </a:r>
            <a:r>
              <a:rPr lang="tr-TR" sz="4300" b="1" dirty="0">
                <a:latin typeface="Calibri Light (Başlıklar)"/>
              </a:rPr>
              <a:t> ile </a:t>
            </a:r>
            <a:r>
              <a:rPr lang="tr-TR" sz="4300" b="1" dirty="0" err="1">
                <a:latin typeface="Calibri Light (Başlıklar)"/>
              </a:rPr>
              <a:t>Wrapper</a:t>
            </a:r>
            <a:r>
              <a:rPr lang="tr-TR" sz="4300" b="1" dirty="0">
                <a:latin typeface="Calibri Light (Başlıklar)"/>
              </a:rPr>
              <a:t> Class Arasındaki Farklar</a:t>
            </a:r>
          </a:p>
        </p:txBody>
      </p:sp>
      <p:pic>
        <p:nvPicPr>
          <p:cNvPr id="5" name="Resim 4">
            <a:extLst>
              <a:ext uri="{FF2B5EF4-FFF2-40B4-BE49-F238E27FC236}">
                <a16:creationId xmlns:a16="http://schemas.microsoft.com/office/drawing/2014/main" id="{B5F79CC3-08BE-4994-AE9A-7799F0135EEF}"/>
              </a:ext>
            </a:extLst>
          </p:cNvPr>
          <p:cNvPicPr>
            <a:picLocks noChangeAspect="1"/>
          </p:cNvPicPr>
          <p:nvPr/>
        </p:nvPicPr>
        <p:blipFill>
          <a:blip r:embed="rId2"/>
          <a:stretch>
            <a:fillRect/>
          </a:stretch>
        </p:blipFill>
        <p:spPr>
          <a:xfrm>
            <a:off x="642258" y="2137835"/>
            <a:ext cx="5623245" cy="2994377"/>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942B95F-F78D-4BAA-AFD6-FF9119354543}"/>
              </a:ext>
            </a:extLst>
          </p:cNvPr>
          <p:cNvSpPr>
            <a:spLocks noGrp="1"/>
          </p:cNvSpPr>
          <p:nvPr>
            <p:ph idx="1"/>
          </p:nvPr>
        </p:nvSpPr>
        <p:spPr>
          <a:xfrm>
            <a:off x="6539345" y="2198914"/>
            <a:ext cx="5010397" cy="3670180"/>
          </a:xfrm>
        </p:spPr>
        <p:txBody>
          <a:bodyPr>
            <a:normAutofit/>
          </a:bodyPr>
          <a:lstStyle/>
          <a:p>
            <a:r>
              <a:rPr lang="tr-TR" sz="1700" b="1" i="0" dirty="0">
                <a:effectLst/>
                <a:latin typeface="Calibri (Gövde)"/>
              </a:rPr>
              <a:t>Java'da </a:t>
            </a:r>
            <a:r>
              <a:rPr lang="tr-TR" sz="1700" b="1" i="0" dirty="0" err="1">
                <a:effectLst/>
                <a:latin typeface="Calibri (Gövde)"/>
              </a:rPr>
              <a:t>Wrapper</a:t>
            </a:r>
            <a:r>
              <a:rPr lang="tr-TR" sz="1700" b="1" i="0" dirty="0">
                <a:effectLst/>
                <a:latin typeface="Calibri (Gövde)"/>
              </a:rPr>
              <a:t> Class nedir?</a:t>
            </a:r>
          </a:p>
          <a:p>
            <a:r>
              <a:rPr lang="tr-TR" sz="1700" b="0" i="0" dirty="0">
                <a:effectLst/>
                <a:latin typeface="Calibri (Gövde)"/>
              </a:rPr>
              <a:t>Java'da bir </a:t>
            </a:r>
            <a:r>
              <a:rPr lang="tr-TR" sz="1700" b="0" i="0" dirty="0" err="1">
                <a:effectLst/>
                <a:latin typeface="Calibri (Gövde)"/>
              </a:rPr>
              <a:t>Wrapper</a:t>
            </a:r>
            <a:r>
              <a:rPr lang="tr-TR" sz="1700" b="0" i="0" dirty="0">
                <a:effectLst/>
                <a:latin typeface="Calibri (Gövde)"/>
              </a:rPr>
              <a:t> sınıfı, ilkel bir veri türünü bir nesneye ve nesneyi ilkel bir türe dönüştürmek için kullanılır.</a:t>
            </a:r>
          </a:p>
          <a:p>
            <a:r>
              <a:rPr lang="tr-TR" sz="1700" b="1" i="0" dirty="0">
                <a:effectLst/>
              </a:rPr>
              <a:t>Java'da İlkel Tür nedir?</a:t>
            </a:r>
          </a:p>
          <a:p>
            <a:r>
              <a:rPr lang="tr-TR" sz="1700" b="0" i="0" dirty="0">
                <a:effectLst/>
              </a:rPr>
              <a:t>İlkel veri türleri, Java programlama dili tarafından sağlanan önceden tanımlanmış veri türleridir. Sekiz ilkel tip vardır. Bunlar </a:t>
            </a:r>
            <a:r>
              <a:rPr lang="tr-TR" sz="1700" b="0" i="0" dirty="0" err="1">
                <a:effectLst/>
              </a:rPr>
              <a:t>byte</a:t>
            </a:r>
            <a:r>
              <a:rPr lang="tr-TR" sz="1700" b="0" i="0" dirty="0">
                <a:effectLst/>
              </a:rPr>
              <a:t>, </a:t>
            </a:r>
            <a:r>
              <a:rPr lang="tr-TR" sz="1700" b="0" i="0" dirty="0" err="1">
                <a:effectLst/>
              </a:rPr>
              <a:t>short</a:t>
            </a:r>
            <a:r>
              <a:rPr lang="tr-TR" sz="1700" b="0" i="0" dirty="0">
                <a:effectLst/>
              </a:rPr>
              <a:t>, </a:t>
            </a:r>
            <a:r>
              <a:rPr lang="tr-TR" sz="1700" b="0" i="0" dirty="0" err="1">
                <a:effectLst/>
              </a:rPr>
              <a:t>int</a:t>
            </a:r>
            <a:r>
              <a:rPr lang="tr-TR" sz="1700" b="0" i="0" dirty="0">
                <a:effectLst/>
              </a:rPr>
              <a:t>, </a:t>
            </a:r>
            <a:r>
              <a:rPr lang="tr-TR" sz="1700" b="0" i="0" dirty="0" err="1">
                <a:effectLst/>
              </a:rPr>
              <a:t>long</a:t>
            </a:r>
            <a:r>
              <a:rPr lang="tr-TR" sz="1700" b="0" i="0" dirty="0">
                <a:effectLst/>
              </a:rPr>
              <a:t>, </a:t>
            </a:r>
            <a:r>
              <a:rPr lang="tr-TR" sz="1700" b="0" i="0" dirty="0" err="1">
                <a:effectLst/>
              </a:rPr>
              <a:t>float</a:t>
            </a:r>
            <a:r>
              <a:rPr lang="tr-TR" sz="1700" b="0" i="0" dirty="0">
                <a:effectLst/>
              </a:rPr>
              <a:t>, </a:t>
            </a:r>
            <a:r>
              <a:rPr lang="tr-TR" sz="1700" b="0" i="0" dirty="0" err="1">
                <a:effectLst/>
              </a:rPr>
              <a:t>double</a:t>
            </a:r>
            <a:r>
              <a:rPr lang="tr-TR" sz="1700" b="0" i="0" dirty="0">
                <a:effectLst/>
              </a:rPr>
              <a:t>, </a:t>
            </a:r>
            <a:r>
              <a:rPr lang="tr-TR" sz="1700" b="0" i="0" dirty="0" err="1">
                <a:effectLst/>
              </a:rPr>
              <a:t>boolean</a:t>
            </a:r>
            <a:r>
              <a:rPr lang="tr-TR" sz="1700" b="0" i="0" dirty="0">
                <a:effectLst/>
              </a:rPr>
              <a:t> ve </a:t>
            </a:r>
            <a:r>
              <a:rPr lang="tr-TR" sz="1700" b="0" i="0" dirty="0" err="1">
                <a:effectLst/>
              </a:rPr>
              <a:t>char'dır</a:t>
            </a:r>
            <a:r>
              <a:rPr lang="tr-TR" sz="1700" b="0" i="0" dirty="0">
                <a:effectLst/>
              </a:rPr>
              <a:t>.</a:t>
            </a:r>
          </a:p>
          <a:p>
            <a:endParaRPr lang="tr-TR" sz="1700" dirty="0">
              <a:latin typeface="Calibri (Gövde)"/>
            </a:endParaRP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77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B6FFB1-DF3F-4E67-BDD9-157A47262EB5}"/>
              </a:ext>
            </a:extLst>
          </p:cNvPr>
          <p:cNvSpPr>
            <a:spLocks noGrp="1"/>
          </p:cNvSpPr>
          <p:nvPr>
            <p:ph type="title"/>
          </p:nvPr>
        </p:nvSpPr>
        <p:spPr/>
        <p:txBody>
          <a:bodyPr/>
          <a:lstStyle/>
          <a:p>
            <a:r>
              <a:rPr lang="tr-TR" dirty="0" err="1"/>
              <a:t>Stack</a:t>
            </a:r>
            <a:r>
              <a:rPr lang="tr-TR" dirty="0"/>
              <a:t> ve </a:t>
            </a:r>
            <a:r>
              <a:rPr lang="tr-TR" dirty="0" err="1"/>
              <a:t>Heap</a:t>
            </a:r>
            <a:r>
              <a:rPr lang="tr-TR" dirty="0"/>
              <a:t> Hafıza nedir?</a:t>
            </a:r>
          </a:p>
        </p:txBody>
      </p:sp>
      <p:sp>
        <p:nvSpPr>
          <p:cNvPr id="3" name="İçerik Yer Tutucusu 2">
            <a:extLst>
              <a:ext uri="{FF2B5EF4-FFF2-40B4-BE49-F238E27FC236}">
                <a16:creationId xmlns:a16="http://schemas.microsoft.com/office/drawing/2014/main" id="{85BD8254-2979-4B5A-B9E6-AFEC03EE3635}"/>
              </a:ext>
            </a:extLst>
          </p:cNvPr>
          <p:cNvSpPr>
            <a:spLocks noGrp="1"/>
          </p:cNvSpPr>
          <p:nvPr>
            <p:ph idx="1"/>
          </p:nvPr>
        </p:nvSpPr>
        <p:spPr/>
        <p:txBody>
          <a:bodyPr>
            <a:normAutofit/>
          </a:bodyPr>
          <a:lstStyle/>
          <a:p>
            <a:pPr algn="l"/>
            <a:r>
              <a:rPr lang="tr-TR" sz="1600" b="0" i="0" dirty="0" err="1">
                <a:solidFill>
                  <a:srgbClr val="292929"/>
                </a:solidFill>
                <a:effectLst/>
              </a:rPr>
              <a:t>Stack</a:t>
            </a:r>
            <a:r>
              <a:rPr lang="tr-TR" sz="1600" b="0" i="0" dirty="0">
                <a:solidFill>
                  <a:srgbClr val="292929"/>
                </a:solidFill>
                <a:effectLst/>
              </a:rPr>
              <a:t> ve </a:t>
            </a:r>
            <a:r>
              <a:rPr lang="tr-TR" sz="1600" b="0" i="0" dirty="0" err="1">
                <a:solidFill>
                  <a:srgbClr val="292929"/>
                </a:solidFill>
                <a:effectLst/>
              </a:rPr>
              <a:t>Heap</a:t>
            </a:r>
            <a:r>
              <a:rPr lang="tr-TR" sz="1600" b="0" i="0" dirty="0">
                <a:solidFill>
                  <a:srgbClr val="292929"/>
                </a:solidFill>
                <a:effectLst/>
              </a:rPr>
              <a:t> </a:t>
            </a:r>
            <a:r>
              <a:rPr lang="tr-TR" sz="1600" b="0" i="0" dirty="0" err="1">
                <a:solidFill>
                  <a:srgbClr val="292929"/>
                </a:solidFill>
                <a:effectLst/>
              </a:rPr>
              <a:t>RAM’in</a:t>
            </a:r>
            <a:r>
              <a:rPr lang="tr-TR" sz="1600" b="0" i="0" dirty="0">
                <a:solidFill>
                  <a:srgbClr val="292929"/>
                </a:solidFill>
                <a:effectLst/>
              </a:rPr>
              <a:t> mantıksal bölümleridir. </a:t>
            </a:r>
            <a:r>
              <a:rPr lang="tr-TR" sz="1600" b="0" i="0" dirty="0" err="1">
                <a:solidFill>
                  <a:srgbClr val="292929"/>
                </a:solidFill>
                <a:effectLst/>
              </a:rPr>
              <a:t>Stack’de</a:t>
            </a:r>
            <a:r>
              <a:rPr lang="tr-TR" sz="1600" b="0" i="0" dirty="0">
                <a:solidFill>
                  <a:srgbClr val="292929"/>
                </a:solidFill>
                <a:effectLst/>
              </a:rPr>
              <a:t> </a:t>
            </a:r>
            <a:r>
              <a:rPr lang="tr-TR" sz="1600" b="0" i="0" dirty="0" err="1">
                <a:solidFill>
                  <a:srgbClr val="292929"/>
                </a:solidFill>
                <a:effectLst/>
              </a:rPr>
              <a:t>value</a:t>
            </a:r>
            <a:r>
              <a:rPr lang="tr-TR" sz="1600" b="0" i="0" dirty="0">
                <a:solidFill>
                  <a:srgbClr val="292929"/>
                </a:solidFill>
                <a:effectLst/>
              </a:rPr>
              <a:t> </a:t>
            </a:r>
            <a:r>
              <a:rPr lang="tr-TR" sz="1600" b="0" i="0" dirty="0" err="1">
                <a:solidFill>
                  <a:srgbClr val="292929"/>
                </a:solidFill>
                <a:effectLst/>
              </a:rPr>
              <a:t>type</a:t>
            </a:r>
            <a:r>
              <a:rPr lang="tr-TR" sz="1600" b="0" i="0" dirty="0">
                <a:solidFill>
                  <a:srgbClr val="292929"/>
                </a:solidFill>
                <a:effectLst/>
              </a:rPr>
              <a:t> </a:t>
            </a:r>
            <a:r>
              <a:rPr lang="tr-TR" sz="1600" b="0" i="0" dirty="0" err="1">
                <a:solidFill>
                  <a:srgbClr val="292929"/>
                </a:solidFill>
                <a:effectLst/>
              </a:rPr>
              <a:t>pointer</a:t>
            </a:r>
            <a:r>
              <a:rPr lang="tr-TR" sz="1600" b="0" i="0" dirty="0">
                <a:solidFill>
                  <a:srgbClr val="292929"/>
                </a:solidFill>
                <a:effectLst/>
              </a:rPr>
              <a:t> ve adreslerde saklanırken, </a:t>
            </a:r>
            <a:r>
              <a:rPr lang="tr-TR" sz="1600" b="0" i="0" dirty="0" err="1">
                <a:solidFill>
                  <a:srgbClr val="292929"/>
                </a:solidFill>
                <a:effectLst/>
              </a:rPr>
              <a:t>Heap’de</a:t>
            </a:r>
            <a:r>
              <a:rPr lang="tr-TR" sz="1600" b="0" i="0" dirty="0">
                <a:solidFill>
                  <a:srgbClr val="292929"/>
                </a:solidFill>
                <a:effectLst/>
              </a:rPr>
              <a:t> </a:t>
            </a:r>
            <a:r>
              <a:rPr lang="tr-TR" sz="1600" b="0" i="0" dirty="0" err="1">
                <a:solidFill>
                  <a:srgbClr val="292929"/>
                </a:solidFill>
                <a:effectLst/>
              </a:rPr>
              <a:t>reference</a:t>
            </a:r>
            <a:r>
              <a:rPr lang="tr-TR" sz="1600" b="0" i="0" dirty="0">
                <a:solidFill>
                  <a:srgbClr val="292929"/>
                </a:solidFill>
                <a:effectLst/>
              </a:rPr>
              <a:t> </a:t>
            </a:r>
            <a:r>
              <a:rPr lang="tr-TR" sz="1600" b="0" i="0" dirty="0" err="1">
                <a:solidFill>
                  <a:srgbClr val="292929"/>
                </a:solidFill>
                <a:effectLst/>
              </a:rPr>
              <a:t>type</a:t>
            </a:r>
            <a:r>
              <a:rPr lang="tr-TR" sz="1600" b="0" i="0" dirty="0">
                <a:solidFill>
                  <a:srgbClr val="292929"/>
                </a:solidFill>
                <a:effectLst/>
              </a:rPr>
              <a:t> saklanır.</a:t>
            </a:r>
          </a:p>
          <a:p>
            <a:pPr algn="l"/>
            <a:r>
              <a:rPr lang="tr-TR" sz="1600" b="0" i="0" dirty="0" err="1">
                <a:solidFill>
                  <a:srgbClr val="292929"/>
                </a:solidFill>
                <a:effectLst/>
              </a:rPr>
              <a:t>Stack</a:t>
            </a:r>
            <a:r>
              <a:rPr lang="tr-TR" sz="1600" b="0" i="0" dirty="0">
                <a:solidFill>
                  <a:srgbClr val="292929"/>
                </a:solidFill>
                <a:effectLst/>
              </a:rPr>
              <a:t> erişimi </a:t>
            </a:r>
            <a:r>
              <a:rPr lang="tr-TR" sz="1600" b="0" i="0" dirty="0" err="1">
                <a:solidFill>
                  <a:srgbClr val="292929"/>
                </a:solidFill>
                <a:effectLst/>
              </a:rPr>
              <a:t>Heap’e</a:t>
            </a:r>
            <a:r>
              <a:rPr lang="tr-TR" sz="1600" b="0" i="0" dirty="0">
                <a:solidFill>
                  <a:srgbClr val="292929"/>
                </a:solidFill>
                <a:effectLst/>
              </a:rPr>
              <a:t> göre daha hızlıdır. </a:t>
            </a:r>
            <a:r>
              <a:rPr lang="tr-TR" sz="1600" b="0" i="0" dirty="0" err="1">
                <a:solidFill>
                  <a:srgbClr val="292929"/>
                </a:solidFill>
                <a:effectLst/>
              </a:rPr>
              <a:t>Stack’ler</a:t>
            </a:r>
            <a:r>
              <a:rPr lang="tr-TR" sz="1600" b="0" i="0" dirty="0">
                <a:solidFill>
                  <a:srgbClr val="292929"/>
                </a:solidFill>
                <a:effectLst/>
              </a:rPr>
              <a:t> LIFO mantığı ile çalışır. Yani son gelen ilk olarak çıkar ve bu nedenden dolayı aradan herhangi bir eleman çıkaramayız.</a:t>
            </a:r>
          </a:p>
          <a:p>
            <a:pPr algn="l"/>
            <a:r>
              <a:rPr lang="tr-TR" sz="1600" b="0" i="0" dirty="0" err="1">
                <a:solidFill>
                  <a:srgbClr val="292929"/>
                </a:solidFill>
                <a:effectLst/>
              </a:rPr>
              <a:t>Integer</a:t>
            </a:r>
            <a:r>
              <a:rPr lang="tr-TR" sz="1600" b="0" i="0" dirty="0">
                <a:solidFill>
                  <a:srgbClr val="292929"/>
                </a:solidFill>
                <a:effectLst/>
              </a:rPr>
              <a:t>, </a:t>
            </a:r>
            <a:r>
              <a:rPr lang="tr-TR" sz="1600" b="0" i="0" dirty="0" err="1">
                <a:solidFill>
                  <a:srgbClr val="292929"/>
                </a:solidFill>
                <a:effectLst/>
              </a:rPr>
              <a:t>bool</a:t>
            </a:r>
            <a:r>
              <a:rPr lang="tr-TR" sz="1600" b="0" i="0" dirty="0">
                <a:solidFill>
                  <a:srgbClr val="292929"/>
                </a:solidFill>
                <a:effectLst/>
              </a:rPr>
              <a:t>, </a:t>
            </a:r>
            <a:r>
              <a:rPr lang="tr-TR" sz="1600" b="0" i="0" dirty="0" err="1">
                <a:solidFill>
                  <a:srgbClr val="292929"/>
                </a:solidFill>
                <a:effectLst/>
              </a:rPr>
              <a:t>byte</a:t>
            </a:r>
            <a:r>
              <a:rPr lang="tr-TR" sz="1600" b="0" i="0" dirty="0">
                <a:solidFill>
                  <a:srgbClr val="292929"/>
                </a:solidFill>
                <a:effectLst/>
              </a:rPr>
              <a:t> gibi </a:t>
            </a:r>
            <a:r>
              <a:rPr lang="tr-TR" sz="1600" b="0" i="0" dirty="0" err="1">
                <a:solidFill>
                  <a:srgbClr val="292929"/>
                </a:solidFill>
                <a:effectLst/>
              </a:rPr>
              <a:t>value</a:t>
            </a:r>
            <a:r>
              <a:rPr lang="tr-TR" sz="1600" b="0" i="0" dirty="0">
                <a:solidFill>
                  <a:srgbClr val="292929"/>
                </a:solidFill>
                <a:effectLst/>
              </a:rPr>
              <a:t> </a:t>
            </a:r>
            <a:r>
              <a:rPr lang="tr-TR" sz="1600" b="0" i="0" dirty="0" err="1">
                <a:solidFill>
                  <a:srgbClr val="292929"/>
                </a:solidFill>
                <a:effectLst/>
              </a:rPr>
              <a:t>type</a:t>
            </a:r>
            <a:r>
              <a:rPr lang="tr-TR" sz="1600" b="0" i="0" dirty="0">
                <a:solidFill>
                  <a:srgbClr val="292929"/>
                </a:solidFill>
                <a:effectLst/>
              </a:rPr>
              <a:t> değişkenler </a:t>
            </a:r>
            <a:r>
              <a:rPr lang="tr-TR" sz="1600" b="0" i="0" dirty="0" err="1">
                <a:solidFill>
                  <a:srgbClr val="292929"/>
                </a:solidFill>
                <a:effectLst/>
              </a:rPr>
              <a:t>Stack’de</a:t>
            </a:r>
            <a:r>
              <a:rPr lang="tr-TR" sz="1600" b="0" i="0" dirty="0">
                <a:solidFill>
                  <a:srgbClr val="292929"/>
                </a:solidFill>
                <a:effectLst/>
              </a:rPr>
              <a:t> tutulur. </a:t>
            </a:r>
            <a:r>
              <a:rPr lang="tr-TR" sz="1600" b="0" i="0" dirty="0" err="1">
                <a:solidFill>
                  <a:srgbClr val="292929"/>
                </a:solidFill>
                <a:effectLst/>
              </a:rPr>
              <a:t>String</a:t>
            </a:r>
            <a:r>
              <a:rPr lang="tr-TR" sz="1600" b="0" i="0" dirty="0">
                <a:solidFill>
                  <a:srgbClr val="292929"/>
                </a:solidFill>
                <a:effectLst/>
              </a:rPr>
              <a:t>, </a:t>
            </a:r>
            <a:r>
              <a:rPr lang="tr-TR" sz="1600" b="0" i="0" dirty="0" err="1">
                <a:solidFill>
                  <a:srgbClr val="292929"/>
                </a:solidFill>
                <a:effectLst/>
              </a:rPr>
              <a:t>array</a:t>
            </a:r>
            <a:r>
              <a:rPr lang="tr-TR" sz="1600" b="0" i="0" dirty="0">
                <a:solidFill>
                  <a:srgbClr val="292929"/>
                </a:solidFill>
                <a:effectLst/>
              </a:rPr>
              <a:t> gibi </a:t>
            </a:r>
            <a:r>
              <a:rPr lang="tr-TR" sz="1600" b="0" i="0" dirty="0" err="1">
                <a:solidFill>
                  <a:srgbClr val="292929"/>
                </a:solidFill>
                <a:effectLst/>
              </a:rPr>
              <a:t>reference</a:t>
            </a:r>
            <a:r>
              <a:rPr lang="tr-TR" sz="1600" b="0" i="0" dirty="0">
                <a:solidFill>
                  <a:srgbClr val="292929"/>
                </a:solidFill>
                <a:effectLst/>
              </a:rPr>
              <a:t> </a:t>
            </a:r>
            <a:r>
              <a:rPr lang="tr-TR" sz="1600" b="0" i="0" dirty="0" err="1">
                <a:solidFill>
                  <a:srgbClr val="292929"/>
                </a:solidFill>
                <a:effectLst/>
              </a:rPr>
              <a:t>type</a:t>
            </a:r>
            <a:r>
              <a:rPr lang="tr-TR" sz="1600" b="0" i="0" dirty="0">
                <a:solidFill>
                  <a:srgbClr val="292929"/>
                </a:solidFill>
                <a:effectLst/>
              </a:rPr>
              <a:t> değişkenler ise </a:t>
            </a:r>
            <a:r>
              <a:rPr lang="tr-TR" sz="1600" b="0" i="0" dirty="0" err="1">
                <a:solidFill>
                  <a:srgbClr val="292929"/>
                </a:solidFill>
                <a:effectLst/>
              </a:rPr>
              <a:t>Heap’de</a:t>
            </a:r>
            <a:r>
              <a:rPr lang="tr-TR" sz="1600" b="0" i="0" dirty="0">
                <a:solidFill>
                  <a:srgbClr val="292929"/>
                </a:solidFill>
                <a:effectLst/>
              </a:rPr>
              <a:t> tutulur. Bu tip değişkenlerin referansları </a:t>
            </a:r>
            <a:r>
              <a:rPr lang="tr-TR" sz="1600" b="0" i="0" dirty="0" err="1">
                <a:solidFill>
                  <a:srgbClr val="292929"/>
                </a:solidFill>
                <a:effectLst/>
              </a:rPr>
              <a:t>stack’de</a:t>
            </a:r>
            <a:r>
              <a:rPr lang="tr-TR" sz="1600" b="0" i="0" dirty="0">
                <a:solidFill>
                  <a:srgbClr val="292929"/>
                </a:solidFill>
                <a:effectLst/>
              </a:rPr>
              <a:t> kendisi ise </a:t>
            </a:r>
            <a:r>
              <a:rPr lang="tr-TR" sz="1600" b="0" i="0" dirty="0" err="1">
                <a:solidFill>
                  <a:srgbClr val="292929"/>
                </a:solidFill>
                <a:effectLst/>
              </a:rPr>
              <a:t>heap’de</a:t>
            </a:r>
            <a:r>
              <a:rPr lang="tr-TR" sz="1600" b="0" i="0" dirty="0">
                <a:solidFill>
                  <a:srgbClr val="292929"/>
                </a:solidFill>
                <a:effectLst/>
              </a:rPr>
              <a:t> tutulur.</a:t>
            </a:r>
          </a:p>
        </p:txBody>
      </p:sp>
      <p:pic>
        <p:nvPicPr>
          <p:cNvPr id="1026" name="Picture 2" descr="heapstack">
            <a:extLst>
              <a:ext uri="{FF2B5EF4-FFF2-40B4-BE49-F238E27FC236}">
                <a16:creationId xmlns:a16="http://schemas.microsoft.com/office/drawing/2014/main" id="{B86BF4E5-D7F5-44F0-879E-F023E745D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3857414"/>
            <a:ext cx="6315075"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275E7519-0F27-4555-8B01-9746B93F66E1}"/>
              </a:ext>
            </a:extLst>
          </p:cNvPr>
          <p:cNvSpPr txBox="1"/>
          <p:nvPr/>
        </p:nvSpPr>
        <p:spPr>
          <a:xfrm>
            <a:off x="7412355" y="3857414"/>
            <a:ext cx="4637215" cy="1754326"/>
          </a:xfrm>
          <a:prstGeom prst="rect">
            <a:avLst/>
          </a:prstGeom>
          <a:noFill/>
        </p:spPr>
        <p:txBody>
          <a:bodyPr wrap="square" rtlCol="0">
            <a:spAutoFit/>
          </a:bodyPr>
          <a:lstStyle/>
          <a:p>
            <a:r>
              <a:rPr lang="tr-TR" b="0" i="0" dirty="0">
                <a:solidFill>
                  <a:srgbClr val="292929"/>
                </a:solidFill>
                <a:effectLst/>
                <a:latin typeface="charter"/>
              </a:rPr>
              <a:t>Görsele baktığımız da </a:t>
            </a:r>
            <a:r>
              <a:rPr lang="tr-TR" b="0" i="0" dirty="0" err="1">
                <a:solidFill>
                  <a:srgbClr val="292929"/>
                </a:solidFill>
                <a:effectLst/>
                <a:latin typeface="charter"/>
              </a:rPr>
              <a:t>int</a:t>
            </a:r>
            <a:r>
              <a:rPr lang="tr-TR" b="0" i="0" dirty="0">
                <a:solidFill>
                  <a:srgbClr val="292929"/>
                </a:solidFill>
                <a:effectLst/>
                <a:latin typeface="charter"/>
              </a:rPr>
              <a:t> tipinde tanımlanan değişken direk </a:t>
            </a:r>
            <a:r>
              <a:rPr lang="tr-TR" b="0" i="0" dirty="0" err="1">
                <a:solidFill>
                  <a:srgbClr val="292929"/>
                </a:solidFill>
                <a:effectLst/>
                <a:latin typeface="charter"/>
              </a:rPr>
              <a:t>stack</a:t>
            </a:r>
            <a:r>
              <a:rPr lang="tr-TR" b="0" i="0" dirty="0">
                <a:solidFill>
                  <a:srgbClr val="292929"/>
                </a:solidFill>
                <a:effectLst/>
                <a:latin typeface="charter"/>
              </a:rPr>
              <a:t> üzerinde “000001” adresinde saklanmaktadır. </a:t>
            </a:r>
            <a:r>
              <a:rPr lang="tr-TR" b="0" i="0" dirty="0" err="1">
                <a:solidFill>
                  <a:srgbClr val="292929"/>
                </a:solidFill>
                <a:effectLst/>
                <a:latin typeface="charter"/>
              </a:rPr>
              <a:t>String</a:t>
            </a:r>
            <a:r>
              <a:rPr lang="tr-TR" b="0" i="0" dirty="0">
                <a:solidFill>
                  <a:srgbClr val="292929"/>
                </a:solidFill>
                <a:effectLst/>
                <a:latin typeface="charter"/>
              </a:rPr>
              <a:t> bir referans tipi olduğundan dolayı </a:t>
            </a:r>
            <a:r>
              <a:rPr lang="tr-TR" b="0" i="0" dirty="0" err="1">
                <a:solidFill>
                  <a:srgbClr val="292929"/>
                </a:solidFill>
                <a:effectLst/>
                <a:latin typeface="charter"/>
              </a:rPr>
              <a:t>Stack</a:t>
            </a:r>
            <a:r>
              <a:rPr lang="tr-TR" b="0" i="0" dirty="0">
                <a:solidFill>
                  <a:srgbClr val="292929"/>
                </a:solidFill>
                <a:effectLst/>
                <a:latin typeface="charter"/>
              </a:rPr>
              <a:t> üzerinde “00000H” adresinde HEAP üzerindeki “FFF0GH” alarak referans adresi olarak tutulmuştur.</a:t>
            </a:r>
            <a:endParaRPr lang="tr-TR" dirty="0"/>
          </a:p>
        </p:txBody>
      </p:sp>
    </p:spTree>
    <p:extLst>
      <p:ext uri="{BB962C8B-B14F-4D97-AF65-F5344CB8AC3E}">
        <p14:creationId xmlns:p14="http://schemas.microsoft.com/office/powerpoint/2010/main" val="203676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3EF218-5AA8-43BF-BA06-66EEA1DA742B}"/>
              </a:ext>
            </a:extLst>
          </p:cNvPr>
          <p:cNvSpPr>
            <a:spLocks noGrp="1"/>
          </p:cNvSpPr>
          <p:nvPr>
            <p:ph type="title"/>
          </p:nvPr>
        </p:nvSpPr>
        <p:spPr/>
        <p:txBody>
          <a:bodyPr/>
          <a:lstStyle/>
          <a:p>
            <a:r>
              <a:rPr lang="tr-TR" dirty="0"/>
              <a:t>Serileştirme nedir ?</a:t>
            </a:r>
          </a:p>
        </p:txBody>
      </p:sp>
      <p:sp>
        <p:nvSpPr>
          <p:cNvPr id="3" name="İçerik Yer Tutucusu 2">
            <a:extLst>
              <a:ext uri="{FF2B5EF4-FFF2-40B4-BE49-F238E27FC236}">
                <a16:creationId xmlns:a16="http://schemas.microsoft.com/office/drawing/2014/main" id="{FF10359F-AACB-483D-9712-63896677FCF6}"/>
              </a:ext>
            </a:extLst>
          </p:cNvPr>
          <p:cNvSpPr>
            <a:spLocks noGrp="1"/>
          </p:cNvSpPr>
          <p:nvPr>
            <p:ph idx="1"/>
          </p:nvPr>
        </p:nvSpPr>
        <p:spPr/>
        <p:txBody>
          <a:bodyPr>
            <a:normAutofit/>
          </a:bodyPr>
          <a:lstStyle/>
          <a:p>
            <a:pPr algn="l"/>
            <a:r>
              <a:rPr lang="tr-TR" b="0" i="0" dirty="0">
                <a:effectLst/>
              </a:rPr>
              <a:t>Java da nesneleri kullanırken bir defa değil istenilen zamanda ve </a:t>
            </a:r>
            <a:r>
              <a:rPr lang="tr-TR" b="1" i="0" dirty="0">
                <a:effectLst/>
              </a:rPr>
              <a:t>yerde</a:t>
            </a:r>
            <a:r>
              <a:rPr lang="tr-TR" b="0" i="0" dirty="0">
                <a:effectLst/>
              </a:rPr>
              <a:t> tekrar, tekrar kullanılabilmesi gerekebiliyor. Bu noktada ise “serileştirme” denilen yapı devreye giriyor.</a:t>
            </a:r>
          </a:p>
          <a:p>
            <a:pPr algn="l"/>
            <a:r>
              <a:rPr lang="tr-TR" b="0" i="0" dirty="0">
                <a:effectLst/>
              </a:rPr>
              <a:t>Değişkenlere ait değerlerin bir dosyaya kaydedildiği düşünülürse ve tekrar kullanmak istenirse bu değerlerin ne ve hangi tipte olduğunu bilinemez. Nesnelerin içinde bulunan değerler ve veri tipleri ile birlikte saklanması “Java Serileştirme” yöntemi sayesinde olmaktadır.</a:t>
            </a:r>
          </a:p>
          <a:p>
            <a:pPr algn="l"/>
            <a:r>
              <a:rPr lang="tr-TR" b="0" i="0" dirty="0">
                <a:effectLst/>
              </a:rPr>
              <a:t>Nesnelerin içerisindeki değişkenlerin adları, tipleri değerleri </a:t>
            </a:r>
            <a:r>
              <a:rPr lang="tr-TR" b="0" i="0" dirty="0" err="1">
                <a:effectLst/>
              </a:rPr>
              <a:t>byte’lara</a:t>
            </a:r>
            <a:r>
              <a:rPr lang="tr-TR" b="0" i="0" dirty="0">
                <a:effectLst/>
              </a:rPr>
              <a:t> çevrilerek kaydedilir ve bu dosyayı nerede kullanırsak kullanalım JVM bu değerleri bir kayıp olmadan okuyup kullanabilir. Serileştirme işlemi için Java’nın </a:t>
            </a:r>
            <a:r>
              <a:rPr lang="tr-TR" b="1" i="0" dirty="0" err="1">
                <a:effectLst/>
              </a:rPr>
              <a:t>Serializable</a:t>
            </a:r>
            <a:r>
              <a:rPr lang="tr-TR" b="0" i="0" dirty="0">
                <a:effectLst/>
              </a:rPr>
              <a:t> sınıfını kullanılır.</a:t>
            </a:r>
          </a:p>
        </p:txBody>
      </p:sp>
    </p:spTree>
    <p:extLst>
      <p:ext uri="{BB962C8B-B14F-4D97-AF65-F5344CB8AC3E}">
        <p14:creationId xmlns:p14="http://schemas.microsoft.com/office/powerpoint/2010/main" val="161332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60DA95A-077A-43B3-86F4-3D1D07EE539A}"/>
              </a:ext>
            </a:extLst>
          </p:cNvPr>
          <p:cNvSpPr>
            <a:spLocks noGrp="1"/>
          </p:cNvSpPr>
          <p:nvPr>
            <p:ph type="title"/>
          </p:nvPr>
        </p:nvSpPr>
        <p:spPr>
          <a:xfrm>
            <a:off x="6411685" y="634946"/>
            <a:ext cx="5127171" cy="1450757"/>
          </a:xfrm>
        </p:spPr>
        <p:txBody>
          <a:bodyPr>
            <a:normAutofit/>
          </a:bodyPr>
          <a:lstStyle/>
          <a:p>
            <a:r>
              <a:rPr lang="tr-TR" dirty="0" err="1"/>
              <a:t>Rebase</a:t>
            </a:r>
            <a:r>
              <a:rPr lang="tr-TR" dirty="0"/>
              <a:t> </a:t>
            </a:r>
            <a:r>
              <a:rPr lang="tr-TR" dirty="0" err="1"/>
              <a:t>vs</a:t>
            </a:r>
            <a:r>
              <a:rPr lang="tr-TR" dirty="0"/>
              <a:t> </a:t>
            </a:r>
            <a:r>
              <a:rPr lang="tr-TR" dirty="0" err="1"/>
              <a:t>Merge</a:t>
            </a:r>
            <a:endParaRPr lang="tr-TR" dirty="0"/>
          </a:p>
        </p:txBody>
      </p:sp>
      <p:pic>
        <p:nvPicPr>
          <p:cNvPr id="1028" name="Picture 4">
            <a:extLst>
              <a:ext uri="{FF2B5EF4-FFF2-40B4-BE49-F238E27FC236}">
                <a16:creationId xmlns:a16="http://schemas.microsoft.com/office/drawing/2014/main" id="{21877145-9931-4154-8498-AF37AE5780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83572"/>
            <a:ext cx="5451627" cy="3570815"/>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C428DACF-BA8A-423E-A022-E0005EFA621E}"/>
              </a:ext>
            </a:extLst>
          </p:cNvPr>
          <p:cNvSpPr>
            <a:spLocks noGrp="1"/>
          </p:cNvSpPr>
          <p:nvPr>
            <p:ph idx="1"/>
          </p:nvPr>
        </p:nvSpPr>
        <p:spPr>
          <a:xfrm>
            <a:off x="6411684" y="2198914"/>
            <a:ext cx="5127172" cy="3670180"/>
          </a:xfrm>
        </p:spPr>
        <p:txBody>
          <a:bodyPr>
            <a:normAutofit/>
          </a:bodyPr>
          <a:lstStyle/>
          <a:p>
            <a:r>
              <a:rPr lang="tr-TR" sz="1100" b="0" i="0" dirty="0" err="1">
                <a:effectLst/>
                <a:latin typeface="Calibri (Gövde)"/>
              </a:rPr>
              <a:t>Master’a</a:t>
            </a:r>
            <a:r>
              <a:rPr lang="tr-TR" sz="1100" b="0" i="0" dirty="0">
                <a:effectLst/>
                <a:latin typeface="Calibri (Gövde)"/>
              </a:rPr>
              <a:t> bir </a:t>
            </a:r>
            <a:r>
              <a:rPr lang="tr-TR" sz="1100" b="0" i="0" dirty="0" err="1">
                <a:effectLst/>
                <a:latin typeface="Calibri (Gövde)"/>
              </a:rPr>
              <a:t>branch</a:t>
            </a:r>
            <a:r>
              <a:rPr lang="tr-TR" sz="1100" dirty="0" err="1">
                <a:latin typeface="Calibri (Gövde)"/>
              </a:rPr>
              <a:t>’</a:t>
            </a:r>
            <a:r>
              <a:rPr lang="tr-TR" sz="1100" b="0" i="0" dirty="0" err="1">
                <a:effectLst/>
                <a:latin typeface="Calibri (Gövde)"/>
              </a:rPr>
              <a:t>i</a:t>
            </a:r>
            <a:r>
              <a:rPr lang="tr-TR" sz="1100" b="0" i="0" dirty="0">
                <a:effectLst/>
                <a:latin typeface="Calibri (Gövde)"/>
              </a:rPr>
              <a:t> </a:t>
            </a:r>
            <a:r>
              <a:rPr lang="tr-TR" sz="1100" b="0" i="0" dirty="0" err="1">
                <a:effectLst/>
                <a:latin typeface="Calibri (Gövde)"/>
              </a:rPr>
              <a:t>rebase</a:t>
            </a:r>
            <a:r>
              <a:rPr lang="tr-TR" sz="1100" b="0" i="0" dirty="0">
                <a:effectLst/>
                <a:latin typeface="Calibri (Gövde)"/>
              </a:rPr>
              <a:t> edildiğinde , </a:t>
            </a:r>
            <a:r>
              <a:rPr lang="tr-TR" sz="1100" b="0" i="0" dirty="0" err="1">
                <a:effectLst/>
                <a:latin typeface="Calibri (Gövde)"/>
              </a:rPr>
              <a:t>branch</a:t>
            </a:r>
            <a:r>
              <a:rPr lang="tr-TR" sz="1100" b="0" i="0" dirty="0">
                <a:effectLst/>
                <a:latin typeface="Calibri (Gövde)"/>
              </a:rPr>
              <a:t> deki </a:t>
            </a:r>
            <a:r>
              <a:rPr lang="tr-TR" sz="1100" b="0" i="0" dirty="0" err="1">
                <a:effectLst/>
                <a:latin typeface="Calibri (Gövde)"/>
              </a:rPr>
              <a:t>commitler</a:t>
            </a:r>
            <a:r>
              <a:rPr lang="tr-TR" sz="1100" b="0" i="0" dirty="0">
                <a:effectLst/>
                <a:latin typeface="Calibri (Gövde)"/>
              </a:rPr>
              <a:t> tek tek </a:t>
            </a:r>
            <a:r>
              <a:rPr lang="tr-TR" sz="1100" b="0" i="0" dirty="0" err="1">
                <a:effectLst/>
                <a:latin typeface="Calibri (Gövde)"/>
              </a:rPr>
              <a:t>master’ın</a:t>
            </a:r>
            <a:r>
              <a:rPr lang="tr-TR" sz="1100" b="0" i="0" dirty="0">
                <a:effectLst/>
                <a:latin typeface="Calibri (Gövde)"/>
              </a:rPr>
              <a:t> sonuna eklenecek. </a:t>
            </a:r>
            <a:r>
              <a:rPr lang="tr-TR" sz="1100" b="0" i="0" dirty="0" err="1">
                <a:effectLst/>
                <a:latin typeface="Calibri (Gövde)"/>
              </a:rPr>
              <a:t>Rebase</a:t>
            </a:r>
            <a:r>
              <a:rPr lang="tr-TR" sz="1100" b="0" i="0" dirty="0">
                <a:effectLst/>
                <a:latin typeface="Calibri (Gövde)"/>
              </a:rPr>
              <a:t> sonucunda tek bir </a:t>
            </a:r>
            <a:r>
              <a:rPr lang="tr-TR" sz="1100" b="0" i="0" dirty="0" err="1">
                <a:effectLst/>
                <a:latin typeface="Calibri (Gövde)"/>
              </a:rPr>
              <a:t>history</a:t>
            </a:r>
            <a:r>
              <a:rPr lang="tr-TR" sz="1100" b="0" i="0" dirty="0">
                <a:effectLst/>
                <a:latin typeface="Calibri (Gövde)"/>
              </a:rPr>
              <a:t> oluşturur çünkü tamamlanan işi bir </a:t>
            </a:r>
            <a:r>
              <a:rPr lang="tr-TR" sz="1100" b="0" i="0" dirty="0" err="1">
                <a:effectLst/>
                <a:latin typeface="Calibri (Gövde)"/>
              </a:rPr>
              <a:t>branch’ten</a:t>
            </a:r>
            <a:r>
              <a:rPr lang="tr-TR" sz="1100" b="0" i="0" dirty="0">
                <a:effectLst/>
                <a:latin typeface="Calibri (Gövde)"/>
              </a:rPr>
              <a:t> diğerine aktarır. Bu süreçte istenmeyen </a:t>
            </a:r>
            <a:r>
              <a:rPr lang="tr-TR" sz="1100" b="0" i="0" dirty="0" err="1">
                <a:effectLst/>
                <a:latin typeface="Calibri (Gövde)"/>
              </a:rPr>
              <a:t>history</a:t>
            </a:r>
            <a:r>
              <a:rPr lang="tr-TR" sz="1100" b="0" i="0" dirty="0">
                <a:effectLst/>
                <a:latin typeface="Calibri (Gövde)"/>
              </a:rPr>
              <a:t> ortadan kalkar.</a:t>
            </a:r>
          </a:p>
          <a:p>
            <a:r>
              <a:rPr lang="tr-TR" sz="1100" b="0" i="0" dirty="0" err="1">
                <a:effectLst/>
                <a:latin typeface="Calibri (Gövde)"/>
              </a:rPr>
              <a:t>Merge</a:t>
            </a:r>
            <a:r>
              <a:rPr lang="tr-TR" sz="1100" b="0" i="0" dirty="0">
                <a:effectLst/>
                <a:latin typeface="Calibri (Gövde)"/>
              </a:rPr>
              <a:t> yapıldığında ise yeni bir “ </a:t>
            </a:r>
            <a:r>
              <a:rPr lang="tr-TR" sz="1100" b="0" i="0" dirty="0" err="1">
                <a:effectLst/>
                <a:latin typeface="Calibri (Gövde)"/>
              </a:rPr>
              <a:t>Merge</a:t>
            </a:r>
            <a:r>
              <a:rPr lang="tr-TR" sz="1100" b="0" i="0" dirty="0">
                <a:effectLst/>
                <a:latin typeface="Calibri (Gövde)"/>
              </a:rPr>
              <a:t> </a:t>
            </a:r>
            <a:r>
              <a:rPr lang="tr-TR" sz="1100" b="0" i="0" dirty="0" err="1">
                <a:effectLst/>
                <a:latin typeface="Calibri (Gövde)"/>
              </a:rPr>
              <a:t>commit</a:t>
            </a:r>
            <a:r>
              <a:rPr lang="tr-TR" sz="1100" b="0" i="0" dirty="0">
                <a:effectLst/>
                <a:latin typeface="Calibri (Gövde)"/>
              </a:rPr>
              <a:t>” yaratıp iki </a:t>
            </a:r>
            <a:r>
              <a:rPr lang="tr-TR" sz="1100" b="0" i="0" dirty="0" err="1">
                <a:effectLst/>
                <a:latin typeface="Calibri (Gövde)"/>
              </a:rPr>
              <a:t>branchinde</a:t>
            </a:r>
            <a:r>
              <a:rPr lang="tr-TR" sz="1100" b="0" i="0" dirty="0">
                <a:effectLst/>
                <a:latin typeface="Calibri (Gövde)"/>
              </a:rPr>
              <a:t> tüm </a:t>
            </a:r>
            <a:r>
              <a:rPr lang="tr-TR" sz="1100" b="0" i="0" dirty="0" err="1">
                <a:effectLst/>
                <a:latin typeface="Calibri (Gövde)"/>
              </a:rPr>
              <a:t>history</a:t>
            </a:r>
            <a:r>
              <a:rPr lang="tr-TR" sz="1100" b="0" i="0" dirty="0">
                <a:effectLst/>
                <a:latin typeface="Calibri (Gövde)"/>
              </a:rPr>
              <a:t> verisini içerecektir. Master , </a:t>
            </a:r>
            <a:r>
              <a:rPr lang="tr-TR" sz="1100" b="0" i="0" dirty="0" err="1">
                <a:effectLst/>
                <a:latin typeface="Calibri (Gövde)"/>
              </a:rPr>
              <a:t>branch</a:t>
            </a:r>
            <a:r>
              <a:rPr lang="tr-TR" sz="1100" b="0" i="0" dirty="0">
                <a:effectLst/>
                <a:latin typeface="Calibri (Gövde)"/>
              </a:rPr>
              <a:t> te yapılan tüm değişiklikleri alacak ve entegre edecektir ancak </a:t>
            </a:r>
            <a:r>
              <a:rPr lang="tr-TR" sz="1100" b="0" i="0" dirty="0" err="1">
                <a:effectLst/>
                <a:latin typeface="Calibri (Gövde)"/>
              </a:rPr>
              <a:t>branch</a:t>
            </a:r>
            <a:r>
              <a:rPr lang="tr-TR" sz="1100" dirty="0" err="1">
                <a:latin typeface="Calibri (Gövde)"/>
              </a:rPr>
              <a:t>’</a:t>
            </a:r>
            <a:r>
              <a:rPr lang="tr-TR" sz="1100" b="0" i="0" dirty="0" err="1">
                <a:effectLst/>
                <a:latin typeface="Calibri (Gövde)"/>
              </a:rPr>
              <a:t>in</a:t>
            </a:r>
            <a:r>
              <a:rPr lang="tr-TR" sz="1100" b="0" i="0" dirty="0">
                <a:effectLst/>
                <a:latin typeface="Calibri (Gövde)"/>
              </a:rPr>
              <a:t> </a:t>
            </a:r>
            <a:r>
              <a:rPr lang="tr-TR" sz="1100" b="0" i="0" dirty="0" err="1">
                <a:effectLst/>
                <a:latin typeface="Calibri (Gövde)"/>
              </a:rPr>
              <a:t>history</a:t>
            </a:r>
            <a:r>
              <a:rPr lang="tr-TR" sz="1100" dirty="0" err="1">
                <a:latin typeface="Calibri (Gövde)"/>
              </a:rPr>
              <a:t>’</a:t>
            </a:r>
            <a:r>
              <a:rPr lang="tr-TR" sz="1100" b="0" i="0" dirty="0" err="1">
                <a:effectLst/>
                <a:latin typeface="Calibri (Gövde)"/>
              </a:rPr>
              <a:t>sinde</a:t>
            </a:r>
            <a:r>
              <a:rPr lang="tr-TR" sz="1100" b="0" i="0" dirty="0">
                <a:effectLst/>
                <a:latin typeface="Calibri (Gövde)"/>
              </a:rPr>
              <a:t> hiçbir değişiklik olmayacaktır.</a:t>
            </a:r>
          </a:p>
          <a:p>
            <a:r>
              <a:rPr lang="tr-TR" sz="1100" b="1" i="0" dirty="0" err="1">
                <a:effectLst/>
                <a:latin typeface="Calibri (Gövde)"/>
              </a:rPr>
              <a:t>Rebase</a:t>
            </a:r>
            <a:r>
              <a:rPr lang="tr-TR" sz="1100" b="1" i="0" dirty="0">
                <a:effectLst/>
                <a:latin typeface="Calibri (Gövde)"/>
              </a:rPr>
              <a:t> </a:t>
            </a:r>
            <a:r>
              <a:rPr lang="tr-TR" sz="1100" b="1" i="0" dirty="0" err="1">
                <a:effectLst/>
                <a:latin typeface="Calibri (Gövde)"/>
              </a:rPr>
              <a:t>vs</a:t>
            </a:r>
            <a:r>
              <a:rPr lang="tr-TR" sz="1100" b="1" i="0" dirty="0">
                <a:effectLst/>
                <a:latin typeface="Calibri (Gövde)"/>
              </a:rPr>
              <a:t> </a:t>
            </a:r>
            <a:r>
              <a:rPr lang="tr-TR" sz="1100" b="1" i="0" dirty="0" err="1">
                <a:effectLst/>
                <a:latin typeface="Calibri (Gövde)"/>
              </a:rPr>
              <a:t>Merge</a:t>
            </a:r>
            <a:endParaRPr lang="tr-TR" sz="1100" b="0" i="0" dirty="0">
              <a:effectLst/>
              <a:latin typeface="Calibri (Gövde)"/>
            </a:endParaRPr>
          </a:p>
          <a:p>
            <a:r>
              <a:rPr lang="tr-TR" sz="1100" b="0" i="0" dirty="0">
                <a:effectLst/>
                <a:latin typeface="Calibri (Gövde)"/>
              </a:rPr>
              <a:t>Eğer tüm değişikliklerin görülmesi isteniyorsa </a:t>
            </a:r>
            <a:r>
              <a:rPr lang="tr-TR" sz="1100" b="0" i="0" dirty="0" err="1">
                <a:effectLst/>
                <a:latin typeface="Calibri (Gövde)"/>
              </a:rPr>
              <a:t>merge</a:t>
            </a:r>
            <a:r>
              <a:rPr lang="tr-TR" sz="1100" b="0" i="0" dirty="0">
                <a:effectLst/>
                <a:latin typeface="Calibri (Gövde)"/>
              </a:rPr>
              <a:t> kullanılmalıdır.</a:t>
            </a:r>
          </a:p>
          <a:p>
            <a:r>
              <a:rPr lang="tr-TR" sz="1100" b="0" i="0" dirty="0">
                <a:effectLst/>
                <a:latin typeface="Calibri (Gövde)"/>
              </a:rPr>
              <a:t>Eğer daha sade, anlaşılabilir ve lineer bir </a:t>
            </a:r>
            <a:r>
              <a:rPr lang="tr-TR" sz="1100" b="0" i="0" dirty="0" err="1">
                <a:effectLst/>
                <a:latin typeface="Calibri (Gövde)"/>
              </a:rPr>
              <a:t>commit</a:t>
            </a:r>
            <a:r>
              <a:rPr lang="tr-TR" sz="1100" b="0" i="0" dirty="0">
                <a:effectLst/>
                <a:latin typeface="Calibri (Gövde)"/>
              </a:rPr>
              <a:t> </a:t>
            </a:r>
            <a:r>
              <a:rPr lang="tr-TR" sz="1100" b="0" i="0" dirty="0" err="1">
                <a:effectLst/>
                <a:latin typeface="Calibri (Gövde)"/>
              </a:rPr>
              <a:t>history</a:t>
            </a:r>
            <a:r>
              <a:rPr lang="tr-TR" sz="1100" b="0" i="0" dirty="0">
                <a:effectLst/>
                <a:latin typeface="Calibri (Gövde)"/>
              </a:rPr>
              <a:t> isteniyorsa </a:t>
            </a:r>
            <a:r>
              <a:rPr lang="tr-TR" sz="1100" b="0" i="0" dirty="0" err="1">
                <a:effectLst/>
                <a:latin typeface="Calibri (Gövde)"/>
              </a:rPr>
              <a:t>rebase</a:t>
            </a:r>
            <a:r>
              <a:rPr lang="tr-TR" sz="1100" b="0" i="0" dirty="0">
                <a:effectLst/>
                <a:latin typeface="Calibri (Gövde)"/>
              </a:rPr>
              <a:t> kullanılmalıdır. Ancak bir ekip olarak </a:t>
            </a:r>
            <a:r>
              <a:rPr lang="tr-TR" sz="1100" b="0" i="0" dirty="0" err="1">
                <a:effectLst/>
                <a:latin typeface="Calibri (Gövde)"/>
              </a:rPr>
              <a:t>public</a:t>
            </a:r>
            <a:r>
              <a:rPr lang="tr-TR" sz="1100" b="0" i="0" dirty="0">
                <a:effectLst/>
                <a:latin typeface="Calibri (Gövde)"/>
              </a:rPr>
              <a:t> </a:t>
            </a:r>
            <a:r>
              <a:rPr lang="tr-TR" sz="1100" b="0" i="0" dirty="0" err="1">
                <a:effectLst/>
                <a:latin typeface="Calibri (Gövde)"/>
              </a:rPr>
              <a:t>repository</a:t>
            </a:r>
            <a:r>
              <a:rPr lang="tr-TR" sz="1100" b="0" i="0" dirty="0">
                <a:effectLst/>
                <a:latin typeface="Calibri (Gövde)"/>
              </a:rPr>
              <a:t> üzerinde çalışılıyor ise çok </a:t>
            </a:r>
            <a:r>
              <a:rPr lang="tr-TR" sz="1100" b="0" i="0" dirty="0" err="1">
                <a:effectLst/>
                <a:latin typeface="Calibri (Gövde)"/>
              </a:rPr>
              <a:t>dikkali</a:t>
            </a:r>
            <a:r>
              <a:rPr lang="tr-TR" sz="1100" b="0" i="0" dirty="0">
                <a:effectLst/>
                <a:latin typeface="Calibri (Gövde)"/>
              </a:rPr>
              <a:t> olunmalıdır çünkü </a:t>
            </a:r>
            <a:r>
              <a:rPr lang="tr-TR" sz="1100" b="0" i="0" dirty="0" err="1">
                <a:effectLst/>
                <a:latin typeface="Calibri (Gövde)"/>
              </a:rPr>
              <a:t>Rebase</a:t>
            </a:r>
            <a:r>
              <a:rPr lang="tr-TR" sz="1100" b="0" i="0" dirty="0">
                <a:effectLst/>
                <a:latin typeface="Calibri (Gövde)"/>
              </a:rPr>
              <a:t>, </a:t>
            </a:r>
            <a:r>
              <a:rPr lang="tr-TR" sz="1100" b="0" i="0" dirty="0" err="1">
                <a:effectLst/>
                <a:latin typeface="Calibri (Gövde)"/>
              </a:rPr>
              <a:t>Merge</a:t>
            </a:r>
            <a:r>
              <a:rPr lang="tr-TR" sz="1100" dirty="0" err="1">
                <a:latin typeface="Calibri (Gövde)"/>
              </a:rPr>
              <a:t>’e</a:t>
            </a:r>
            <a:r>
              <a:rPr lang="tr-TR" sz="1100" dirty="0">
                <a:latin typeface="Calibri (Gövde)"/>
              </a:rPr>
              <a:t> göre </a:t>
            </a:r>
            <a:r>
              <a:rPr lang="tr-TR" sz="1100" dirty="0" err="1">
                <a:latin typeface="Calibri (Gövde)"/>
              </a:rPr>
              <a:t>revert</a:t>
            </a:r>
            <a:r>
              <a:rPr lang="tr-TR" sz="1100" dirty="0">
                <a:latin typeface="Calibri (Gövde)"/>
              </a:rPr>
              <a:t> edilmesi daha zor bir yapıdır.</a:t>
            </a:r>
            <a:endParaRPr lang="tr-TR" sz="1100" b="0" i="0" dirty="0">
              <a:effectLst/>
              <a:latin typeface="Calibri (Gövde)"/>
            </a:endParaRPr>
          </a:p>
        </p:txBody>
      </p:sp>
      <p:sp>
        <p:nvSpPr>
          <p:cNvPr id="77" name="Rectangle 7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144128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876</TotalTime>
  <Words>1783</Words>
  <Application>Microsoft Office PowerPoint</Application>
  <PresentationFormat>Geniş ekran</PresentationFormat>
  <Paragraphs>138</Paragraphs>
  <Slides>27</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27</vt:i4>
      </vt:variant>
    </vt:vector>
  </HeadingPairs>
  <TitlesOfParts>
    <vt:vector size="37" baseType="lpstr">
      <vt:lpstr>-apple-system</vt:lpstr>
      <vt:lpstr>Arial</vt:lpstr>
      <vt:lpstr>Calibri</vt:lpstr>
      <vt:lpstr>Calibri (Gövde)</vt:lpstr>
      <vt:lpstr>Calibri Light</vt:lpstr>
      <vt:lpstr>Calibri Light (Başlıklar)</vt:lpstr>
      <vt:lpstr>charter</vt:lpstr>
      <vt:lpstr>Roboto</vt:lpstr>
      <vt:lpstr>system-ui</vt:lpstr>
      <vt:lpstr>Geçmişe bakış</vt:lpstr>
      <vt:lpstr>Patika – Innova Java Spring Bootcamp</vt:lpstr>
      <vt:lpstr>https://github.com/baranalhas</vt:lpstr>
      <vt:lpstr>Genel Sorular</vt:lpstr>
      <vt:lpstr>Pass by Value &amp; Pass by Reference </vt:lpstr>
      <vt:lpstr>JVM – JRE – JDK ve JIT Kavramları</vt:lpstr>
      <vt:lpstr>Primitive  Type ile Wrapper Class Arasındaki Farklar</vt:lpstr>
      <vt:lpstr>Stack ve Heap Hafıza nedir?</vt:lpstr>
      <vt:lpstr>Serileştirme nedir ?</vt:lpstr>
      <vt:lpstr>Rebase vs Merge</vt:lpstr>
      <vt:lpstr>JAVA 8 ile Gelen Özellikler</vt:lpstr>
      <vt:lpstr>PowerPoint Sunusu</vt:lpstr>
      <vt:lpstr>PowerPoint Sunusu</vt:lpstr>
      <vt:lpstr>Java 9 İle Gelen Yenilikler</vt:lpstr>
      <vt:lpstr>PowerPoint Sunusu</vt:lpstr>
      <vt:lpstr>PowerPoint Sunusu</vt:lpstr>
      <vt:lpstr>Alternative Yapısı</vt:lpstr>
      <vt:lpstr>PowerPoint Sunusu</vt:lpstr>
      <vt:lpstr>Qualifier Yapısı ( 2 interface yapısından default ve istenilenin seçilmesi )</vt:lpstr>
      <vt:lpstr>PowerPoint Sunusu</vt:lpstr>
      <vt:lpstr>Equalifier Yapısı ( 2’den fazla implement edilmiş classlarda kullanılır )</vt:lpstr>
      <vt:lpstr>PowerPoint Sunusu</vt:lpstr>
      <vt:lpstr>Interceptor Yapısı ( Yol kesici )</vt:lpstr>
      <vt:lpstr>PowerPoint Sunusu</vt:lpstr>
      <vt:lpstr>Sterotype</vt:lpstr>
      <vt:lpstr>Unicode ile ASCII Farkları</vt:lpstr>
      <vt:lpstr>Jar ve War Arasındaki Farklar</vt:lpstr>
      <vt:lpstr>Absolute Path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 Innova</dc:title>
  <dc:creator>BARAN ALHAS</dc:creator>
  <cp:lastModifiedBy>BARAN ALHAS</cp:lastModifiedBy>
  <cp:revision>33</cp:revision>
  <dcterms:created xsi:type="dcterms:W3CDTF">2022-01-08T12:21:18Z</dcterms:created>
  <dcterms:modified xsi:type="dcterms:W3CDTF">2022-01-28T17:51:56Z</dcterms:modified>
</cp:coreProperties>
</file>