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1.png" ContentType="image/png"/>
  <Override PartName="/ppt/media/image2.jpeg" ContentType="image/jpe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tr-TR" sz="4400" spc="-1" strike="noStrike">
                <a:latin typeface="Arial"/>
              </a:rPr>
              <a:t>Slaytı taşımak için tıklayın</a:t>
            </a:r>
            <a:endParaRPr b="0" lang="tr-TR" sz="4400" spc="-1" strike="noStrike">
              <a:latin typeface="Arial"/>
            </a:endParaRPr>
          </a:p>
        </p:txBody>
      </p:sp>
      <p:sp>
        <p:nvSpPr>
          <p:cNvPr id="4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tr-TR" sz="2000" spc="-1" strike="noStrike">
                <a:latin typeface="Arial"/>
              </a:rPr>
              <a:t>Notların biçimini düzenlemek için tıklayın</a:t>
            </a:r>
            <a:endParaRPr b="0" lang="tr-TR" sz="2000" spc="-1" strike="noStrike">
              <a:latin typeface="Arial"/>
            </a:endParaRPr>
          </a:p>
        </p:txBody>
      </p:sp>
      <p:sp>
        <p:nvSpPr>
          <p:cNvPr id="4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tr-TR" sz="1400" spc="-1" strike="noStrike">
                <a:latin typeface="Times New Roman"/>
              </a:rPr>
              <a:t>&lt;header&gt;</a:t>
            </a:r>
            <a:endParaRPr b="0" lang="tr-TR" sz="1400" spc="-1" strike="noStrike">
              <a:latin typeface="Times New Roman"/>
            </a:endParaRPr>
          </a:p>
        </p:txBody>
      </p:sp>
      <p:sp>
        <p:nvSpPr>
          <p:cNvPr id="42"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tr-TR" sz="1400" spc="-1" strike="noStrike">
                <a:latin typeface="Times New Roman"/>
              </a:rPr>
              <a:t>&lt;date/time&gt;</a:t>
            </a:r>
            <a:endParaRPr b="0" lang="tr-TR" sz="1400" spc="-1" strike="noStrike">
              <a:latin typeface="Times New Roman"/>
            </a:endParaRPr>
          </a:p>
        </p:txBody>
      </p:sp>
      <p:sp>
        <p:nvSpPr>
          <p:cNvPr id="43"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tr-TR" sz="1400" spc="-1" strike="noStrike">
                <a:latin typeface="Times New Roman"/>
              </a:rPr>
              <a:t>&lt;footer&gt;</a:t>
            </a:r>
            <a:endParaRPr b="0" lang="tr-TR" sz="1400" spc="-1" strike="noStrike">
              <a:latin typeface="Times New Roman"/>
            </a:endParaRPr>
          </a:p>
        </p:txBody>
      </p:sp>
      <p:sp>
        <p:nvSpPr>
          <p:cNvPr id="44"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1DA2860D-A990-413D-91AF-4B3C82BC1642}" type="slidenum">
              <a:rPr b="0" lang="tr-TR" sz="1400" spc="-1" strike="noStrike">
                <a:latin typeface="Times New Roman"/>
              </a:rPr>
              <a:t>&lt;number&gt;</a:t>
            </a:fld>
            <a:endParaRPr b="0" lang="tr-T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Date Placeholder 2"/>
          <p:cNvSpPr/>
          <p:nvPr/>
        </p:nvSpPr>
        <p:spPr>
          <a:xfrm>
            <a:off x="4281480" y="0"/>
            <a:ext cx="3275280" cy="534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fld id="{90FAAE1D-1C64-4F87-852B-5ED7D79E0A42}" type="datetime">
              <a:rPr b="0" lang="en-US" sz="1200" spc="-1" strike="noStrike">
                <a:solidFill>
                  <a:srgbClr val="000000"/>
                </a:solidFill>
                <a:latin typeface="Calibri"/>
              </a:rPr>
              <a:t>1/26/22</a:t>
            </a:fld>
            <a:endParaRPr b="0" lang="tr-TR" sz="1200" spc="-1" strike="noStrike">
              <a:latin typeface="Arial"/>
            </a:endParaRPr>
          </a:p>
        </p:txBody>
      </p:sp>
      <p:sp>
        <p:nvSpPr>
          <p:cNvPr id="83" name="Slide Number Placeholder 12"/>
          <p:cNvSpPr/>
          <p:nvPr/>
        </p:nvSpPr>
        <p:spPr>
          <a:xfrm>
            <a:off x="4278960" y="10157400"/>
            <a:ext cx="3279240" cy="532800"/>
          </a:xfrm>
          <a:prstGeom prst="rect">
            <a:avLst/>
          </a:prstGeom>
          <a:noFill/>
          <a:ln w="0">
            <a:noFill/>
          </a:ln>
        </p:spPr>
        <p:style>
          <a:lnRef idx="0"/>
          <a:fillRef idx="0"/>
          <a:effectRef idx="0"/>
          <a:fontRef idx="minor"/>
        </p:style>
        <p:txBody>
          <a:bodyPr lIns="0" rIns="0" tIns="0" bIns="0" anchor="b">
            <a:noAutofit/>
          </a:bodyPr>
          <a:p>
            <a:pPr algn="r">
              <a:lnSpc>
                <a:spcPct val="100000"/>
              </a:lnSpc>
            </a:pPr>
            <a:fld id="{F9F5BB1B-F2AE-4F5B-9EF0-B5FFF9F1183B}"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84" name="Slide Number Placeholder 6"/>
          <p:cNvSpPr/>
          <p:nvPr/>
        </p:nvSpPr>
        <p:spPr>
          <a:xfrm>
            <a:off x="4278960" y="10157400"/>
            <a:ext cx="3279240" cy="5328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5683FD17-494C-4091-977F-9C37D717F588}"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85" name="PlaceHolder 1"/>
          <p:cNvSpPr>
            <a:spLocks noGrp="1"/>
          </p:cNvSpPr>
          <p:nvPr>
            <p:ph type="sldImg"/>
          </p:nvPr>
        </p:nvSpPr>
        <p:spPr>
          <a:xfrm>
            <a:off x="217440" y="812880"/>
            <a:ext cx="7123320" cy="4007160"/>
          </a:xfrm>
          <a:prstGeom prst="rect">
            <a:avLst/>
          </a:prstGeom>
          <a:ln w="0">
            <a:noFill/>
          </a:ln>
        </p:spPr>
      </p:sp>
      <p:sp>
        <p:nvSpPr>
          <p:cNvPr id="86" name="PlaceHolder 2"/>
          <p:cNvSpPr>
            <a:spLocks noGrp="1"/>
          </p:cNvSpPr>
          <p:nvPr>
            <p:ph type="body"/>
          </p:nvPr>
        </p:nvSpPr>
        <p:spPr>
          <a:xfrm>
            <a:off x="756000" y="5078520"/>
            <a:ext cx="6046200" cy="480960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Date Placeholder 1"/>
          <p:cNvSpPr/>
          <p:nvPr/>
        </p:nvSpPr>
        <p:spPr>
          <a:xfrm>
            <a:off x="4281480" y="0"/>
            <a:ext cx="3275280" cy="534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fld id="{22CDDDCA-4025-4F04-BB43-24A9B73CB51E}" type="datetime">
              <a:rPr b="0" lang="en-US" sz="1200" spc="-1" strike="noStrike">
                <a:solidFill>
                  <a:srgbClr val="000000"/>
                </a:solidFill>
                <a:latin typeface="Calibri"/>
              </a:rPr>
              <a:t>1/26/22</a:t>
            </a:fld>
            <a:endParaRPr b="0" lang="tr-TR" sz="1200" spc="-1" strike="noStrike">
              <a:latin typeface="Arial"/>
            </a:endParaRPr>
          </a:p>
        </p:txBody>
      </p:sp>
      <p:sp>
        <p:nvSpPr>
          <p:cNvPr id="88" name="Slide Number Placeholder 1"/>
          <p:cNvSpPr/>
          <p:nvPr/>
        </p:nvSpPr>
        <p:spPr>
          <a:xfrm>
            <a:off x="4278960" y="10157400"/>
            <a:ext cx="3279240" cy="532800"/>
          </a:xfrm>
          <a:prstGeom prst="rect">
            <a:avLst/>
          </a:prstGeom>
          <a:noFill/>
          <a:ln w="0">
            <a:noFill/>
          </a:ln>
        </p:spPr>
        <p:style>
          <a:lnRef idx="0"/>
          <a:fillRef idx="0"/>
          <a:effectRef idx="0"/>
          <a:fontRef idx="minor"/>
        </p:style>
        <p:txBody>
          <a:bodyPr lIns="0" rIns="0" tIns="0" bIns="0" anchor="b">
            <a:noAutofit/>
          </a:bodyPr>
          <a:p>
            <a:pPr algn="r">
              <a:lnSpc>
                <a:spcPct val="100000"/>
              </a:lnSpc>
            </a:pPr>
            <a:fld id="{8CC04C03-0904-4DD9-B920-BCEADCD2C52D}" type="slidenum">
              <a:rPr b="0" lang="tr-TR" sz="1400" spc="-1" strike="noStrike">
                <a:solidFill>
                  <a:srgbClr val="000000"/>
                </a:solidFill>
                <a:latin typeface="Times New Roman"/>
                <a:ea typeface="Segoe UI"/>
              </a:rPr>
              <a:t>&lt;number&gt;</a:t>
            </a:fld>
            <a:endParaRPr b="0" lang="tr-TR" sz="1400" spc="-1" strike="noStrike">
              <a:latin typeface="Arial"/>
            </a:endParaRPr>
          </a:p>
        </p:txBody>
      </p:sp>
      <p:sp>
        <p:nvSpPr>
          <p:cNvPr id="89" name="Slide Number Placeholder 2"/>
          <p:cNvSpPr/>
          <p:nvPr/>
        </p:nvSpPr>
        <p:spPr>
          <a:xfrm>
            <a:off x="4278960" y="10157400"/>
            <a:ext cx="3279240" cy="53280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B108F7F-3E43-40B5-A652-647226478B33}" type="slidenum">
              <a:rPr b="0" lang="en-US" sz="1400" spc="-1" strike="noStrike">
                <a:solidFill>
                  <a:srgbClr val="000000"/>
                </a:solidFill>
                <a:latin typeface="Times New Roman"/>
                <a:ea typeface="Segoe UI"/>
              </a:rPr>
              <a:t>&lt;number&gt;</a:t>
            </a:fld>
            <a:endParaRPr b="0" lang="tr-TR" sz="1400" spc="-1" strike="noStrike">
              <a:latin typeface="Arial"/>
            </a:endParaRPr>
          </a:p>
        </p:txBody>
      </p:sp>
      <p:sp>
        <p:nvSpPr>
          <p:cNvPr id="90" name="PlaceHolder 1"/>
          <p:cNvSpPr>
            <a:spLocks noGrp="1"/>
          </p:cNvSpPr>
          <p:nvPr>
            <p:ph type="sldImg"/>
          </p:nvPr>
        </p:nvSpPr>
        <p:spPr>
          <a:xfrm>
            <a:off x="217440" y="812880"/>
            <a:ext cx="7123320" cy="4007160"/>
          </a:xfrm>
          <a:prstGeom prst="rect">
            <a:avLst/>
          </a:prstGeom>
          <a:ln w="0">
            <a:noFill/>
          </a:ln>
        </p:spPr>
      </p:sp>
      <p:sp>
        <p:nvSpPr>
          <p:cNvPr id="91" name="PlaceHolder 2"/>
          <p:cNvSpPr>
            <a:spLocks noGrp="1"/>
          </p:cNvSpPr>
          <p:nvPr>
            <p:ph type="body"/>
          </p:nvPr>
        </p:nvSpPr>
        <p:spPr>
          <a:xfrm>
            <a:off x="756000" y="5078520"/>
            <a:ext cx="6046200" cy="4809600"/>
          </a:xfrm>
          <a:prstGeom prst="rect">
            <a:avLst/>
          </a:prstGeom>
          <a:noFill/>
          <a:ln w="12600">
            <a:noFill/>
          </a:ln>
        </p:spPr>
        <p:txBody>
          <a:bodyPr lIns="0" rIns="0" tIns="0" bIns="0" anchor="t">
            <a:noAutofit/>
          </a:bodyPr>
          <a:p>
            <a:endParaRPr b="0" lang="tr-T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tr-T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tr-TR" sz="3200" spc="-1" strike="noStrike">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tr-TR" sz="4400" spc="-1" strike="noStrike">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tr-TR" sz="3200" spc="-1" strike="noStrike">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phic 1" descr=""/>
          <p:cNvPicPr/>
          <p:nvPr/>
        </p:nvPicPr>
        <p:blipFill>
          <a:blip r:embed="rId2"/>
          <a:stretch/>
        </p:blipFill>
        <p:spPr>
          <a:xfrm>
            <a:off x="9832320" y="0"/>
            <a:ext cx="246240" cy="5668200"/>
          </a:xfrm>
          <a:prstGeom prst="rect">
            <a:avLst/>
          </a:prstGeom>
          <a:ln w="12600">
            <a:noFill/>
          </a:ln>
        </p:spPr>
      </p:pic>
      <p:sp>
        <p:nvSpPr>
          <p:cNvPr id="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Box 1"/>
          <p:cNvSpPr/>
          <p:nvPr/>
        </p:nvSpPr>
        <p:spPr>
          <a:xfrm>
            <a:off x="526320" y="2376720"/>
            <a:ext cx="9070200" cy="945000"/>
          </a:xfrm>
          <a:prstGeom prst="rect">
            <a:avLst/>
          </a:prstGeom>
          <a:noFill/>
          <a:ln w="0">
            <a:noFill/>
          </a:ln>
        </p:spPr>
        <p:style>
          <a:lnRef idx="0"/>
          <a:fillRef idx="0"/>
          <a:effectRef idx="0"/>
          <a:fontRef idx="minor"/>
        </p:style>
      </p:sp>
      <p:sp>
        <p:nvSpPr>
          <p:cNvPr id="46" name="TextBox 2"/>
          <p:cNvSpPr/>
          <p:nvPr/>
        </p:nvSpPr>
        <p:spPr>
          <a:xfrm>
            <a:off x="526680" y="2377080"/>
            <a:ext cx="9070200" cy="945000"/>
          </a:xfrm>
          <a:prstGeom prst="rect">
            <a:avLst/>
          </a:prstGeom>
          <a:noFill/>
          <a:ln w="0">
            <a:noFill/>
          </a:ln>
        </p:spPr>
        <p:style>
          <a:lnRef idx="0"/>
          <a:fillRef idx="0"/>
          <a:effectRef idx="0"/>
          <a:fontRef idx="minor"/>
        </p:style>
      </p:sp>
      <p:sp>
        <p:nvSpPr>
          <p:cNvPr id="47" name="TextBox 3"/>
          <p:cNvSpPr/>
          <p:nvPr/>
        </p:nvSpPr>
        <p:spPr>
          <a:xfrm>
            <a:off x="526680" y="2377080"/>
            <a:ext cx="9070200" cy="945000"/>
          </a:xfrm>
          <a:prstGeom prst="rect">
            <a:avLst/>
          </a:prstGeom>
          <a:noFill/>
          <a:ln w="0">
            <a:noFill/>
          </a:ln>
        </p:spPr>
        <p:style>
          <a:lnRef idx="0"/>
          <a:fillRef idx="0"/>
          <a:effectRef idx="0"/>
          <a:fontRef idx="minor"/>
        </p:style>
      </p:sp>
      <p:sp>
        <p:nvSpPr>
          <p:cNvPr id="48" name="TextBox 4"/>
          <p:cNvSpPr/>
          <p:nvPr/>
        </p:nvSpPr>
        <p:spPr>
          <a:xfrm>
            <a:off x="526320" y="2376720"/>
            <a:ext cx="9070200" cy="945000"/>
          </a:xfrm>
          <a:prstGeom prst="rect">
            <a:avLst/>
          </a:prstGeom>
          <a:noFill/>
          <a:ln w="0">
            <a:noFill/>
          </a:ln>
        </p:spPr>
        <p:style>
          <a:lnRef idx="0"/>
          <a:fillRef idx="0"/>
          <a:effectRef idx="0"/>
          <a:fontRef idx="minor"/>
        </p:style>
      </p:sp>
      <p:sp>
        <p:nvSpPr>
          <p:cNvPr id="49" name="TextBox 5"/>
          <p:cNvSpPr/>
          <p:nvPr/>
        </p:nvSpPr>
        <p:spPr>
          <a:xfrm>
            <a:off x="526680" y="2377080"/>
            <a:ext cx="9070200" cy="945000"/>
          </a:xfrm>
          <a:prstGeom prst="rect">
            <a:avLst/>
          </a:prstGeom>
          <a:noFill/>
          <a:ln w="0">
            <a:noFill/>
          </a:ln>
        </p:spPr>
        <p:style>
          <a:lnRef idx="0"/>
          <a:fillRef idx="0"/>
          <a:effectRef idx="0"/>
          <a:fontRef idx="minor"/>
        </p:style>
      </p:sp>
      <p:sp>
        <p:nvSpPr>
          <p:cNvPr id="50" name="TextBox 6"/>
          <p:cNvSpPr/>
          <p:nvPr/>
        </p:nvSpPr>
        <p:spPr>
          <a:xfrm>
            <a:off x="1980000" y="1837800"/>
            <a:ext cx="6478560" cy="1760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tr-TR" sz="3300" spc="-1" strike="noStrike">
                <a:solidFill>
                  <a:srgbClr val="000000"/>
                </a:solidFill>
                <a:latin typeface="Times New Roman"/>
                <a:ea typeface="Microsoft YaHei"/>
              </a:rPr>
              <a:t>PATİKA – INNOVA JAVA SPRİNG</a:t>
            </a:r>
            <a:endParaRPr b="0" lang="tr-TR" sz="3300" spc="-1" strike="noStrike">
              <a:latin typeface="Arial"/>
            </a:endParaRPr>
          </a:p>
          <a:p>
            <a:pPr algn="ctr">
              <a:lnSpc>
                <a:spcPct val="100000"/>
              </a:lnSpc>
            </a:pPr>
            <a:r>
              <a:rPr b="0" lang="tr-TR" sz="3300" spc="-1" strike="noStrike">
                <a:solidFill>
                  <a:srgbClr val="000000"/>
                </a:solidFill>
                <a:latin typeface="Times New Roman"/>
                <a:ea typeface="Microsoft YaHei"/>
              </a:rPr>
              <a:t>ODEV – 3</a:t>
            </a:r>
            <a:endParaRPr b="0" lang="tr-TR" sz="3300" spc="-1" strike="noStrike">
              <a:latin typeface="Arial"/>
            </a:endParaRPr>
          </a:p>
          <a:p>
            <a:pPr>
              <a:lnSpc>
                <a:spcPct val="100000"/>
              </a:lnSpc>
            </a:pPr>
            <a:endParaRPr b="0" lang="tr-TR" sz="3300" spc="-1" strike="noStrike">
              <a:latin typeface="Arial"/>
            </a:endParaRPr>
          </a:p>
          <a:p>
            <a:pPr algn="ctr">
              <a:lnSpc>
                <a:spcPct val="100000"/>
              </a:lnSpc>
            </a:pPr>
            <a:r>
              <a:rPr b="0" lang="tr-TR" sz="2000" spc="-1" strike="noStrike">
                <a:solidFill>
                  <a:srgbClr val="000000"/>
                </a:solidFill>
                <a:latin typeface="Times New Roman"/>
                <a:ea typeface="Microsoft YaHei"/>
              </a:rPr>
              <a:t>Bekir Gürkan Güldaş </a:t>
            </a:r>
            <a:endParaRPr b="0" lang="tr-TR" sz="2000" spc="-1" strike="noStrike">
              <a:latin typeface="Arial"/>
            </a:endParaRPr>
          </a:p>
        </p:txBody>
      </p:sp>
      <p:sp>
        <p:nvSpPr>
          <p:cNvPr id="51" name="TextBox 7"/>
          <p:cNvSpPr/>
          <p:nvPr/>
        </p:nvSpPr>
        <p:spPr>
          <a:xfrm>
            <a:off x="7740000" y="360000"/>
            <a:ext cx="149940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tr-TR" sz="1800" spc="-1" strike="noStrike">
                <a:solidFill>
                  <a:srgbClr val="000000"/>
                </a:solidFill>
                <a:latin typeface="Arial"/>
                <a:ea typeface="Microsoft YaHei"/>
              </a:rPr>
              <a:t>25.01.2022</a:t>
            </a:r>
            <a:endParaRPr b="0" lang="tr-TR" sz="1800" spc="-1" strike="noStrike">
              <a:latin typeface="Arial"/>
            </a:endParaRPr>
          </a:p>
          <a:p>
            <a:pPr>
              <a:lnSpc>
                <a:spcPct val="100000"/>
              </a:lnSpc>
            </a:pP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txBox="1"/>
          <p:nvPr/>
        </p:nvSpPr>
        <p:spPr>
          <a:xfrm>
            <a:off x="900000" y="1800000"/>
            <a:ext cx="8460000" cy="1114200"/>
          </a:xfrm>
          <a:prstGeom prst="rect">
            <a:avLst/>
          </a:prstGeom>
          <a:noFill/>
          <a:ln w="0">
            <a:noFill/>
          </a:ln>
        </p:spPr>
        <p:txBody>
          <a:bodyPr lIns="90000" rIns="90000" tIns="45000" bIns="45000" anchor="t">
            <a:noAutofit/>
          </a:bodyPr>
          <a:p>
            <a:pPr algn="just"/>
            <a:r>
              <a:rPr b="0" lang="tr-TR" sz="1800" spc="-1" strike="noStrike">
                <a:latin typeface="Arial"/>
              </a:rPr>
              <a:t>Path bir işletim sisteminde bir dosya yada klasöre verilen özel bir lokasyondur. Path bir dosya yolunun alfa sayısal karakterlerin birleşiminden oluşur. Absolute path ise bir dosya yada klasörün root(kök) dizinden itibaren verilen path’e denir.Root (/) dizininden itibaren alt klasörlere erişilebilir.</a:t>
            </a:r>
            <a:endParaRPr b="0" lang="tr-TR" sz="1800" spc="-1" strike="noStrike">
              <a:latin typeface="Arial"/>
            </a:endParaRPr>
          </a:p>
        </p:txBody>
      </p:sp>
      <p:pic>
        <p:nvPicPr>
          <p:cNvPr id="80" name="" descr=""/>
          <p:cNvPicPr/>
          <p:nvPr/>
        </p:nvPicPr>
        <p:blipFill>
          <a:blip r:embed="rId1"/>
          <a:stretch/>
        </p:blipFill>
        <p:spPr>
          <a:xfrm>
            <a:off x="2472120" y="3420000"/>
            <a:ext cx="4907880" cy="1800000"/>
          </a:xfrm>
          <a:prstGeom prst="rect">
            <a:avLst/>
          </a:prstGeom>
          <a:ln w="0">
            <a:noFill/>
          </a:ln>
        </p:spPr>
      </p:pic>
      <p:sp>
        <p:nvSpPr>
          <p:cNvPr id="81" name="TextBox 21"/>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pPr>
            <a:r>
              <a:rPr b="0" lang="tr-TR" sz="3200" spc="-1" strike="noStrike">
                <a:solidFill>
                  <a:srgbClr val="000000"/>
                </a:solidFill>
                <a:latin typeface="Times New Roman"/>
                <a:ea typeface="Microsoft YaHei"/>
              </a:rPr>
              <a:t>5. Absolute Path</a:t>
            </a:r>
            <a:endParaRPr b="0" lang="tr-TR" sz="3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Box 8"/>
          <p:cNvSpPr/>
          <p:nvPr/>
        </p:nvSpPr>
        <p:spPr>
          <a:xfrm>
            <a:off x="526320" y="2376720"/>
            <a:ext cx="9070200" cy="945000"/>
          </a:xfrm>
          <a:prstGeom prst="rect">
            <a:avLst/>
          </a:prstGeom>
          <a:noFill/>
          <a:ln w="0">
            <a:noFill/>
          </a:ln>
        </p:spPr>
        <p:style>
          <a:lnRef idx="0"/>
          <a:fillRef idx="0"/>
          <a:effectRef idx="0"/>
          <a:fontRef idx="minor"/>
        </p:style>
      </p:sp>
      <p:sp>
        <p:nvSpPr>
          <p:cNvPr id="53" name="TextBox 9"/>
          <p:cNvSpPr/>
          <p:nvPr/>
        </p:nvSpPr>
        <p:spPr>
          <a:xfrm>
            <a:off x="526680" y="2377080"/>
            <a:ext cx="9070200" cy="945000"/>
          </a:xfrm>
          <a:prstGeom prst="rect">
            <a:avLst/>
          </a:prstGeom>
          <a:noFill/>
          <a:ln w="0">
            <a:noFill/>
          </a:ln>
        </p:spPr>
        <p:style>
          <a:lnRef idx="0"/>
          <a:fillRef idx="0"/>
          <a:effectRef idx="0"/>
          <a:fontRef idx="minor"/>
        </p:style>
      </p:sp>
      <p:sp>
        <p:nvSpPr>
          <p:cNvPr id="54" name="TextBox 10"/>
          <p:cNvSpPr/>
          <p:nvPr/>
        </p:nvSpPr>
        <p:spPr>
          <a:xfrm>
            <a:off x="526680" y="2377080"/>
            <a:ext cx="9070200" cy="945000"/>
          </a:xfrm>
          <a:prstGeom prst="rect">
            <a:avLst/>
          </a:prstGeom>
          <a:noFill/>
          <a:ln w="0">
            <a:noFill/>
          </a:ln>
        </p:spPr>
        <p:style>
          <a:lnRef idx="0"/>
          <a:fillRef idx="0"/>
          <a:effectRef idx="0"/>
          <a:fontRef idx="minor"/>
        </p:style>
      </p:sp>
      <p:sp>
        <p:nvSpPr>
          <p:cNvPr id="55" name="TextBox 11"/>
          <p:cNvSpPr/>
          <p:nvPr/>
        </p:nvSpPr>
        <p:spPr>
          <a:xfrm>
            <a:off x="526320" y="2376720"/>
            <a:ext cx="9070200" cy="945000"/>
          </a:xfrm>
          <a:prstGeom prst="rect">
            <a:avLst/>
          </a:prstGeom>
          <a:noFill/>
          <a:ln w="0">
            <a:noFill/>
          </a:ln>
        </p:spPr>
        <p:style>
          <a:lnRef idx="0"/>
          <a:fillRef idx="0"/>
          <a:effectRef idx="0"/>
          <a:fontRef idx="minor"/>
        </p:style>
      </p:sp>
      <p:sp>
        <p:nvSpPr>
          <p:cNvPr id="56" name="TextBox 12"/>
          <p:cNvSpPr/>
          <p:nvPr/>
        </p:nvSpPr>
        <p:spPr>
          <a:xfrm>
            <a:off x="526680" y="2377080"/>
            <a:ext cx="9070200" cy="945000"/>
          </a:xfrm>
          <a:prstGeom prst="rect">
            <a:avLst/>
          </a:prstGeom>
          <a:noFill/>
          <a:ln w="0">
            <a:noFill/>
          </a:ln>
        </p:spPr>
        <p:style>
          <a:lnRef idx="0"/>
          <a:fillRef idx="0"/>
          <a:effectRef idx="0"/>
          <a:fontRef idx="minor"/>
        </p:style>
      </p:sp>
      <p:sp>
        <p:nvSpPr>
          <p:cNvPr id="57" name="TextBox 13"/>
          <p:cNvSpPr/>
          <p:nvPr/>
        </p:nvSpPr>
        <p:spPr>
          <a:xfrm>
            <a:off x="1571400" y="1980000"/>
            <a:ext cx="6887880" cy="1881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tr-TR" sz="1800" spc="-1" strike="noStrike">
                <a:solidFill>
                  <a:srgbClr val="000000"/>
                </a:solidFill>
                <a:latin typeface="Arial"/>
                <a:ea typeface="Microsoft YaHei"/>
              </a:rPr>
              <a:t>1. ASCII ve Extended ASCII ..................................................... 3</a:t>
            </a:r>
            <a:endParaRPr b="0" lang="tr-TR" sz="1800" spc="-1" strike="noStrike">
              <a:latin typeface="Arial"/>
            </a:endParaRPr>
          </a:p>
          <a:p>
            <a:pPr>
              <a:lnSpc>
                <a:spcPct val="100000"/>
              </a:lnSpc>
            </a:pPr>
            <a:r>
              <a:rPr b="0" lang="tr-TR" sz="1800" spc="-1" strike="noStrike">
                <a:solidFill>
                  <a:srgbClr val="000000"/>
                </a:solidFill>
                <a:latin typeface="Arial"/>
                <a:ea typeface="Microsoft YaHei"/>
              </a:rPr>
              <a:t>2. UNICODE ............................................................................. 5</a:t>
            </a:r>
            <a:endParaRPr b="0" lang="tr-TR" sz="1800" spc="-1" strike="noStrike">
              <a:latin typeface="Arial"/>
            </a:endParaRPr>
          </a:p>
          <a:p>
            <a:pPr>
              <a:lnSpc>
                <a:spcPct val="100000"/>
              </a:lnSpc>
            </a:pPr>
            <a:r>
              <a:rPr b="0" lang="tr-TR" sz="1800" spc="-1" strike="noStrike">
                <a:solidFill>
                  <a:srgbClr val="000000"/>
                </a:solidFill>
                <a:latin typeface="Arial"/>
                <a:ea typeface="Microsoft YaHei"/>
              </a:rPr>
              <a:t>3. JAR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8</a:t>
            </a:r>
            <a:endParaRPr b="0" lang="tr-TR" sz="1800" spc="-1" strike="noStrike">
              <a:latin typeface="Arial"/>
            </a:endParaRPr>
          </a:p>
          <a:p>
            <a:pPr>
              <a:lnSpc>
                <a:spcPct val="100000"/>
              </a:lnSpc>
            </a:pPr>
            <a:r>
              <a:rPr b="0" lang="tr-TR" sz="1800" spc="-1" strike="noStrike">
                <a:solidFill>
                  <a:srgbClr val="000000"/>
                </a:solidFill>
                <a:latin typeface="Arial"/>
                <a:ea typeface="Microsoft YaHei"/>
              </a:rPr>
              <a:t>4. WAR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9</a:t>
            </a:r>
            <a:endParaRPr b="0" lang="tr-TR" sz="1800" spc="-1" strike="noStrike">
              <a:latin typeface="Arial"/>
            </a:endParaRPr>
          </a:p>
          <a:p>
            <a:pPr>
              <a:lnSpc>
                <a:spcPct val="100000"/>
              </a:lnSpc>
            </a:pPr>
            <a:r>
              <a:rPr b="0" lang="tr-TR" sz="1800" spc="-1" strike="noStrike">
                <a:solidFill>
                  <a:srgbClr val="000000"/>
                </a:solidFill>
                <a:latin typeface="Arial"/>
                <a:ea typeface="Microsoft YaHei"/>
              </a:rPr>
              <a:t>5. Absolute Path .......................................................................</a:t>
            </a:r>
            <a:r>
              <a:rPr b="0" lang="tr-TR" sz="1800" spc="-1" strike="noStrike" baseline="-8000">
                <a:solidFill>
                  <a:srgbClr val="000000"/>
                </a:solidFill>
                <a:latin typeface="Arial"/>
                <a:ea typeface="Microsoft YaHei"/>
              </a:rPr>
              <a:t> </a:t>
            </a:r>
            <a:r>
              <a:rPr b="0" lang="tr-TR" sz="1800" spc="-1" strike="noStrike">
                <a:solidFill>
                  <a:srgbClr val="000000"/>
                </a:solidFill>
                <a:latin typeface="Arial"/>
                <a:ea typeface="Microsoft YaHei"/>
              </a:rPr>
              <a:t>10</a:t>
            </a:r>
            <a:endParaRPr b="0" lang="tr-TR" sz="1800" spc="-1" strike="noStrike">
              <a:latin typeface="Arial"/>
            </a:endParaRPr>
          </a:p>
          <a:p>
            <a:pPr algn="just">
              <a:lnSpc>
                <a:spcPct val="100000"/>
              </a:lnSpc>
            </a:pPr>
            <a:endParaRPr b="0" lang="tr-TR" sz="1800" spc="-1" strike="noStrike">
              <a:latin typeface="Arial"/>
            </a:endParaRPr>
          </a:p>
        </p:txBody>
      </p:sp>
      <p:sp>
        <p:nvSpPr>
          <p:cNvPr id="58" name="TextBox 26"/>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gn="ctr">
              <a:lnSpc>
                <a:spcPct val="100000"/>
              </a:lnSpc>
            </a:pPr>
            <a:r>
              <a:rPr b="0" lang="tr-TR" sz="3200" spc="-1" strike="noStrike">
                <a:solidFill>
                  <a:srgbClr val="000000"/>
                </a:solidFill>
                <a:latin typeface="Times New Roman"/>
                <a:ea typeface="Microsoft YaHei"/>
              </a:rPr>
              <a:t>İçindekiler</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180000" y="1242360"/>
            <a:ext cx="4489200" cy="3977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tr-TR" sz="1800" spc="-1" strike="noStrike">
                <a:latin typeface="Arial"/>
              </a:rPr>
              <a:t>ASCII (American Standard Code for Information Interchange) Latin alfabesi üzerine kurulu 7 bitlik bir karakter kümesidir. Harflerin bilgisayar ortamında saklanması ve taşınması ile ilgili geliştirilen ilk sistem ASCII sistemi olmuştur. </a:t>
            </a:r>
            <a:endParaRPr b="0" lang="tr-TR" sz="1800" spc="-1" strike="noStrike">
              <a:latin typeface="Arial"/>
            </a:endParaRPr>
          </a:p>
          <a:p>
            <a:pPr algn="just">
              <a:lnSpc>
                <a:spcPct val="100000"/>
              </a:lnSpc>
            </a:pPr>
            <a:endParaRPr b="0" lang="tr-TR" sz="1800" spc="-1" strike="noStrike">
              <a:latin typeface="Arial"/>
            </a:endParaRPr>
          </a:p>
          <a:p>
            <a:pPr algn="just">
              <a:lnSpc>
                <a:spcPct val="100000"/>
              </a:lnSpc>
            </a:pPr>
            <a:r>
              <a:rPr b="0" lang="tr-TR" sz="1800" spc="-1" strike="noStrike">
                <a:latin typeface="Arial"/>
              </a:rPr>
              <a:t>Bu sistemde Amerikan İngilizcesi alfabesinde bulunan harflerin her birine bir sayı atanmış ve harfler bilgisayar ortamında sayı olarak saklanmıştır. Harflerin kodlanması için 7 bitlik baytlar kullanılmıştır.</a:t>
            </a:r>
            <a:endParaRPr b="0" lang="tr-TR" sz="1800" spc="-1" strike="noStrike">
              <a:latin typeface="Arial"/>
            </a:endParaRPr>
          </a:p>
        </p:txBody>
      </p:sp>
      <p:pic>
        <p:nvPicPr>
          <p:cNvPr id="60" name="" descr=""/>
          <p:cNvPicPr/>
          <p:nvPr/>
        </p:nvPicPr>
        <p:blipFill>
          <a:blip r:embed="rId1"/>
          <a:stretch/>
        </p:blipFill>
        <p:spPr>
          <a:xfrm>
            <a:off x="4680000" y="1242360"/>
            <a:ext cx="5050080" cy="4139640"/>
          </a:xfrm>
          <a:prstGeom prst="rect">
            <a:avLst/>
          </a:prstGeom>
          <a:ln w="0">
            <a:noFill/>
          </a:ln>
        </p:spPr>
      </p:pic>
      <p:sp>
        <p:nvSpPr>
          <p:cNvPr id="61" name=""/>
          <p:cNvSpPr/>
          <p:nvPr/>
        </p:nvSpPr>
        <p:spPr>
          <a:xfrm>
            <a:off x="8280000" y="5274000"/>
            <a:ext cx="1619640" cy="251640"/>
          </a:xfrm>
          <a:prstGeom prst="rect">
            <a:avLst/>
          </a:prstGeom>
          <a:solidFill>
            <a:srgbClr val="ffffff"/>
          </a:solidFill>
          <a:ln w="0">
            <a:solidFill>
              <a:srgbClr val="ffffff"/>
            </a:solidFill>
          </a:ln>
        </p:spPr>
        <p:style>
          <a:lnRef idx="0"/>
          <a:fillRef idx="0"/>
          <a:effectRef idx="0"/>
          <a:fontRef idx="minor"/>
        </p:style>
      </p:sp>
      <p:sp>
        <p:nvSpPr>
          <p:cNvPr id="62" name="TextBox 14"/>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pPr>
            <a:r>
              <a:rPr b="0" lang="tr-TR" sz="3200" spc="-1" strike="noStrike">
                <a:solidFill>
                  <a:srgbClr val="000000"/>
                </a:solidFill>
                <a:latin typeface="Times New Roman"/>
                <a:ea typeface="Microsoft YaHei"/>
              </a:rPr>
              <a:t>1. ASCII ve Extended ASCII</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p:nvPr/>
        </p:nvSpPr>
        <p:spPr>
          <a:xfrm>
            <a:off x="180000" y="1214280"/>
            <a:ext cx="4816800" cy="4185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tr-TR" sz="1800" spc="-1" strike="noStrike">
                <a:latin typeface="Arial"/>
              </a:rPr>
              <a:t>ASCII kodlaması kullanılmaya başladıktan sonra ü, ö veya ç gibi harflerin de kodlanması ihtiyacı ortaya çıkmış Genişletilmiş ASCII denilen yeni bir sistem kullanılmıştır. Bu sistemde harfleri kodlamak için kullanılan yedi bite bir bit daha eklenerek 8 bitlik baytlar kullanılmıştır.</a:t>
            </a:r>
            <a:endParaRPr b="0" lang="tr-TR" sz="1800" spc="-1" strike="noStrike">
              <a:latin typeface="Arial"/>
            </a:endParaRPr>
          </a:p>
          <a:p>
            <a:pPr algn="just">
              <a:lnSpc>
                <a:spcPct val="100000"/>
              </a:lnSpc>
            </a:pPr>
            <a:endParaRPr b="0" lang="tr-TR" sz="1800" spc="-1" strike="noStrike">
              <a:latin typeface="Arial"/>
            </a:endParaRPr>
          </a:p>
          <a:p>
            <a:pPr algn="just">
              <a:lnSpc>
                <a:spcPct val="100000"/>
              </a:lnSpc>
            </a:pPr>
            <a:r>
              <a:rPr b="0" lang="tr-TR" sz="1800" spc="-1" strike="noStrike">
                <a:latin typeface="Arial"/>
              </a:rPr>
              <a:t>İlk çıkarılan genişletilmiş ASCII kümesi olan ISO 8859-1 (Latin-1), Latin alfabeside kullanılan harflerin büyük çoğunluğu karşılamaktadır. Daha sonra farklı dillerin alfabelerinde bulunan o dile özgü karakterler için farklı genişletilmiş ASCII kümeleri çıkarılmıştır. Bu farklı kümelere Code Page denilmektedir.</a:t>
            </a:r>
            <a:endParaRPr b="0" lang="tr-TR" sz="1800" spc="-1" strike="noStrike">
              <a:latin typeface="Arial"/>
            </a:endParaRPr>
          </a:p>
        </p:txBody>
      </p:sp>
      <p:pic>
        <p:nvPicPr>
          <p:cNvPr id="64" name="" descr=""/>
          <p:cNvPicPr/>
          <p:nvPr/>
        </p:nvPicPr>
        <p:blipFill>
          <a:blip r:embed="rId1"/>
          <a:stretch/>
        </p:blipFill>
        <p:spPr>
          <a:xfrm>
            <a:off x="5220000" y="1260000"/>
            <a:ext cx="4499640" cy="4139640"/>
          </a:xfrm>
          <a:prstGeom prst="rect">
            <a:avLst/>
          </a:prstGeom>
          <a:ln w="0">
            <a:noFill/>
          </a:ln>
        </p:spPr>
      </p:pic>
      <p:sp>
        <p:nvSpPr>
          <p:cNvPr id="65" name="TextBox 15"/>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pPr>
            <a:r>
              <a:rPr b="0" lang="tr-TR" sz="3200" spc="-1" strike="noStrike">
                <a:solidFill>
                  <a:srgbClr val="000000"/>
                </a:solidFill>
                <a:latin typeface="Times New Roman"/>
                <a:ea typeface="Microsoft YaHei"/>
              </a:rPr>
              <a:t>1. ASCII ve Extended ASCII</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
          <p:cNvSpPr/>
          <p:nvPr/>
        </p:nvSpPr>
        <p:spPr>
          <a:xfrm>
            <a:off x="720000" y="1793880"/>
            <a:ext cx="8393040" cy="1625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tr-TR" sz="1800" spc="-1" strike="noStrike">
                <a:latin typeface="Arial"/>
              </a:rPr>
              <a:t>CodePage'ler arasında ki karışıklılıkla birlikte binlerce farklı karakter barındıran Çince veya Japonca gibi dillerin harfleri için 8 bitlik karakter kapasitesi yeterli olamamıştır. Bu yüzden ASCII sistemi yerini Unicode'a(Evrensel Kod) bırakmıştır. Sistemin amacı farklı karakter kodlama sistemlerinin birbiriyle tutarlı çalışmasını ve dünyadaki tüm yazım sistemlerinden metinlerin bilgisayar ortamında tek bir standart altında temsil edilebilmesini sağlamaktır.</a:t>
            </a:r>
            <a:endParaRPr b="0" lang="tr-TR" sz="1800" spc="-1" strike="noStrike">
              <a:latin typeface="Arial"/>
            </a:endParaRPr>
          </a:p>
        </p:txBody>
      </p:sp>
      <p:sp>
        <p:nvSpPr>
          <p:cNvPr id="67" name="TextBox 16"/>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pPr>
            <a:r>
              <a:rPr b="0" lang="tr-TR" sz="3200" spc="-1" strike="noStrike">
                <a:solidFill>
                  <a:srgbClr val="000000"/>
                </a:solidFill>
                <a:latin typeface="Times New Roman"/>
                <a:ea typeface="Microsoft YaHei"/>
              </a:rPr>
              <a:t>2. UNICODE</a:t>
            </a:r>
            <a:endParaRPr b="0" lang="tr-TR" sz="3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360000" y="1080000"/>
            <a:ext cx="8819640" cy="23936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tr-TR" sz="1800" spc="-1" strike="noStrike">
                <a:latin typeface="Arial"/>
              </a:rPr>
              <a:t>Unicode, dünyadaki bütün yaşayan dillerin tüm karakterlerini kapsayabilmesi amacıyla uzunluğu 16 bite çıkarılmış "Wide-Body ASCII" olarak tanımlanabilir. Aynı zamanda Unicode on yedi adet düzleme(plane) ayrılmıştır. İlk düzlem olan Temel Çokdilli Düzlem (Basic Multilingual Plane, BMP) düzlemindeki karakterlerin kod noktaları U+00000 - U+0FFFF şeklinde yazılır. Sıfırıncı düzlem olduğundan U+0000 - U+FFFF şeklinde de belirtilebilir.</a:t>
            </a:r>
            <a:endParaRPr b="0" lang="tr-TR" sz="1800" spc="-1" strike="noStrike">
              <a:latin typeface="Arial"/>
            </a:endParaRPr>
          </a:p>
        </p:txBody>
      </p:sp>
      <p:pic>
        <p:nvPicPr>
          <p:cNvPr id="69" name="" descr=""/>
          <p:cNvPicPr/>
          <p:nvPr/>
        </p:nvPicPr>
        <p:blipFill>
          <a:blip r:embed="rId1"/>
          <a:stretch/>
        </p:blipFill>
        <p:spPr>
          <a:xfrm>
            <a:off x="6899040" y="2880000"/>
            <a:ext cx="2640600" cy="2519640"/>
          </a:xfrm>
          <a:prstGeom prst="rect">
            <a:avLst/>
          </a:prstGeom>
          <a:ln w="0">
            <a:noFill/>
          </a:ln>
        </p:spPr>
      </p:pic>
      <p:pic>
        <p:nvPicPr>
          <p:cNvPr id="70" name="" descr=""/>
          <p:cNvPicPr/>
          <p:nvPr/>
        </p:nvPicPr>
        <p:blipFill>
          <a:blip r:embed="rId2"/>
          <a:stretch/>
        </p:blipFill>
        <p:spPr>
          <a:xfrm>
            <a:off x="283680" y="2736000"/>
            <a:ext cx="6388920" cy="2790360"/>
          </a:xfrm>
          <a:prstGeom prst="rect">
            <a:avLst/>
          </a:prstGeom>
          <a:ln w="0">
            <a:noFill/>
          </a:ln>
        </p:spPr>
      </p:pic>
      <p:sp>
        <p:nvSpPr>
          <p:cNvPr id="71" name="TextBox 17"/>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pPr>
            <a:r>
              <a:rPr b="0" lang="tr-TR" sz="3200" spc="-1" strike="noStrike">
                <a:solidFill>
                  <a:srgbClr val="000000"/>
                </a:solidFill>
                <a:latin typeface="Times New Roman"/>
                <a:ea typeface="Microsoft YaHei"/>
              </a:rPr>
              <a:t>2. UNICODE</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
          <p:cNvSpPr/>
          <p:nvPr/>
        </p:nvSpPr>
        <p:spPr>
          <a:xfrm>
            <a:off x="900000" y="1214280"/>
            <a:ext cx="8459640" cy="39294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tr-TR" sz="1800" spc="-1" strike="noStrike">
                <a:latin typeface="Arial"/>
              </a:rPr>
              <a:t>Her düzlem, blok adı verilen bölümlere ayrılmıştır ve her blokta o blokla ilgili karakterler bulunur. Blokların  büyüklüğü değişken olmakla birlikte bu sayı her zaman 16'nın ve genelde de 128'in katıdır. Aynı yazı türünde bulunan karakterler farklı bloklara dağılmış olabilir</a:t>
            </a:r>
            <a:endParaRPr b="0" lang="tr-TR" sz="1800" spc="-1" strike="noStrike">
              <a:latin typeface="Arial"/>
            </a:endParaRPr>
          </a:p>
          <a:p>
            <a:pPr algn="just">
              <a:lnSpc>
                <a:spcPct val="100000"/>
              </a:lnSpc>
            </a:pPr>
            <a:endParaRPr b="0" lang="tr-TR" sz="1800" spc="-1" strike="noStrike">
              <a:latin typeface="Arial"/>
            </a:endParaRPr>
          </a:p>
          <a:p>
            <a:pPr algn="just">
              <a:lnSpc>
                <a:spcPct val="100000"/>
              </a:lnSpc>
            </a:pPr>
            <a:r>
              <a:rPr b="0" lang="tr-TR" sz="1800" spc="-1" strike="noStrike">
                <a:latin typeface="Arial"/>
              </a:rPr>
              <a:t>Unicode'un temel farkı genişletilmiş ASCII kümelerinin karakterlere atamak için kullandığı [0, 255] olan sayı aralığını [0, 1.114.111]'e çıkarmasında yatmaktadır. Unicode sisteminde 255'ten büyük sayılar iki tabanında 8 biti aşmaktadır ve eğer 1.114.111 sayının hepsi eşit uzunlukta olacak şekilde doğrudan iki tabanına dönüştürülüp kullanılmak istenirse her karakterin 32 bit uzunluğunda olması, iki tabanına dönüştürüldüğünde 32 bitten kısa olan sayıların da başına sıfır eklenerek 32 bite tamamlanması gerekir. Çünkü her karakterin uzunluğu sabit olmazsa kodlamada bir karakterin nerede bitip diğerinin nerede başladığı anlaşılamaz.</a:t>
            </a:r>
            <a:endParaRPr b="0" lang="tr-TR" sz="1800" spc="-1" strike="noStrike">
              <a:latin typeface="Arial"/>
            </a:endParaRPr>
          </a:p>
        </p:txBody>
      </p:sp>
      <p:sp>
        <p:nvSpPr>
          <p:cNvPr id="73" name="TextBox 18"/>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pPr>
            <a:r>
              <a:rPr b="0" lang="tr-TR" sz="3200" spc="-1" strike="noStrike">
                <a:solidFill>
                  <a:srgbClr val="000000"/>
                </a:solidFill>
                <a:latin typeface="Times New Roman"/>
                <a:ea typeface="Microsoft YaHei"/>
              </a:rPr>
              <a:t>2. UNICODE</a:t>
            </a:r>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821880" y="1689840"/>
            <a:ext cx="8357760" cy="136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tr-TR" sz="1800" spc="-1" strike="noStrike">
                <a:latin typeface="Arial"/>
              </a:rPr>
              <a:t>JAR dosyası, Java Runtime Environment tarafından Java dosyalarını, metin, resimler, vb. dosyaları ve bunlara bağlı meta verileri saklayan bir paket dosya formatı, arşiv dosyasıdır. İçinde birden çok dosya barındırdığı için ZIP formatında olan JAR dosyası, içinde Java’ya özgü bildirim dosyaları taşır. Java Runtime Environment tarafından kullanılmak üzere tasarlanmış bir formattır.</a:t>
            </a:r>
            <a:endParaRPr b="0" lang="tr-TR" sz="1800" spc="-1" strike="noStrike">
              <a:latin typeface="Arial"/>
            </a:endParaRPr>
          </a:p>
        </p:txBody>
      </p:sp>
      <p:sp>
        <p:nvSpPr>
          <p:cNvPr id="75" name="TextBox 19"/>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pPr>
            <a:r>
              <a:rPr b="0" lang="tr-TR" sz="3200" spc="-1" strike="noStrike">
                <a:solidFill>
                  <a:srgbClr val="000000"/>
                </a:solidFill>
                <a:latin typeface="Times New Roman"/>
                <a:ea typeface="Microsoft YaHei"/>
              </a:rPr>
              <a:t>3. JAR</a:t>
            </a:r>
            <a:endParaRPr b="0" lang="tr-TR" sz="3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 descr=""/>
          <p:cNvPicPr/>
          <p:nvPr/>
        </p:nvPicPr>
        <p:blipFill>
          <a:blip r:embed="rId1"/>
          <a:stretch/>
        </p:blipFill>
        <p:spPr>
          <a:xfrm>
            <a:off x="5400000" y="900000"/>
            <a:ext cx="4222080" cy="3441960"/>
          </a:xfrm>
          <a:prstGeom prst="rect">
            <a:avLst/>
          </a:prstGeom>
          <a:ln w="0">
            <a:noFill/>
          </a:ln>
        </p:spPr>
      </p:pic>
      <p:sp>
        <p:nvSpPr>
          <p:cNvPr id="77" name=""/>
          <p:cNvSpPr/>
          <p:nvPr/>
        </p:nvSpPr>
        <p:spPr>
          <a:xfrm>
            <a:off x="180000" y="1262160"/>
            <a:ext cx="5039640" cy="34174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tr-TR" sz="1800" spc="-1" strike="noStrike">
                <a:latin typeface="Arial"/>
              </a:rPr>
              <a:t>WAR dosyası, bir web uygulamasının tüm bölümlerini içeren bir arşivdir. Servlet sınıfları, web servisleri, JSP'ler, HTML sayfaları, resimler ve diğer kaynaklar war dosyası kapsamındadır. WAR dosyası, Java kodu için belirtilen dizinlere ve belirlenmiş bir yapılandırma dosyasına sahip bir JAR dosyasıdır. Uygulama sunucusuna neyi çalıştıracağını ve nasıl çalıştıracağını söyleyen web.xml dosyası mevcuttur. WAR dosyaları her zaman .war uzantısına sahiptir, ancak standart jar araçlarıyla oluşturulup okunabilirler.</a:t>
            </a:r>
            <a:endParaRPr b="0" lang="tr-TR" sz="1800" spc="-1" strike="noStrike">
              <a:latin typeface="Arial"/>
            </a:endParaRPr>
          </a:p>
        </p:txBody>
      </p:sp>
      <p:sp>
        <p:nvSpPr>
          <p:cNvPr id="78" name="TextBox 20"/>
          <p:cNvSpPr/>
          <p:nvPr/>
        </p:nvSpPr>
        <p:spPr>
          <a:xfrm>
            <a:off x="473400" y="411120"/>
            <a:ext cx="9070920" cy="544680"/>
          </a:xfrm>
          <a:prstGeom prst="rect">
            <a:avLst/>
          </a:prstGeom>
          <a:noFill/>
          <a:ln w="0">
            <a:noFill/>
          </a:ln>
        </p:spPr>
        <p:style>
          <a:lnRef idx="0"/>
          <a:fillRef idx="0"/>
          <a:effectRef idx="0"/>
          <a:fontRef idx="minor"/>
        </p:style>
        <p:txBody>
          <a:bodyPr lIns="90000" rIns="90000" tIns="45000" bIns="45000" anchor="ctr" anchorCtr="1">
            <a:noAutofit/>
          </a:bodyPr>
          <a:p>
            <a:pPr>
              <a:lnSpc>
                <a:spcPct val="100000"/>
              </a:lnSpc>
            </a:pPr>
            <a:r>
              <a:rPr b="0" lang="tr-TR" sz="3200" spc="-1" strike="noStrike">
                <a:solidFill>
                  <a:srgbClr val="000000"/>
                </a:solidFill>
                <a:latin typeface="Times New Roman"/>
                <a:ea typeface="Microsoft YaHei"/>
              </a:rPr>
              <a:t>4. WAR</a:t>
            </a:r>
            <a:endParaRPr b="0" lang="tr-TR" sz="3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TotalTime>
  <Application>LibreOffice/7.2.4.1$Windows_X86_64 LibreOffice_project/27d75539669ac387bb498e35313b970b7fe9c4f9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2022-01-26T13:25:40Z</dcterms:modified>
  <cp:revision>29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file>