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1" r:id="rId3"/>
    <p:sldId id="312" r:id="rId4"/>
    <p:sldId id="313" r:id="rId5"/>
    <p:sldId id="314" r:id="rId6"/>
    <p:sldId id="315" r:id="rId7"/>
    <p:sldId id="316" r:id="rId8"/>
    <p:sldId id="31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3C2E829-4492-4EB3-B24E-BF92CACA14E8}" type="datetimeFigureOut">
              <a:rPr lang="tr-TR" smtClean="0"/>
              <a:t>24.01.2022</a:t>
            </a:fld>
            <a:endParaRPr lang="tr-TR"/>
          </a:p>
        </p:txBody>
      </p:sp>
      <p:sp>
        <p:nvSpPr>
          <p:cNvPr id="5" name="Footer Placeholder 4"/>
          <p:cNvSpPr>
            <a:spLocks noGrp="1"/>
          </p:cNvSpPr>
          <p:nvPr>
            <p:ph type="ftr" sz="quarter" idx="11"/>
          </p:nvPr>
        </p:nvSpPr>
        <p:spPr>
          <a:xfrm>
            <a:off x="3962399" y="5870575"/>
            <a:ext cx="4893958" cy="377825"/>
          </a:xfrm>
        </p:spPr>
        <p:txBody>
          <a:bodyPr/>
          <a:lstStyle/>
          <a:p>
            <a:endParaRPr lang="tr-TR"/>
          </a:p>
        </p:txBody>
      </p:sp>
      <p:sp>
        <p:nvSpPr>
          <p:cNvPr id="6" name="Slide Number Placeholder 5"/>
          <p:cNvSpPr>
            <a:spLocks noGrp="1"/>
          </p:cNvSpPr>
          <p:nvPr>
            <p:ph type="sldNum" sz="quarter" idx="12"/>
          </p:nvPr>
        </p:nvSpPr>
        <p:spPr>
          <a:xfrm>
            <a:off x="10608958" y="5870575"/>
            <a:ext cx="551167" cy="377825"/>
          </a:xfrm>
        </p:spPr>
        <p:txBody>
          <a:bodyPr/>
          <a:lstStyle/>
          <a:p>
            <a:fld id="{863A213B-76A5-4974-A7FE-615D48C734D8}" type="slidenum">
              <a:rPr lang="tr-TR" smtClean="0"/>
              <a:t>‹#›</a:t>
            </a:fld>
            <a:endParaRPr lang="tr-TR"/>
          </a:p>
        </p:txBody>
      </p:sp>
    </p:spTree>
    <p:extLst>
      <p:ext uri="{BB962C8B-B14F-4D97-AF65-F5344CB8AC3E}">
        <p14:creationId xmlns:p14="http://schemas.microsoft.com/office/powerpoint/2010/main" val="15191518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3C2E829-4492-4EB3-B24E-BF92CACA14E8}"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63A213B-76A5-4974-A7FE-615D48C734D8}" type="slidenum">
              <a:rPr lang="tr-TR" smtClean="0"/>
              <a:t>‹#›</a:t>
            </a:fld>
            <a:endParaRPr lang="tr-TR"/>
          </a:p>
        </p:txBody>
      </p:sp>
    </p:spTree>
    <p:extLst>
      <p:ext uri="{BB962C8B-B14F-4D97-AF65-F5344CB8AC3E}">
        <p14:creationId xmlns:p14="http://schemas.microsoft.com/office/powerpoint/2010/main" val="211912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3C2E829-4492-4EB3-B24E-BF92CACA14E8}"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63A213B-76A5-4974-A7FE-615D48C734D8}" type="slidenum">
              <a:rPr lang="tr-TR" smtClean="0"/>
              <a:t>‹#›</a:t>
            </a:fld>
            <a:endParaRPr lang="tr-TR"/>
          </a:p>
        </p:txBody>
      </p:sp>
    </p:spTree>
    <p:extLst>
      <p:ext uri="{BB962C8B-B14F-4D97-AF65-F5344CB8AC3E}">
        <p14:creationId xmlns:p14="http://schemas.microsoft.com/office/powerpoint/2010/main" val="1480443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3C2E829-4492-4EB3-B24E-BF92CACA14E8}"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63A213B-76A5-4974-A7FE-615D48C734D8}" type="slidenum">
              <a:rPr lang="tr-TR" smtClean="0"/>
              <a:t>‹#›</a:t>
            </a:fld>
            <a:endParaRPr lang="tr-TR"/>
          </a:p>
        </p:txBody>
      </p:sp>
    </p:spTree>
    <p:extLst>
      <p:ext uri="{BB962C8B-B14F-4D97-AF65-F5344CB8AC3E}">
        <p14:creationId xmlns:p14="http://schemas.microsoft.com/office/powerpoint/2010/main" val="147285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3C2E829-4492-4EB3-B24E-BF92CACA14E8}"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63A213B-76A5-4974-A7FE-615D48C734D8}" type="slidenum">
              <a:rPr lang="tr-TR" smtClean="0"/>
              <a:t>‹#›</a:t>
            </a:fld>
            <a:endParaRPr lang="tr-TR"/>
          </a:p>
        </p:txBody>
      </p:sp>
    </p:spTree>
    <p:extLst>
      <p:ext uri="{BB962C8B-B14F-4D97-AF65-F5344CB8AC3E}">
        <p14:creationId xmlns:p14="http://schemas.microsoft.com/office/powerpoint/2010/main" val="4257910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3C2E829-4492-4EB3-B24E-BF92CACA14E8}"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63A213B-76A5-4974-A7FE-615D48C734D8}" type="slidenum">
              <a:rPr lang="tr-TR" smtClean="0"/>
              <a:t>‹#›</a:t>
            </a:fld>
            <a:endParaRPr lang="tr-TR"/>
          </a:p>
        </p:txBody>
      </p:sp>
    </p:spTree>
    <p:extLst>
      <p:ext uri="{BB962C8B-B14F-4D97-AF65-F5344CB8AC3E}">
        <p14:creationId xmlns:p14="http://schemas.microsoft.com/office/powerpoint/2010/main" val="520344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3C2E829-4492-4EB3-B24E-BF92CACA14E8}"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63A213B-76A5-4974-A7FE-615D48C734D8}" type="slidenum">
              <a:rPr lang="tr-TR" smtClean="0"/>
              <a:t>‹#›</a:t>
            </a:fld>
            <a:endParaRPr lang="tr-TR"/>
          </a:p>
        </p:txBody>
      </p:sp>
    </p:spTree>
    <p:extLst>
      <p:ext uri="{BB962C8B-B14F-4D97-AF65-F5344CB8AC3E}">
        <p14:creationId xmlns:p14="http://schemas.microsoft.com/office/powerpoint/2010/main" val="1785016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3C2E829-4492-4EB3-B24E-BF92CACA14E8}"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63A213B-76A5-4974-A7FE-615D48C734D8}" type="slidenum">
              <a:rPr lang="tr-TR" smtClean="0"/>
              <a:t>‹#›</a:t>
            </a:fld>
            <a:endParaRPr lang="tr-TR"/>
          </a:p>
        </p:txBody>
      </p:sp>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1899107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3C2E829-4492-4EB3-B24E-BF92CACA14E8}"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63A213B-76A5-4974-A7FE-615D48C734D8}" type="slidenum">
              <a:rPr lang="tr-TR" smtClean="0"/>
              <a:t>‹#›</a:t>
            </a:fld>
            <a:endParaRPr lang="tr-TR"/>
          </a:p>
        </p:txBody>
      </p:sp>
    </p:spTree>
    <p:extLst>
      <p:ext uri="{BB962C8B-B14F-4D97-AF65-F5344CB8AC3E}">
        <p14:creationId xmlns:p14="http://schemas.microsoft.com/office/powerpoint/2010/main" val="601145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3C2E829-4492-4EB3-B24E-BF92CACA14E8}"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63A213B-76A5-4974-A7FE-615D48C734D8}" type="slidenum">
              <a:rPr lang="tr-TR" smtClean="0"/>
              <a:t>‹#›</a:t>
            </a:fld>
            <a:endParaRPr lang="tr-TR"/>
          </a:p>
        </p:txBody>
      </p:sp>
    </p:spTree>
    <p:extLst>
      <p:ext uri="{BB962C8B-B14F-4D97-AF65-F5344CB8AC3E}">
        <p14:creationId xmlns:p14="http://schemas.microsoft.com/office/powerpoint/2010/main" val="21973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3C2E829-4492-4EB3-B24E-BF92CACA14E8}"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63A213B-76A5-4974-A7FE-615D48C734D8}" type="slidenum">
              <a:rPr lang="tr-TR" smtClean="0"/>
              <a:t>‹#›</a:t>
            </a:fld>
            <a:endParaRPr lang="tr-TR"/>
          </a:p>
        </p:txBody>
      </p:sp>
    </p:spTree>
    <p:extLst>
      <p:ext uri="{BB962C8B-B14F-4D97-AF65-F5344CB8AC3E}">
        <p14:creationId xmlns:p14="http://schemas.microsoft.com/office/powerpoint/2010/main" val="288286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3C2E829-4492-4EB3-B24E-BF92CACA14E8}"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63A213B-76A5-4974-A7FE-615D48C734D8}" type="slidenum">
              <a:rPr lang="tr-TR" smtClean="0"/>
              <a:t>‹#›</a:t>
            </a:fld>
            <a:endParaRPr lang="tr-TR"/>
          </a:p>
        </p:txBody>
      </p:sp>
    </p:spTree>
    <p:extLst>
      <p:ext uri="{BB962C8B-B14F-4D97-AF65-F5344CB8AC3E}">
        <p14:creationId xmlns:p14="http://schemas.microsoft.com/office/powerpoint/2010/main" val="66769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3C2E829-4492-4EB3-B24E-BF92CACA14E8}" type="datetimeFigureOut">
              <a:rPr lang="tr-TR" smtClean="0"/>
              <a:t>24.01.2022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63A213B-76A5-4974-A7FE-615D48C734D8}" type="slidenum">
              <a:rPr lang="tr-TR" smtClean="0"/>
              <a:t>‹#›</a:t>
            </a:fld>
            <a:endParaRPr lang="tr-TR"/>
          </a:p>
        </p:txBody>
      </p:sp>
    </p:spTree>
    <p:extLst>
      <p:ext uri="{BB962C8B-B14F-4D97-AF65-F5344CB8AC3E}">
        <p14:creationId xmlns:p14="http://schemas.microsoft.com/office/powerpoint/2010/main" val="323071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3C2E829-4492-4EB3-B24E-BF92CACA14E8}" type="datetimeFigureOut">
              <a:rPr lang="tr-TR" smtClean="0"/>
              <a:t>24.01.2022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63A213B-76A5-4974-A7FE-615D48C734D8}" type="slidenum">
              <a:rPr lang="tr-TR" smtClean="0"/>
              <a:t>‹#›</a:t>
            </a:fld>
            <a:endParaRPr lang="tr-TR"/>
          </a:p>
        </p:txBody>
      </p:sp>
    </p:spTree>
    <p:extLst>
      <p:ext uri="{BB962C8B-B14F-4D97-AF65-F5344CB8AC3E}">
        <p14:creationId xmlns:p14="http://schemas.microsoft.com/office/powerpoint/2010/main" val="1816930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3C2E829-4492-4EB3-B24E-BF92CACA14E8}" type="datetimeFigureOut">
              <a:rPr lang="tr-TR" smtClean="0"/>
              <a:t>24.01.2022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63A213B-76A5-4974-A7FE-615D48C734D8}" type="slidenum">
              <a:rPr lang="tr-TR" smtClean="0"/>
              <a:t>‹#›</a:t>
            </a:fld>
            <a:endParaRPr lang="tr-TR"/>
          </a:p>
        </p:txBody>
      </p:sp>
    </p:spTree>
    <p:extLst>
      <p:ext uri="{BB962C8B-B14F-4D97-AF65-F5344CB8AC3E}">
        <p14:creationId xmlns:p14="http://schemas.microsoft.com/office/powerpoint/2010/main" val="276609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3C2E829-4492-4EB3-B24E-BF92CACA14E8}"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63A213B-76A5-4974-A7FE-615D48C734D8}" type="slidenum">
              <a:rPr lang="tr-TR" smtClean="0"/>
              <a:t>‹#›</a:t>
            </a:fld>
            <a:endParaRPr lang="tr-TR"/>
          </a:p>
        </p:txBody>
      </p:sp>
    </p:spTree>
    <p:extLst>
      <p:ext uri="{BB962C8B-B14F-4D97-AF65-F5344CB8AC3E}">
        <p14:creationId xmlns:p14="http://schemas.microsoft.com/office/powerpoint/2010/main" val="2617023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3C2E829-4492-4EB3-B24E-BF92CACA14E8}"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63A213B-76A5-4974-A7FE-615D48C734D8}" type="slidenum">
              <a:rPr lang="tr-TR" smtClean="0"/>
              <a:t>‹#›</a:t>
            </a:fld>
            <a:endParaRPr lang="tr-TR"/>
          </a:p>
        </p:txBody>
      </p:sp>
    </p:spTree>
    <p:extLst>
      <p:ext uri="{BB962C8B-B14F-4D97-AF65-F5344CB8AC3E}">
        <p14:creationId xmlns:p14="http://schemas.microsoft.com/office/powerpoint/2010/main" val="3537253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C2E829-4492-4EB3-B24E-BF92CACA14E8}" type="datetimeFigureOut">
              <a:rPr lang="tr-TR" smtClean="0"/>
              <a:t>24.01.2022</a:t>
            </a:fld>
            <a:endParaRPr lang="tr-T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3A213B-76A5-4974-A7FE-615D48C734D8}" type="slidenum">
              <a:rPr lang="tr-TR" smtClean="0"/>
              <a:t>‹#›</a:t>
            </a:fld>
            <a:endParaRPr lang="tr-TR"/>
          </a:p>
        </p:txBody>
      </p:sp>
    </p:spTree>
    <p:extLst>
      <p:ext uri="{BB962C8B-B14F-4D97-AF65-F5344CB8AC3E}">
        <p14:creationId xmlns:p14="http://schemas.microsoft.com/office/powerpoint/2010/main" val="26188608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reelane.com/link?to=managing-ascii-text-files-from-code-1058002&amp;lang=tr&amp;alt=https://www.thoughtco.com/managing-ascii-text-files-from-code-1058002&amp;source=what-is-unicode-20342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EF2559-DF95-4E70-8ABD-55D4AC677C9C}"/>
              </a:ext>
            </a:extLst>
          </p:cNvPr>
          <p:cNvSpPr>
            <a:spLocks noGrp="1"/>
          </p:cNvSpPr>
          <p:nvPr>
            <p:ph type="ctrTitle"/>
          </p:nvPr>
        </p:nvSpPr>
        <p:spPr>
          <a:xfrm>
            <a:off x="1884561" y="1509852"/>
            <a:ext cx="7959278" cy="1938728"/>
          </a:xfrm>
        </p:spPr>
        <p:txBody>
          <a:bodyPr>
            <a:normAutofit fontScale="90000"/>
          </a:bodyPr>
          <a:lstStyle/>
          <a:p>
            <a:pPr algn="ctr"/>
            <a:r>
              <a:rPr lang="tr-TR" b="1" dirty="0">
                <a:latin typeface="Arial Rounded MT Bold" panose="020F0704030504030204" pitchFamily="34" charset="0"/>
              </a:rPr>
              <a:t>INNOVA – </a:t>
            </a:r>
            <a:r>
              <a:rPr lang="tr-TR" b="1" dirty="0" err="1">
                <a:latin typeface="Arial Rounded MT Bold" panose="020F0704030504030204" pitchFamily="34" charset="0"/>
              </a:rPr>
              <a:t>PATıKA.DEV</a:t>
            </a:r>
            <a:br>
              <a:rPr lang="tr-TR" b="1" dirty="0">
                <a:latin typeface="Arial Rounded MT Bold" panose="020F0704030504030204" pitchFamily="34" charset="0"/>
              </a:rPr>
            </a:br>
            <a:r>
              <a:rPr lang="tr-TR" b="1" dirty="0">
                <a:latin typeface="Arial Rounded MT Bold" panose="020F0704030504030204" pitchFamily="34" charset="0"/>
              </a:rPr>
              <a:t>JAVA SPRING BOOTCAMP</a:t>
            </a:r>
          </a:p>
        </p:txBody>
      </p:sp>
      <p:sp>
        <p:nvSpPr>
          <p:cNvPr id="18" name="Dikdörtgen 17">
            <a:extLst>
              <a:ext uri="{FF2B5EF4-FFF2-40B4-BE49-F238E27FC236}">
                <a16:creationId xmlns:a16="http://schemas.microsoft.com/office/drawing/2014/main" id="{E6DB8823-859F-40ED-B834-3789BC38E1FD}"/>
              </a:ext>
            </a:extLst>
          </p:cNvPr>
          <p:cNvSpPr/>
          <p:nvPr/>
        </p:nvSpPr>
        <p:spPr>
          <a:xfrm>
            <a:off x="0" y="3937518"/>
            <a:ext cx="12192000" cy="125030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pic>
        <p:nvPicPr>
          <p:cNvPr id="17" name="Resim 16">
            <a:extLst>
              <a:ext uri="{FF2B5EF4-FFF2-40B4-BE49-F238E27FC236}">
                <a16:creationId xmlns:a16="http://schemas.microsoft.com/office/drawing/2014/main" id="{B3D5E4ED-654F-40CF-8FBC-9985BDE46865}"/>
              </a:ext>
            </a:extLst>
          </p:cNvPr>
          <p:cNvPicPr>
            <a:picLocks noChangeAspect="1"/>
          </p:cNvPicPr>
          <p:nvPr/>
        </p:nvPicPr>
        <p:blipFill rotWithShape="1">
          <a:blip r:embed="rId2">
            <a:extLst>
              <a:ext uri="{28A0092B-C50C-407E-A947-70E740481C1C}">
                <a14:useLocalDpi xmlns:a14="http://schemas.microsoft.com/office/drawing/2010/main" val="0"/>
              </a:ext>
            </a:extLst>
          </a:blip>
          <a:srcRect l="11587" t="41986" r="10861" b="41552"/>
          <a:stretch/>
        </p:blipFill>
        <p:spPr>
          <a:xfrm>
            <a:off x="1330366" y="4102814"/>
            <a:ext cx="4332516" cy="919709"/>
          </a:xfrm>
          <a:prstGeom prst="rect">
            <a:avLst/>
          </a:prstGeom>
        </p:spPr>
      </p:pic>
      <p:pic>
        <p:nvPicPr>
          <p:cNvPr id="20" name="Resim 19">
            <a:extLst>
              <a:ext uri="{FF2B5EF4-FFF2-40B4-BE49-F238E27FC236}">
                <a16:creationId xmlns:a16="http://schemas.microsoft.com/office/drawing/2014/main" id="{AEF906FB-462C-4166-B0AD-AB0F98033F0A}"/>
              </a:ext>
            </a:extLst>
          </p:cNvPr>
          <p:cNvPicPr>
            <a:picLocks noChangeAspect="1"/>
          </p:cNvPicPr>
          <p:nvPr/>
        </p:nvPicPr>
        <p:blipFill rotWithShape="1">
          <a:blip r:embed="rId3">
            <a:extLst>
              <a:ext uri="{28A0092B-C50C-407E-A947-70E740481C1C}">
                <a14:useLocalDpi xmlns:a14="http://schemas.microsoft.com/office/drawing/2010/main" val="0"/>
              </a:ext>
            </a:extLst>
          </a:blip>
          <a:srcRect t="30217" b="32811"/>
          <a:stretch/>
        </p:blipFill>
        <p:spPr>
          <a:xfrm>
            <a:off x="6993247" y="3928715"/>
            <a:ext cx="3419760" cy="1267908"/>
          </a:xfrm>
          <a:prstGeom prst="rect">
            <a:avLst/>
          </a:prstGeom>
        </p:spPr>
      </p:pic>
      <p:sp>
        <p:nvSpPr>
          <p:cNvPr id="3" name="Metin kutusu 2">
            <a:extLst>
              <a:ext uri="{FF2B5EF4-FFF2-40B4-BE49-F238E27FC236}">
                <a16:creationId xmlns:a16="http://schemas.microsoft.com/office/drawing/2014/main" id="{D817D2E9-F619-427D-9391-C5198737843A}"/>
              </a:ext>
            </a:extLst>
          </p:cNvPr>
          <p:cNvSpPr txBox="1"/>
          <p:nvPr/>
        </p:nvSpPr>
        <p:spPr>
          <a:xfrm>
            <a:off x="139960" y="5676758"/>
            <a:ext cx="3834882" cy="400110"/>
          </a:xfrm>
          <a:prstGeom prst="rect">
            <a:avLst/>
          </a:prstGeom>
          <a:noFill/>
        </p:spPr>
        <p:txBody>
          <a:bodyPr wrap="square" rtlCol="0">
            <a:spAutoFit/>
          </a:bodyPr>
          <a:lstStyle/>
          <a:p>
            <a:r>
              <a:rPr lang="tr-TR" sz="2000" dirty="0"/>
              <a:t>Eğitmen : Bil. Müh. Hamit Mızrak</a:t>
            </a:r>
          </a:p>
        </p:txBody>
      </p:sp>
      <p:sp>
        <p:nvSpPr>
          <p:cNvPr id="4" name="Metin kutusu 3">
            <a:extLst>
              <a:ext uri="{FF2B5EF4-FFF2-40B4-BE49-F238E27FC236}">
                <a16:creationId xmlns:a16="http://schemas.microsoft.com/office/drawing/2014/main" id="{4C9D9185-D28A-4769-9FAF-B01DF083290C}"/>
              </a:ext>
            </a:extLst>
          </p:cNvPr>
          <p:cNvSpPr txBox="1"/>
          <p:nvPr/>
        </p:nvSpPr>
        <p:spPr>
          <a:xfrm>
            <a:off x="139960" y="6032524"/>
            <a:ext cx="2918684" cy="400110"/>
          </a:xfrm>
          <a:prstGeom prst="rect">
            <a:avLst/>
          </a:prstGeom>
          <a:noFill/>
        </p:spPr>
        <p:txBody>
          <a:bodyPr wrap="none" rtlCol="0">
            <a:spAutoFit/>
          </a:bodyPr>
          <a:lstStyle/>
          <a:p>
            <a:r>
              <a:rPr lang="tr-TR" sz="2000" dirty="0"/>
              <a:t>Hazırlayan: Emre Karaman</a:t>
            </a:r>
          </a:p>
        </p:txBody>
      </p:sp>
    </p:spTree>
    <p:extLst>
      <p:ext uri="{BB962C8B-B14F-4D97-AF65-F5344CB8AC3E}">
        <p14:creationId xmlns:p14="http://schemas.microsoft.com/office/powerpoint/2010/main" val="10498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22FE8F-9983-4402-8F49-C2061B006457}"/>
              </a:ext>
            </a:extLst>
          </p:cNvPr>
          <p:cNvSpPr>
            <a:spLocks noGrp="1"/>
          </p:cNvSpPr>
          <p:nvPr>
            <p:ph type="title"/>
          </p:nvPr>
        </p:nvSpPr>
        <p:spPr>
          <a:xfrm>
            <a:off x="885307" y="1066800"/>
            <a:ext cx="4617719" cy="803564"/>
          </a:xfrm>
        </p:spPr>
        <p:txBody>
          <a:bodyPr/>
          <a:lstStyle/>
          <a:p>
            <a:r>
              <a:rPr lang="tr-TR" b="1" i="0" dirty="0">
                <a:solidFill>
                  <a:srgbClr val="00B0F0"/>
                </a:solidFill>
                <a:effectLst/>
                <a:latin typeface="inherit"/>
              </a:rPr>
              <a:t>ASCII</a:t>
            </a:r>
            <a:r>
              <a:rPr lang="tr-TR" b="1" i="0" dirty="0">
                <a:effectLst/>
                <a:latin typeface="inherit"/>
              </a:rPr>
              <a:t> Kodu Nedir?</a:t>
            </a:r>
            <a:endParaRPr lang="tr-TR" dirty="0"/>
          </a:p>
        </p:txBody>
      </p:sp>
      <p:sp>
        <p:nvSpPr>
          <p:cNvPr id="3" name="İçerik Yer Tutucusu 2">
            <a:extLst>
              <a:ext uri="{FF2B5EF4-FFF2-40B4-BE49-F238E27FC236}">
                <a16:creationId xmlns:a16="http://schemas.microsoft.com/office/drawing/2014/main" id="{B60C50DD-26E4-47BA-92E1-58A89626E6B5}"/>
              </a:ext>
            </a:extLst>
          </p:cNvPr>
          <p:cNvSpPr>
            <a:spLocks noGrp="1"/>
          </p:cNvSpPr>
          <p:nvPr>
            <p:ph idx="1"/>
          </p:nvPr>
        </p:nvSpPr>
        <p:spPr/>
        <p:txBody>
          <a:bodyPr/>
          <a:lstStyle/>
          <a:p>
            <a:r>
              <a:rPr lang="tr-TR" b="1" i="0" dirty="0" err="1">
                <a:effectLst/>
                <a:latin typeface="Poppins" panose="00000500000000000000" pitchFamily="2" charset="-94"/>
              </a:rPr>
              <a:t>Ascii</a:t>
            </a:r>
            <a:r>
              <a:rPr lang="tr-TR" b="1" i="0" dirty="0">
                <a:effectLst/>
                <a:latin typeface="Poppins" panose="00000500000000000000" pitchFamily="2" charset="-94"/>
              </a:rPr>
              <a:t> kodu</a:t>
            </a:r>
            <a:r>
              <a:rPr lang="tr-TR" b="0" i="0" dirty="0">
                <a:effectLst/>
                <a:latin typeface="Poppins" panose="00000500000000000000" pitchFamily="2" charset="-94"/>
              </a:rPr>
              <a:t> , bizim bilgisayarda görsel olarak girdiğimiz </a:t>
            </a:r>
            <a:r>
              <a:rPr lang="tr-TR" b="0" i="0" dirty="0" err="1">
                <a:effectLst/>
                <a:latin typeface="Poppins" panose="00000500000000000000" pitchFamily="2" charset="-94"/>
              </a:rPr>
              <a:t>karakter,harf</a:t>
            </a:r>
            <a:r>
              <a:rPr lang="tr-TR" b="0" i="0" dirty="0">
                <a:effectLst/>
                <a:latin typeface="Poppins" panose="00000500000000000000" pitchFamily="2" charset="-94"/>
              </a:rPr>
              <a:t> ve rakamların bilgisayar dilindeki temsil edilme şeklidir </a:t>
            </a:r>
            <a:r>
              <a:rPr lang="tr-TR" b="0" i="0" dirty="0" err="1">
                <a:effectLst/>
                <a:latin typeface="Poppins" panose="00000500000000000000" pitchFamily="2" charset="-94"/>
              </a:rPr>
              <a:t>diyebiliriz.Yani</a:t>
            </a:r>
            <a:r>
              <a:rPr lang="tr-TR" b="0" i="0" dirty="0">
                <a:effectLst/>
                <a:latin typeface="Poppins" panose="00000500000000000000" pitchFamily="2" charset="-94"/>
              </a:rPr>
              <a:t> bilgisayarımızın o </a:t>
            </a:r>
            <a:r>
              <a:rPr lang="tr-TR" b="0" i="0" dirty="0" err="1">
                <a:effectLst/>
                <a:latin typeface="Poppins" panose="00000500000000000000" pitchFamily="2" charset="-94"/>
              </a:rPr>
              <a:t>karakteri,harfi</a:t>
            </a:r>
            <a:r>
              <a:rPr lang="tr-TR" b="0" i="0" dirty="0">
                <a:effectLst/>
                <a:latin typeface="Poppins" panose="00000500000000000000" pitchFamily="2" charset="-94"/>
              </a:rPr>
              <a:t> veya rakamı belleğinde saklama </a:t>
            </a:r>
            <a:r>
              <a:rPr lang="tr-TR" b="0" i="0" dirty="0" err="1">
                <a:effectLst/>
                <a:latin typeface="Poppins" panose="00000500000000000000" pitchFamily="2" charset="-94"/>
              </a:rPr>
              <a:t>biçimidir,bilgisayar</a:t>
            </a:r>
            <a:r>
              <a:rPr lang="tr-TR" b="0" i="0" dirty="0">
                <a:effectLst/>
                <a:latin typeface="Poppins" panose="00000500000000000000" pitchFamily="2" charset="-94"/>
              </a:rPr>
              <a:t> dilindeki kodlama </a:t>
            </a:r>
            <a:r>
              <a:rPr lang="tr-TR" b="0" i="0" dirty="0" err="1">
                <a:effectLst/>
                <a:latin typeface="Poppins" panose="00000500000000000000" pitchFamily="2" charset="-94"/>
              </a:rPr>
              <a:t>sistemidir.Açılımı</a:t>
            </a:r>
            <a:r>
              <a:rPr lang="tr-TR" b="0" i="0" dirty="0">
                <a:effectLst/>
                <a:latin typeface="Poppins" panose="00000500000000000000" pitchFamily="2" charset="-94"/>
              </a:rPr>
              <a:t> ASCII (</a:t>
            </a:r>
            <a:r>
              <a:rPr lang="tr-TR" b="0" i="0" dirty="0" err="1">
                <a:effectLst/>
                <a:latin typeface="Poppins" panose="00000500000000000000" pitchFamily="2" charset="-94"/>
              </a:rPr>
              <a:t>American</a:t>
            </a:r>
            <a:r>
              <a:rPr lang="tr-TR" b="0" i="0" dirty="0">
                <a:effectLst/>
                <a:latin typeface="Poppins" panose="00000500000000000000" pitchFamily="2" charset="-94"/>
              </a:rPr>
              <a:t> Standard </a:t>
            </a:r>
            <a:r>
              <a:rPr lang="tr-TR" b="0" i="0" dirty="0" err="1">
                <a:effectLst/>
                <a:latin typeface="Poppins" panose="00000500000000000000" pitchFamily="2" charset="-94"/>
              </a:rPr>
              <a:t>Code</a:t>
            </a:r>
            <a:r>
              <a:rPr lang="tr-TR" b="0" i="0" dirty="0">
                <a:effectLst/>
                <a:latin typeface="Poppins" panose="00000500000000000000" pitchFamily="2" charset="-94"/>
              </a:rPr>
              <a:t> </a:t>
            </a:r>
            <a:r>
              <a:rPr lang="tr-TR" b="0" i="0" dirty="0" err="1">
                <a:effectLst/>
                <a:latin typeface="Poppins" panose="00000500000000000000" pitchFamily="2" charset="-94"/>
              </a:rPr>
              <a:t>for</a:t>
            </a:r>
            <a:r>
              <a:rPr lang="tr-TR" b="0" i="0" dirty="0">
                <a:effectLst/>
                <a:latin typeface="Poppins" panose="00000500000000000000" pitchFamily="2" charset="-94"/>
              </a:rPr>
              <a:t> Information </a:t>
            </a:r>
            <a:r>
              <a:rPr lang="tr-TR" b="0" i="0" dirty="0" err="1">
                <a:effectLst/>
                <a:latin typeface="Poppins" panose="00000500000000000000" pitchFamily="2" charset="-94"/>
              </a:rPr>
              <a:t>Interchange</a:t>
            </a:r>
            <a:r>
              <a:rPr lang="tr-TR" b="0" i="0" dirty="0">
                <a:effectLst/>
                <a:latin typeface="Poppins" panose="00000500000000000000" pitchFamily="2" charset="-94"/>
              </a:rPr>
              <a:t>) olan bu kodlama sistemi ilk olarak telgraf kodlarında ticari amaçlı kullanılmıştır ve daha sonraları değişim ve gelişime uğramıştır.</a:t>
            </a:r>
            <a:endParaRPr lang="tr-TR" dirty="0"/>
          </a:p>
        </p:txBody>
      </p:sp>
    </p:spTree>
    <p:extLst>
      <p:ext uri="{BB962C8B-B14F-4D97-AF65-F5344CB8AC3E}">
        <p14:creationId xmlns:p14="http://schemas.microsoft.com/office/powerpoint/2010/main" val="730890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22FE8F-9983-4402-8F49-C2061B006457}"/>
              </a:ext>
            </a:extLst>
          </p:cNvPr>
          <p:cNvSpPr>
            <a:spLocks noGrp="1"/>
          </p:cNvSpPr>
          <p:nvPr>
            <p:ph type="title"/>
          </p:nvPr>
        </p:nvSpPr>
        <p:spPr>
          <a:xfrm>
            <a:off x="885307" y="1066800"/>
            <a:ext cx="4617719" cy="803564"/>
          </a:xfrm>
        </p:spPr>
        <p:txBody>
          <a:bodyPr/>
          <a:lstStyle/>
          <a:p>
            <a:pPr algn="l"/>
            <a:r>
              <a:rPr lang="tr-TR" b="1" i="0" dirty="0">
                <a:solidFill>
                  <a:srgbClr val="00B0F0"/>
                </a:solidFill>
                <a:effectLst/>
                <a:latin typeface="Arimo"/>
              </a:rPr>
              <a:t>Unicode</a:t>
            </a:r>
            <a:r>
              <a:rPr lang="tr-TR" b="1" i="0" dirty="0">
                <a:effectLst/>
                <a:latin typeface="Arimo"/>
              </a:rPr>
              <a:t> Nedir</a:t>
            </a:r>
          </a:p>
        </p:txBody>
      </p:sp>
      <p:sp>
        <p:nvSpPr>
          <p:cNvPr id="3" name="İçerik Yer Tutucusu 2">
            <a:extLst>
              <a:ext uri="{FF2B5EF4-FFF2-40B4-BE49-F238E27FC236}">
                <a16:creationId xmlns:a16="http://schemas.microsoft.com/office/drawing/2014/main" id="{B60C50DD-26E4-47BA-92E1-58A89626E6B5}"/>
              </a:ext>
            </a:extLst>
          </p:cNvPr>
          <p:cNvSpPr>
            <a:spLocks noGrp="1"/>
          </p:cNvSpPr>
          <p:nvPr>
            <p:ph idx="1"/>
          </p:nvPr>
        </p:nvSpPr>
        <p:spPr/>
        <p:txBody>
          <a:bodyPr>
            <a:normAutofit lnSpcReduction="10000"/>
          </a:bodyPr>
          <a:lstStyle/>
          <a:p>
            <a:pPr algn="l" fontAlgn="base"/>
            <a:r>
              <a:rPr lang="tr-TR" b="0" i="0" u="none" strike="noStrike" dirty="0">
                <a:effectLst/>
                <a:latin typeface="Georgia" panose="02040502050405020303" pitchFamily="18" charset="0"/>
                <a:hlinkClick r:id="rId2">
                  <a:extLst>
                    <a:ext uri="{A12FA001-AC4F-418D-AE19-62706E023703}">
                      <ahyp:hlinkClr xmlns:ahyp="http://schemas.microsoft.com/office/drawing/2018/hyperlinkcolor" val="tx"/>
                    </a:ext>
                  </a:extLst>
                </a:hlinkClick>
              </a:rPr>
              <a:t>ASCII (Bilgi Değişimi için Amerikan Standart Kodu)</a:t>
            </a:r>
            <a:r>
              <a:rPr lang="tr-TR" b="0" i="0" dirty="0">
                <a:effectLst/>
                <a:latin typeface="Georgia" panose="02040502050405020303" pitchFamily="18" charset="0"/>
              </a:rPr>
              <a:t> ilk yaygın kodlama şeması oldu. Ancak, yalnızca 128 karakter tanımıyla sınırlıdır. Bu, en yaygın İngilizce karakterler, sayılar ve noktalama işaretleri için iyidir, ancak dünyanın geri kalanı için biraz sınırlayıcıdır.</a:t>
            </a:r>
          </a:p>
          <a:p>
            <a:pPr algn="l" fontAlgn="base"/>
            <a:r>
              <a:rPr lang="tr-TR" b="0" i="0" dirty="0">
                <a:effectLst/>
                <a:latin typeface="Georgia" panose="02040502050405020303" pitchFamily="18" charset="0"/>
              </a:rPr>
              <a:t>Doğal olarak, dünyanın geri kalanı da karakterleri için aynı kodlama şemasını istiyor. Ancak, bir süre, nerede olduğunuza bağlı olarak, aynı ASCII kodu için görüntülenen farklı bir karakter olabilir.</a:t>
            </a:r>
          </a:p>
          <a:p>
            <a:pPr algn="l" fontAlgn="base"/>
            <a:r>
              <a:rPr lang="tr-TR" b="0" i="0" dirty="0">
                <a:effectLst/>
                <a:latin typeface="Georgia" panose="02040502050405020303" pitchFamily="18" charset="0"/>
              </a:rPr>
              <a:t>Sonunda, dünyanın diğer bölgeleri kendi kodlama şemalarını oluşturmaya başladı ve işler biraz kafa karıştırmaya başladı. Yalnızca farklı uzunluklardaki kodlama şemaları değildi, programların hangi kodlama şemasını kullanmaları gerektiğini bulmaları gerekiyordu.</a:t>
            </a:r>
          </a:p>
          <a:p>
            <a:pPr algn="l" fontAlgn="base"/>
            <a:r>
              <a:rPr lang="tr-TR" b="0" i="0" dirty="0">
                <a:effectLst/>
                <a:latin typeface="Georgia" panose="02040502050405020303" pitchFamily="18" charset="0"/>
              </a:rPr>
              <a:t>Unicode standardı oluşturulduğunda yeni bir karakter kodlama şemasına ihtiyaç duyulduğu ortaya çıktı. Unicode'un amacı, tüm farklı kodlama şemalarını birleştirmektir, böylece bilgisayarlar arasındaki karışıklık mümkün olduğunca sınırlandırılabilir.</a:t>
            </a:r>
          </a:p>
        </p:txBody>
      </p:sp>
    </p:spTree>
    <p:extLst>
      <p:ext uri="{BB962C8B-B14F-4D97-AF65-F5344CB8AC3E}">
        <p14:creationId xmlns:p14="http://schemas.microsoft.com/office/powerpoint/2010/main" val="396268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22FE8F-9983-4402-8F49-C2061B006457}"/>
              </a:ext>
            </a:extLst>
          </p:cNvPr>
          <p:cNvSpPr>
            <a:spLocks noGrp="1"/>
          </p:cNvSpPr>
          <p:nvPr>
            <p:ph type="title"/>
          </p:nvPr>
        </p:nvSpPr>
        <p:spPr>
          <a:xfrm>
            <a:off x="885307" y="1066800"/>
            <a:ext cx="6849771" cy="803564"/>
          </a:xfrm>
        </p:spPr>
        <p:txBody>
          <a:bodyPr>
            <a:normAutofit/>
          </a:bodyPr>
          <a:lstStyle/>
          <a:p>
            <a:pPr algn="l" fontAlgn="t"/>
            <a:r>
              <a:rPr lang="tr-TR" b="1" i="0" dirty="0">
                <a:solidFill>
                  <a:srgbClr val="00B0F0"/>
                </a:solidFill>
                <a:effectLst/>
                <a:latin typeface="Roboto" panose="02000000000000000000" pitchFamily="2" charset="0"/>
              </a:rPr>
              <a:t>Unicode</a:t>
            </a:r>
            <a:r>
              <a:rPr lang="tr-TR" b="1" i="0" dirty="0">
                <a:effectLst/>
                <a:latin typeface="Roboto" panose="02000000000000000000" pitchFamily="2" charset="0"/>
              </a:rPr>
              <a:t> ile </a:t>
            </a:r>
            <a:r>
              <a:rPr lang="tr-TR" b="1" i="0" dirty="0">
                <a:solidFill>
                  <a:srgbClr val="00B0F0"/>
                </a:solidFill>
                <a:effectLst/>
                <a:latin typeface="Roboto" panose="02000000000000000000" pitchFamily="2" charset="0"/>
              </a:rPr>
              <a:t>ASCII</a:t>
            </a:r>
            <a:r>
              <a:rPr lang="tr-TR" b="1" i="0" dirty="0">
                <a:effectLst/>
                <a:latin typeface="Roboto" panose="02000000000000000000" pitchFamily="2" charset="0"/>
              </a:rPr>
              <a:t> Farkları</a:t>
            </a:r>
          </a:p>
        </p:txBody>
      </p:sp>
      <p:sp>
        <p:nvSpPr>
          <p:cNvPr id="3" name="İçerik Yer Tutucusu 2">
            <a:extLst>
              <a:ext uri="{FF2B5EF4-FFF2-40B4-BE49-F238E27FC236}">
                <a16:creationId xmlns:a16="http://schemas.microsoft.com/office/drawing/2014/main" id="{B60C50DD-26E4-47BA-92E1-58A89626E6B5}"/>
              </a:ext>
            </a:extLst>
          </p:cNvPr>
          <p:cNvSpPr>
            <a:spLocks noGrp="1"/>
          </p:cNvSpPr>
          <p:nvPr>
            <p:ph idx="1"/>
          </p:nvPr>
        </p:nvSpPr>
        <p:spPr/>
        <p:txBody>
          <a:bodyPr>
            <a:normAutofit/>
          </a:bodyPr>
          <a:lstStyle/>
          <a:p>
            <a:pPr algn="l" fontAlgn="t">
              <a:buFont typeface="Arial" panose="020B0604020202020204" pitchFamily="34" charset="0"/>
              <a:buChar char="•"/>
            </a:pPr>
            <a:r>
              <a:rPr lang="tr-TR" b="0" i="0" dirty="0">
                <a:effectLst/>
                <a:latin typeface="Roboto" panose="02000000000000000000" pitchFamily="2"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b="0" i="0" dirty="0">
                <a:effectLst/>
                <a:latin typeface="Roboto" panose="02000000000000000000" pitchFamily="2"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b="0" i="0" dirty="0">
                <a:effectLst/>
                <a:latin typeface="Roboto" panose="02000000000000000000" pitchFamily="2" charset="0"/>
              </a:rPr>
              <a:t>Unicode hala Unicode </a:t>
            </a:r>
            <a:r>
              <a:rPr lang="tr-TR" b="0" i="0" dirty="0" err="1">
                <a:effectLst/>
                <a:latin typeface="Roboto" panose="02000000000000000000" pitchFamily="2" charset="0"/>
              </a:rPr>
              <a:t>Konsoriyum’u</a:t>
            </a:r>
            <a:r>
              <a:rPr lang="tr-TR" b="0" i="0" dirty="0">
                <a:effectLst/>
                <a:latin typeface="Roboto" panose="02000000000000000000" pitchFamily="2"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b="0" i="0" dirty="0">
                <a:effectLst/>
                <a:latin typeface="Roboto" panose="02000000000000000000" pitchFamily="2"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b="0" i="0" dirty="0">
                <a:effectLst/>
                <a:latin typeface="Roboto" panose="02000000000000000000" pitchFamily="2" charset="0"/>
              </a:rPr>
              <a:t>ASCII tam olarak bir standart değilken Unicode tüm dünyada </a:t>
            </a:r>
            <a:r>
              <a:rPr lang="tr-TR" b="0" i="0" dirty="0" err="1">
                <a:effectLst/>
                <a:latin typeface="Roboto" panose="02000000000000000000" pitchFamily="2" charset="0"/>
              </a:rPr>
              <a:t>kabül</a:t>
            </a:r>
            <a:r>
              <a:rPr lang="tr-TR" b="0" i="0" dirty="0">
                <a:effectLst/>
                <a:latin typeface="Roboto" panose="02000000000000000000" pitchFamily="2" charset="0"/>
              </a:rPr>
              <a:t> görmeyi başaran bir standarttır.</a:t>
            </a:r>
          </a:p>
        </p:txBody>
      </p:sp>
    </p:spTree>
    <p:extLst>
      <p:ext uri="{BB962C8B-B14F-4D97-AF65-F5344CB8AC3E}">
        <p14:creationId xmlns:p14="http://schemas.microsoft.com/office/powerpoint/2010/main" val="212393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22FE8F-9983-4402-8F49-C2061B006457}"/>
              </a:ext>
            </a:extLst>
          </p:cNvPr>
          <p:cNvSpPr>
            <a:spLocks noGrp="1"/>
          </p:cNvSpPr>
          <p:nvPr>
            <p:ph type="title"/>
          </p:nvPr>
        </p:nvSpPr>
        <p:spPr>
          <a:xfrm>
            <a:off x="885307" y="1066800"/>
            <a:ext cx="6849771" cy="803564"/>
          </a:xfrm>
        </p:spPr>
        <p:txBody>
          <a:bodyPr>
            <a:normAutofit/>
          </a:bodyPr>
          <a:lstStyle/>
          <a:p>
            <a:pPr algn="l" fontAlgn="base"/>
            <a:r>
              <a:rPr lang="tr-TR" b="1" i="0" dirty="0">
                <a:solidFill>
                  <a:srgbClr val="00B0F0"/>
                </a:solidFill>
                <a:effectLst/>
                <a:latin typeface="arial" panose="020B0604020202020204" pitchFamily="34" charset="0"/>
              </a:rPr>
              <a:t>JAR</a:t>
            </a:r>
            <a:r>
              <a:rPr lang="tr-TR" b="1" i="0" dirty="0">
                <a:effectLst/>
                <a:latin typeface="arial" panose="020B0604020202020204" pitchFamily="34" charset="0"/>
              </a:rPr>
              <a:t> (Java Archive) ve </a:t>
            </a:r>
            <a:endParaRPr lang="tr-TR" b="0" i="0" dirty="0">
              <a:effectLst/>
              <a:latin typeface="Merriweather" panose="020B0604020202020204" pitchFamily="2" charset="-94"/>
            </a:endParaRPr>
          </a:p>
        </p:txBody>
      </p:sp>
      <p:sp>
        <p:nvSpPr>
          <p:cNvPr id="3" name="İçerik Yer Tutucusu 2">
            <a:extLst>
              <a:ext uri="{FF2B5EF4-FFF2-40B4-BE49-F238E27FC236}">
                <a16:creationId xmlns:a16="http://schemas.microsoft.com/office/drawing/2014/main" id="{B60C50DD-26E4-47BA-92E1-58A89626E6B5}"/>
              </a:ext>
            </a:extLst>
          </p:cNvPr>
          <p:cNvSpPr>
            <a:spLocks noGrp="1"/>
          </p:cNvSpPr>
          <p:nvPr>
            <p:ph idx="1"/>
          </p:nvPr>
        </p:nvSpPr>
        <p:spPr/>
        <p:txBody>
          <a:bodyPr>
            <a:normAutofit/>
          </a:bodyPr>
          <a:lstStyle/>
          <a:p>
            <a:pPr algn="l" fontAlgn="t">
              <a:buFont typeface="Arial" panose="020B0604020202020204" pitchFamily="34" charset="0"/>
              <a:buChar char="•"/>
            </a:pPr>
            <a:r>
              <a:rPr lang="tr-TR" b="0" i="0" dirty="0">
                <a:effectLst/>
                <a:latin typeface="arial" panose="020B0604020202020204" pitchFamily="34" charset="0"/>
              </a:rPr>
              <a:t>JAR, Java </a:t>
            </a:r>
            <a:r>
              <a:rPr lang="tr-TR" b="0" i="0" dirty="0" err="1">
                <a:effectLst/>
                <a:latin typeface="arial" panose="020B0604020202020204" pitchFamily="34" charset="0"/>
              </a:rPr>
              <a:t>Archive’nin</a:t>
            </a:r>
            <a:r>
              <a:rPr lang="tr-TR" b="0" i="0" dirty="0">
                <a:effectLst/>
                <a:latin typeface="arial" panose="020B0604020202020204" pitchFamily="34" charset="0"/>
              </a:rPr>
              <a:t> kısaltmasıdır. Popüler ZIP dosya formatına dayanan bir dosya formatıdır ve amacı tek bir dosyada bütün sınıfların (Class) toparlanmasıdır. JAR formatı ayrıca, dosyanın boyutunu azaltan ve indirme süresini daha da artıran sıkıştırma özelliğini de destekler. Ayrıca, JAR dosyasındaki bireysel girdiler, kökeni doğrulamak için uygulama yazarı tarafından dijital olarak imzalanabilir.</a:t>
            </a:r>
            <a:endParaRPr lang="tr-TR" b="0" i="0" dirty="0">
              <a:effectLst/>
              <a:latin typeface="Roboto" panose="02000000000000000000" pitchFamily="2" charset="0"/>
            </a:endParaRPr>
          </a:p>
        </p:txBody>
      </p:sp>
    </p:spTree>
    <p:extLst>
      <p:ext uri="{BB962C8B-B14F-4D97-AF65-F5344CB8AC3E}">
        <p14:creationId xmlns:p14="http://schemas.microsoft.com/office/powerpoint/2010/main" val="1441699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22FE8F-9983-4402-8F49-C2061B006457}"/>
              </a:ext>
            </a:extLst>
          </p:cNvPr>
          <p:cNvSpPr>
            <a:spLocks noGrp="1"/>
          </p:cNvSpPr>
          <p:nvPr>
            <p:ph type="title"/>
          </p:nvPr>
        </p:nvSpPr>
        <p:spPr>
          <a:xfrm>
            <a:off x="885307" y="1066800"/>
            <a:ext cx="10628669" cy="948612"/>
          </a:xfrm>
        </p:spPr>
        <p:txBody>
          <a:bodyPr>
            <a:noAutofit/>
          </a:bodyPr>
          <a:lstStyle/>
          <a:p>
            <a:pPr algn="ctr" fontAlgn="base"/>
            <a:r>
              <a:rPr lang="en-US" sz="2800" b="1" i="0" dirty="0">
                <a:solidFill>
                  <a:srgbClr val="00B0F0"/>
                </a:solidFill>
                <a:effectLst/>
                <a:latin typeface="arial" panose="020B0604020202020204" pitchFamily="34" charset="0"/>
              </a:rPr>
              <a:t>WAR</a:t>
            </a:r>
            <a:r>
              <a:rPr lang="en-US" sz="2800" b="1" i="0" dirty="0">
                <a:effectLst/>
                <a:latin typeface="arial" panose="020B0604020202020204" pitchFamily="34" charset="0"/>
              </a:rPr>
              <a:t> (Web Application Resource or Web application </a:t>
            </a:r>
            <a:r>
              <a:rPr lang="en-US" sz="2800" b="1" i="0" dirty="0" err="1">
                <a:effectLst/>
                <a:latin typeface="arial" panose="020B0604020202020204" pitchFamily="34" charset="0"/>
              </a:rPr>
              <a:t>ARchive</a:t>
            </a:r>
            <a:r>
              <a:rPr lang="en-US" sz="2800" b="1" i="0" dirty="0">
                <a:effectLst/>
                <a:latin typeface="arial" panose="020B0604020202020204" pitchFamily="34" charset="0"/>
              </a:rPr>
              <a:t>)</a:t>
            </a:r>
            <a:endParaRPr lang="en-US" sz="2800" b="0" i="0" dirty="0">
              <a:effectLst/>
              <a:latin typeface="Merriweather" panose="00000500000000000000" pitchFamily="2" charset="-94"/>
            </a:endParaRPr>
          </a:p>
        </p:txBody>
      </p:sp>
      <p:sp>
        <p:nvSpPr>
          <p:cNvPr id="3" name="İçerik Yer Tutucusu 2">
            <a:extLst>
              <a:ext uri="{FF2B5EF4-FFF2-40B4-BE49-F238E27FC236}">
                <a16:creationId xmlns:a16="http://schemas.microsoft.com/office/drawing/2014/main" id="{B60C50DD-26E4-47BA-92E1-58A89626E6B5}"/>
              </a:ext>
            </a:extLst>
          </p:cNvPr>
          <p:cNvSpPr>
            <a:spLocks noGrp="1"/>
          </p:cNvSpPr>
          <p:nvPr>
            <p:ph idx="1"/>
          </p:nvPr>
        </p:nvSpPr>
        <p:spPr/>
        <p:txBody>
          <a:bodyPr>
            <a:normAutofit/>
          </a:bodyPr>
          <a:lstStyle/>
          <a:p>
            <a:pPr algn="l" fontAlgn="t">
              <a:buFont typeface="Arial" panose="020B0604020202020204" pitchFamily="34" charset="0"/>
              <a:buChar char="•"/>
            </a:pPr>
            <a:r>
              <a:rPr lang="tr-TR" b="0" i="0" dirty="0">
                <a:effectLst/>
                <a:latin typeface="arial" panose="020B0604020202020204" pitchFamily="34" charset="0"/>
              </a:rPr>
              <a:t>WAR dosyası, JAR dosyaları, </a:t>
            </a:r>
            <a:r>
              <a:rPr lang="tr-TR" b="0" i="0" dirty="0" err="1">
                <a:effectLst/>
                <a:latin typeface="arial" panose="020B0604020202020204" pitchFamily="34" charset="0"/>
              </a:rPr>
              <a:t>JavaServer</a:t>
            </a:r>
            <a:r>
              <a:rPr lang="tr-TR" b="0" i="0" dirty="0">
                <a:effectLst/>
                <a:latin typeface="arial" panose="020B0604020202020204" pitchFamily="34" charset="0"/>
              </a:rPr>
              <a:t> </a:t>
            </a:r>
            <a:r>
              <a:rPr lang="tr-TR" b="0" i="0" dirty="0" err="1">
                <a:effectLst/>
                <a:latin typeface="arial" panose="020B0604020202020204" pitchFamily="34" charset="0"/>
              </a:rPr>
              <a:t>Pages</a:t>
            </a:r>
            <a:r>
              <a:rPr lang="tr-TR" b="0" i="0" dirty="0">
                <a:effectLst/>
                <a:latin typeface="arial" panose="020B0604020202020204" pitchFamily="34" charset="0"/>
              </a:rPr>
              <a:t>, Java </a:t>
            </a:r>
            <a:r>
              <a:rPr lang="tr-TR" b="0" i="0" dirty="0" err="1">
                <a:effectLst/>
                <a:latin typeface="arial" panose="020B0604020202020204" pitchFamily="34" charset="0"/>
              </a:rPr>
              <a:t>Servletleri</a:t>
            </a:r>
            <a:r>
              <a:rPr lang="tr-TR" b="0" i="0" dirty="0">
                <a:effectLst/>
                <a:latin typeface="arial" panose="020B0604020202020204" pitchFamily="34" charset="0"/>
              </a:rPr>
              <a:t>, Java sınıfları, XML dosyaları, statik web sayfaları (HTML </a:t>
            </a:r>
            <a:r>
              <a:rPr lang="tr-TR" b="0" i="0" dirty="0" err="1">
                <a:effectLst/>
                <a:latin typeface="arial" panose="020B0604020202020204" pitchFamily="34" charset="0"/>
              </a:rPr>
              <a:t>vs</a:t>
            </a:r>
            <a:r>
              <a:rPr lang="tr-TR" b="0" i="0" dirty="0">
                <a:effectLst/>
                <a:latin typeface="arial" panose="020B0604020202020204" pitchFamily="34" charset="0"/>
              </a:rPr>
              <a:t> ) gibi web uygulaması oluşturan diğer dosyaları dağıtmak için kullanılan bir dosyadır.</a:t>
            </a:r>
          </a:p>
          <a:p>
            <a:pPr algn="l" fontAlgn="t">
              <a:buFont typeface="Arial" panose="020B0604020202020204" pitchFamily="34" charset="0"/>
              <a:buChar char="•"/>
            </a:pPr>
            <a:r>
              <a:rPr lang="tr-TR" sz="2000" b="0" i="0" dirty="0">
                <a:effectLst/>
                <a:latin typeface="Arial" panose="020B0604020202020204" pitchFamily="34" charset="0"/>
              </a:rPr>
              <a:t>Bir web sunucusu tarafından okunabilen dosyalar. (</a:t>
            </a:r>
            <a:r>
              <a:rPr lang="tr-TR" sz="2000" b="0" i="0" dirty="0" err="1">
                <a:effectLst/>
                <a:latin typeface="Arial" panose="020B0604020202020204" pitchFamily="34" charset="0"/>
              </a:rPr>
              <a:t>tomcat</a:t>
            </a:r>
            <a:r>
              <a:rPr lang="tr-TR" sz="2000" b="0" i="0" dirty="0">
                <a:effectLst/>
                <a:latin typeface="Arial" panose="020B0604020202020204" pitchFamily="34" charset="0"/>
              </a:rPr>
              <a:t>, WAS, </a:t>
            </a:r>
            <a:r>
              <a:rPr lang="tr-TR" sz="2000" b="0" i="0" dirty="0" err="1">
                <a:effectLst/>
                <a:latin typeface="Arial" panose="020B0604020202020204" pitchFamily="34" charset="0"/>
              </a:rPr>
              <a:t>wildfly</a:t>
            </a:r>
            <a:r>
              <a:rPr lang="tr-TR" sz="2000" b="0" i="0" dirty="0">
                <a:effectLst/>
                <a:latin typeface="Arial" panose="020B0604020202020204" pitchFamily="34" charset="0"/>
              </a:rPr>
              <a:t> vb.) içinde </a:t>
            </a:r>
            <a:r>
              <a:rPr lang="tr-TR" sz="2000" b="0" i="0" dirty="0" err="1">
                <a:effectLst/>
                <a:latin typeface="Arial" panose="020B0604020202020204" pitchFamily="34" charset="0"/>
              </a:rPr>
              <a:t>jar'lar</a:t>
            </a:r>
            <a:r>
              <a:rPr lang="tr-TR" sz="2000" b="0" i="0" dirty="0">
                <a:effectLst/>
                <a:latin typeface="Arial" panose="020B0604020202020204" pitchFamily="34" charset="0"/>
              </a:rPr>
              <a:t> bulundurabilir.</a:t>
            </a:r>
            <a:endParaRPr lang="tr-TR" sz="2000" b="0" i="0" dirty="0">
              <a:effectLst/>
              <a:latin typeface="Roboto" panose="02000000000000000000" pitchFamily="2" charset="0"/>
            </a:endParaRPr>
          </a:p>
        </p:txBody>
      </p:sp>
    </p:spTree>
    <p:extLst>
      <p:ext uri="{BB962C8B-B14F-4D97-AF65-F5344CB8AC3E}">
        <p14:creationId xmlns:p14="http://schemas.microsoft.com/office/powerpoint/2010/main" val="185178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22FE8F-9983-4402-8F49-C2061B006457}"/>
              </a:ext>
            </a:extLst>
          </p:cNvPr>
          <p:cNvSpPr>
            <a:spLocks noGrp="1"/>
          </p:cNvSpPr>
          <p:nvPr>
            <p:ph type="title"/>
          </p:nvPr>
        </p:nvSpPr>
        <p:spPr>
          <a:xfrm>
            <a:off x="857316" y="665584"/>
            <a:ext cx="3975942" cy="948612"/>
          </a:xfrm>
        </p:spPr>
        <p:txBody>
          <a:bodyPr>
            <a:noAutofit/>
          </a:bodyPr>
          <a:lstStyle/>
          <a:p>
            <a:pPr fontAlgn="base"/>
            <a:r>
              <a:rPr lang="tr-TR" sz="2800" b="1" i="0" dirty="0">
                <a:solidFill>
                  <a:srgbClr val="00B0F0"/>
                </a:solidFill>
                <a:effectLst/>
                <a:latin typeface="arial" panose="020B0604020202020204" pitchFamily="34" charset="0"/>
              </a:rPr>
              <a:t>JAR </a:t>
            </a:r>
            <a:r>
              <a:rPr lang="tr-TR" sz="2800" b="1" i="0" dirty="0">
                <a:effectLst/>
                <a:latin typeface="arial" panose="020B0604020202020204" pitchFamily="34" charset="0"/>
              </a:rPr>
              <a:t>–</a:t>
            </a:r>
            <a:r>
              <a:rPr lang="tr-TR" sz="2800" b="1" i="0" dirty="0">
                <a:solidFill>
                  <a:srgbClr val="00B0F0"/>
                </a:solidFill>
                <a:effectLst/>
                <a:latin typeface="arial" panose="020B0604020202020204" pitchFamily="34" charset="0"/>
              </a:rPr>
              <a:t> WAR </a:t>
            </a:r>
            <a:r>
              <a:rPr lang="tr-TR" sz="2800" b="1" i="0" dirty="0">
                <a:effectLst/>
                <a:latin typeface="arial" panose="020B0604020202020204" pitchFamily="34" charset="0"/>
              </a:rPr>
              <a:t>farkı</a:t>
            </a:r>
            <a:endParaRPr lang="en-US" sz="2800" b="0" i="0" dirty="0">
              <a:effectLst/>
              <a:latin typeface="Merriweather" panose="00000500000000000000" pitchFamily="2" charset="-94"/>
            </a:endParaRPr>
          </a:p>
        </p:txBody>
      </p:sp>
      <p:sp>
        <p:nvSpPr>
          <p:cNvPr id="3" name="İçerik Yer Tutucusu 2">
            <a:extLst>
              <a:ext uri="{FF2B5EF4-FFF2-40B4-BE49-F238E27FC236}">
                <a16:creationId xmlns:a16="http://schemas.microsoft.com/office/drawing/2014/main" id="{B60C50DD-26E4-47BA-92E1-58A89626E6B5}"/>
              </a:ext>
            </a:extLst>
          </p:cNvPr>
          <p:cNvSpPr>
            <a:spLocks noGrp="1"/>
          </p:cNvSpPr>
          <p:nvPr>
            <p:ph idx="1"/>
          </p:nvPr>
        </p:nvSpPr>
        <p:spPr>
          <a:xfrm>
            <a:off x="685801" y="2142067"/>
            <a:ext cx="10874828" cy="4050349"/>
          </a:xfrm>
        </p:spPr>
        <p:txBody>
          <a:bodyPr>
            <a:normAutofit fontScale="92500" lnSpcReduction="10000"/>
          </a:bodyPr>
          <a:lstStyle/>
          <a:p>
            <a:pPr fontAlgn="t"/>
            <a:r>
              <a:rPr lang="tr-TR" b="0" i="0" dirty="0">
                <a:effectLst/>
                <a:latin typeface="Verdana" panose="020B0604030504040204" pitchFamily="34" charset="0"/>
              </a:rPr>
              <a:t>JAR dosyaları ve WAR dosyaları arasındaki ana fark, JAR dosyalarında birçok farklı şeyi paketleyebilmesidir. En çok Java sınıflarını paketlemek için kullanılır, ancak başka birçok şey de paketlenebilir. Ancak, WAR dosyaları özellikle web uygulamaları içindir.</a:t>
            </a:r>
          </a:p>
          <a:p>
            <a:pPr fontAlgn="t"/>
            <a:r>
              <a:rPr lang="tr-TR" b="0" i="0" dirty="0">
                <a:effectLst/>
                <a:latin typeface="Verdana" panose="020B0604030504040204" pitchFamily="34" charset="0"/>
              </a:rPr>
              <a:t>JAR dosyaları istediğiniz herhangi bir format ve dizin ile oluşturulabilir; oysa WAR dosyaları </a:t>
            </a:r>
            <a:r>
              <a:rPr lang="tr-TR" b="0" i="0" dirty="0" err="1">
                <a:effectLst/>
                <a:latin typeface="Verdana" panose="020B0604030504040204" pitchFamily="34" charset="0"/>
              </a:rPr>
              <a:t>Servlets'den</a:t>
            </a:r>
            <a:r>
              <a:rPr lang="tr-TR" b="0" i="0" dirty="0">
                <a:effectLst/>
                <a:latin typeface="Verdana" panose="020B0604030504040204" pitchFamily="34" charset="0"/>
              </a:rPr>
              <a:t> oluşturulur.</a:t>
            </a:r>
          </a:p>
          <a:p>
            <a:pPr fontAlgn="t"/>
            <a:r>
              <a:rPr lang="tr-TR" b="0" i="0" dirty="0">
                <a:effectLst/>
                <a:latin typeface="Verdana" panose="020B0604030504040204" pitchFamily="34" charset="0"/>
              </a:rPr>
              <a:t>Belirli bir formatları vardır; belirli dizinleri ve dosyaları vardır. WAR dosyaları bir WEB-INF dizini, WEB-INF / </a:t>
            </a:r>
            <a:r>
              <a:rPr lang="tr-TR" b="0" i="0" dirty="0" err="1">
                <a:effectLst/>
                <a:latin typeface="Verdana" panose="020B0604030504040204" pitchFamily="34" charset="0"/>
              </a:rPr>
              <a:t>lib</a:t>
            </a:r>
            <a:r>
              <a:rPr lang="tr-TR" b="0" i="0" dirty="0">
                <a:effectLst/>
                <a:latin typeface="Verdana" panose="020B0604030504040204" pitchFamily="34" charset="0"/>
              </a:rPr>
              <a:t> dizini, WEB-INF / web.xml ve WEB-INF / sınıflar dizinine sahiptir.</a:t>
            </a:r>
          </a:p>
          <a:p>
            <a:pPr fontAlgn="t"/>
            <a:r>
              <a:rPr lang="tr-TR" b="0" i="0" dirty="0">
                <a:effectLst/>
                <a:latin typeface="Verdana" panose="020B0604030504040204" pitchFamily="34" charset="0"/>
              </a:rPr>
              <a:t>“JAR” dosyalarının kısaltması “Java Archive” dosyalarıdır; "WAR" dosyalarının kısaltması ise "Web Uygulama Arşivi" dosyalarıdır.</a:t>
            </a:r>
          </a:p>
          <a:p>
            <a:pPr fontAlgn="t"/>
            <a:r>
              <a:rPr lang="tr-TR" b="0" i="0" dirty="0">
                <a:effectLst/>
                <a:latin typeface="Verdana" panose="020B0604030504040204" pitchFamily="34" charset="0"/>
              </a:rPr>
              <a:t>JAR dosyaları bir .</a:t>
            </a:r>
            <a:r>
              <a:rPr lang="tr-TR" b="0" i="0" dirty="0" err="1">
                <a:effectLst/>
                <a:latin typeface="Verdana" panose="020B0604030504040204" pitchFamily="34" charset="0"/>
              </a:rPr>
              <a:t>jar</a:t>
            </a:r>
            <a:r>
              <a:rPr lang="tr-TR" b="0" i="0" dirty="0">
                <a:effectLst/>
                <a:latin typeface="Verdana" panose="020B0604030504040204" pitchFamily="34" charset="0"/>
              </a:rPr>
              <a:t> uzantısı ile paketlenmiştir; oysa WAR dosyaları bir .</a:t>
            </a:r>
            <a:r>
              <a:rPr lang="tr-TR" b="0" i="0" dirty="0" err="1">
                <a:effectLst/>
                <a:latin typeface="Verdana" panose="020B0604030504040204" pitchFamily="34" charset="0"/>
              </a:rPr>
              <a:t>war</a:t>
            </a:r>
            <a:r>
              <a:rPr lang="tr-TR" b="0" i="0" dirty="0">
                <a:effectLst/>
                <a:latin typeface="Verdana" panose="020B0604030504040204" pitchFamily="34" charset="0"/>
              </a:rPr>
              <a:t> uzantısı ile paketlenmiştir.</a:t>
            </a:r>
          </a:p>
          <a:p>
            <a:pPr fontAlgn="t"/>
            <a:r>
              <a:rPr lang="tr-TR" b="0" i="0" dirty="0">
                <a:effectLst/>
                <a:latin typeface="Verdana" panose="020B0604030504040204" pitchFamily="34" charset="0"/>
              </a:rPr>
              <a:t>EJB modülleri JAR dosyaları olarak paketlenir. Bu modül bir EJB tanımlayıcısı ve Java fasulye sınıfı dosyaları içerir; web modülleri ise JSP dosyaları, </a:t>
            </a:r>
            <a:r>
              <a:rPr lang="tr-TR" b="0" i="0" dirty="0" err="1">
                <a:effectLst/>
                <a:latin typeface="Verdana" panose="020B0604030504040204" pitchFamily="34" charset="0"/>
              </a:rPr>
              <a:t>Servlet</a:t>
            </a:r>
            <a:r>
              <a:rPr lang="tr-TR" b="0" i="0" dirty="0">
                <a:effectLst/>
                <a:latin typeface="Verdana" panose="020B0604030504040204" pitchFamily="34" charset="0"/>
              </a:rPr>
              <a:t> sınıfı dosyaları, destekleyici dosyalar, GIF ve HTML içeren WAR dosyaları olarak paketlenmiştir.</a:t>
            </a:r>
            <a:endParaRPr lang="tr-TR" sz="2000" b="0" i="0" dirty="0">
              <a:effectLst/>
              <a:latin typeface="Roboto" panose="02000000000000000000" pitchFamily="2" charset="0"/>
            </a:endParaRPr>
          </a:p>
        </p:txBody>
      </p:sp>
    </p:spTree>
    <p:extLst>
      <p:ext uri="{BB962C8B-B14F-4D97-AF65-F5344CB8AC3E}">
        <p14:creationId xmlns:p14="http://schemas.microsoft.com/office/powerpoint/2010/main" val="839323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22FE8F-9983-4402-8F49-C2061B006457}"/>
              </a:ext>
            </a:extLst>
          </p:cNvPr>
          <p:cNvSpPr>
            <a:spLocks noGrp="1"/>
          </p:cNvSpPr>
          <p:nvPr>
            <p:ph type="title"/>
          </p:nvPr>
        </p:nvSpPr>
        <p:spPr>
          <a:xfrm>
            <a:off x="658586" y="581608"/>
            <a:ext cx="4314630" cy="603380"/>
          </a:xfrm>
        </p:spPr>
        <p:txBody>
          <a:bodyPr>
            <a:noAutofit/>
          </a:bodyPr>
          <a:lstStyle/>
          <a:p>
            <a:pPr fontAlgn="base"/>
            <a:r>
              <a:rPr lang="tr-TR" sz="2400" b="1" i="0" dirty="0" err="1">
                <a:solidFill>
                  <a:srgbClr val="00B0F0"/>
                </a:solidFill>
                <a:effectLst/>
                <a:latin typeface="Arial" panose="020B0604020202020204" pitchFamily="34" charset="0"/>
                <a:cs typeface="Arial" panose="020B0604020202020204" pitchFamily="34" charset="0"/>
              </a:rPr>
              <a:t>Absolute</a:t>
            </a:r>
            <a:r>
              <a:rPr lang="tr-TR" sz="2400" b="1" i="0" dirty="0">
                <a:solidFill>
                  <a:srgbClr val="00B0F0"/>
                </a:solidFill>
                <a:effectLst/>
                <a:latin typeface="Arial" panose="020B0604020202020204" pitchFamily="34" charset="0"/>
                <a:cs typeface="Arial" panose="020B0604020202020204" pitchFamily="34" charset="0"/>
              </a:rPr>
              <a:t> </a:t>
            </a:r>
            <a:r>
              <a:rPr lang="tr-TR" sz="2400" b="1" i="0" dirty="0" err="1">
                <a:solidFill>
                  <a:srgbClr val="00B0F0"/>
                </a:solidFill>
                <a:effectLst/>
                <a:latin typeface="Arial" panose="020B0604020202020204" pitchFamily="34" charset="0"/>
                <a:cs typeface="Arial" panose="020B0604020202020204" pitchFamily="34" charset="0"/>
              </a:rPr>
              <a:t>Path</a:t>
            </a:r>
            <a:r>
              <a:rPr lang="tr-TR" sz="2400" b="1" i="0" dirty="0">
                <a:solidFill>
                  <a:srgbClr val="00B0F0"/>
                </a:solidFill>
                <a:effectLst/>
                <a:latin typeface="Arial" panose="020B0604020202020204" pitchFamily="34" charset="0"/>
                <a:cs typeface="Arial" panose="020B0604020202020204" pitchFamily="34" charset="0"/>
              </a:rPr>
              <a:t> </a:t>
            </a:r>
            <a:r>
              <a:rPr lang="tr-TR" sz="2400" b="1" i="0" dirty="0">
                <a:effectLst/>
                <a:latin typeface="Arial" panose="020B0604020202020204" pitchFamily="34" charset="0"/>
                <a:cs typeface="Arial" panose="020B0604020202020204" pitchFamily="34" charset="0"/>
              </a:rPr>
              <a:t>Nedir ?</a:t>
            </a:r>
            <a:endParaRPr lang="en-US" sz="4400" b="1" i="0" dirty="0">
              <a:effectLst/>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B60C50DD-26E4-47BA-92E1-58A89626E6B5}"/>
              </a:ext>
            </a:extLst>
          </p:cNvPr>
          <p:cNvSpPr>
            <a:spLocks noGrp="1"/>
          </p:cNvSpPr>
          <p:nvPr>
            <p:ph idx="1"/>
          </p:nvPr>
        </p:nvSpPr>
        <p:spPr>
          <a:xfrm>
            <a:off x="658586" y="1259631"/>
            <a:ext cx="10874828" cy="3092405"/>
          </a:xfrm>
        </p:spPr>
        <p:txBody>
          <a:bodyPr>
            <a:normAutofit/>
          </a:bodyPr>
          <a:lstStyle/>
          <a:p>
            <a:pPr algn="l"/>
            <a:r>
              <a:rPr lang="tr-TR" b="0" i="0" dirty="0" err="1">
                <a:effectLst/>
                <a:latin typeface="charter"/>
              </a:rPr>
              <a:t>Absolute</a:t>
            </a:r>
            <a:r>
              <a:rPr lang="tr-TR" b="0" i="0" dirty="0">
                <a:effectLst/>
                <a:latin typeface="charter"/>
              </a:rPr>
              <a:t> </a:t>
            </a:r>
            <a:r>
              <a:rPr lang="tr-TR" b="0" i="0" dirty="0" err="1">
                <a:effectLst/>
                <a:latin typeface="charter"/>
              </a:rPr>
              <a:t>path</a:t>
            </a:r>
            <a:r>
              <a:rPr lang="tr-TR" b="0" i="0" dirty="0">
                <a:effectLst/>
                <a:latin typeface="charter"/>
              </a:rPr>
              <a:t> ise bir dosya yada klasörün </a:t>
            </a:r>
            <a:r>
              <a:rPr lang="tr-TR" b="0" i="0" dirty="0" err="1">
                <a:effectLst/>
                <a:latin typeface="charter"/>
              </a:rPr>
              <a:t>root</a:t>
            </a:r>
            <a:r>
              <a:rPr lang="tr-TR" b="0" i="0" dirty="0">
                <a:effectLst/>
                <a:latin typeface="charter"/>
              </a:rPr>
              <a:t>(kök) dizinden itibaren verilen </a:t>
            </a:r>
            <a:r>
              <a:rPr lang="tr-TR" b="0" i="0" dirty="0" err="1">
                <a:effectLst/>
                <a:latin typeface="charter"/>
              </a:rPr>
              <a:t>path’e</a:t>
            </a:r>
            <a:r>
              <a:rPr lang="tr-TR" b="0" i="0" dirty="0">
                <a:effectLst/>
                <a:latin typeface="charter"/>
              </a:rPr>
              <a:t> denir.</a:t>
            </a:r>
          </a:p>
          <a:p>
            <a:pPr algn="l"/>
            <a:r>
              <a:rPr lang="tr-TR" b="0" i="0" dirty="0" err="1">
                <a:effectLst/>
                <a:latin typeface="charter"/>
              </a:rPr>
              <a:t>Root</a:t>
            </a:r>
            <a:r>
              <a:rPr lang="tr-TR" b="0" i="0" dirty="0">
                <a:effectLst/>
                <a:latin typeface="charter"/>
              </a:rPr>
              <a:t> (/) dizininden itibaren alt klasörler üzerinde çalışmalarınızı gerçekleştirebilirsiniz.</a:t>
            </a:r>
          </a:p>
          <a:p>
            <a:pPr algn="l"/>
            <a:r>
              <a:rPr lang="tr-TR" b="0" i="0" dirty="0">
                <a:effectLst/>
                <a:latin typeface="charter"/>
              </a:rPr>
              <a:t>Fakat </a:t>
            </a:r>
            <a:r>
              <a:rPr lang="tr-TR" b="0" i="0" dirty="0" err="1">
                <a:effectLst/>
                <a:latin typeface="charter"/>
              </a:rPr>
              <a:t>Absolute</a:t>
            </a:r>
            <a:r>
              <a:rPr lang="tr-TR" b="0" i="0" dirty="0">
                <a:effectLst/>
                <a:latin typeface="charter"/>
              </a:rPr>
              <a:t> </a:t>
            </a:r>
            <a:r>
              <a:rPr lang="tr-TR" b="0" i="0" dirty="0" err="1">
                <a:effectLst/>
                <a:latin typeface="charter"/>
              </a:rPr>
              <a:t>Path</a:t>
            </a:r>
            <a:r>
              <a:rPr lang="tr-TR" b="0" i="0" dirty="0">
                <a:effectLst/>
                <a:latin typeface="charter"/>
              </a:rPr>
              <a:t> işlemi, genellikle pek tavsiye edilmeyen bir </a:t>
            </a:r>
            <a:r>
              <a:rPr lang="tr-TR" b="0" i="0" dirty="0" err="1">
                <a:effectLst/>
                <a:latin typeface="charter"/>
              </a:rPr>
              <a:t>path</a:t>
            </a:r>
            <a:r>
              <a:rPr lang="tr-TR" b="0" i="0" dirty="0">
                <a:effectLst/>
                <a:latin typeface="charter"/>
              </a:rPr>
              <a:t> verme işlemidir. Sebebine gelirsek, Projemize </a:t>
            </a:r>
            <a:r>
              <a:rPr lang="tr-TR" b="0" i="0" dirty="0" err="1">
                <a:effectLst/>
                <a:latin typeface="charter"/>
              </a:rPr>
              <a:t>locale</a:t>
            </a:r>
            <a:r>
              <a:rPr lang="tr-TR" b="0" i="0" dirty="0">
                <a:effectLst/>
                <a:latin typeface="charter"/>
              </a:rPr>
              <a:t> olarak </a:t>
            </a:r>
            <a:r>
              <a:rPr lang="tr-TR" b="0" i="0" dirty="0" err="1">
                <a:effectLst/>
                <a:latin typeface="charter"/>
              </a:rPr>
              <a:t>Path</a:t>
            </a:r>
            <a:r>
              <a:rPr lang="tr-TR" b="0" i="0" dirty="0">
                <a:effectLst/>
                <a:latin typeface="charter"/>
              </a:rPr>
              <a:t> veriyoruz fakat projemizi farklı makinalar da çalıştırmak istediğimiz zaman verilen </a:t>
            </a:r>
            <a:r>
              <a:rPr lang="tr-TR" b="0" i="0" dirty="0" err="1">
                <a:effectLst/>
                <a:latin typeface="charter"/>
              </a:rPr>
              <a:t>Absolute</a:t>
            </a:r>
            <a:r>
              <a:rPr lang="tr-TR" b="0" i="0" dirty="0">
                <a:effectLst/>
                <a:latin typeface="charter"/>
              </a:rPr>
              <a:t> </a:t>
            </a:r>
            <a:r>
              <a:rPr lang="tr-TR" b="0" i="0" dirty="0" err="1">
                <a:effectLst/>
                <a:latin typeface="charter"/>
              </a:rPr>
              <a:t>Path</a:t>
            </a:r>
            <a:r>
              <a:rPr lang="tr-TR" b="0" i="0" dirty="0">
                <a:effectLst/>
                <a:latin typeface="charter"/>
              </a:rPr>
              <a:t>(</a:t>
            </a:r>
            <a:r>
              <a:rPr lang="tr-TR" b="0" i="0" dirty="0" err="1">
                <a:effectLst/>
                <a:latin typeface="charter"/>
              </a:rPr>
              <a:t>Locale</a:t>
            </a:r>
            <a:r>
              <a:rPr lang="tr-TR" b="0" i="0" dirty="0">
                <a:effectLst/>
                <a:latin typeface="charter"/>
              </a:rPr>
              <a:t> </a:t>
            </a:r>
            <a:r>
              <a:rPr lang="tr-TR" b="0" i="0" dirty="0" err="1">
                <a:effectLst/>
                <a:latin typeface="charter"/>
              </a:rPr>
              <a:t>Path</a:t>
            </a:r>
            <a:r>
              <a:rPr lang="tr-TR" b="0" i="0" dirty="0">
                <a:effectLst/>
                <a:latin typeface="charter"/>
              </a:rPr>
              <a:t>) projenin patlamasına sebebiyet vermektedir. Bu yüzden çoğunlukla </a:t>
            </a:r>
            <a:r>
              <a:rPr lang="tr-TR" b="0" i="0" dirty="0" err="1">
                <a:effectLst/>
                <a:latin typeface="charter"/>
              </a:rPr>
              <a:t>Relative</a:t>
            </a:r>
            <a:r>
              <a:rPr lang="tr-TR" b="0" i="0" dirty="0">
                <a:effectLst/>
                <a:latin typeface="charter"/>
              </a:rPr>
              <a:t> </a:t>
            </a:r>
            <a:r>
              <a:rPr lang="tr-TR" b="0" i="0" dirty="0" err="1">
                <a:effectLst/>
                <a:latin typeface="charter"/>
              </a:rPr>
              <a:t>Path</a:t>
            </a:r>
            <a:r>
              <a:rPr lang="tr-TR" b="0" i="0" dirty="0">
                <a:effectLst/>
                <a:latin typeface="charter"/>
              </a:rPr>
              <a:t> tercih </a:t>
            </a:r>
            <a:r>
              <a:rPr lang="tr-TR" b="0" i="0" dirty="0" err="1">
                <a:effectLst/>
                <a:latin typeface="charter"/>
              </a:rPr>
              <a:t>edilmektedir.Relative</a:t>
            </a:r>
            <a:r>
              <a:rPr lang="tr-TR" b="0" i="0" dirty="0">
                <a:effectLst/>
                <a:latin typeface="charter"/>
              </a:rPr>
              <a:t> </a:t>
            </a:r>
            <a:r>
              <a:rPr lang="tr-TR" b="0" i="0" dirty="0" err="1">
                <a:effectLst/>
                <a:latin typeface="charter"/>
              </a:rPr>
              <a:t>Path</a:t>
            </a:r>
            <a:r>
              <a:rPr lang="tr-TR" b="0" i="0" dirty="0">
                <a:effectLst/>
                <a:latin typeface="charter"/>
              </a:rPr>
              <a:t> ise </a:t>
            </a:r>
            <a:r>
              <a:rPr lang="tr-TR" b="0" i="0" dirty="0" err="1">
                <a:effectLst/>
                <a:latin typeface="charter"/>
              </a:rPr>
              <a:t>Absolute</a:t>
            </a:r>
            <a:r>
              <a:rPr lang="tr-TR" b="0" i="0" dirty="0">
                <a:effectLst/>
                <a:latin typeface="charter"/>
              </a:rPr>
              <a:t> </a:t>
            </a:r>
            <a:r>
              <a:rPr lang="tr-TR" b="0" i="0" dirty="0" err="1">
                <a:effectLst/>
                <a:latin typeface="charter"/>
              </a:rPr>
              <a:t>Path’den</a:t>
            </a:r>
            <a:r>
              <a:rPr lang="tr-TR" b="0" i="0" dirty="0">
                <a:effectLst/>
                <a:latin typeface="charter"/>
              </a:rPr>
              <a:t> farklı olarak dinamik olarak yol vermektedir.</a:t>
            </a:r>
          </a:p>
          <a:p>
            <a:pPr algn="l"/>
            <a:r>
              <a:rPr lang="tr-TR" b="0" i="0" dirty="0" err="1">
                <a:effectLst/>
                <a:latin typeface="charter"/>
              </a:rPr>
              <a:t>Relative</a:t>
            </a:r>
            <a:r>
              <a:rPr lang="tr-TR" b="0" i="0" dirty="0">
                <a:effectLst/>
                <a:latin typeface="charter"/>
              </a:rPr>
              <a:t> </a:t>
            </a:r>
            <a:r>
              <a:rPr lang="tr-TR" b="0" i="0" dirty="0" err="1">
                <a:effectLst/>
                <a:latin typeface="charter"/>
              </a:rPr>
              <a:t>Path</a:t>
            </a:r>
            <a:r>
              <a:rPr lang="tr-TR" b="0" i="0" dirty="0">
                <a:effectLst/>
                <a:latin typeface="charter"/>
              </a:rPr>
              <a:t> işlemi çalışılmakta olan klasör içerisinde </a:t>
            </a:r>
            <a:r>
              <a:rPr lang="tr-TR" b="0" i="0" dirty="0" err="1">
                <a:effectLst/>
                <a:latin typeface="charter"/>
              </a:rPr>
              <a:t>path</a:t>
            </a:r>
            <a:r>
              <a:rPr lang="tr-TR" b="0" i="0" dirty="0">
                <a:effectLst/>
                <a:latin typeface="charter"/>
              </a:rPr>
              <a:t> alma işlemine denir.</a:t>
            </a:r>
          </a:p>
        </p:txBody>
      </p:sp>
      <p:pic>
        <p:nvPicPr>
          <p:cNvPr id="5" name="Resim 4">
            <a:extLst>
              <a:ext uri="{FF2B5EF4-FFF2-40B4-BE49-F238E27FC236}">
                <a16:creationId xmlns:a16="http://schemas.microsoft.com/office/drawing/2014/main" id="{D54D05A2-4AFE-4190-9E00-3D795FAB0C3E}"/>
              </a:ext>
            </a:extLst>
          </p:cNvPr>
          <p:cNvPicPr>
            <a:picLocks noChangeAspect="1"/>
          </p:cNvPicPr>
          <p:nvPr/>
        </p:nvPicPr>
        <p:blipFill>
          <a:blip r:embed="rId2"/>
          <a:stretch>
            <a:fillRect/>
          </a:stretch>
        </p:blipFill>
        <p:spPr>
          <a:xfrm>
            <a:off x="4201023" y="4352036"/>
            <a:ext cx="5432141" cy="2150936"/>
          </a:xfrm>
          <a:prstGeom prst="rect">
            <a:avLst/>
          </a:prstGeom>
        </p:spPr>
      </p:pic>
      <p:sp>
        <p:nvSpPr>
          <p:cNvPr id="6" name="Metin kutusu 5">
            <a:extLst>
              <a:ext uri="{FF2B5EF4-FFF2-40B4-BE49-F238E27FC236}">
                <a16:creationId xmlns:a16="http://schemas.microsoft.com/office/drawing/2014/main" id="{E42619FB-F7CD-4459-ABC2-662792B25ED6}"/>
              </a:ext>
            </a:extLst>
          </p:cNvPr>
          <p:cNvSpPr txBox="1"/>
          <p:nvPr/>
        </p:nvSpPr>
        <p:spPr>
          <a:xfrm>
            <a:off x="933060" y="4928516"/>
            <a:ext cx="1791478" cy="461665"/>
          </a:xfrm>
          <a:prstGeom prst="rect">
            <a:avLst/>
          </a:prstGeom>
          <a:noFill/>
        </p:spPr>
        <p:txBody>
          <a:bodyPr wrap="square" rtlCol="0">
            <a:spAutoFit/>
          </a:bodyPr>
          <a:lstStyle/>
          <a:p>
            <a:r>
              <a:rPr lang="tr-TR" sz="2400" b="1" dirty="0">
                <a:solidFill>
                  <a:srgbClr val="FF0000"/>
                </a:solidFill>
              </a:rPr>
              <a:t>Kullanımı</a:t>
            </a:r>
          </a:p>
        </p:txBody>
      </p:sp>
      <p:sp>
        <p:nvSpPr>
          <p:cNvPr id="7" name="Ok: Sağ 6">
            <a:extLst>
              <a:ext uri="{FF2B5EF4-FFF2-40B4-BE49-F238E27FC236}">
                <a16:creationId xmlns:a16="http://schemas.microsoft.com/office/drawing/2014/main" id="{0615AC91-4C4E-459E-B10E-E390539140F7}"/>
              </a:ext>
            </a:extLst>
          </p:cNvPr>
          <p:cNvSpPr/>
          <p:nvPr/>
        </p:nvSpPr>
        <p:spPr>
          <a:xfrm>
            <a:off x="2724538" y="4860556"/>
            <a:ext cx="708349" cy="613601"/>
          </a:xfrm>
          <a:prstGeom prst="rightArrow">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70976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Gökyüzü">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Gökyüzü">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ökyüzü">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Gökyüzü</Template>
  <TotalTime>14</TotalTime>
  <Words>745</Words>
  <Application>Microsoft Office PowerPoint</Application>
  <PresentationFormat>Geniş ekran</PresentationFormat>
  <Paragraphs>34</Paragraphs>
  <Slides>8</Slides>
  <Notes>0</Notes>
  <HiddenSlides>0</HiddenSlides>
  <MMClips>0</MMClips>
  <ScaleCrop>false</ScaleCrop>
  <HeadingPairs>
    <vt:vector size="6" baseType="variant">
      <vt:variant>
        <vt:lpstr>Kullanılan Yazı Tipleri</vt:lpstr>
      </vt:variant>
      <vt:variant>
        <vt:i4>13</vt:i4>
      </vt:variant>
      <vt:variant>
        <vt:lpstr>Tema</vt:lpstr>
      </vt:variant>
      <vt:variant>
        <vt:i4>1</vt:i4>
      </vt:variant>
      <vt:variant>
        <vt:lpstr>Slayt Başlıkları</vt:lpstr>
      </vt:variant>
      <vt:variant>
        <vt:i4>8</vt:i4>
      </vt:variant>
    </vt:vector>
  </HeadingPairs>
  <TitlesOfParts>
    <vt:vector size="22" baseType="lpstr">
      <vt:lpstr>arial</vt:lpstr>
      <vt:lpstr>arial</vt:lpstr>
      <vt:lpstr>Arial Rounded MT Bold</vt:lpstr>
      <vt:lpstr>Arimo</vt:lpstr>
      <vt:lpstr>Calibri</vt:lpstr>
      <vt:lpstr>Calibri Light</vt:lpstr>
      <vt:lpstr>charter</vt:lpstr>
      <vt:lpstr>Georgia</vt:lpstr>
      <vt:lpstr>inherit</vt:lpstr>
      <vt:lpstr>Merriweather</vt:lpstr>
      <vt:lpstr>Poppins</vt:lpstr>
      <vt:lpstr>Roboto</vt:lpstr>
      <vt:lpstr>Verdana</vt:lpstr>
      <vt:lpstr>Gökyüzü</vt:lpstr>
      <vt:lpstr>INNOVA – PATıKA.DEV JAVA SPRING BOOTCAMP</vt:lpstr>
      <vt:lpstr>ASCII Kodu Nedir?</vt:lpstr>
      <vt:lpstr>Unicode Nedir</vt:lpstr>
      <vt:lpstr>Unicode ile ASCII Farkları</vt:lpstr>
      <vt:lpstr>JAR (Java Archive) ve </vt:lpstr>
      <vt:lpstr>WAR (Web Application Resource or Web application ARchive)</vt:lpstr>
      <vt:lpstr>JAR – WAR farkı</vt:lpstr>
      <vt:lpstr>Absolute Path Nedir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 – PATıKA.DEV JAVA SPRING BOOTCAMP</dc:title>
  <dc:creator>Emre Karaman</dc:creator>
  <cp:lastModifiedBy>Emre Karaman</cp:lastModifiedBy>
  <cp:revision>3</cp:revision>
  <dcterms:created xsi:type="dcterms:W3CDTF">2022-01-24T07:43:16Z</dcterms:created>
  <dcterms:modified xsi:type="dcterms:W3CDTF">2022-01-24T16:43:15Z</dcterms:modified>
</cp:coreProperties>
</file>