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306" r:id="rId3"/>
    <p:sldId id="257" r:id="rId4"/>
    <p:sldId id="259" r:id="rId5"/>
    <p:sldId id="260" r:id="rId6"/>
    <p:sldId id="261" r:id="rId7"/>
    <p:sldId id="262" r:id="rId8"/>
    <p:sldId id="263" r:id="rId9"/>
    <p:sldId id="264" r:id="rId10"/>
    <p:sldId id="295" r:id="rId11"/>
    <p:sldId id="296" r:id="rId12"/>
    <p:sldId id="297" r:id="rId13"/>
    <p:sldId id="298" r:id="rId14"/>
    <p:sldId id="265" r:id="rId15"/>
    <p:sldId id="266" r:id="rId16"/>
    <p:sldId id="267" r:id="rId17"/>
    <p:sldId id="268" r:id="rId18"/>
    <p:sldId id="269" r:id="rId19"/>
    <p:sldId id="270"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4" r:id="rId37"/>
    <p:sldId id="2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iriş" id="{2937D0FB-D8E8-4361-9F81-8A5D193CCA52}">
          <p14:sldIdLst>
            <p14:sldId id="256"/>
          </p14:sldIdLst>
        </p14:section>
        <p14:section name="Github" id="{99E3D64D-DB1A-4DAE-BB02-A831CDBAF7F5}">
          <p14:sldIdLst>
            <p14:sldId id="306"/>
          </p14:sldIdLst>
        </p14:section>
        <p14:section name="1.Hafta 08/01/2022" id="{F290D5EA-DFA7-419B-8CB5-79E76E1A5E66}">
          <p14:sldIdLst>
            <p14:sldId id="257"/>
            <p14:sldId id="259"/>
            <p14:sldId id="260"/>
            <p14:sldId id="261"/>
            <p14:sldId id="262"/>
            <p14:sldId id="263"/>
            <p14:sldId id="264"/>
            <p14:sldId id="295"/>
            <p14:sldId id="296"/>
            <p14:sldId id="297"/>
            <p14:sldId id="298"/>
            <p14:sldId id="265"/>
            <p14:sldId id="266"/>
            <p14:sldId id="267"/>
            <p14:sldId id="268"/>
            <p14:sldId id="269"/>
            <p14:sldId id="270"/>
            <p14:sldId id="277"/>
            <p14:sldId id="278"/>
            <p14:sldId id="279"/>
            <p14:sldId id="280"/>
            <p14:sldId id="281"/>
            <p14:sldId id="282"/>
            <p14:sldId id="283"/>
            <p14:sldId id="284"/>
            <p14:sldId id="285"/>
            <p14:sldId id="286"/>
            <p14:sldId id="287"/>
            <p14:sldId id="288"/>
            <p14:sldId id="289"/>
            <p14:sldId id="290"/>
            <p14:sldId id="291"/>
            <p14:sldId id="292"/>
            <p14:sldId id="294"/>
            <p14:sldId id="29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A3218FD-8D2D-4550-8D7B-F1523EC90286}" type="datetimeFigureOut">
              <a:rPr lang="tr-TR" smtClean="0"/>
              <a:t>30.01.2022</a:t>
            </a:fld>
            <a:endParaRPr lang="tr-TR"/>
          </a:p>
        </p:txBody>
      </p:sp>
      <p:sp>
        <p:nvSpPr>
          <p:cNvPr id="5" name="Footer Placeholder 4"/>
          <p:cNvSpPr>
            <a:spLocks noGrp="1"/>
          </p:cNvSpPr>
          <p:nvPr>
            <p:ph type="ftr" sz="quarter" idx="11"/>
          </p:nvPr>
        </p:nvSpPr>
        <p:spPr>
          <a:xfrm>
            <a:off x="3962399" y="5870575"/>
            <a:ext cx="4893958" cy="377825"/>
          </a:xfrm>
        </p:spPr>
        <p:txBody>
          <a:bodyPr/>
          <a:lstStyle/>
          <a:p>
            <a:endParaRPr lang="tr-TR"/>
          </a:p>
        </p:txBody>
      </p:sp>
      <p:sp>
        <p:nvSpPr>
          <p:cNvPr id="6" name="Slide Number Placeholder 5"/>
          <p:cNvSpPr>
            <a:spLocks noGrp="1"/>
          </p:cNvSpPr>
          <p:nvPr>
            <p:ph type="sldNum" sz="quarter" idx="12"/>
          </p:nvPr>
        </p:nvSpPr>
        <p:spPr>
          <a:xfrm>
            <a:off x="10608958" y="5870575"/>
            <a:ext cx="551167" cy="377825"/>
          </a:xfrm>
        </p:spPr>
        <p:txBody>
          <a:bodyPr/>
          <a:lstStyle/>
          <a:p>
            <a:fld id="{71200394-AED5-48FE-803A-5546BAD9216B}" type="slidenum">
              <a:rPr lang="tr-TR" smtClean="0"/>
              <a:t>‹#›</a:t>
            </a:fld>
            <a:endParaRPr lang="tr-TR"/>
          </a:p>
        </p:txBody>
      </p:sp>
    </p:spTree>
    <p:extLst>
      <p:ext uri="{BB962C8B-B14F-4D97-AF65-F5344CB8AC3E}">
        <p14:creationId xmlns:p14="http://schemas.microsoft.com/office/powerpoint/2010/main" val="42280498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3218FD-8D2D-4550-8D7B-F1523EC90286}" type="datetimeFigureOut">
              <a:rPr lang="tr-TR" smtClean="0"/>
              <a:t>30.01.2022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1200394-AED5-48FE-803A-5546BAD9216B}" type="slidenum">
              <a:rPr lang="tr-TR" smtClean="0"/>
              <a:t>‹#›</a:t>
            </a:fld>
            <a:endParaRPr lang="tr-TR"/>
          </a:p>
        </p:txBody>
      </p:sp>
    </p:spTree>
    <p:extLst>
      <p:ext uri="{BB962C8B-B14F-4D97-AF65-F5344CB8AC3E}">
        <p14:creationId xmlns:p14="http://schemas.microsoft.com/office/powerpoint/2010/main" val="247797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A3218FD-8D2D-4550-8D7B-F1523EC90286}" type="datetimeFigureOut">
              <a:rPr lang="tr-TR" smtClean="0"/>
              <a:t>30.01.2022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200394-AED5-48FE-803A-5546BAD9216B}" type="slidenum">
              <a:rPr lang="tr-TR" smtClean="0"/>
              <a:t>‹#›</a:t>
            </a:fld>
            <a:endParaRPr lang="tr-TR"/>
          </a:p>
        </p:txBody>
      </p:sp>
    </p:spTree>
    <p:extLst>
      <p:ext uri="{BB962C8B-B14F-4D97-AF65-F5344CB8AC3E}">
        <p14:creationId xmlns:p14="http://schemas.microsoft.com/office/powerpoint/2010/main" val="553307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A3218FD-8D2D-4550-8D7B-F1523EC90286}" type="datetimeFigureOut">
              <a:rPr lang="tr-TR" smtClean="0"/>
              <a:t>30.01.2022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200394-AED5-48FE-803A-5546BAD9216B}" type="slidenum">
              <a:rPr lang="tr-TR" smtClean="0"/>
              <a:t>‹#›</a:t>
            </a:fld>
            <a:endParaRPr lang="tr-TR"/>
          </a:p>
        </p:txBody>
      </p:sp>
    </p:spTree>
    <p:extLst>
      <p:ext uri="{BB962C8B-B14F-4D97-AF65-F5344CB8AC3E}">
        <p14:creationId xmlns:p14="http://schemas.microsoft.com/office/powerpoint/2010/main" val="116794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A3218FD-8D2D-4550-8D7B-F1523EC90286}" type="datetimeFigureOut">
              <a:rPr lang="tr-TR" smtClean="0"/>
              <a:t>30.01.2022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200394-AED5-48FE-803A-5546BAD9216B}" type="slidenum">
              <a:rPr lang="tr-TR" smtClean="0"/>
              <a:t>‹#›</a:t>
            </a:fld>
            <a:endParaRPr lang="tr-TR"/>
          </a:p>
        </p:txBody>
      </p:sp>
    </p:spTree>
    <p:extLst>
      <p:ext uri="{BB962C8B-B14F-4D97-AF65-F5344CB8AC3E}">
        <p14:creationId xmlns:p14="http://schemas.microsoft.com/office/powerpoint/2010/main" val="3488498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A3218FD-8D2D-4550-8D7B-F1523EC90286}" type="datetimeFigureOut">
              <a:rPr lang="tr-TR" smtClean="0"/>
              <a:t>30.01.2022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200394-AED5-48FE-803A-5546BAD9216B}" type="slidenum">
              <a:rPr lang="tr-TR" smtClean="0"/>
              <a:t>‹#›</a:t>
            </a:fld>
            <a:endParaRPr lang="tr-TR"/>
          </a:p>
        </p:txBody>
      </p:sp>
    </p:spTree>
    <p:extLst>
      <p:ext uri="{BB962C8B-B14F-4D97-AF65-F5344CB8AC3E}">
        <p14:creationId xmlns:p14="http://schemas.microsoft.com/office/powerpoint/2010/main" val="2751631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A3218FD-8D2D-4550-8D7B-F1523EC90286}" type="datetimeFigureOut">
              <a:rPr lang="tr-TR" smtClean="0"/>
              <a:t>30.01.2022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200394-AED5-48FE-803A-5546BAD9216B}" type="slidenum">
              <a:rPr lang="tr-TR" smtClean="0"/>
              <a:t>‹#›</a:t>
            </a:fld>
            <a:endParaRPr lang="tr-TR"/>
          </a:p>
        </p:txBody>
      </p:sp>
    </p:spTree>
    <p:extLst>
      <p:ext uri="{BB962C8B-B14F-4D97-AF65-F5344CB8AC3E}">
        <p14:creationId xmlns:p14="http://schemas.microsoft.com/office/powerpoint/2010/main" val="3724289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A3218FD-8D2D-4550-8D7B-F1523EC90286}" type="datetimeFigureOut">
              <a:rPr lang="tr-TR" smtClean="0"/>
              <a:t>30.01.2022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200394-AED5-48FE-803A-5546BAD9216B}" type="slidenum">
              <a:rPr lang="tr-TR" smtClean="0"/>
              <a:t>‹#›</a:t>
            </a:fld>
            <a:endParaRPr lang="tr-TR"/>
          </a:p>
        </p:txBody>
      </p:sp>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1979194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A3218FD-8D2D-4550-8D7B-F1523EC90286}" type="datetimeFigureOut">
              <a:rPr lang="tr-TR" smtClean="0"/>
              <a:t>30.01.2022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200394-AED5-48FE-803A-5546BAD9216B}" type="slidenum">
              <a:rPr lang="tr-TR" smtClean="0"/>
              <a:t>‹#›</a:t>
            </a:fld>
            <a:endParaRPr lang="tr-TR"/>
          </a:p>
        </p:txBody>
      </p:sp>
    </p:spTree>
    <p:extLst>
      <p:ext uri="{BB962C8B-B14F-4D97-AF65-F5344CB8AC3E}">
        <p14:creationId xmlns:p14="http://schemas.microsoft.com/office/powerpoint/2010/main" val="1329143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A3218FD-8D2D-4550-8D7B-F1523EC90286}" type="datetimeFigureOut">
              <a:rPr lang="tr-TR" smtClean="0"/>
              <a:t>30.01.2022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200394-AED5-48FE-803A-5546BAD9216B}" type="slidenum">
              <a:rPr lang="tr-TR" smtClean="0"/>
              <a:t>‹#›</a:t>
            </a:fld>
            <a:endParaRPr lang="tr-TR"/>
          </a:p>
        </p:txBody>
      </p:sp>
    </p:spTree>
    <p:extLst>
      <p:ext uri="{BB962C8B-B14F-4D97-AF65-F5344CB8AC3E}">
        <p14:creationId xmlns:p14="http://schemas.microsoft.com/office/powerpoint/2010/main" val="3123378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A3218FD-8D2D-4550-8D7B-F1523EC90286}" type="datetimeFigureOut">
              <a:rPr lang="tr-TR" smtClean="0"/>
              <a:t>30.01.2022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200394-AED5-48FE-803A-5546BAD9216B}" type="slidenum">
              <a:rPr lang="tr-TR" smtClean="0"/>
              <a:t>‹#›</a:t>
            </a:fld>
            <a:endParaRPr lang="tr-TR"/>
          </a:p>
        </p:txBody>
      </p:sp>
    </p:spTree>
    <p:extLst>
      <p:ext uri="{BB962C8B-B14F-4D97-AF65-F5344CB8AC3E}">
        <p14:creationId xmlns:p14="http://schemas.microsoft.com/office/powerpoint/2010/main" val="198053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A3218FD-8D2D-4550-8D7B-F1523EC90286}" type="datetimeFigureOut">
              <a:rPr lang="tr-TR" smtClean="0"/>
              <a:t>30.01.2022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1200394-AED5-48FE-803A-5546BAD9216B}" type="slidenum">
              <a:rPr lang="tr-TR" smtClean="0"/>
              <a:t>‹#›</a:t>
            </a:fld>
            <a:endParaRPr lang="tr-TR"/>
          </a:p>
        </p:txBody>
      </p:sp>
    </p:spTree>
    <p:extLst>
      <p:ext uri="{BB962C8B-B14F-4D97-AF65-F5344CB8AC3E}">
        <p14:creationId xmlns:p14="http://schemas.microsoft.com/office/powerpoint/2010/main" val="39163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A3218FD-8D2D-4550-8D7B-F1523EC90286}" type="datetimeFigureOut">
              <a:rPr lang="tr-TR" smtClean="0"/>
              <a:t>30.01.2022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1200394-AED5-48FE-803A-5546BAD9216B}" type="slidenum">
              <a:rPr lang="tr-TR" smtClean="0"/>
              <a:t>‹#›</a:t>
            </a:fld>
            <a:endParaRPr lang="tr-TR"/>
          </a:p>
        </p:txBody>
      </p:sp>
    </p:spTree>
    <p:extLst>
      <p:ext uri="{BB962C8B-B14F-4D97-AF65-F5344CB8AC3E}">
        <p14:creationId xmlns:p14="http://schemas.microsoft.com/office/powerpoint/2010/main" val="1631151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A3218FD-8D2D-4550-8D7B-F1523EC90286}" type="datetimeFigureOut">
              <a:rPr lang="tr-TR" smtClean="0"/>
              <a:t>30.01.2022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1200394-AED5-48FE-803A-5546BAD9216B}" type="slidenum">
              <a:rPr lang="tr-TR" smtClean="0"/>
              <a:t>‹#›</a:t>
            </a:fld>
            <a:endParaRPr lang="tr-TR"/>
          </a:p>
        </p:txBody>
      </p:sp>
    </p:spTree>
    <p:extLst>
      <p:ext uri="{BB962C8B-B14F-4D97-AF65-F5344CB8AC3E}">
        <p14:creationId xmlns:p14="http://schemas.microsoft.com/office/powerpoint/2010/main" val="3662628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A3218FD-8D2D-4550-8D7B-F1523EC90286}" type="datetimeFigureOut">
              <a:rPr lang="tr-TR" smtClean="0"/>
              <a:t>30.01.2022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1200394-AED5-48FE-803A-5546BAD9216B}" type="slidenum">
              <a:rPr lang="tr-TR" smtClean="0"/>
              <a:t>‹#›</a:t>
            </a:fld>
            <a:endParaRPr lang="tr-TR"/>
          </a:p>
        </p:txBody>
      </p:sp>
    </p:spTree>
    <p:extLst>
      <p:ext uri="{BB962C8B-B14F-4D97-AF65-F5344CB8AC3E}">
        <p14:creationId xmlns:p14="http://schemas.microsoft.com/office/powerpoint/2010/main" val="2081620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3218FD-8D2D-4550-8D7B-F1523EC90286}" type="datetimeFigureOut">
              <a:rPr lang="tr-TR" smtClean="0"/>
              <a:t>30.01.2022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1200394-AED5-48FE-803A-5546BAD9216B}" type="slidenum">
              <a:rPr lang="tr-TR" smtClean="0"/>
              <a:t>‹#›</a:t>
            </a:fld>
            <a:endParaRPr lang="tr-TR"/>
          </a:p>
        </p:txBody>
      </p:sp>
    </p:spTree>
    <p:extLst>
      <p:ext uri="{BB962C8B-B14F-4D97-AF65-F5344CB8AC3E}">
        <p14:creationId xmlns:p14="http://schemas.microsoft.com/office/powerpoint/2010/main" val="1364457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3218FD-8D2D-4550-8D7B-F1523EC90286}" type="datetimeFigureOut">
              <a:rPr lang="tr-TR" smtClean="0"/>
              <a:t>30.01.2022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1200394-AED5-48FE-803A-5546BAD9216B}" type="slidenum">
              <a:rPr lang="tr-TR" smtClean="0"/>
              <a:t>‹#›</a:t>
            </a:fld>
            <a:endParaRPr lang="tr-TR"/>
          </a:p>
        </p:txBody>
      </p:sp>
    </p:spTree>
    <p:extLst>
      <p:ext uri="{BB962C8B-B14F-4D97-AF65-F5344CB8AC3E}">
        <p14:creationId xmlns:p14="http://schemas.microsoft.com/office/powerpoint/2010/main" val="253147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3218FD-8D2D-4550-8D7B-F1523EC90286}" type="datetimeFigureOut">
              <a:rPr lang="tr-TR" smtClean="0"/>
              <a:t>30.01.2022</a:t>
            </a:fld>
            <a:endParaRPr lang="tr-T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200394-AED5-48FE-803A-5546BAD9216B}" type="slidenum">
              <a:rPr lang="tr-TR" smtClean="0"/>
              <a:t>‹#›</a:t>
            </a:fld>
            <a:endParaRPr lang="tr-TR"/>
          </a:p>
        </p:txBody>
      </p:sp>
    </p:spTree>
    <p:extLst>
      <p:ext uri="{BB962C8B-B14F-4D97-AF65-F5344CB8AC3E}">
        <p14:creationId xmlns:p14="http://schemas.microsoft.com/office/powerpoint/2010/main" val="427548391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maraci.com/nedir/code" TargetMode="External"/><Relationship Id="rId2" Type="http://schemas.openxmlformats.org/officeDocument/2006/relationships/hyperlink" Target="https://wmaraci.com/nedir/kod" TargetMode="External"/><Relationship Id="rId1" Type="http://schemas.openxmlformats.org/officeDocument/2006/relationships/slideLayout" Target="../slideLayouts/slideLayout2.xml"/><Relationship Id="rId5" Type="http://schemas.openxmlformats.org/officeDocument/2006/relationships/hyperlink" Target="https://wmaraci.com/nedir/cplusplus" TargetMode="External"/><Relationship Id="rId4" Type="http://schemas.openxmlformats.org/officeDocument/2006/relationships/hyperlink" Target="https://wmaraci.com/nedir/la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projectlombok.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ilgioloji.com/pages/yazilim/kod/program/giris/kaynak-kod-source-code-nedi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EF2559-DF95-4E70-8ABD-55D4AC677C9C}"/>
              </a:ext>
            </a:extLst>
          </p:cNvPr>
          <p:cNvSpPr>
            <a:spLocks noGrp="1"/>
          </p:cNvSpPr>
          <p:nvPr>
            <p:ph type="ctrTitle"/>
          </p:nvPr>
        </p:nvSpPr>
        <p:spPr>
          <a:xfrm>
            <a:off x="1884561" y="1509852"/>
            <a:ext cx="7959278" cy="1938728"/>
          </a:xfrm>
        </p:spPr>
        <p:txBody>
          <a:bodyPr>
            <a:normAutofit fontScale="90000"/>
          </a:bodyPr>
          <a:lstStyle/>
          <a:p>
            <a:pPr algn="ctr"/>
            <a:r>
              <a:rPr lang="tr-TR" b="1" dirty="0">
                <a:latin typeface="Arial Rounded MT Bold" panose="020F0704030504030204" pitchFamily="34" charset="0"/>
              </a:rPr>
              <a:t>INNOVA – </a:t>
            </a:r>
            <a:r>
              <a:rPr lang="tr-TR" b="1" dirty="0" err="1">
                <a:latin typeface="Arial Rounded MT Bold" panose="020F0704030504030204" pitchFamily="34" charset="0"/>
              </a:rPr>
              <a:t>PATıKA.DEV</a:t>
            </a:r>
            <a:br>
              <a:rPr lang="tr-TR" b="1" dirty="0">
                <a:latin typeface="Arial Rounded MT Bold" panose="020F0704030504030204" pitchFamily="34" charset="0"/>
              </a:rPr>
            </a:br>
            <a:r>
              <a:rPr lang="tr-TR" b="1" dirty="0">
                <a:latin typeface="Arial Rounded MT Bold" panose="020F0704030504030204" pitchFamily="34" charset="0"/>
              </a:rPr>
              <a:t>JAVA SPRING BOOTCAMP</a:t>
            </a:r>
          </a:p>
        </p:txBody>
      </p:sp>
      <p:sp>
        <p:nvSpPr>
          <p:cNvPr id="18" name="Dikdörtgen 17">
            <a:extLst>
              <a:ext uri="{FF2B5EF4-FFF2-40B4-BE49-F238E27FC236}">
                <a16:creationId xmlns:a16="http://schemas.microsoft.com/office/drawing/2014/main" id="{E6DB8823-859F-40ED-B834-3789BC38E1FD}"/>
              </a:ext>
            </a:extLst>
          </p:cNvPr>
          <p:cNvSpPr/>
          <p:nvPr/>
        </p:nvSpPr>
        <p:spPr>
          <a:xfrm>
            <a:off x="0" y="3937518"/>
            <a:ext cx="12192000" cy="125030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pic>
        <p:nvPicPr>
          <p:cNvPr id="17" name="Resim 16">
            <a:extLst>
              <a:ext uri="{FF2B5EF4-FFF2-40B4-BE49-F238E27FC236}">
                <a16:creationId xmlns:a16="http://schemas.microsoft.com/office/drawing/2014/main" id="{B3D5E4ED-654F-40CF-8FBC-9985BDE46865}"/>
              </a:ext>
            </a:extLst>
          </p:cNvPr>
          <p:cNvPicPr>
            <a:picLocks noChangeAspect="1"/>
          </p:cNvPicPr>
          <p:nvPr/>
        </p:nvPicPr>
        <p:blipFill rotWithShape="1">
          <a:blip r:embed="rId2">
            <a:extLst>
              <a:ext uri="{28A0092B-C50C-407E-A947-70E740481C1C}">
                <a14:useLocalDpi xmlns:a14="http://schemas.microsoft.com/office/drawing/2010/main" val="0"/>
              </a:ext>
            </a:extLst>
          </a:blip>
          <a:srcRect l="11587" t="41986" r="10861" b="41552"/>
          <a:stretch/>
        </p:blipFill>
        <p:spPr>
          <a:xfrm>
            <a:off x="1330366" y="4102814"/>
            <a:ext cx="4332516" cy="919709"/>
          </a:xfrm>
          <a:prstGeom prst="rect">
            <a:avLst/>
          </a:prstGeom>
        </p:spPr>
      </p:pic>
      <p:pic>
        <p:nvPicPr>
          <p:cNvPr id="20" name="Resim 19">
            <a:extLst>
              <a:ext uri="{FF2B5EF4-FFF2-40B4-BE49-F238E27FC236}">
                <a16:creationId xmlns:a16="http://schemas.microsoft.com/office/drawing/2014/main" id="{AEF906FB-462C-4166-B0AD-AB0F98033F0A}"/>
              </a:ext>
            </a:extLst>
          </p:cNvPr>
          <p:cNvPicPr>
            <a:picLocks noChangeAspect="1"/>
          </p:cNvPicPr>
          <p:nvPr/>
        </p:nvPicPr>
        <p:blipFill rotWithShape="1">
          <a:blip r:embed="rId3">
            <a:extLst>
              <a:ext uri="{28A0092B-C50C-407E-A947-70E740481C1C}">
                <a14:useLocalDpi xmlns:a14="http://schemas.microsoft.com/office/drawing/2010/main" val="0"/>
              </a:ext>
            </a:extLst>
          </a:blip>
          <a:srcRect t="30217" b="32811"/>
          <a:stretch/>
        </p:blipFill>
        <p:spPr>
          <a:xfrm>
            <a:off x="6993247" y="3928715"/>
            <a:ext cx="3419760" cy="1267908"/>
          </a:xfrm>
          <a:prstGeom prst="rect">
            <a:avLst/>
          </a:prstGeom>
        </p:spPr>
      </p:pic>
      <p:sp>
        <p:nvSpPr>
          <p:cNvPr id="3" name="Metin kutusu 2">
            <a:extLst>
              <a:ext uri="{FF2B5EF4-FFF2-40B4-BE49-F238E27FC236}">
                <a16:creationId xmlns:a16="http://schemas.microsoft.com/office/drawing/2014/main" id="{D817D2E9-F619-427D-9391-C5198737843A}"/>
              </a:ext>
            </a:extLst>
          </p:cNvPr>
          <p:cNvSpPr txBox="1"/>
          <p:nvPr/>
        </p:nvSpPr>
        <p:spPr>
          <a:xfrm>
            <a:off x="139960" y="5676758"/>
            <a:ext cx="3834882" cy="369332"/>
          </a:xfrm>
          <a:prstGeom prst="rect">
            <a:avLst/>
          </a:prstGeom>
          <a:noFill/>
        </p:spPr>
        <p:txBody>
          <a:bodyPr wrap="square" rtlCol="0">
            <a:spAutoFit/>
          </a:bodyPr>
          <a:lstStyle/>
          <a:p>
            <a:r>
              <a:rPr lang="tr-TR" dirty="0"/>
              <a:t>Eğitmen : Bil. Müh. Hamit Mızrak</a:t>
            </a:r>
          </a:p>
        </p:txBody>
      </p:sp>
      <p:sp>
        <p:nvSpPr>
          <p:cNvPr id="4" name="Metin kutusu 3">
            <a:extLst>
              <a:ext uri="{FF2B5EF4-FFF2-40B4-BE49-F238E27FC236}">
                <a16:creationId xmlns:a16="http://schemas.microsoft.com/office/drawing/2014/main" id="{4C9D9185-D28A-4769-9FAF-B01DF083290C}"/>
              </a:ext>
            </a:extLst>
          </p:cNvPr>
          <p:cNvSpPr txBox="1"/>
          <p:nvPr/>
        </p:nvSpPr>
        <p:spPr>
          <a:xfrm>
            <a:off x="139960" y="6032524"/>
            <a:ext cx="2643544" cy="369332"/>
          </a:xfrm>
          <a:prstGeom prst="rect">
            <a:avLst/>
          </a:prstGeom>
          <a:noFill/>
        </p:spPr>
        <p:txBody>
          <a:bodyPr wrap="none" rtlCol="0">
            <a:spAutoFit/>
          </a:bodyPr>
          <a:lstStyle/>
          <a:p>
            <a:r>
              <a:rPr lang="tr-TR" dirty="0"/>
              <a:t>Hazırlayan: Emre Karaman</a:t>
            </a:r>
          </a:p>
        </p:txBody>
      </p:sp>
    </p:spTree>
    <p:extLst>
      <p:ext uri="{BB962C8B-B14F-4D97-AF65-F5344CB8AC3E}">
        <p14:creationId xmlns:p14="http://schemas.microsoft.com/office/powerpoint/2010/main" val="104980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DFF9D8-2185-4C4E-8EAF-673C05C88760}"/>
              </a:ext>
            </a:extLst>
          </p:cNvPr>
          <p:cNvSpPr>
            <a:spLocks noGrp="1"/>
          </p:cNvSpPr>
          <p:nvPr>
            <p:ph type="title"/>
          </p:nvPr>
        </p:nvSpPr>
        <p:spPr>
          <a:xfrm>
            <a:off x="685801" y="1035698"/>
            <a:ext cx="9372599" cy="1446747"/>
          </a:xfrm>
        </p:spPr>
        <p:txBody>
          <a:bodyPr>
            <a:noAutofit/>
          </a:bodyPr>
          <a:lstStyle/>
          <a:p>
            <a:r>
              <a:rPr lang="tr-TR" sz="2800" b="1" i="0" dirty="0">
                <a:effectLst/>
                <a:latin typeface="-apple-system"/>
              </a:rPr>
              <a:t>Değişken Geçirme(</a:t>
            </a:r>
            <a:r>
              <a:rPr lang="tr-TR" sz="2800" b="1" i="0" dirty="0" err="1">
                <a:effectLst/>
                <a:latin typeface="-apple-system"/>
              </a:rPr>
              <a:t>Passing</a:t>
            </a:r>
            <a:r>
              <a:rPr lang="tr-TR" sz="2800" b="1" i="0" dirty="0">
                <a:effectLst/>
                <a:latin typeface="-apple-system"/>
              </a:rPr>
              <a:t> a </a:t>
            </a:r>
            <a:r>
              <a:rPr lang="tr-TR" sz="2800" b="1" i="0" dirty="0" err="1">
                <a:effectLst/>
                <a:latin typeface="-apple-system"/>
              </a:rPr>
              <a:t>Variable</a:t>
            </a:r>
            <a:r>
              <a:rPr lang="tr-TR" sz="2800" b="1" i="0" dirty="0">
                <a:effectLst/>
                <a:latin typeface="-apple-system"/>
              </a:rPr>
              <a:t>)</a:t>
            </a:r>
            <a:br>
              <a:rPr lang="tr-TR" sz="2800" b="1" i="0" dirty="0">
                <a:effectLst/>
                <a:latin typeface="-apple-system"/>
              </a:rPr>
            </a:br>
            <a:br>
              <a:rPr lang="es-ES" sz="2800" b="1" i="0" dirty="0">
                <a:effectLst/>
                <a:latin typeface="sohne"/>
              </a:rPr>
            </a:br>
            <a:endParaRPr lang="tr-TR" sz="2800" dirty="0"/>
          </a:p>
        </p:txBody>
      </p:sp>
      <p:sp>
        <p:nvSpPr>
          <p:cNvPr id="4" name="Başlık 1">
            <a:extLst>
              <a:ext uri="{FF2B5EF4-FFF2-40B4-BE49-F238E27FC236}">
                <a16:creationId xmlns:a16="http://schemas.microsoft.com/office/drawing/2014/main" id="{8C383ED1-07E2-4DF6-BF59-398E18F109A6}"/>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a:latin typeface="Arial Rounded MT Bold" panose="020F0704030504030204" pitchFamily="34" charset="0"/>
              </a:rPr>
              <a:t>INNOVA – PATıKA.DEV JAVA SPRING BOOTCAMP</a:t>
            </a:r>
            <a:br>
              <a:rPr lang="tr-TR" b="1">
                <a:latin typeface="Arial Rounded MT Bold" panose="020F0704030504030204" pitchFamily="34" charset="0"/>
              </a:rPr>
            </a:br>
            <a:endParaRPr lang="tr-TR" dirty="0"/>
          </a:p>
        </p:txBody>
      </p:sp>
      <p:sp>
        <p:nvSpPr>
          <p:cNvPr id="10" name="Metin kutusu 9">
            <a:extLst>
              <a:ext uri="{FF2B5EF4-FFF2-40B4-BE49-F238E27FC236}">
                <a16:creationId xmlns:a16="http://schemas.microsoft.com/office/drawing/2014/main" id="{F43D3330-832D-4382-8493-8DD63E7D80CB}"/>
              </a:ext>
            </a:extLst>
          </p:cNvPr>
          <p:cNvSpPr txBox="1"/>
          <p:nvPr/>
        </p:nvSpPr>
        <p:spPr>
          <a:xfrm>
            <a:off x="685801" y="2202527"/>
            <a:ext cx="9223309" cy="1754326"/>
          </a:xfrm>
          <a:prstGeom prst="rect">
            <a:avLst/>
          </a:prstGeom>
          <a:noFill/>
        </p:spPr>
        <p:txBody>
          <a:bodyPr wrap="square">
            <a:spAutoFit/>
          </a:bodyPr>
          <a:lstStyle/>
          <a:p>
            <a:pPr marL="285750" indent="-285750">
              <a:buFont typeface="Arial" panose="020B0604020202020204" pitchFamily="34" charset="0"/>
              <a:buChar char="•"/>
            </a:pPr>
            <a:r>
              <a:rPr lang="tr-TR" b="0" i="0" dirty="0">
                <a:effectLst/>
                <a:latin typeface="-apple-system"/>
              </a:rPr>
              <a:t>Programlama dilleri metotlara parametre aktarılırken 2 farklı yaklaşım kullanır. </a:t>
            </a:r>
            <a:r>
              <a:rPr lang="tr-TR" b="1" i="0" dirty="0" err="1">
                <a:effectLst/>
                <a:latin typeface="-apple-system"/>
              </a:rPr>
              <a:t>Pass</a:t>
            </a:r>
            <a:r>
              <a:rPr lang="tr-TR" b="1" i="0" dirty="0">
                <a:effectLst/>
                <a:latin typeface="-apple-system"/>
              </a:rPr>
              <a:t> </a:t>
            </a:r>
            <a:r>
              <a:rPr lang="tr-TR" b="1" i="0" dirty="0" err="1">
                <a:effectLst/>
                <a:latin typeface="-apple-system"/>
              </a:rPr>
              <a:t>by</a:t>
            </a:r>
            <a:r>
              <a:rPr lang="tr-TR" b="1" i="0" dirty="0">
                <a:effectLst/>
                <a:latin typeface="-apple-system"/>
              </a:rPr>
              <a:t> </a:t>
            </a:r>
            <a:r>
              <a:rPr lang="tr-TR" b="1" i="0" dirty="0" err="1">
                <a:effectLst/>
                <a:latin typeface="-apple-system"/>
              </a:rPr>
              <a:t>value</a:t>
            </a:r>
            <a:r>
              <a:rPr lang="tr-TR" b="1" i="0" dirty="0">
                <a:effectLst/>
                <a:latin typeface="-apple-system"/>
              </a:rPr>
              <a:t>(değere göre geçirme)</a:t>
            </a:r>
            <a:r>
              <a:rPr lang="tr-TR" b="0" i="0" dirty="0">
                <a:effectLst/>
                <a:latin typeface="-apple-system"/>
              </a:rPr>
              <a:t> ve </a:t>
            </a:r>
            <a:r>
              <a:rPr lang="tr-TR" b="1" i="0" dirty="0" err="1">
                <a:effectLst/>
                <a:latin typeface="-apple-system"/>
              </a:rPr>
              <a:t>pass</a:t>
            </a:r>
            <a:r>
              <a:rPr lang="tr-TR" b="1" i="0" dirty="0">
                <a:effectLst/>
                <a:latin typeface="-apple-system"/>
              </a:rPr>
              <a:t> </a:t>
            </a:r>
            <a:r>
              <a:rPr lang="tr-TR" b="1" i="0" dirty="0" err="1">
                <a:effectLst/>
                <a:latin typeface="-apple-system"/>
              </a:rPr>
              <a:t>by</a:t>
            </a:r>
            <a:r>
              <a:rPr lang="tr-TR" b="1" i="0" dirty="0">
                <a:effectLst/>
                <a:latin typeface="-apple-system"/>
              </a:rPr>
              <a:t> </a:t>
            </a:r>
            <a:r>
              <a:rPr lang="tr-TR" b="1" i="0" dirty="0" err="1">
                <a:effectLst/>
                <a:latin typeface="-apple-system"/>
              </a:rPr>
              <a:t>reference</a:t>
            </a:r>
            <a:r>
              <a:rPr lang="tr-TR" b="1" i="0" dirty="0">
                <a:effectLst/>
                <a:latin typeface="-apple-system"/>
              </a:rPr>
              <a:t>(referansa göre geçirme)</a:t>
            </a:r>
            <a:r>
              <a:rPr lang="tr-TR" b="0" i="0" dirty="0">
                <a:effectLst/>
                <a:latin typeface="-apple-system"/>
              </a:rPr>
              <a:t> yaklaşımları değişkenlerin metotlara nasıl aktarıldığını tanımlamak için kullanılan 2 farklı tekniktir. Kısaca izah edecek olursak, </a:t>
            </a:r>
            <a:r>
              <a:rPr lang="tr-TR" b="1" i="0" dirty="0">
                <a:effectLst/>
                <a:latin typeface="-apple-system"/>
              </a:rPr>
              <a:t>değere göre geçişte</a:t>
            </a:r>
            <a:r>
              <a:rPr lang="tr-TR" b="0" i="0" dirty="0">
                <a:effectLst/>
                <a:latin typeface="-apple-system"/>
              </a:rPr>
              <a:t>, metoda gerçek değerin geçirildiği anlamına gelir. Referansla geçişte, değerin nerede saklandığını tanımlayan bir işaretçinin (bu, geçirilen değişkenin hafızadaki adresi olarak düşünülebilir) geçirildiği anlamına gelir.</a:t>
            </a:r>
            <a:endParaRPr lang="tr-TR" dirty="0"/>
          </a:p>
        </p:txBody>
      </p:sp>
      <p:sp>
        <p:nvSpPr>
          <p:cNvPr id="11" name="Metin kutusu 10">
            <a:extLst>
              <a:ext uri="{FF2B5EF4-FFF2-40B4-BE49-F238E27FC236}">
                <a16:creationId xmlns:a16="http://schemas.microsoft.com/office/drawing/2014/main" id="{8C1033F6-F35B-43F1-86A4-A5A36C2DC76A}"/>
              </a:ext>
            </a:extLst>
          </p:cNvPr>
          <p:cNvSpPr txBox="1"/>
          <p:nvPr/>
        </p:nvSpPr>
        <p:spPr>
          <a:xfrm>
            <a:off x="961111" y="4441371"/>
            <a:ext cx="7800277" cy="369332"/>
          </a:xfrm>
          <a:prstGeom prst="rect">
            <a:avLst/>
          </a:prstGeom>
          <a:noFill/>
        </p:spPr>
        <p:txBody>
          <a:bodyPr wrap="none" rtlCol="0">
            <a:spAutoFit/>
          </a:bodyPr>
          <a:lstStyle/>
          <a:p>
            <a:r>
              <a:rPr lang="tr-TR" dirty="0"/>
              <a:t>Peki  Java bu değişken geçirme tiplerinden hangisini kullanır gelin onu görelim.</a:t>
            </a:r>
          </a:p>
        </p:txBody>
      </p:sp>
    </p:spTree>
    <p:extLst>
      <p:ext uri="{BB962C8B-B14F-4D97-AF65-F5344CB8AC3E}">
        <p14:creationId xmlns:p14="http://schemas.microsoft.com/office/powerpoint/2010/main" val="3616040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DFF9D8-2185-4C4E-8EAF-673C05C88760}"/>
              </a:ext>
            </a:extLst>
          </p:cNvPr>
          <p:cNvSpPr>
            <a:spLocks noGrp="1"/>
          </p:cNvSpPr>
          <p:nvPr>
            <p:ph type="title"/>
          </p:nvPr>
        </p:nvSpPr>
        <p:spPr>
          <a:xfrm>
            <a:off x="9136225" y="77756"/>
            <a:ext cx="3055775" cy="279244"/>
          </a:xfrm>
        </p:spPr>
        <p:txBody>
          <a:bodyPr>
            <a:noAutofit/>
          </a:bodyPr>
          <a:lstStyle/>
          <a:p>
            <a:r>
              <a:rPr lang="tr-TR" sz="1200" b="1" i="0" dirty="0">
                <a:solidFill>
                  <a:srgbClr val="FF0000"/>
                </a:solidFill>
                <a:effectLst/>
                <a:latin typeface="-apple-system"/>
              </a:rPr>
              <a:t>Değişken Geçirme </a:t>
            </a:r>
            <a:r>
              <a:rPr lang="tr-TR" sz="1200" b="1" i="0" dirty="0">
                <a:effectLst/>
                <a:latin typeface="-apple-system"/>
              </a:rPr>
              <a:t>(</a:t>
            </a:r>
            <a:r>
              <a:rPr lang="tr-TR" sz="1200" b="1" i="0" dirty="0" err="1">
                <a:effectLst/>
                <a:latin typeface="-apple-system"/>
              </a:rPr>
              <a:t>Passing</a:t>
            </a:r>
            <a:r>
              <a:rPr lang="tr-TR" sz="1200" b="1" i="0" dirty="0">
                <a:effectLst/>
                <a:latin typeface="-apple-system"/>
              </a:rPr>
              <a:t> a </a:t>
            </a:r>
            <a:r>
              <a:rPr lang="tr-TR" sz="1200" b="1" i="0" dirty="0" err="1">
                <a:effectLst/>
                <a:latin typeface="-apple-system"/>
              </a:rPr>
              <a:t>Variable</a:t>
            </a:r>
            <a:r>
              <a:rPr lang="tr-TR" sz="1200" b="1" i="0" dirty="0">
                <a:effectLst/>
                <a:latin typeface="-apple-system"/>
              </a:rPr>
              <a:t>)</a:t>
            </a:r>
            <a:endParaRPr lang="tr-TR" sz="1200" dirty="0"/>
          </a:p>
        </p:txBody>
      </p:sp>
      <p:sp>
        <p:nvSpPr>
          <p:cNvPr id="4" name="Başlık 1">
            <a:extLst>
              <a:ext uri="{FF2B5EF4-FFF2-40B4-BE49-F238E27FC236}">
                <a16:creationId xmlns:a16="http://schemas.microsoft.com/office/drawing/2014/main" id="{8C383ED1-07E2-4DF6-BF59-398E18F109A6}"/>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a:latin typeface="Arial Rounded MT Bold" panose="020F0704030504030204" pitchFamily="34" charset="0"/>
              </a:rPr>
              <a:t>INNOVA – PATıKA.DEV JAVA SPRING BOOTCAMP</a:t>
            </a:r>
            <a:br>
              <a:rPr lang="tr-TR" b="1">
                <a:latin typeface="Arial Rounded MT Bold" panose="020F0704030504030204" pitchFamily="34" charset="0"/>
              </a:rPr>
            </a:br>
            <a:endParaRPr lang="tr-TR" dirty="0"/>
          </a:p>
        </p:txBody>
      </p:sp>
      <p:sp>
        <p:nvSpPr>
          <p:cNvPr id="7" name="Metin kutusu 6">
            <a:extLst>
              <a:ext uri="{FF2B5EF4-FFF2-40B4-BE49-F238E27FC236}">
                <a16:creationId xmlns:a16="http://schemas.microsoft.com/office/drawing/2014/main" id="{4DE2C5A2-5C30-4916-899D-FB57E18EAAAA}"/>
              </a:ext>
            </a:extLst>
          </p:cNvPr>
          <p:cNvSpPr txBox="1"/>
          <p:nvPr/>
        </p:nvSpPr>
        <p:spPr>
          <a:xfrm>
            <a:off x="675303" y="1322228"/>
            <a:ext cx="7812055" cy="369332"/>
          </a:xfrm>
          <a:prstGeom prst="rect">
            <a:avLst/>
          </a:prstGeom>
          <a:noFill/>
        </p:spPr>
        <p:txBody>
          <a:bodyPr wrap="square">
            <a:spAutoFit/>
          </a:bodyPr>
          <a:lstStyle/>
          <a:p>
            <a:pPr marL="285750" indent="-285750">
              <a:buFont typeface="Arial" panose="020B0604020202020204" pitchFamily="34" charset="0"/>
              <a:buChar char="•"/>
            </a:pPr>
            <a:r>
              <a:rPr lang="tr-TR" b="0" i="1" dirty="0">
                <a:effectLst/>
                <a:latin typeface="-apple-system"/>
              </a:rPr>
              <a:t>Öncelikle şunu bilelim Java’da </a:t>
            </a:r>
            <a:r>
              <a:rPr lang="tr-TR" b="1" i="1" dirty="0">
                <a:effectLst/>
                <a:latin typeface="-apple-system"/>
              </a:rPr>
              <a:t>HER ZAMAN</a:t>
            </a:r>
            <a:r>
              <a:rPr lang="tr-TR" b="0" i="1" dirty="0">
                <a:effectLst/>
                <a:latin typeface="-apple-system"/>
              </a:rPr>
              <a:t> </a:t>
            </a:r>
            <a:r>
              <a:rPr lang="tr-TR" b="0" i="1" dirty="0" err="1">
                <a:effectLst/>
                <a:latin typeface="-apple-system"/>
              </a:rPr>
              <a:t>pass</a:t>
            </a:r>
            <a:r>
              <a:rPr lang="tr-TR" b="0" i="1" dirty="0">
                <a:effectLst/>
                <a:latin typeface="-apple-system"/>
              </a:rPr>
              <a:t> </a:t>
            </a:r>
            <a:r>
              <a:rPr lang="tr-TR" b="0" i="1" dirty="0" err="1">
                <a:effectLst/>
                <a:latin typeface="-apple-system"/>
              </a:rPr>
              <a:t>by</a:t>
            </a:r>
            <a:r>
              <a:rPr lang="tr-TR" b="0" i="1" dirty="0">
                <a:effectLst/>
                <a:latin typeface="-apple-system"/>
              </a:rPr>
              <a:t> </a:t>
            </a:r>
            <a:r>
              <a:rPr lang="tr-TR" b="0" i="1" dirty="0" err="1">
                <a:effectLst/>
                <a:latin typeface="-apple-system"/>
              </a:rPr>
              <a:t>value</a:t>
            </a:r>
            <a:r>
              <a:rPr lang="tr-TR" b="0" i="1" dirty="0">
                <a:effectLst/>
                <a:latin typeface="-apple-system"/>
              </a:rPr>
              <a:t> yaklaşımı uygulanır.</a:t>
            </a:r>
            <a:endParaRPr lang="tr-TR" dirty="0"/>
          </a:p>
        </p:txBody>
      </p:sp>
      <p:pic>
        <p:nvPicPr>
          <p:cNvPr id="6" name="Resim 5">
            <a:extLst>
              <a:ext uri="{FF2B5EF4-FFF2-40B4-BE49-F238E27FC236}">
                <a16:creationId xmlns:a16="http://schemas.microsoft.com/office/drawing/2014/main" id="{73BF5EA5-5197-4038-866B-E367682C150C}"/>
              </a:ext>
            </a:extLst>
          </p:cNvPr>
          <p:cNvPicPr>
            <a:picLocks noChangeAspect="1"/>
          </p:cNvPicPr>
          <p:nvPr/>
        </p:nvPicPr>
        <p:blipFill rotWithShape="1">
          <a:blip r:embed="rId2"/>
          <a:srcRect r="24815"/>
          <a:stretch/>
        </p:blipFill>
        <p:spPr>
          <a:xfrm>
            <a:off x="887713" y="2906505"/>
            <a:ext cx="5737022" cy="2629267"/>
          </a:xfrm>
          <a:prstGeom prst="rect">
            <a:avLst/>
          </a:prstGeom>
        </p:spPr>
      </p:pic>
      <p:sp>
        <p:nvSpPr>
          <p:cNvPr id="8" name="Ok: Aşağı 7">
            <a:extLst>
              <a:ext uri="{FF2B5EF4-FFF2-40B4-BE49-F238E27FC236}">
                <a16:creationId xmlns:a16="http://schemas.microsoft.com/office/drawing/2014/main" id="{C09E5A03-4524-4FE3-BE0E-57535366331C}"/>
              </a:ext>
            </a:extLst>
          </p:cNvPr>
          <p:cNvSpPr/>
          <p:nvPr/>
        </p:nvSpPr>
        <p:spPr>
          <a:xfrm>
            <a:off x="4133461" y="1691560"/>
            <a:ext cx="326572" cy="286530"/>
          </a:xfrm>
          <a:prstGeom prst="downArrow">
            <a:avLst/>
          </a:prstGeom>
          <a:solidFill>
            <a:schemeClr val="tx1"/>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Metin kutusu 8">
            <a:extLst>
              <a:ext uri="{FF2B5EF4-FFF2-40B4-BE49-F238E27FC236}">
                <a16:creationId xmlns:a16="http://schemas.microsoft.com/office/drawing/2014/main" id="{BC7C0C9A-7BAA-4857-B92C-5F7D171C7AF2}"/>
              </a:ext>
            </a:extLst>
          </p:cNvPr>
          <p:cNvSpPr txBox="1"/>
          <p:nvPr/>
        </p:nvSpPr>
        <p:spPr>
          <a:xfrm>
            <a:off x="887713" y="1978090"/>
            <a:ext cx="7599645" cy="369332"/>
          </a:xfrm>
          <a:prstGeom prst="rect">
            <a:avLst/>
          </a:prstGeom>
          <a:noFill/>
        </p:spPr>
        <p:txBody>
          <a:bodyPr wrap="none" rtlCol="0">
            <a:spAutoFit/>
          </a:bodyPr>
          <a:lstStyle/>
          <a:p>
            <a:r>
              <a:rPr lang="tr-TR" dirty="0"/>
              <a:t>Bu bilgiyi aklımızın bir köşesine yazalım ve ardından bu nasıl oluyor onu görelim</a:t>
            </a:r>
          </a:p>
        </p:txBody>
      </p:sp>
      <p:sp>
        <p:nvSpPr>
          <p:cNvPr id="12" name="Ok: Sağ 11">
            <a:extLst>
              <a:ext uri="{FF2B5EF4-FFF2-40B4-BE49-F238E27FC236}">
                <a16:creationId xmlns:a16="http://schemas.microsoft.com/office/drawing/2014/main" id="{BCEE8A96-7544-4C57-A2E6-5A2F765A50AD}"/>
              </a:ext>
            </a:extLst>
          </p:cNvPr>
          <p:cNvSpPr/>
          <p:nvPr/>
        </p:nvSpPr>
        <p:spPr>
          <a:xfrm>
            <a:off x="6153537" y="2977744"/>
            <a:ext cx="687355" cy="167951"/>
          </a:xfrm>
          <a:prstGeom prst="rightArrow">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Metin kutusu 12">
            <a:extLst>
              <a:ext uri="{FF2B5EF4-FFF2-40B4-BE49-F238E27FC236}">
                <a16:creationId xmlns:a16="http://schemas.microsoft.com/office/drawing/2014/main" id="{FA8376A7-EB4B-4B0A-A3FD-16D200397163}"/>
              </a:ext>
            </a:extLst>
          </p:cNvPr>
          <p:cNvSpPr txBox="1"/>
          <p:nvPr/>
        </p:nvSpPr>
        <p:spPr>
          <a:xfrm>
            <a:off x="6839338" y="2670586"/>
            <a:ext cx="4852034" cy="646331"/>
          </a:xfrm>
          <a:prstGeom prst="rect">
            <a:avLst/>
          </a:prstGeom>
          <a:noFill/>
        </p:spPr>
        <p:txBody>
          <a:bodyPr wrap="none" rtlCol="0">
            <a:spAutoFit/>
          </a:bodyPr>
          <a:lstStyle/>
          <a:p>
            <a:r>
              <a:rPr lang="tr-TR" dirty="0" err="1"/>
              <a:t>SomeObject</a:t>
            </a:r>
            <a:r>
              <a:rPr lang="tr-TR" dirty="0"/>
              <a:t> isminde bir </a:t>
            </a:r>
            <a:r>
              <a:rPr lang="tr-TR" dirty="0" err="1"/>
              <a:t>classımız</a:t>
            </a:r>
            <a:r>
              <a:rPr lang="tr-TR" dirty="0"/>
              <a:t> olsun ve burada</a:t>
            </a:r>
          </a:p>
          <a:p>
            <a:r>
              <a:rPr lang="tr-TR" dirty="0"/>
              <a:t>Bir </a:t>
            </a:r>
            <a:r>
              <a:rPr lang="tr-TR" dirty="0" err="1"/>
              <a:t>instance</a:t>
            </a:r>
            <a:r>
              <a:rPr lang="tr-TR" dirty="0"/>
              <a:t> üretelim</a:t>
            </a:r>
          </a:p>
        </p:txBody>
      </p:sp>
      <p:sp>
        <p:nvSpPr>
          <p:cNvPr id="14" name="Ok: Sağ 13">
            <a:extLst>
              <a:ext uri="{FF2B5EF4-FFF2-40B4-BE49-F238E27FC236}">
                <a16:creationId xmlns:a16="http://schemas.microsoft.com/office/drawing/2014/main" id="{70AD6AFC-3323-46FF-AC15-463377B1905B}"/>
              </a:ext>
            </a:extLst>
          </p:cNvPr>
          <p:cNvSpPr/>
          <p:nvPr/>
        </p:nvSpPr>
        <p:spPr>
          <a:xfrm>
            <a:off x="3684037" y="3429000"/>
            <a:ext cx="3155301" cy="180345"/>
          </a:xfrm>
          <a:prstGeom prst="rightArrow">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Metin kutusu 14">
            <a:extLst>
              <a:ext uri="{FF2B5EF4-FFF2-40B4-BE49-F238E27FC236}">
                <a16:creationId xmlns:a16="http://schemas.microsoft.com/office/drawing/2014/main" id="{B23E2B5F-1F58-4FF9-AB28-BD52466615E4}"/>
              </a:ext>
            </a:extLst>
          </p:cNvPr>
          <p:cNvSpPr txBox="1"/>
          <p:nvPr/>
        </p:nvSpPr>
        <p:spPr>
          <a:xfrm>
            <a:off x="6849670" y="3316917"/>
            <a:ext cx="4454617" cy="369332"/>
          </a:xfrm>
          <a:prstGeom prst="rect">
            <a:avLst/>
          </a:prstGeom>
          <a:noFill/>
        </p:spPr>
        <p:txBody>
          <a:bodyPr wrap="none" rtlCol="0">
            <a:spAutoFit/>
          </a:bodyPr>
          <a:lstStyle/>
          <a:p>
            <a:r>
              <a:rPr lang="tr-TR" dirty="0" err="1"/>
              <a:t>Methodumuza</a:t>
            </a:r>
            <a:r>
              <a:rPr lang="tr-TR" dirty="0"/>
              <a:t> bu </a:t>
            </a:r>
            <a:r>
              <a:rPr lang="tr-TR" dirty="0" err="1"/>
              <a:t>someObject’i</a:t>
            </a:r>
            <a:r>
              <a:rPr lang="tr-TR" dirty="0"/>
              <a:t> gönderiyoruz</a:t>
            </a:r>
          </a:p>
        </p:txBody>
      </p:sp>
      <p:sp>
        <p:nvSpPr>
          <p:cNvPr id="16" name="Ok: Sağ 15">
            <a:extLst>
              <a:ext uri="{FF2B5EF4-FFF2-40B4-BE49-F238E27FC236}">
                <a16:creationId xmlns:a16="http://schemas.microsoft.com/office/drawing/2014/main" id="{6C945FA5-5D26-4064-95F7-BBA49AF0EA48}"/>
              </a:ext>
            </a:extLst>
          </p:cNvPr>
          <p:cNvSpPr/>
          <p:nvPr/>
        </p:nvSpPr>
        <p:spPr>
          <a:xfrm>
            <a:off x="6198637" y="4005146"/>
            <a:ext cx="640701" cy="163282"/>
          </a:xfrm>
          <a:prstGeom prst="rightArrow">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Metin kutusu 16">
            <a:extLst>
              <a:ext uri="{FF2B5EF4-FFF2-40B4-BE49-F238E27FC236}">
                <a16:creationId xmlns:a16="http://schemas.microsoft.com/office/drawing/2014/main" id="{44B11800-2D84-45D8-B268-DC350609878F}"/>
              </a:ext>
            </a:extLst>
          </p:cNvPr>
          <p:cNvSpPr txBox="1"/>
          <p:nvPr/>
        </p:nvSpPr>
        <p:spPr>
          <a:xfrm>
            <a:off x="6849670" y="3942231"/>
            <a:ext cx="4819909" cy="923330"/>
          </a:xfrm>
          <a:prstGeom prst="rect">
            <a:avLst/>
          </a:prstGeom>
          <a:noFill/>
        </p:spPr>
        <p:txBody>
          <a:bodyPr wrap="none" rtlCol="0">
            <a:spAutoFit/>
          </a:bodyPr>
          <a:lstStyle/>
          <a:p>
            <a:r>
              <a:rPr lang="tr-TR" dirty="0"/>
              <a:t>İşte tam burada aslında biz orijinal </a:t>
            </a:r>
            <a:r>
              <a:rPr lang="tr-TR" dirty="0" err="1"/>
              <a:t>someObject</a:t>
            </a:r>
            <a:endParaRPr lang="tr-TR" dirty="0"/>
          </a:p>
          <a:p>
            <a:r>
              <a:rPr lang="tr-TR" dirty="0"/>
              <a:t>üstünde işlem yapmıyoruz onun kopyası üzerinde</a:t>
            </a:r>
          </a:p>
          <a:p>
            <a:r>
              <a:rPr lang="tr-TR" dirty="0"/>
              <a:t>işlem yapıyoruz</a:t>
            </a:r>
          </a:p>
        </p:txBody>
      </p:sp>
      <p:sp>
        <p:nvSpPr>
          <p:cNvPr id="21" name="Metin kutusu 20">
            <a:extLst>
              <a:ext uri="{FF2B5EF4-FFF2-40B4-BE49-F238E27FC236}">
                <a16:creationId xmlns:a16="http://schemas.microsoft.com/office/drawing/2014/main" id="{5071803E-51FA-47C6-87A1-E38777DF6192}"/>
              </a:ext>
            </a:extLst>
          </p:cNvPr>
          <p:cNvSpPr txBox="1"/>
          <p:nvPr/>
        </p:nvSpPr>
        <p:spPr>
          <a:xfrm>
            <a:off x="1833724" y="5768609"/>
            <a:ext cx="8729826" cy="923330"/>
          </a:xfrm>
          <a:prstGeom prst="rect">
            <a:avLst/>
          </a:prstGeom>
          <a:noFill/>
        </p:spPr>
        <p:txBody>
          <a:bodyPr wrap="none" rtlCol="0">
            <a:spAutoFit/>
          </a:bodyPr>
          <a:lstStyle/>
          <a:p>
            <a:r>
              <a:rPr lang="tr-TR" dirty="0"/>
              <a:t>Tamam biz orijinalde değil kopyası üzerinde işlem yapıyoruz ancak ben bunu çalıştırdım</a:t>
            </a:r>
          </a:p>
          <a:p>
            <a:r>
              <a:rPr lang="tr-TR" dirty="0"/>
              <a:t>ve yeni ‘name’ değerinin «object1» değil «o1» olduğunu görüyorum </a:t>
            </a:r>
            <a:r>
              <a:rPr lang="tr-TR" dirty="0" err="1"/>
              <a:t>diyebilirsiniz,haklısınız</a:t>
            </a:r>
            <a:r>
              <a:rPr lang="tr-TR" dirty="0"/>
              <a:t> </a:t>
            </a:r>
          </a:p>
          <a:p>
            <a:r>
              <a:rPr lang="tr-TR" dirty="0"/>
              <a:t>işte tam burada bilmeniz gereken hayati bir olay var gelin </a:t>
            </a:r>
            <a:r>
              <a:rPr lang="tr-TR" dirty="0" err="1"/>
              <a:t>onuda</a:t>
            </a:r>
            <a:r>
              <a:rPr lang="tr-TR" dirty="0"/>
              <a:t> anlatalım</a:t>
            </a:r>
          </a:p>
        </p:txBody>
      </p:sp>
      <p:sp>
        <p:nvSpPr>
          <p:cNvPr id="23" name="Dikdörtgen 22">
            <a:extLst>
              <a:ext uri="{FF2B5EF4-FFF2-40B4-BE49-F238E27FC236}">
                <a16:creationId xmlns:a16="http://schemas.microsoft.com/office/drawing/2014/main" id="{66827063-0CD1-478C-B789-82407E7B87BE}"/>
              </a:ext>
            </a:extLst>
          </p:cNvPr>
          <p:cNvSpPr/>
          <p:nvPr/>
        </p:nvSpPr>
        <p:spPr>
          <a:xfrm>
            <a:off x="1670180" y="4572000"/>
            <a:ext cx="3778898" cy="513184"/>
          </a:xfrm>
          <a:prstGeom prst="rect">
            <a:avLst/>
          </a:prstGeom>
          <a:solidFill>
            <a:srgbClr val="263238"/>
          </a:solidFill>
          <a:ln>
            <a:solidFill>
              <a:srgbClr val="2632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0" name="Düz Ok Bağlayıcısı 19">
            <a:extLst>
              <a:ext uri="{FF2B5EF4-FFF2-40B4-BE49-F238E27FC236}">
                <a16:creationId xmlns:a16="http://schemas.microsoft.com/office/drawing/2014/main" id="{24136AFB-8F92-448D-BAFF-1C2BD9EDFC67}"/>
              </a:ext>
            </a:extLst>
          </p:cNvPr>
          <p:cNvCxnSpPr>
            <a:cxnSpLocks/>
          </p:cNvCxnSpPr>
          <p:nvPr/>
        </p:nvCxnSpPr>
        <p:spPr>
          <a:xfrm>
            <a:off x="2258008" y="4506686"/>
            <a:ext cx="0" cy="119431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1044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16" grpId="0" animBg="1"/>
      <p:bldP spid="17"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DFF9D8-2185-4C4E-8EAF-673C05C88760}"/>
              </a:ext>
            </a:extLst>
          </p:cNvPr>
          <p:cNvSpPr>
            <a:spLocks noGrp="1"/>
          </p:cNvSpPr>
          <p:nvPr>
            <p:ph type="title"/>
          </p:nvPr>
        </p:nvSpPr>
        <p:spPr>
          <a:xfrm>
            <a:off x="9136225" y="77756"/>
            <a:ext cx="3055775" cy="279244"/>
          </a:xfrm>
        </p:spPr>
        <p:txBody>
          <a:bodyPr>
            <a:noAutofit/>
          </a:bodyPr>
          <a:lstStyle/>
          <a:p>
            <a:r>
              <a:rPr lang="tr-TR" sz="1200" b="1" i="0" dirty="0">
                <a:solidFill>
                  <a:srgbClr val="FF0000"/>
                </a:solidFill>
                <a:effectLst/>
                <a:latin typeface="-apple-system"/>
              </a:rPr>
              <a:t>Değişken Geçirme </a:t>
            </a:r>
            <a:r>
              <a:rPr lang="tr-TR" sz="1200" b="1" i="0" dirty="0">
                <a:effectLst/>
                <a:latin typeface="-apple-system"/>
              </a:rPr>
              <a:t>(</a:t>
            </a:r>
            <a:r>
              <a:rPr lang="tr-TR" sz="1200" b="1" i="0" dirty="0" err="1">
                <a:effectLst/>
                <a:latin typeface="-apple-system"/>
              </a:rPr>
              <a:t>Passing</a:t>
            </a:r>
            <a:r>
              <a:rPr lang="tr-TR" sz="1200" b="1" i="0" dirty="0">
                <a:effectLst/>
                <a:latin typeface="-apple-system"/>
              </a:rPr>
              <a:t> a </a:t>
            </a:r>
            <a:r>
              <a:rPr lang="tr-TR" sz="1200" b="1" i="0" dirty="0" err="1">
                <a:effectLst/>
                <a:latin typeface="-apple-system"/>
              </a:rPr>
              <a:t>Variable</a:t>
            </a:r>
            <a:r>
              <a:rPr lang="tr-TR" sz="1200" b="1" i="0" dirty="0">
                <a:effectLst/>
                <a:latin typeface="-apple-system"/>
              </a:rPr>
              <a:t>)</a:t>
            </a:r>
            <a:endParaRPr lang="tr-TR" sz="1200" dirty="0"/>
          </a:p>
        </p:txBody>
      </p:sp>
      <p:sp>
        <p:nvSpPr>
          <p:cNvPr id="4" name="Başlık 1">
            <a:extLst>
              <a:ext uri="{FF2B5EF4-FFF2-40B4-BE49-F238E27FC236}">
                <a16:creationId xmlns:a16="http://schemas.microsoft.com/office/drawing/2014/main" id="{8C383ED1-07E2-4DF6-BF59-398E18F109A6}"/>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a:latin typeface="Arial Rounded MT Bold" panose="020F0704030504030204" pitchFamily="34" charset="0"/>
              </a:rPr>
              <a:t>INNOVA – PATıKA.DEV JAVA SPRING BOOTCAMP</a:t>
            </a:r>
            <a:br>
              <a:rPr lang="tr-TR" b="1">
                <a:latin typeface="Arial Rounded MT Bold" panose="020F0704030504030204" pitchFamily="34" charset="0"/>
              </a:rPr>
            </a:br>
            <a:endParaRPr lang="tr-TR" dirty="0"/>
          </a:p>
        </p:txBody>
      </p:sp>
      <p:pic>
        <p:nvPicPr>
          <p:cNvPr id="18" name="Resim 17">
            <a:extLst>
              <a:ext uri="{FF2B5EF4-FFF2-40B4-BE49-F238E27FC236}">
                <a16:creationId xmlns:a16="http://schemas.microsoft.com/office/drawing/2014/main" id="{AA02E9AB-235C-4C7C-BF09-37A600174905}"/>
              </a:ext>
            </a:extLst>
          </p:cNvPr>
          <p:cNvPicPr>
            <a:picLocks noChangeAspect="1"/>
          </p:cNvPicPr>
          <p:nvPr/>
        </p:nvPicPr>
        <p:blipFill rotWithShape="1">
          <a:blip r:embed="rId2"/>
          <a:srcRect r="24815"/>
          <a:stretch/>
        </p:blipFill>
        <p:spPr>
          <a:xfrm>
            <a:off x="607143" y="1056325"/>
            <a:ext cx="5737022" cy="2629267"/>
          </a:xfrm>
          <a:prstGeom prst="rect">
            <a:avLst/>
          </a:prstGeom>
        </p:spPr>
      </p:pic>
      <p:sp>
        <p:nvSpPr>
          <p:cNvPr id="19" name="Dikdörtgen 18">
            <a:extLst>
              <a:ext uri="{FF2B5EF4-FFF2-40B4-BE49-F238E27FC236}">
                <a16:creationId xmlns:a16="http://schemas.microsoft.com/office/drawing/2014/main" id="{2D89B42E-EAFD-4C0E-B030-56E3E062B29C}"/>
              </a:ext>
            </a:extLst>
          </p:cNvPr>
          <p:cNvSpPr/>
          <p:nvPr/>
        </p:nvSpPr>
        <p:spPr>
          <a:xfrm>
            <a:off x="1352940" y="2710743"/>
            <a:ext cx="3778898" cy="513184"/>
          </a:xfrm>
          <a:prstGeom prst="rect">
            <a:avLst/>
          </a:prstGeom>
          <a:solidFill>
            <a:srgbClr val="263238"/>
          </a:solidFill>
          <a:ln>
            <a:solidFill>
              <a:srgbClr val="2632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5" name="Düz Ok Bağlayıcısı 4">
            <a:extLst>
              <a:ext uri="{FF2B5EF4-FFF2-40B4-BE49-F238E27FC236}">
                <a16:creationId xmlns:a16="http://schemas.microsoft.com/office/drawing/2014/main" id="{7C527571-16D4-42D7-8A36-8F9160A18B84}"/>
              </a:ext>
            </a:extLst>
          </p:cNvPr>
          <p:cNvCxnSpPr>
            <a:cxnSpLocks/>
          </p:cNvCxnSpPr>
          <p:nvPr/>
        </p:nvCxnSpPr>
        <p:spPr>
          <a:xfrm>
            <a:off x="3890866" y="2528596"/>
            <a:ext cx="2817845" cy="0"/>
          </a:xfrm>
          <a:prstGeom prst="straightConnector1">
            <a:avLst/>
          </a:prstGeom>
          <a:ln>
            <a:solidFill>
              <a:srgbClr val="00B0F0"/>
            </a:solidFill>
            <a:tailEnd type="triangle"/>
          </a:ln>
        </p:spPr>
        <p:style>
          <a:lnRef idx="3">
            <a:schemeClr val="accent6"/>
          </a:lnRef>
          <a:fillRef idx="0">
            <a:schemeClr val="accent6"/>
          </a:fillRef>
          <a:effectRef idx="2">
            <a:schemeClr val="accent6"/>
          </a:effectRef>
          <a:fontRef idx="minor">
            <a:schemeClr val="tx1"/>
          </a:fontRef>
        </p:style>
      </p:cxnSp>
      <p:sp>
        <p:nvSpPr>
          <p:cNvPr id="22" name="Metin kutusu 21">
            <a:extLst>
              <a:ext uri="{FF2B5EF4-FFF2-40B4-BE49-F238E27FC236}">
                <a16:creationId xmlns:a16="http://schemas.microsoft.com/office/drawing/2014/main" id="{63F3EEBD-0722-45D6-9231-043C1210A651}"/>
              </a:ext>
            </a:extLst>
          </p:cNvPr>
          <p:cNvSpPr txBox="1"/>
          <p:nvPr/>
        </p:nvSpPr>
        <p:spPr>
          <a:xfrm>
            <a:off x="6867988" y="2152234"/>
            <a:ext cx="4716869" cy="923330"/>
          </a:xfrm>
          <a:prstGeom prst="rect">
            <a:avLst/>
          </a:prstGeom>
          <a:noFill/>
        </p:spPr>
        <p:txBody>
          <a:bodyPr wrap="none" rtlCol="0">
            <a:spAutoFit/>
          </a:bodyPr>
          <a:lstStyle/>
          <a:p>
            <a:r>
              <a:rPr lang="tr-TR" dirty="0"/>
              <a:t>Biz her ne kadar </a:t>
            </a:r>
            <a:r>
              <a:rPr lang="tr-TR" dirty="0" err="1"/>
              <a:t>someObjectin</a:t>
            </a:r>
            <a:r>
              <a:rPr lang="tr-TR" dirty="0"/>
              <a:t> </a:t>
            </a:r>
            <a:r>
              <a:rPr lang="tr-TR" dirty="0" err="1"/>
              <a:t>orjinalinde</a:t>
            </a:r>
            <a:r>
              <a:rPr lang="tr-TR" dirty="0"/>
              <a:t> değil</a:t>
            </a:r>
          </a:p>
          <a:p>
            <a:r>
              <a:rPr lang="tr-TR" dirty="0"/>
              <a:t>Kopyası üstünde çalışsak da </a:t>
            </a:r>
            <a:r>
              <a:rPr lang="tr-TR" dirty="0" err="1"/>
              <a:t>ikiside</a:t>
            </a:r>
            <a:r>
              <a:rPr lang="tr-TR" dirty="0"/>
              <a:t> aynı referansı</a:t>
            </a:r>
          </a:p>
          <a:p>
            <a:r>
              <a:rPr lang="tr-TR" dirty="0"/>
              <a:t>gösterir bellekte</a:t>
            </a:r>
          </a:p>
        </p:txBody>
      </p:sp>
      <p:pic>
        <p:nvPicPr>
          <p:cNvPr id="25" name="Resim 24">
            <a:extLst>
              <a:ext uri="{FF2B5EF4-FFF2-40B4-BE49-F238E27FC236}">
                <a16:creationId xmlns:a16="http://schemas.microsoft.com/office/drawing/2014/main" id="{9A1D3BC9-EA84-49FD-A34C-9CDC31C87275}"/>
              </a:ext>
            </a:extLst>
          </p:cNvPr>
          <p:cNvPicPr>
            <a:picLocks noChangeAspect="1"/>
          </p:cNvPicPr>
          <p:nvPr/>
        </p:nvPicPr>
        <p:blipFill rotWithShape="1">
          <a:blip r:embed="rId3"/>
          <a:srcRect t="35104"/>
          <a:stretch/>
        </p:blipFill>
        <p:spPr>
          <a:xfrm>
            <a:off x="6885214" y="3782437"/>
            <a:ext cx="3778898" cy="1507192"/>
          </a:xfrm>
          <a:prstGeom prst="rect">
            <a:avLst/>
          </a:prstGeom>
        </p:spPr>
      </p:pic>
      <p:cxnSp>
        <p:nvCxnSpPr>
          <p:cNvPr id="26" name="Düz Ok Bağlayıcısı 25">
            <a:extLst>
              <a:ext uri="{FF2B5EF4-FFF2-40B4-BE49-F238E27FC236}">
                <a16:creationId xmlns:a16="http://schemas.microsoft.com/office/drawing/2014/main" id="{A89F4A90-3E85-494B-A259-0B2CD64C2B75}"/>
              </a:ext>
            </a:extLst>
          </p:cNvPr>
          <p:cNvCxnSpPr>
            <a:cxnSpLocks/>
          </p:cNvCxnSpPr>
          <p:nvPr/>
        </p:nvCxnSpPr>
        <p:spPr>
          <a:xfrm>
            <a:off x="8910735" y="2967335"/>
            <a:ext cx="0" cy="634481"/>
          </a:xfrm>
          <a:prstGeom prst="straightConnector1">
            <a:avLst/>
          </a:prstGeom>
          <a:ln>
            <a:solidFill>
              <a:srgbClr val="00B0F0"/>
            </a:solidFill>
            <a:tailEnd type="triangle"/>
          </a:ln>
        </p:spPr>
        <p:style>
          <a:lnRef idx="3">
            <a:schemeClr val="accent6"/>
          </a:lnRef>
          <a:fillRef idx="0">
            <a:schemeClr val="accent6"/>
          </a:fillRef>
          <a:effectRef idx="2">
            <a:schemeClr val="accent6"/>
          </a:effectRef>
          <a:fontRef idx="minor">
            <a:schemeClr val="tx1"/>
          </a:fontRef>
        </p:style>
      </p:cxnSp>
      <p:cxnSp>
        <p:nvCxnSpPr>
          <p:cNvPr id="30" name="Düz Ok Bağlayıcısı 29">
            <a:extLst>
              <a:ext uri="{FF2B5EF4-FFF2-40B4-BE49-F238E27FC236}">
                <a16:creationId xmlns:a16="http://schemas.microsoft.com/office/drawing/2014/main" id="{B65DF33F-B00C-47A7-8A34-426A0364C222}"/>
              </a:ext>
            </a:extLst>
          </p:cNvPr>
          <p:cNvCxnSpPr>
            <a:cxnSpLocks/>
          </p:cNvCxnSpPr>
          <p:nvPr/>
        </p:nvCxnSpPr>
        <p:spPr>
          <a:xfrm flipH="1">
            <a:off x="5417198" y="4649755"/>
            <a:ext cx="1357603" cy="0"/>
          </a:xfrm>
          <a:prstGeom prst="straightConnector1">
            <a:avLst/>
          </a:prstGeom>
          <a:ln>
            <a:solidFill>
              <a:srgbClr val="FFFF00"/>
            </a:solidFill>
            <a:tailEnd type="triangle"/>
          </a:ln>
        </p:spPr>
        <p:style>
          <a:lnRef idx="3">
            <a:schemeClr val="accent6"/>
          </a:lnRef>
          <a:fillRef idx="0">
            <a:schemeClr val="accent6"/>
          </a:fillRef>
          <a:effectRef idx="2">
            <a:schemeClr val="accent6"/>
          </a:effectRef>
          <a:fontRef idx="minor">
            <a:schemeClr val="tx1"/>
          </a:fontRef>
        </p:style>
      </p:cxnSp>
      <p:sp>
        <p:nvSpPr>
          <p:cNvPr id="32" name="Metin kutusu 31">
            <a:extLst>
              <a:ext uri="{FF2B5EF4-FFF2-40B4-BE49-F238E27FC236}">
                <a16:creationId xmlns:a16="http://schemas.microsoft.com/office/drawing/2014/main" id="{A4D5BAB0-4891-4648-B997-72D67FFB8370}"/>
              </a:ext>
            </a:extLst>
          </p:cNvPr>
          <p:cNvSpPr txBox="1"/>
          <p:nvPr/>
        </p:nvSpPr>
        <p:spPr>
          <a:xfrm>
            <a:off x="832658" y="4183015"/>
            <a:ext cx="4859600" cy="2031325"/>
          </a:xfrm>
          <a:prstGeom prst="rect">
            <a:avLst/>
          </a:prstGeom>
          <a:noFill/>
        </p:spPr>
        <p:txBody>
          <a:bodyPr wrap="none" rtlCol="0">
            <a:spAutoFit/>
          </a:bodyPr>
          <a:lstStyle/>
          <a:p>
            <a:r>
              <a:rPr lang="tr-TR" dirty="0"/>
              <a:t>Tam da bundan dolayı buradaki </a:t>
            </a:r>
            <a:r>
              <a:rPr lang="tr-TR" dirty="0" err="1"/>
              <a:t>namein</a:t>
            </a:r>
            <a:r>
              <a:rPr lang="tr-TR" dirty="0"/>
              <a:t> değeri</a:t>
            </a:r>
          </a:p>
          <a:p>
            <a:r>
              <a:rPr lang="tr-TR" dirty="0"/>
              <a:t>«</a:t>
            </a:r>
            <a:r>
              <a:rPr lang="tr-TR" dirty="0" err="1"/>
              <a:t>object</a:t>
            </a:r>
            <a:r>
              <a:rPr lang="tr-TR" dirty="0"/>
              <a:t> 1» den «o1» e </a:t>
            </a:r>
            <a:r>
              <a:rPr lang="tr-TR" dirty="0" err="1"/>
              <a:t>dönüştü.Zaten</a:t>
            </a:r>
            <a:r>
              <a:rPr lang="tr-TR" dirty="0"/>
              <a:t> kafaları </a:t>
            </a:r>
          </a:p>
          <a:p>
            <a:r>
              <a:rPr lang="tr-TR" dirty="0"/>
              <a:t>en çok karıştıran nokta da burası kopya üzerinden </a:t>
            </a:r>
          </a:p>
          <a:p>
            <a:r>
              <a:rPr lang="tr-TR" dirty="0"/>
              <a:t>çalışıyorsak neden değer </a:t>
            </a:r>
            <a:r>
              <a:rPr lang="tr-TR" dirty="0" err="1"/>
              <a:t>değişti.Bu</a:t>
            </a:r>
            <a:r>
              <a:rPr lang="tr-TR" dirty="0"/>
              <a:t> yüzden ben</a:t>
            </a:r>
          </a:p>
          <a:p>
            <a:r>
              <a:rPr lang="tr-TR" dirty="0" err="1"/>
              <a:t>fieldlar</a:t>
            </a:r>
            <a:r>
              <a:rPr lang="tr-TR" dirty="0"/>
              <a:t> üzerinden örnek verilmesini pek uygun</a:t>
            </a:r>
          </a:p>
          <a:p>
            <a:r>
              <a:rPr lang="tr-TR" dirty="0"/>
              <a:t>bulmuyorum direk obje üzerinden örnek verirsek </a:t>
            </a:r>
          </a:p>
          <a:p>
            <a:r>
              <a:rPr lang="tr-TR" dirty="0"/>
              <a:t>bu olay tam oturacaktır</a:t>
            </a:r>
          </a:p>
        </p:txBody>
      </p:sp>
    </p:spTree>
    <p:extLst>
      <p:ext uri="{BB962C8B-B14F-4D97-AF65-F5344CB8AC3E}">
        <p14:creationId xmlns:p14="http://schemas.microsoft.com/office/powerpoint/2010/main" val="249923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DFF9D8-2185-4C4E-8EAF-673C05C88760}"/>
              </a:ext>
            </a:extLst>
          </p:cNvPr>
          <p:cNvSpPr>
            <a:spLocks noGrp="1"/>
          </p:cNvSpPr>
          <p:nvPr>
            <p:ph type="title"/>
          </p:nvPr>
        </p:nvSpPr>
        <p:spPr>
          <a:xfrm>
            <a:off x="9136225" y="77756"/>
            <a:ext cx="3055775" cy="279244"/>
          </a:xfrm>
        </p:spPr>
        <p:txBody>
          <a:bodyPr>
            <a:noAutofit/>
          </a:bodyPr>
          <a:lstStyle/>
          <a:p>
            <a:r>
              <a:rPr lang="tr-TR" sz="1200" b="1" i="0" dirty="0">
                <a:solidFill>
                  <a:srgbClr val="FF0000"/>
                </a:solidFill>
                <a:effectLst/>
                <a:latin typeface="-apple-system"/>
              </a:rPr>
              <a:t>Değişken Geçirme </a:t>
            </a:r>
            <a:r>
              <a:rPr lang="tr-TR" sz="1200" b="1" i="0" dirty="0">
                <a:effectLst/>
                <a:latin typeface="-apple-system"/>
              </a:rPr>
              <a:t>(</a:t>
            </a:r>
            <a:r>
              <a:rPr lang="tr-TR" sz="1200" b="1" i="0" dirty="0" err="1">
                <a:effectLst/>
                <a:latin typeface="-apple-system"/>
              </a:rPr>
              <a:t>Passing</a:t>
            </a:r>
            <a:r>
              <a:rPr lang="tr-TR" sz="1200" b="1" i="0" dirty="0">
                <a:effectLst/>
                <a:latin typeface="-apple-system"/>
              </a:rPr>
              <a:t> a </a:t>
            </a:r>
            <a:r>
              <a:rPr lang="tr-TR" sz="1200" b="1" i="0" dirty="0" err="1">
                <a:effectLst/>
                <a:latin typeface="-apple-system"/>
              </a:rPr>
              <a:t>Variable</a:t>
            </a:r>
            <a:r>
              <a:rPr lang="tr-TR" sz="1200" b="1" i="0" dirty="0">
                <a:effectLst/>
                <a:latin typeface="-apple-system"/>
              </a:rPr>
              <a:t>)</a:t>
            </a:r>
            <a:endParaRPr lang="tr-TR" sz="1200" dirty="0"/>
          </a:p>
        </p:txBody>
      </p:sp>
      <p:sp>
        <p:nvSpPr>
          <p:cNvPr id="4" name="Başlık 1">
            <a:extLst>
              <a:ext uri="{FF2B5EF4-FFF2-40B4-BE49-F238E27FC236}">
                <a16:creationId xmlns:a16="http://schemas.microsoft.com/office/drawing/2014/main" id="{8C383ED1-07E2-4DF6-BF59-398E18F109A6}"/>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a:latin typeface="Arial Rounded MT Bold" panose="020F0704030504030204" pitchFamily="34" charset="0"/>
              </a:rPr>
              <a:t>INNOVA – PATıKA.DEV JAVA SPRING BOOTCAMP</a:t>
            </a:r>
            <a:br>
              <a:rPr lang="tr-TR" b="1">
                <a:latin typeface="Arial Rounded MT Bold" panose="020F0704030504030204" pitchFamily="34" charset="0"/>
              </a:rPr>
            </a:br>
            <a:endParaRPr lang="tr-TR" dirty="0"/>
          </a:p>
        </p:txBody>
      </p:sp>
      <p:pic>
        <p:nvPicPr>
          <p:cNvPr id="18" name="Resim 17">
            <a:extLst>
              <a:ext uri="{FF2B5EF4-FFF2-40B4-BE49-F238E27FC236}">
                <a16:creationId xmlns:a16="http://schemas.microsoft.com/office/drawing/2014/main" id="{AA02E9AB-235C-4C7C-BF09-37A600174905}"/>
              </a:ext>
            </a:extLst>
          </p:cNvPr>
          <p:cNvPicPr>
            <a:picLocks noChangeAspect="1"/>
          </p:cNvPicPr>
          <p:nvPr/>
        </p:nvPicPr>
        <p:blipFill rotWithShape="1">
          <a:blip r:embed="rId2"/>
          <a:srcRect r="24815"/>
          <a:stretch/>
        </p:blipFill>
        <p:spPr>
          <a:xfrm>
            <a:off x="685801" y="1815986"/>
            <a:ext cx="5737022" cy="2629267"/>
          </a:xfrm>
          <a:prstGeom prst="rect">
            <a:avLst/>
          </a:prstGeom>
        </p:spPr>
      </p:pic>
      <p:sp>
        <p:nvSpPr>
          <p:cNvPr id="19" name="Dikdörtgen 18">
            <a:extLst>
              <a:ext uri="{FF2B5EF4-FFF2-40B4-BE49-F238E27FC236}">
                <a16:creationId xmlns:a16="http://schemas.microsoft.com/office/drawing/2014/main" id="{2D89B42E-EAFD-4C0E-B030-56E3E062B29C}"/>
              </a:ext>
            </a:extLst>
          </p:cNvPr>
          <p:cNvSpPr/>
          <p:nvPr/>
        </p:nvSpPr>
        <p:spPr>
          <a:xfrm>
            <a:off x="1543565" y="3438530"/>
            <a:ext cx="3778898" cy="513184"/>
          </a:xfrm>
          <a:prstGeom prst="rect">
            <a:avLst/>
          </a:prstGeom>
          <a:solidFill>
            <a:srgbClr val="263238"/>
          </a:solidFill>
          <a:ln>
            <a:solidFill>
              <a:srgbClr val="2632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Resim 7">
            <a:extLst>
              <a:ext uri="{FF2B5EF4-FFF2-40B4-BE49-F238E27FC236}">
                <a16:creationId xmlns:a16="http://schemas.microsoft.com/office/drawing/2014/main" id="{D2D0E08E-76B0-4289-BFE1-E0F6BDC75061}"/>
              </a:ext>
            </a:extLst>
          </p:cNvPr>
          <p:cNvPicPr>
            <a:picLocks noChangeAspect="1"/>
          </p:cNvPicPr>
          <p:nvPr/>
        </p:nvPicPr>
        <p:blipFill>
          <a:blip r:embed="rId3"/>
          <a:stretch>
            <a:fillRect/>
          </a:stretch>
        </p:blipFill>
        <p:spPr>
          <a:xfrm>
            <a:off x="1499169" y="3176063"/>
            <a:ext cx="2586986" cy="369570"/>
          </a:xfrm>
          <a:prstGeom prst="rect">
            <a:avLst/>
          </a:prstGeom>
        </p:spPr>
      </p:pic>
      <p:cxnSp>
        <p:nvCxnSpPr>
          <p:cNvPr id="10" name="Düz Ok Bağlayıcısı 9">
            <a:extLst>
              <a:ext uri="{FF2B5EF4-FFF2-40B4-BE49-F238E27FC236}">
                <a16:creationId xmlns:a16="http://schemas.microsoft.com/office/drawing/2014/main" id="{79F42322-0341-432A-AAD5-1BC4D5B680B5}"/>
              </a:ext>
            </a:extLst>
          </p:cNvPr>
          <p:cNvCxnSpPr/>
          <p:nvPr/>
        </p:nvCxnSpPr>
        <p:spPr>
          <a:xfrm>
            <a:off x="4581331" y="3349690"/>
            <a:ext cx="239796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1" name="Metin kutusu 10">
            <a:extLst>
              <a:ext uri="{FF2B5EF4-FFF2-40B4-BE49-F238E27FC236}">
                <a16:creationId xmlns:a16="http://schemas.microsoft.com/office/drawing/2014/main" id="{50289DBD-D713-4290-96FB-948FA3F8B672}"/>
              </a:ext>
            </a:extLst>
          </p:cNvPr>
          <p:cNvSpPr txBox="1"/>
          <p:nvPr/>
        </p:nvSpPr>
        <p:spPr>
          <a:xfrm>
            <a:off x="7044612" y="2206686"/>
            <a:ext cx="4981685" cy="2308324"/>
          </a:xfrm>
          <a:prstGeom prst="rect">
            <a:avLst/>
          </a:prstGeom>
          <a:noFill/>
        </p:spPr>
        <p:txBody>
          <a:bodyPr wrap="none" rtlCol="0">
            <a:spAutoFit/>
          </a:bodyPr>
          <a:lstStyle/>
          <a:p>
            <a:r>
              <a:rPr lang="tr-TR" dirty="0"/>
              <a:t>Şimdi </a:t>
            </a:r>
            <a:r>
              <a:rPr lang="tr-TR" dirty="0" err="1"/>
              <a:t>method</a:t>
            </a:r>
            <a:r>
              <a:rPr lang="tr-TR" dirty="0"/>
              <a:t> içindeki ve dışındaki </a:t>
            </a:r>
            <a:r>
              <a:rPr lang="tr-TR" dirty="0" err="1"/>
              <a:t>someObjectleri</a:t>
            </a:r>
            <a:endParaRPr lang="tr-TR" dirty="0"/>
          </a:p>
          <a:p>
            <a:r>
              <a:rPr lang="tr-TR" dirty="0"/>
              <a:t>ekrana yazdırırsak göreceğiz ki </a:t>
            </a:r>
            <a:r>
              <a:rPr lang="tr-TR" dirty="0" err="1"/>
              <a:t>method</a:t>
            </a:r>
            <a:r>
              <a:rPr lang="tr-TR" dirty="0"/>
              <a:t> içindeki </a:t>
            </a:r>
            <a:r>
              <a:rPr lang="tr-TR" dirty="0" err="1"/>
              <a:t>null</a:t>
            </a:r>
            <a:endParaRPr lang="tr-TR" dirty="0"/>
          </a:p>
          <a:p>
            <a:r>
              <a:rPr lang="tr-TR" dirty="0"/>
              <a:t>dışındaki ise </a:t>
            </a:r>
            <a:r>
              <a:rPr lang="tr-TR" dirty="0" err="1"/>
              <a:t>null</a:t>
            </a:r>
            <a:r>
              <a:rPr lang="tr-TR" dirty="0"/>
              <a:t> olmayan bir değer ekrana basacak</a:t>
            </a:r>
          </a:p>
          <a:p>
            <a:r>
              <a:rPr lang="tr-TR" dirty="0"/>
              <a:t>yani orijinal üstünden işlem yapsaydık </a:t>
            </a:r>
            <a:r>
              <a:rPr lang="tr-TR" dirty="0" err="1"/>
              <a:t>method</a:t>
            </a:r>
            <a:endParaRPr lang="tr-TR" dirty="0"/>
          </a:p>
          <a:p>
            <a:r>
              <a:rPr lang="tr-TR" dirty="0"/>
              <a:t>dışındaki değer de  </a:t>
            </a:r>
            <a:r>
              <a:rPr lang="tr-TR" dirty="0" err="1"/>
              <a:t>null</a:t>
            </a:r>
            <a:r>
              <a:rPr lang="tr-TR" dirty="0"/>
              <a:t> olacaktı.</a:t>
            </a:r>
          </a:p>
          <a:p>
            <a:endParaRPr lang="tr-TR" dirty="0"/>
          </a:p>
          <a:p>
            <a:r>
              <a:rPr lang="tr-TR" dirty="0"/>
              <a:t>Umarım konuyu yanlış anlatmadan sizlere</a:t>
            </a:r>
          </a:p>
          <a:p>
            <a:r>
              <a:rPr lang="tr-TR" dirty="0"/>
              <a:t>aktarabilmişimdir.</a:t>
            </a:r>
          </a:p>
        </p:txBody>
      </p:sp>
    </p:spTree>
    <p:extLst>
      <p:ext uri="{BB962C8B-B14F-4D97-AF65-F5344CB8AC3E}">
        <p14:creationId xmlns:p14="http://schemas.microsoft.com/office/powerpoint/2010/main" val="380836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Resim 17">
            <a:extLst>
              <a:ext uri="{FF2B5EF4-FFF2-40B4-BE49-F238E27FC236}">
                <a16:creationId xmlns:a16="http://schemas.microsoft.com/office/drawing/2014/main" id="{06E36F88-2BD6-4AC1-AAC9-B54F44A3E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872" y="1619190"/>
            <a:ext cx="3494309" cy="3494309"/>
          </a:xfrm>
          <a:prstGeom prst="rect">
            <a:avLst/>
          </a:prstGeom>
        </p:spPr>
      </p:pic>
      <p:sp>
        <p:nvSpPr>
          <p:cNvPr id="2" name="Başlık 1">
            <a:extLst>
              <a:ext uri="{FF2B5EF4-FFF2-40B4-BE49-F238E27FC236}">
                <a16:creationId xmlns:a16="http://schemas.microsoft.com/office/drawing/2014/main" id="{08DFF9D8-2185-4C4E-8EAF-673C05C88760}"/>
              </a:ext>
            </a:extLst>
          </p:cNvPr>
          <p:cNvSpPr>
            <a:spLocks noGrp="1"/>
          </p:cNvSpPr>
          <p:nvPr>
            <p:ph type="title"/>
          </p:nvPr>
        </p:nvSpPr>
        <p:spPr>
          <a:xfrm>
            <a:off x="685801" y="802436"/>
            <a:ext cx="10716207" cy="1172547"/>
          </a:xfrm>
        </p:spPr>
        <p:txBody>
          <a:bodyPr>
            <a:normAutofit fontScale="90000"/>
          </a:bodyPr>
          <a:lstStyle/>
          <a:p>
            <a:r>
              <a:rPr lang="es-ES" b="1" dirty="0">
                <a:latin typeface="sohne"/>
              </a:rPr>
              <a:t>primitive  type ile wrapper class arasındaki farklar</a:t>
            </a:r>
            <a:br>
              <a:rPr lang="es-ES" b="1" i="0" dirty="0">
                <a:solidFill>
                  <a:srgbClr val="292929"/>
                </a:solidFill>
                <a:effectLst/>
                <a:latin typeface="sohne"/>
              </a:rPr>
            </a:br>
            <a:endParaRPr lang="tr-TR" dirty="0"/>
          </a:p>
        </p:txBody>
      </p:sp>
      <p:sp>
        <p:nvSpPr>
          <p:cNvPr id="4" name="Başlık 1">
            <a:extLst>
              <a:ext uri="{FF2B5EF4-FFF2-40B4-BE49-F238E27FC236}">
                <a16:creationId xmlns:a16="http://schemas.microsoft.com/office/drawing/2014/main" id="{8C383ED1-07E2-4DF6-BF59-398E18F109A6}"/>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a:latin typeface="Arial Rounded MT Bold" panose="020F0704030504030204" pitchFamily="34" charset="0"/>
              </a:rPr>
              <a:t>INNOVA – PATıKA.DEV JAVA SPRING BOOTCAMP</a:t>
            </a:r>
            <a:br>
              <a:rPr lang="tr-TR" b="1">
                <a:latin typeface="Arial Rounded MT Bold" panose="020F0704030504030204" pitchFamily="34" charset="0"/>
              </a:rPr>
            </a:br>
            <a:endParaRPr lang="tr-TR" dirty="0"/>
          </a:p>
        </p:txBody>
      </p:sp>
      <p:pic>
        <p:nvPicPr>
          <p:cNvPr id="11" name="İçerik Yer Tutucusu 10">
            <a:extLst>
              <a:ext uri="{FF2B5EF4-FFF2-40B4-BE49-F238E27FC236}">
                <a16:creationId xmlns:a16="http://schemas.microsoft.com/office/drawing/2014/main" id="{856EA3DD-A00D-4240-AB2B-0DA33BDB58F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1" y="2402995"/>
            <a:ext cx="5591987" cy="2663819"/>
          </a:xfrm>
        </p:spPr>
      </p:pic>
      <p:sp>
        <p:nvSpPr>
          <p:cNvPr id="12" name="Ok: Sağ 11">
            <a:extLst>
              <a:ext uri="{FF2B5EF4-FFF2-40B4-BE49-F238E27FC236}">
                <a16:creationId xmlns:a16="http://schemas.microsoft.com/office/drawing/2014/main" id="{3177CD2D-32AE-4F65-90DA-4CCD373954CB}"/>
              </a:ext>
            </a:extLst>
          </p:cNvPr>
          <p:cNvSpPr/>
          <p:nvPr/>
        </p:nvSpPr>
        <p:spPr>
          <a:xfrm>
            <a:off x="6475445" y="3366345"/>
            <a:ext cx="793102" cy="737118"/>
          </a:xfrm>
          <a:prstGeom prst="rightArrow">
            <a:avLst/>
          </a:prstGeom>
          <a:solidFill>
            <a:schemeClr val="tx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Metin kutusu 13">
            <a:extLst>
              <a:ext uri="{FF2B5EF4-FFF2-40B4-BE49-F238E27FC236}">
                <a16:creationId xmlns:a16="http://schemas.microsoft.com/office/drawing/2014/main" id="{D7BE30BF-EA53-4F71-A1B9-84BF04C0755F}"/>
              </a:ext>
            </a:extLst>
          </p:cNvPr>
          <p:cNvSpPr txBox="1"/>
          <p:nvPr/>
        </p:nvSpPr>
        <p:spPr>
          <a:xfrm>
            <a:off x="8384182" y="2283387"/>
            <a:ext cx="2439327" cy="923330"/>
          </a:xfrm>
          <a:prstGeom prst="rect">
            <a:avLst/>
          </a:prstGeom>
          <a:noFill/>
        </p:spPr>
        <p:txBody>
          <a:bodyPr wrap="square" rtlCol="0">
            <a:spAutoFit/>
          </a:bodyPr>
          <a:lstStyle/>
          <a:p>
            <a:r>
              <a:rPr lang="tr-TR" dirty="0">
                <a:solidFill>
                  <a:schemeClr val="bg1"/>
                </a:solidFill>
              </a:rPr>
              <a:t>Ne gerek var </a:t>
            </a:r>
            <a:r>
              <a:rPr lang="tr-TR" dirty="0" err="1">
                <a:solidFill>
                  <a:schemeClr val="bg1"/>
                </a:solidFill>
              </a:rPr>
              <a:t>Wrapper</a:t>
            </a:r>
            <a:r>
              <a:rPr lang="tr-TR" dirty="0">
                <a:solidFill>
                  <a:schemeClr val="bg1"/>
                </a:solidFill>
              </a:rPr>
              <a:t> </a:t>
            </a:r>
            <a:r>
              <a:rPr lang="tr-TR" dirty="0" err="1">
                <a:solidFill>
                  <a:schemeClr val="bg1"/>
                </a:solidFill>
              </a:rPr>
              <a:t>Class’a</a:t>
            </a:r>
            <a:r>
              <a:rPr lang="tr-TR" dirty="0">
                <a:solidFill>
                  <a:schemeClr val="bg1"/>
                </a:solidFill>
              </a:rPr>
              <a:t> </a:t>
            </a:r>
            <a:r>
              <a:rPr lang="tr-TR" dirty="0" err="1">
                <a:solidFill>
                  <a:schemeClr val="bg1"/>
                </a:solidFill>
              </a:rPr>
              <a:t>Primitive</a:t>
            </a:r>
            <a:r>
              <a:rPr lang="tr-TR" dirty="0">
                <a:solidFill>
                  <a:schemeClr val="bg1"/>
                </a:solidFill>
              </a:rPr>
              <a:t> Data </a:t>
            </a:r>
            <a:r>
              <a:rPr lang="tr-TR" dirty="0" err="1">
                <a:solidFill>
                  <a:schemeClr val="bg1"/>
                </a:solidFill>
              </a:rPr>
              <a:t>Type</a:t>
            </a:r>
            <a:r>
              <a:rPr lang="tr-TR" dirty="0">
                <a:solidFill>
                  <a:schemeClr val="bg1"/>
                </a:solidFill>
              </a:rPr>
              <a:t> bana yeter</a:t>
            </a:r>
          </a:p>
        </p:txBody>
      </p:sp>
      <p:sp>
        <p:nvSpPr>
          <p:cNvPr id="19" name="Metin kutusu 18">
            <a:extLst>
              <a:ext uri="{FF2B5EF4-FFF2-40B4-BE49-F238E27FC236}">
                <a16:creationId xmlns:a16="http://schemas.microsoft.com/office/drawing/2014/main" id="{4D892AAC-39F2-45F5-B05B-0FFDE006BC30}"/>
              </a:ext>
            </a:extLst>
          </p:cNvPr>
          <p:cNvSpPr txBox="1"/>
          <p:nvPr/>
        </p:nvSpPr>
        <p:spPr>
          <a:xfrm>
            <a:off x="9076354" y="3088826"/>
            <a:ext cx="1747155" cy="461665"/>
          </a:xfrm>
          <a:prstGeom prst="rect">
            <a:avLst/>
          </a:prstGeom>
          <a:noFill/>
        </p:spPr>
        <p:txBody>
          <a:bodyPr wrap="square" rtlCol="0">
            <a:spAutoFit/>
          </a:bodyPr>
          <a:lstStyle/>
          <a:p>
            <a:r>
              <a:rPr lang="tr-TR" sz="2400" b="1" dirty="0">
                <a:solidFill>
                  <a:srgbClr val="FF0000"/>
                </a:solidFill>
              </a:rPr>
              <a:t>DEMEYİN!</a:t>
            </a:r>
          </a:p>
        </p:txBody>
      </p:sp>
      <p:sp>
        <p:nvSpPr>
          <p:cNvPr id="20" name="Metin kutusu 19">
            <a:extLst>
              <a:ext uri="{FF2B5EF4-FFF2-40B4-BE49-F238E27FC236}">
                <a16:creationId xmlns:a16="http://schemas.microsoft.com/office/drawing/2014/main" id="{2BF33399-93E1-4421-B108-9DB20072B929}"/>
              </a:ext>
            </a:extLst>
          </p:cNvPr>
          <p:cNvSpPr txBox="1"/>
          <p:nvPr/>
        </p:nvSpPr>
        <p:spPr>
          <a:xfrm>
            <a:off x="9603845" y="3867355"/>
            <a:ext cx="2309368" cy="1015663"/>
          </a:xfrm>
          <a:prstGeom prst="rect">
            <a:avLst/>
          </a:prstGeom>
          <a:noFill/>
        </p:spPr>
        <p:txBody>
          <a:bodyPr wrap="square" rtlCol="0">
            <a:spAutoFit/>
          </a:bodyPr>
          <a:lstStyle/>
          <a:p>
            <a:r>
              <a:rPr lang="tr-TR" sz="2000" b="1" dirty="0"/>
              <a:t>Neden ihtiyacımız olabileceğine gelin bakalım</a:t>
            </a:r>
          </a:p>
        </p:txBody>
      </p:sp>
    </p:spTree>
    <p:extLst>
      <p:ext uri="{BB962C8B-B14F-4D97-AF65-F5344CB8AC3E}">
        <p14:creationId xmlns:p14="http://schemas.microsoft.com/office/powerpoint/2010/main" val="39459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9"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8C383ED1-07E2-4DF6-BF59-398E18F109A6}"/>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a:latin typeface="Arial Rounded MT Bold" panose="020F0704030504030204" pitchFamily="34" charset="0"/>
              </a:rPr>
              <a:t>INNOVA – PATıKA.DEV JAVA SPRING BOOTCAMP</a:t>
            </a:r>
            <a:br>
              <a:rPr lang="tr-TR" b="1">
                <a:latin typeface="Arial Rounded MT Bold" panose="020F0704030504030204" pitchFamily="34" charset="0"/>
              </a:rPr>
            </a:br>
            <a:endParaRPr lang="tr-TR" dirty="0"/>
          </a:p>
        </p:txBody>
      </p:sp>
      <p:sp>
        <p:nvSpPr>
          <p:cNvPr id="5" name="İçerik Yer Tutucusu 4">
            <a:extLst>
              <a:ext uri="{FF2B5EF4-FFF2-40B4-BE49-F238E27FC236}">
                <a16:creationId xmlns:a16="http://schemas.microsoft.com/office/drawing/2014/main" id="{89526E7E-E079-46C1-A7D2-5837DF8D2BE1}"/>
              </a:ext>
            </a:extLst>
          </p:cNvPr>
          <p:cNvSpPr>
            <a:spLocks noGrp="1"/>
          </p:cNvSpPr>
          <p:nvPr>
            <p:ph idx="1"/>
          </p:nvPr>
        </p:nvSpPr>
        <p:spPr>
          <a:xfrm>
            <a:off x="685801" y="2142067"/>
            <a:ext cx="10436289" cy="3649133"/>
          </a:xfrm>
        </p:spPr>
        <p:txBody>
          <a:bodyPr/>
          <a:lstStyle/>
          <a:p>
            <a:pPr algn="l"/>
            <a:r>
              <a:rPr lang="tr-TR" sz="2000" b="0" i="0" dirty="0">
                <a:effectLst/>
                <a:latin typeface="Raleway" pitchFamily="2" charset="-94"/>
              </a:rPr>
              <a:t>Aşağıdaki sebeplerden dolayı bir </a:t>
            </a:r>
            <a:r>
              <a:rPr lang="tr-TR" sz="2000" b="0" i="0" dirty="0" err="1">
                <a:effectLst/>
                <a:latin typeface="Raleway" pitchFamily="2" charset="-94"/>
              </a:rPr>
              <a:t>Wrapper</a:t>
            </a:r>
            <a:r>
              <a:rPr lang="tr-TR" sz="2000" b="0" i="0" dirty="0">
                <a:effectLst/>
                <a:latin typeface="Raleway" pitchFamily="2" charset="-94"/>
              </a:rPr>
              <a:t> </a:t>
            </a:r>
            <a:r>
              <a:rPr lang="tr-TR" sz="2000" b="0" i="0" dirty="0" err="1">
                <a:effectLst/>
                <a:latin typeface="Raleway" pitchFamily="2" charset="-94"/>
              </a:rPr>
              <a:t>Class’a</a:t>
            </a:r>
            <a:r>
              <a:rPr lang="tr-TR" sz="2000" b="0" i="0" dirty="0">
                <a:effectLst/>
                <a:latin typeface="Raleway" pitchFamily="2" charset="-94"/>
              </a:rPr>
              <a:t> ihtiyaç duyabiliriz:</a:t>
            </a:r>
          </a:p>
          <a:p>
            <a:pPr lvl="1"/>
            <a:r>
              <a:rPr lang="tr-TR" sz="1800" b="0" i="0" dirty="0" err="1">
                <a:effectLst/>
                <a:latin typeface="Raleway" pitchFamily="2" charset="-94"/>
              </a:rPr>
              <a:t>Primitive</a:t>
            </a:r>
            <a:r>
              <a:rPr lang="tr-TR" sz="1800" b="0" i="0" dirty="0">
                <a:effectLst/>
                <a:latin typeface="Raleway" pitchFamily="2" charset="-94"/>
              </a:rPr>
              <a:t> veri tiplerini bir obje olarak kullanmak istersek</a:t>
            </a:r>
          </a:p>
          <a:p>
            <a:pPr lvl="1"/>
            <a:r>
              <a:rPr lang="tr-TR" sz="1800" b="0" i="0" dirty="0" err="1">
                <a:effectLst/>
                <a:latin typeface="Raleway" pitchFamily="2" charset="-94"/>
              </a:rPr>
              <a:t>java.util</a:t>
            </a:r>
            <a:r>
              <a:rPr lang="tr-TR" sz="1800" b="0" i="0" dirty="0">
                <a:effectLst/>
                <a:latin typeface="Raleway" pitchFamily="2" charset="-94"/>
              </a:rPr>
              <a:t> </a:t>
            </a:r>
            <a:r>
              <a:rPr lang="tr-TR" sz="1800" b="0" i="0" dirty="0" err="1">
                <a:effectLst/>
                <a:latin typeface="Raleway" pitchFamily="2" charset="-94"/>
              </a:rPr>
              <a:t>package</a:t>
            </a:r>
            <a:r>
              <a:rPr lang="tr-TR" sz="1800" b="0" i="0" dirty="0">
                <a:effectLst/>
                <a:latin typeface="Raleway" pitchFamily="2" charset="-94"/>
              </a:rPr>
              <a:t> içinde sadece sınıflarla uygulama yapabiliriz ve biz de </a:t>
            </a:r>
            <a:r>
              <a:rPr lang="tr-TR" sz="1800" b="0" i="0" dirty="0" err="1">
                <a:effectLst/>
                <a:latin typeface="Raleway" pitchFamily="2" charset="-94"/>
              </a:rPr>
              <a:t>wrapper</a:t>
            </a:r>
            <a:r>
              <a:rPr lang="tr-TR" sz="1800" b="0" i="0" dirty="0">
                <a:effectLst/>
                <a:latin typeface="Raleway" pitchFamily="2" charset="-94"/>
              </a:rPr>
              <a:t> </a:t>
            </a:r>
            <a:r>
              <a:rPr lang="tr-TR" sz="1800" b="0" i="0" dirty="0" err="1">
                <a:effectLst/>
                <a:latin typeface="Raleway" pitchFamily="2" charset="-94"/>
              </a:rPr>
              <a:t>classları</a:t>
            </a:r>
            <a:r>
              <a:rPr lang="tr-TR" sz="1800" b="0" i="0" dirty="0">
                <a:effectLst/>
                <a:latin typeface="Raleway" pitchFamily="2" charset="-94"/>
              </a:rPr>
              <a:t> bu şekilde kullanabiliriz</a:t>
            </a:r>
          </a:p>
          <a:p>
            <a:pPr lvl="1"/>
            <a:r>
              <a:rPr lang="tr-TR" sz="1800" b="0" i="0" dirty="0" err="1">
                <a:effectLst/>
                <a:latin typeface="Raleway" pitchFamily="2" charset="-94"/>
              </a:rPr>
              <a:t>ArrayList</a:t>
            </a:r>
            <a:r>
              <a:rPr lang="tr-TR" sz="1800" b="0" i="0" dirty="0">
                <a:effectLst/>
                <a:latin typeface="Raleway" pitchFamily="2" charset="-94"/>
              </a:rPr>
              <a:t> ve </a:t>
            </a:r>
            <a:r>
              <a:rPr lang="tr-TR" sz="1800" b="0" i="0" dirty="0" err="1">
                <a:effectLst/>
                <a:latin typeface="Raleway" pitchFamily="2" charset="-94"/>
              </a:rPr>
              <a:t>Vector</a:t>
            </a:r>
            <a:r>
              <a:rPr lang="tr-TR" sz="1800" b="0" i="0" dirty="0">
                <a:effectLst/>
                <a:latin typeface="Raleway" pitchFamily="2" charset="-94"/>
              </a:rPr>
              <a:t> gibi veri yapıları için </a:t>
            </a:r>
            <a:r>
              <a:rPr lang="tr-TR" sz="1800" b="0" i="0" dirty="0" err="1">
                <a:effectLst/>
                <a:latin typeface="Raleway" pitchFamily="2" charset="-94"/>
              </a:rPr>
              <a:t>wrapper</a:t>
            </a:r>
            <a:r>
              <a:rPr lang="tr-TR" sz="1800" b="0" i="0" dirty="0">
                <a:effectLst/>
                <a:latin typeface="Raleway" pitchFamily="2" charset="-94"/>
              </a:rPr>
              <a:t> </a:t>
            </a:r>
            <a:r>
              <a:rPr lang="tr-TR" sz="1800" b="0" i="0" dirty="0" err="1">
                <a:effectLst/>
                <a:latin typeface="Raleway" pitchFamily="2" charset="-94"/>
              </a:rPr>
              <a:t>classlar</a:t>
            </a:r>
            <a:r>
              <a:rPr lang="tr-TR" sz="1800" b="0" i="0" dirty="0">
                <a:effectLst/>
                <a:latin typeface="Raleway" pitchFamily="2" charset="-94"/>
              </a:rPr>
              <a:t> aracılığıyla </a:t>
            </a:r>
            <a:r>
              <a:rPr lang="tr-TR" sz="1800" b="0" i="0" dirty="0" err="1">
                <a:effectLst/>
                <a:latin typeface="Raleway" pitchFamily="2" charset="-94"/>
              </a:rPr>
              <a:t>primitive</a:t>
            </a:r>
            <a:r>
              <a:rPr lang="tr-TR" sz="1800" b="0" i="0" dirty="0">
                <a:effectLst/>
                <a:latin typeface="Raleway" pitchFamily="2" charset="-94"/>
              </a:rPr>
              <a:t> </a:t>
            </a:r>
            <a:r>
              <a:rPr lang="tr-TR" sz="1800" b="0" i="0" dirty="0" err="1">
                <a:effectLst/>
                <a:latin typeface="Raleway" pitchFamily="2" charset="-94"/>
              </a:rPr>
              <a:t>typeları</a:t>
            </a:r>
            <a:r>
              <a:rPr lang="tr-TR" sz="1800" b="0" i="0" dirty="0">
                <a:effectLst/>
                <a:latin typeface="Raleway" pitchFamily="2" charset="-94"/>
              </a:rPr>
              <a:t> kullanabiliriz.</a:t>
            </a:r>
          </a:p>
          <a:p>
            <a:pPr lvl="1"/>
            <a:r>
              <a:rPr lang="tr-TR" sz="1800" b="0" i="0" dirty="0" err="1">
                <a:effectLst/>
                <a:latin typeface="Raleway" pitchFamily="2" charset="-94"/>
              </a:rPr>
              <a:t>Multithreading</a:t>
            </a:r>
            <a:r>
              <a:rPr lang="tr-TR" sz="1800" b="0" i="0" dirty="0">
                <a:effectLst/>
                <a:latin typeface="Raleway" pitchFamily="2" charset="-94"/>
              </a:rPr>
              <a:t> senkronizasyonu için gerekli bir obje oluşturma amaçlı kullanabiliriz.</a:t>
            </a:r>
          </a:p>
          <a:p>
            <a:endParaRPr lang="tr-TR" dirty="0"/>
          </a:p>
        </p:txBody>
      </p:sp>
      <p:sp>
        <p:nvSpPr>
          <p:cNvPr id="9" name="Metin kutusu 8">
            <a:extLst>
              <a:ext uri="{FF2B5EF4-FFF2-40B4-BE49-F238E27FC236}">
                <a16:creationId xmlns:a16="http://schemas.microsoft.com/office/drawing/2014/main" id="{7CB81408-A61C-4ED3-AFF9-99070D6557D8}"/>
              </a:ext>
            </a:extLst>
          </p:cNvPr>
          <p:cNvSpPr txBox="1"/>
          <p:nvPr/>
        </p:nvSpPr>
        <p:spPr>
          <a:xfrm>
            <a:off x="685801" y="944363"/>
            <a:ext cx="4623317" cy="584775"/>
          </a:xfrm>
          <a:prstGeom prst="rect">
            <a:avLst/>
          </a:prstGeom>
          <a:noFill/>
        </p:spPr>
        <p:txBody>
          <a:bodyPr wrap="square" rtlCol="0">
            <a:spAutoFit/>
          </a:bodyPr>
          <a:lstStyle/>
          <a:p>
            <a:r>
              <a:rPr lang="tr-TR" sz="3200" b="1" i="0" dirty="0">
                <a:effectLst/>
                <a:latin typeface="Raleway" panose="020B0604020202020204" pitchFamily="2" charset="-94"/>
              </a:rPr>
              <a:t>Neden ihtiyacımız var?</a:t>
            </a:r>
            <a:endParaRPr lang="tr-TR" sz="3200" dirty="0"/>
          </a:p>
        </p:txBody>
      </p:sp>
    </p:spTree>
    <p:extLst>
      <p:ext uri="{BB962C8B-B14F-4D97-AF65-F5344CB8AC3E}">
        <p14:creationId xmlns:p14="http://schemas.microsoft.com/office/powerpoint/2010/main" val="312912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DFF9D8-2185-4C4E-8EAF-673C05C88760}"/>
              </a:ext>
            </a:extLst>
          </p:cNvPr>
          <p:cNvSpPr>
            <a:spLocks noGrp="1"/>
          </p:cNvSpPr>
          <p:nvPr>
            <p:ph type="title"/>
          </p:nvPr>
        </p:nvSpPr>
        <p:spPr>
          <a:xfrm>
            <a:off x="685801" y="609600"/>
            <a:ext cx="9372599" cy="1172547"/>
          </a:xfrm>
        </p:spPr>
        <p:txBody>
          <a:bodyPr>
            <a:normAutofit fontScale="90000"/>
          </a:bodyPr>
          <a:lstStyle/>
          <a:p>
            <a:br>
              <a:rPr lang="es-ES" b="1" dirty="0">
                <a:solidFill>
                  <a:srgbClr val="292929"/>
                </a:solidFill>
                <a:latin typeface="sohne"/>
              </a:rPr>
            </a:br>
            <a:r>
              <a:rPr lang="es-ES" b="1" dirty="0">
                <a:latin typeface="sohne"/>
              </a:rPr>
              <a:t>Stack hafıza</a:t>
            </a:r>
            <a:r>
              <a:rPr lang="tr-TR" b="1" dirty="0">
                <a:latin typeface="sohne"/>
              </a:rPr>
              <a:t> Ve</a:t>
            </a:r>
            <a:r>
              <a:rPr lang="es-ES" b="1" dirty="0">
                <a:latin typeface="sohne"/>
              </a:rPr>
              <a:t> heap hafıza nedir?</a:t>
            </a:r>
            <a:endParaRPr lang="tr-TR" dirty="0"/>
          </a:p>
        </p:txBody>
      </p:sp>
      <p:sp>
        <p:nvSpPr>
          <p:cNvPr id="4" name="Başlık 1">
            <a:extLst>
              <a:ext uri="{FF2B5EF4-FFF2-40B4-BE49-F238E27FC236}">
                <a16:creationId xmlns:a16="http://schemas.microsoft.com/office/drawing/2014/main" id="{8C383ED1-07E2-4DF6-BF59-398E18F109A6}"/>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9" name="Metin kutusu 8">
            <a:extLst>
              <a:ext uri="{FF2B5EF4-FFF2-40B4-BE49-F238E27FC236}">
                <a16:creationId xmlns:a16="http://schemas.microsoft.com/office/drawing/2014/main" id="{FF57F230-C6D8-4AC1-B7B6-097A5A471F19}"/>
              </a:ext>
            </a:extLst>
          </p:cNvPr>
          <p:cNvSpPr txBox="1"/>
          <p:nvPr/>
        </p:nvSpPr>
        <p:spPr>
          <a:xfrm>
            <a:off x="685801" y="2407296"/>
            <a:ext cx="3634272" cy="3170099"/>
          </a:xfrm>
          <a:prstGeom prst="rect">
            <a:avLst/>
          </a:prstGeom>
          <a:noFill/>
        </p:spPr>
        <p:txBody>
          <a:bodyPr wrap="square" rtlCol="0">
            <a:spAutoFit/>
          </a:bodyPr>
          <a:lstStyle/>
          <a:p>
            <a:r>
              <a:rPr lang="tr-TR" sz="2000" b="1" i="0" dirty="0" err="1">
                <a:effectLst/>
                <a:latin typeface="charter"/>
              </a:rPr>
              <a:t>Stack</a:t>
            </a:r>
            <a:r>
              <a:rPr lang="tr-TR" sz="2000" b="1" i="0" dirty="0">
                <a:effectLst/>
                <a:latin typeface="charter"/>
              </a:rPr>
              <a:t> Memory</a:t>
            </a:r>
            <a:r>
              <a:rPr lang="tr-TR" b="0" i="0" dirty="0">
                <a:effectLst/>
                <a:latin typeface="charter"/>
              </a:rPr>
              <a:t>, işlemcilerin </a:t>
            </a:r>
            <a:r>
              <a:rPr lang="tr-TR" b="0" i="0" dirty="0" err="1">
                <a:effectLst/>
                <a:latin typeface="charter"/>
              </a:rPr>
              <a:t>register</a:t>
            </a:r>
            <a:r>
              <a:rPr lang="tr-TR" b="0" i="0" dirty="0">
                <a:effectLst/>
                <a:latin typeface="charter"/>
              </a:rPr>
              <a:t> bilgilerinin tutulduğu yerdir. Burada programınızla ilgili bilgiler (örneğin; lokal değişkenler, referans değişkenler </a:t>
            </a:r>
            <a:r>
              <a:rPr lang="tr-TR" b="0" i="0" dirty="0" err="1">
                <a:effectLst/>
                <a:latin typeface="charter"/>
              </a:rPr>
              <a:t>vs</a:t>
            </a:r>
            <a:r>
              <a:rPr lang="tr-TR" b="0" i="0" dirty="0">
                <a:effectLst/>
                <a:latin typeface="charter"/>
              </a:rPr>
              <a:t>) yer almaktadır. Bu </a:t>
            </a:r>
            <a:r>
              <a:rPr lang="tr-TR" b="0" i="0" dirty="0" err="1">
                <a:effectLst/>
                <a:latin typeface="charter"/>
              </a:rPr>
              <a:t>memory</a:t>
            </a:r>
            <a:r>
              <a:rPr lang="tr-TR" b="0" i="0" dirty="0">
                <a:effectLst/>
                <a:latin typeface="charter"/>
              </a:rPr>
              <a:t>, geliştirici tarafından değil, </a:t>
            </a:r>
            <a:r>
              <a:rPr lang="tr-TR" b="1" i="1" dirty="0" err="1">
                <a:effectLst/>
                <a:latin typeface="charter"/>
              </a:rPr>
              <a:t>compiler</a:t>
            </a:r>
            <a:r>
              <a:rPr lang="tr-TR" b="1" i="1" dirty="0">
                <a:effectLst/>
                <a:latin typeface="charter"/>
              </a:rPr>
              <a:t> tarafından yönetilir</a:t>
            </a:r>
            <a:r>
              <a:rPr lang="tr-TR" b="0" i="0" dirty="0">
                <a:effectLst/>
                <a:latin typeface="charter"/>
              </a:rPr>
              <a:t>. </a:t>
            </a:r>
            <a:r>
              <a:rPr lang="tr-TR" b="0" i="0" dirty="0" err="1">
                <a:effectLst/>
                <a:latin typeface="charter"/>
              </a:rPr>
              <a:t>Stack’teki</a:t>
            </a:r>
            <a:r>
              <a:rPr lang="tr-TR" b="0" i="0" dirty="0">
                <a:effectLst/>
                <a:latin typeface="charter"/>
              </a:rPr>
              <a:t> bilgiler kodunuzun derleme aşamasında, direk bellek içine yerleştirildiği için erişimi oldukça hızlıdır.</a:t>
            </a:r>
            <a:endParaRPr lang="tr-TR" dirty="0"/>
          </a:p>
        </p:txBody>
      </p:sp>
      <p:sp>
        <p:nvSpPr>
          <p:cNvPr id="11" name="Metin kutusu 10">
            <a:extLst>
              <a:ext uri="{FF2B5EF4-FFF2-40B4-BE49-F238E27FC236}">
                <a16:creationId xmlns:a16="http://schemas.microsoft.com/office/drawing/2014/main" id="{93BAA97E-8D20-436D-933C-F5F637ED4A67}"/>
              </a:ext>
            </a:extLst>
          </p:cNvPr>
          <p:cNvSpPr txBox="1"/>
          <p:nvPr/>
        </p:nvSpPr>
        <p:spPr>
          <a:xfrm>
            <a:off x="5243805" y="2407296"/>
            <a:ext cx="5402424" cy="3231654"/>
          </a:xfrm>
          <a:prstGeom prst="rect">
            <a:avLst/>
          </a:prstGeom>
          <a:noFill/>
        </p:spPr>
        <p:txBody>
          <a:bodyPr wrap="square" rtlCol="0">
            <a:spAutoFit/>
          </a:bodyPr>
          <a:lstStyle/>
          <a:p>
            <a:r>
              <a:rPr lang="tr-TR" sz="2000" b="1" i="0" dirty="0" err="1">
                <a:effectLst/>
                <a:latin typeface="charter"/>
              </a:rPr>
              <a:t>Heap</a:t>
            </a:r>
            <a:r>
              <a:rPr lang="tr-TR" sz="2000" b="1" i="0" dirty="0">
                <a:effectLst/>
                <a:latin typeface="charter"/>
              </a:rPr>
              <a:t> Memory</a:t>
            </a:r>
            <a:r>
              <a:rPr lang="tr-TR" b="0" i="0" dirty="0">
                <a:effectLst/>
                <a:latin typeface="charter"/>
              </a:rPr>
              <a:t>, bellek üzerinde yer tahsisi yapılan belli bir bölümdür. Bu yer, bellek üzerinde “</a:t>
            </a:r>
            <a:r>
              <a:rPr lang="tr-TR" b="0" i="1" dirty="0" err="1">
                <a:effectLst/>
                <a:latin typeface="charter"/>
              </a:rPr>
              <a:t>malloc</a:t>
            </a:r>
            <a:r>
              <a:rPr lang="tr-TR" b="0" i="0" dirty="0">
                <a:effectLst/>
                <a:latin typeface="charter"/>
              </a:rPr>
              <a:t>” fonksiyonu aracılığıyla tahsis edilir ve </a:t>
            </a:r>
            <a:r>
              <a:rPr lang="tr-TR" b="0" i="0" dirty="0" err="1">
                <a:effectLst/>
                <a:latin typeface="charter"/>
              </a:rPr>
              <a:t>heap</a:t>
            </a:r>
            <a:r>
              <a:rPr lang="tr-TR" b="0" i="0" dirty="0">
                <a:effectLst/>
                <a:latin typeface="charter"/>
              </a:rPr>
              <a:t> üzerinde </a:t>
            </a:r>
            <a:r>
              <a:rPr lang="tr-TR" b="0" i="0" dirty="0" err="1">
                <a:effectLst/>
                <a:latin typeface="charter"/>
              </a:rPr>
              <a:t>allocate</a:t>
            </a:r>
            <a:r>
              <a:rPr lang="tr-TR" b="0" i="0" dirty="0">
                <a:effectLst/>
                <a:latin typeface="charter"/>
              </a:rPr>
              <a:t> edilen(yer tahsisi yapılan) bellek “</a:t>
            </a:r>
            <a:r>
              <a:rPr lang="tr-TR" b="0" i="1" dirty="0" err="1">
                <a:effectLst/>
                <a:latin typeface="charter"/>
              </a:rPr>
              <a:t>free</a:t>
            </a:r>
            <a:r>
              <a:rPr lang="tr-TR" b="0" i="0" dirty="0">
                <a:effectLst/>
                <a:latin typeface="charter"/>
              </a:rPr>
              <a:t>” </a:t>
            </a:r>
            <a:r>
              <a:rPr lang="tr-TR" b="0" i="0" dirty="0" err="1">
                <a:effectLst/>
                <a:latin typeface="charter"/>
              </a:rPr>
              <a:t>lenerek</a:t>
            </a:r>
            <a:r>
              <a:rPr lang="tr-TR" b="0" i="0" dirty="0">
                <a:effectLst/>
                <a:latin typeface="charter"/>
              </a:rPr>
              <a:t> tekrar kullanım için serbest bırakılır. </a:t>
            </a:r>
            <a:r>
              <a:rPr lang="tr-TR" b="0" i="0" dirty="0" err="1">
                <a:effectLst/>
                <a:latin typeface="charter"/>
              </a:rPr>
              <a:t>Heap’teki</a:t>
            </a:r>
            <a:r>
              <a:rPr lang="tr-TR" b="0" i="0" dirty="0">
                <a:effectLst/>
                <a:latin typeface="charter"/>
              </a:rPr>
              <a:t> bellek kullanımı </a:t>
            </a:r>
            <a:r>
              <a:rPr lang="tr-TR" b="0" i="0" dirty="0" err="1">
                <a:effectLst/>
                <a:latin typeface="charter"/>
              </a:rPr>
              <a:t>compiler</a:t>
            </a:r>
            <a:r>
              <a:rPr lang="tr-TR" b="0" i="0" dirty="0">
                <a:effectLst/>
                <a:latin typeface="charter"/>
              </a:rPr>
              <a:t> tarafından değil, </a:t>
            </a:r>
            <a:r>
              <a:rPr lang="tr-TR" b="1" i="1" dirty="0">
                <a:effectLst/>
                <a:latin typeface="charter"/>
              </a:rPr>
              <a:t>geliştiriciler tarafından kontrol edilir</a:t>
            </a:r>
            <a:r>
              <a:rPr lang="tr-TR" b="0" i="0" dirty="0">
                <a:effectLst/>
                <a:latin typeface="charter"/>
              </a:rPr>
              <a:t>. Karmaşık programlar oluştururken, genellikle büyük bir bellek alanına ihtiyaç duyarız. Bu durumda </a:t>
            </a:r>
            <a:r>
              <a:rPr lang="tr-TR" b="0" i="0" dirty="0" err="1">
                <a:effectLst/>
                <a:latin typeface="charter"/>
              </a:rPr>
              <a:t>Heap</a:t>
            </a:r>
            <a:r>
              <a:rPr lang="tr-TR" b="0" i="0" dirty="0">
                <a:effectLst/>
                <a:latin typeface="charter"/>
              </a:rPr>
              <a:t> Memory kullanırız. </a:t>
            </a:r>
            <a:r>
              <a:rPr lang="tr-TR" b="0" i="0" dirty="0" err="1">
                <a:effectLst/>
                <a:latin typeface="charter"/>
              </a:rPr>
              <a:t>Heap</a:t>
            </a:r>
            <a:r>
              <a:rPr lang="tr-TR" b="0" i="0" dirty="0">
                <a:effectLst/>
                <a:latin typeface="charter"/>
              </a:rPr>
              <a:t> üzerinde </a:t>
            </a:r>
            <a:r>
              <a:rPr lang="tr-TR" b="0" i="0" dirty="0" err="1">
                <a:effectLst/>
                <a:latin typeface="charter"/>
              </a:rPr>
              <a:t>allocate</a:t>
            </a:r>
            <a:r>
              <a:rPr lang="tr-TR" b="0" i="0" dirty="0">
                <a:effectLst/>
                <a:latin typeface="charter"/>
              </a:rPr>
              <a:t> ettiğimiz bellek operasyonuna “</a:t>
            </a:r>
            <a:r>
              <a:rPr lang="tr-TR" b="1" i="1" dirty="0" err="1">
                <a:effectLst/>
                <a:latin typeface="charter"/>
              </a:rPr>
              <a:t>dynamic</a:t>
            </a:r>
            <a:r>
              <a:rPr lang="tr-TR" b="1" i="1" dirty="0">
                <a:effectLst/>
                <a:latin typeface="charter"/>
              </a:rPr>
              <a:t> </a:t>
            </a:r>
            <a:r>
              <a:rPr lang="tr-TR" b="1" i="1" dirty="0" err="1">
                <a:effectLst/>
                <a:latin typeface="charter"/>
              </a:rPr>
              <a:t>memory</a:t>
            </a:r>
            <a:r>
              <a:rPr lang="tr-TR" b="1" i="1" dirty="0">
                <a:effectLst/>
                <a:latin typeface="charter"/>
              </a:rPr>
              <a:t> </a:t>
            </a:r>
            <a:r>
              <a:rPr lang="tr-TR" b="1" i="1" dirty="0" err="1">
                <a:effectLst/>
                <a:latin typeface="charter"/>
              </a:rPr>
              <a:t>allocation</a:t>
            </a:r>
            <a:r>
              <a:rPr lang="tr-TR" b="0" i="0" dirty="0">
                <a:effectLst/>
                <a:latin typeface="charter"/>
              </a:rPr>
              <a:t>” adı verilir.</a:t>
            </a:r>
            <a:endParaRPr lang="tr-TR" dirty="0"/>
          </a:p>
        </p:txBody>
      </p:sp>
    </p:spTree>
    <p:extLst>
      <p:ext uri="{BB962C8B-B14F-4D97-AF65-F5344CB8AC3E}">
        <p14:creationId xmlns:p14="http://schemas.microsoft.com/office/powerpoint/2010/main" val="203259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DFF9D8-2185-4C4E-8EAF-673C05C88760}"/>
              </a:ext>
            </a:extLst>
          </p:cNvPr>
          <p:cNvSpPr>
            <a:spLocks noGrp="1"/>
          </p:cNvSpPr>
          <p:nvPr>
            <p:ph type="title"/>
          </p:nvPr>
        </p:nvSpPr>
        <p:spPr>
          <a:xfrm>
            <a:off x="685801" y="274519"/>
            <a:ext cx="9372599" cy="1172547"/>
          </a:xfrm>
        </p:spPr>
        <p:txBody>
          <a:bodyPr>
            <a:normAutofit fontScale="90000"/>
          </a:bodyPr>
          <a:lstStyle/>
          <a:p>
            <a:br>
              <a:rPr lang="es-ES" b="1" dirty="0">
                <a:solidFill>
                  <a:srgbClr val="292929"/>
                </a:solidFill>
                <a:latin typeface="sohne"/>
              </a:rPr>
            </a:br>
            <a:r>
              <a:rPr lang="es-ES" b="1" dirty="0">
                <a:latin typeface="sohne"/>
              </a:rPr>
              <a:t>Stack hafıza</a:t>
            </a:r>
            <a:r>
              <a:rPr lang="tr-TR" b="1" dirty="0">
                <a:latin typeface="sohne"/>
              </a:rPr>
              <a:t> Ve</a:t>
            </a:r>
            <a:r>
              <a:rPr lang="es-ES" b="1" dirty="0">
                <a:latin typeface="sohne"/>
              </a:rPr>
              <a:t> heap hafıza</a:t>
            </a:r>
            <a:r>
              <a:rPr lang="tr-TR" b="1" dirty="0">
                <a:latin typeface="sohne"/>
              </a:rPr>
              <a:t> Farkları</a:t>
            </a:r>
            <a:r>
              <a:rPr lang="es-ES" b="1" dirty="0">
                <a:latin typeface="sohne"/>
              </a:rPr>
              <a:t> nedir?</a:t>
            </a:r>
            <a:endParaRPr lang="tr-TR" dirty="0"/>
          </a:p>
        </p:txBody>
      </p:sp>
      <p:sp>
        <p:nvSpPr>
          <p:cNvPr id="4" name="Başlık 1">
            <a:extLst>
              <a:ext uri="{FF2B5EF4-FFF2-40B4-BE49-F238E27FC236}">
                <a16:creationId xmlns:a16="http://schemas.microsoft.com/office/drawing/2014/main" id="{8C383ED1-07E2-4DF6-BF59-398E18F109A6}"/>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3" name="Metin kutusu 2">
            <a:extLst>
              <a:ext uri="{FF2B5EF4-FFF2-40B4-BE49-F238E27FC236}">
                <a16:creationId xmlns:a16="http://schemas.microsoft.com/office/drawing/2014/main" id="{2A63C728-38E8-4A9A-8A5D-D7EB445D327F}"/>
              </a:ext>
            </a:extLst>
          </p:cNvPr>
          <p:cNvSpPr txBox="1"/>
          <p:nvPr/>
        </p:nvSpPr>
        <p:spPr>
          <a:xfrm>
            <a:off x="620487" y="1749890"/>
            <a:ext cx="10492272" cy="4247317"/>
          </a:xfrm>
          <a:prstGeom prst="rect">
            <a:avLst/>
          </a:prstGeom>
          <a:noFill/>
        </p:spPr>
        <p:txBody>
          <a:bodyPr wrap="square" rtlCol="0">
            <a:spAutoFit/>
          </a:bodyPr>
          <a:lstStyle/>
          <a:p>
            <a:pPr marL="285750" indent="-285750">
              <a:buFont typeface="Arial" panose="020B0604020202020204" pitchFamily="34" charset="0"/>
              <a:buChar char="•"/>
            </a:pPr>
            <a:r>
              <a:rPr lang="tr-TR" b="0" i="0" dirty="0">
                <a:effectLst/>
                <a:latin typeface="charter"/>
              </a:rPr>
              <a:t>Öncelikle ikisi arasındaki en temel fark; </a:t>
            </a:r>
            <a:r>
              <a:rPr lang="tr-TR" b="0" i="0" dirty="0" err="1">
                <a:effectLst/>
                <a:latin typeface="charter"/>
              </a:rPr>
              <a:t>Stack</a:t>
            </a:r>
            <a:r>
              <a:rPr lang="tr-TR" b="0" i="0" dirty="0">
                <a:effectLst/>
                <a:latin typeface="charter"/>
              </a:rPr>
              <a:t> </a:t>
            </a:r>
            <a:r>
              <a:rPr lang="tr-TR" b="0" i="0" dirty="0" err="1">
                <a:effectLst/>
                <a:latin typeface="charter"/>
              </a:rPr>
              <a:t>Memory’deki</a:t>
            </a:r>
            <a:r>
              <a:rPr lang="tr-TR" b="0" i="0" dirty="0">
                <a:effectLst/>
                <a:latin typeface="charter"/>
              </a:rPr>
              <a:t> değerler son giren ilk çıkar mantığına göre tutulurken, </a:t>
            </a:r>
            <a:r>
              <a:rPr lang="tr-TR" b="0" i="0" dirty="0" err="1">
                <a:effectLst/>
                <a:latin typeface="charter"/>
              </a:rPr>
              <a:t>Heap</a:t>
            </a:r>
            <a:r>
              <a:rPr lang="tr-TR" b="0" i="0" dirty="0">
                <a:effectLst/>
                <a:latin typeface="charter"/>
              </a:rPr>
              <a:t> </a:t>
            </a:r>
            <a:r>
              <a:rPr lang="tr-TR" b="0" i="0" dirty="0" err="1">
                <a:effectLst/>
                <a:latin typeface="charter"/>
              </a:rPr>
              <a:t>Memory’de</a:t>
            </a:r>
            <a:r>
              <a:rPr lang="tr-TR" b="0" i="0" dirty="0">
                <a:effectLst/>
                <a:latin typeface="charter"/>
              </a:rPr>
              <a:t> bu durum </a:t>
            </a:r>
            <a:r>
              <a:rPr lang="tr-TR" b="0" i="0" dirty="0" err="1">
                <a:effectLst/>
                <a:latin typeface="charter"/>
              </a:rPr>
              <a:t>rastegeledir</a:t>
            </a:r>
            <a:r>
              <a:rPr lang="tr-TR" b="0" i="0" dirty="0">
                <a:effectLst/>
                <a:latin typeface="charter"/>
              </a:rPr>
              <a:t>(</a:t>
            </a:r>
            <a:r>
              <a:rPr lang="tr-TR" b="0" i="0" dirty="0" err="1">
                <a:effectLst/>
                <a:latin typeface="charter"/>
              </a:rPr>
              <a:t>random</a:t>
            </a:r>
            <a:r>
              <a:rPr lang="tr-TR" b="0" i="0" dirty="0">
                <a:effectLst/>
                <a:latin typeface="charter"/>
              </a:rPr>
              <a:t>). Programlarımızda bu iki belleği birbirinden olabildiğince ayırırız</a:t>
            </a:r>
          </a:p>
          <a:p>
            <a:pPr marL="285750" indent="-285750">
              <a:buFont typeface="Arial" panose="020B0604020202020204" pitchFamily="34" charset="0"/>
              <a:buChar char="•"/>
            </a:pPr>
            <a:endParaRPr lang="tr-TR" dirty="0">
              <a:latin typeface="charter"/>
            </a:endParaRPr>
          </a:p>
          <a:p>
            <a:pPr marL="285750" indent="-285750">
              <a:buFont typeface="Arial" panose="020B0604020202020204" pitchFamily="34" charset="0"/>
              <a:buChar char="•"/>
            </a:pPr>
            <a:r>
              <a:rPr lang="tr-TR" b="0" i="0" dirty="0" err="1">
                <a:effectLst/>
                <a:latin typeface="-apple-system"/>
              </a:rPr>
              <a:t>Heap</a:t>
            </a:r>
            <a:r>
              <a:rPr lang="tr-TR" b="0" i="0" dirty="0">
                <a:effectLst/>
                <a:latin typeface="-apple-system"/>
              </a:rPr>
              <a:t> ve </a:t>
            </a:r>
            <a:r>
              <a:rPr lang="tr-TR" b="0" i="0" dirty="0" err="1">
                <a:effectLst/>
                <a:latin typeface="-apple-system"/>
              </a:rPr>
              <a:t>Stack</a:t>
            </a:r>
            <a:r>
              <a:rPr lang="tr-TR" b="0" i="0" dirty="0">
                <a:effectLst/>
                <a:latin typeface="-apple-system"/>
              </a:rPr>
              <a:t> arasında ki en önemli farklardan birisi </a:t>
            </a:r>
            <a:r>
              <a:rPr lang="tr-TR" b="0" i="0" dirty="0" err="1">
                <a:effectLst/>
                <a:latin typeface="-apple-system"/>
              </a:rPr>
              <a:t>heapde</a:t>
            </a:r>
            <a:r>
              <a:rPr lang="tr-TR" b="0" i="0" dirty="0">
                <a:effectLst/>
                <a:latin typeface="-apple-system"/>
              </a:rPr>
              <a:t> veriler karışık bir şekilde saklanırken </a:t>
            </a:r>
            <a:r>
              <a:rPr lang="tr-TR" b="0" i="0" dirty="0" err="1">
                <a:effectLst/>
                <a:latin typeface="-apple-system"/>
              </a:rPr>
              <a:t>stackte</a:t>
            </a:r>
            <a:r>
              <a:rPr lang="tr-TR" b="0" i="0" dirty="0">
                <a:effectLst/>
                <a:latin typeface="-apple-system"/>
              </a:rPr>
              <a:t> artan ya da azalan adres mantığında (</a:t>
            </a:r>
            <a:r>
              <a:rPr lang="tr-TR" b="0" i="0" dirty="0" err="1">
                <a:effectLst/>
                <a:latin typeface="-apple-system"/>
              </a:rPr>
              <a:t>big</a:t>
            </a:r>
            <a:r>
              <a:rPr lang="tr-TR" b="0" i="0" dirty="0">
                <a:effectLst/>
                <a:latin typeface="-apple-system"/>
              </a:rPr>
              <a:t> </a:t>
            </a:r>
            <a:r>
              <a:rPr lang="tr-TR" b="0" i="0" dirty="0" err="1">
                <a:effectLst/>
                <a:latin typeface="-apple-system"/>
              </a:rPr>
              <a:t>and</a:t>
            </a:r>
            <a:r>
              <a:rPr lang="tr-TR" b="0" i="0" dirty="0">
                <a:effectLst/>
                <a:latin typeface="-apple-system"/>
              </a:rPr>
              <a:t> </a:t>
            </a:r>
            <a:r>
              <a:rPr lang="tr-TR" b="0" i="0" dirty="0" err="1">
                <a:effectLst/>
                <a:latin typeface="-apple-system"/>
              </a:rPr>
              <a:t>little</a:t>
            </a:r>
            <a:r>
              <a:rPr lang="tr-TR" b="0" i="0" dirty="0">
                <a:effectLst/>
                <a:latin typeface="-apple-system"/>
              </a:rPr>
              <a:t> </a:t>
            </a:r>
            <a:r>
              <a:rPr lang="tr-TR" b="0" i="0" dirty="0" err="1">
                <a:effectLst/>
                <a:latin typeface="-apple-system"/>
              </a:rPr>
              <a:t>endian</a:t>
            </a:r>
            <a:r>
              <a:rPr lang="tr-TR" b="0" i="0" dirty="0">
                <a:effectLst/>
                <a:latin typeface="-apple-system"/>
              </a:rPr>
              <a:t>) çalışır. Buna bağlı olarak </a:t>
            </a:r>
            <a:r>
              <a:rPr lang="tr-TR" b="0" i="0" dirty="0" err="1">
                <a:effectLst/>
                <a:latin typeface="-apple-system"/>
              </a:rPr>
              <a:t>heapde</a:t>
            </a:r>
            <a:r>
              <a:rPr lang="tr-TR" b="0" i="0" dirty="0">
                <a:effectLst/>
                <a:latin typeface="-apple-system"/>
              </a:rPr>
              <a:t> yer alan bir veriye erişmek </a:t>
            </a:r>
            <a:r>
              <a:rPr lang="tr-TR" b="0" i="0" dirty="0" err="1">
                <a:effectLst/>
                <a:latin typeface="-apple-system"/>
              </a:rPr>
              <a:t>stackte</a:t>
            </a:r>
            <a:r>
              <a:rPr lang="tr-TR" b="0" i="0" dirty="0">
                <a:effectLst/>
                <a:latin typeface="-apple-system"/>
              </a:rPr>
              <a:t> yer alan bir veriye erişmeye göre daha maliyetli bir işlemdir. Başka bir fark ise </a:t>
            </a:r>
            <a:r>
              <a:rPr lang="tr-TR" b="0" i="0" dirty="0" err="1">
                <a:effectLst/>
                <a:latin typeface="-apple-system"/>
              </a:rPr>
              <a:t>stackteki</a:t>
            </a:r>
            <a:r>
              <a:rPr lang="tr-TR" b="0" i="0" dirty="0">
                <a:effectLst/>
                <a:latin typeface="-apple-system"/>
              </a:rPr>
              <a:t> veri hemen silinirken </a:t>
            </a:r>
            <a:r>
              <a:rPr lang="tr-TR" b="0" i="0" dirty="0" err="1">
                <a:effectLst/>
                <a:latin typeface="-apple-system"/>
              </a:rPr>
              <a:t>heapdeki</a:t>
            </a:r>
            <a:r>
              <a:rPr lang="tr-TR" b="0" i="0" dirty="0">
                <a:effectLst/>
                <a:latin typeface="-apple-system"/>
              </a:rPr>
              <a:t> veri </a:t>
            </a:r>
            <a:r>
              <a:rPr lang="tr-TR" b="0" i="0" dirty="0" err="1">
                <a:effectLst/>
                <a:latin typeface="-apple-system"/>
              </a:rPr>
              <a:t>Garbage</a:t>
            </a:r>
            <a:r>
              <a:rPr lang="tr-TR" b="0" i="0" dirty="0">
                <a:effectLst/>
                <a:latin typeface="-apple-system"/>
              </a:rPr>
              <a:t> </a:t>
            </a:r>
            <a:r>
              <a:rPr lang="tr-TR" b="0" i="0" dirty="0" err="1">
                <a:effectLst/>
                <a:latin typeface="-apple-system"/>
              </a:rPr>
              <a:t>Collector</a:t>
            </a:r>
            <a:r>
              <a:rPr lang="tr-TR" b="0" i="0" dirty="0">
                <a:effectLst/>
                <a:latin typeface="-apple-system"/>
              </a:rPr>
              <a:t> algoritmasına bağlıdır.</a:t>
            </a:r>
            <a:endParaRPr lang="tr-TR" b="0" i="0" dirty="0">
              <a:effectLst/>
              <a:latin typeface="charter"/>
            </a:endParaRPr>
          </a:p>
          <a:p>
            <a:pPr marL="285750" indent="-285750">
              <a:buFont typeface="Arial" panose="020B0604020202020204" pitchFamily="34" charset="0"/>
              <a:buChar char="•"/>
            </a:pPr>
            <a:endParaRPr lang="tr-TR" dirty="0">
              <a:latin typeface="charter"/>
            </a:endParaRPr>
          </a:p>
          <a:p>
            <a:pPr marL="285750" indent="-285750">
              <a:buFont typeface="Arial" panose="020B0604020202020204" pitchFamily="34" charset="0"/>
              <a:buChar char="•"/>
            </a:pPr>
            <a:r>
              <a:rPr lang="tr-TR" b="0" i="0" dirty="0" err="1">
                <a:effectLst/>
                <a:latin typeface="-apple-system"/>
              </a:rPr>
              <a:t>Stack</a:t>
            </a:r>
            <a:r>
              <a:rPr lang="tr-TR" b="0" i="0" dirty="0">
                <a:effectLst/>
                <a:latin typeface="-apple-system"/>
              </a:rPr>
              <a:t> bellekten statik olarak yer tahsisi için kullanılırken, </a:t>
            </a:r>
            <a:r>
              <a:rPr lang="tr-TR" b="0" i="0" dirty="0" err="1">
                <a:effectLst/>
                <a:latin typeface="-apple-system"/>
              </a:rPr>
              <a:t>Heap</a:t>
            </a:r>
            <a:r>
              <a:rPr lang="tr-TR" b="0" i="0" dirty="0">
                <a:effectLst/>
                <a:latin typeface="-apple-system"/>
              </a:rPr>
              <a:t> dinamik olarak yer tahsisi etmeyi sağlar. Her ikisi de Ram bölgesinde bulunur. </a:t>
            </a:r>
            <a:r>
              <a:rPr lang="tr-TR" b="0" i="0" dirty="0" err="1">
                <a:effectLst/>
                <a:latin typeface="-apple-system"/>
              </a:rPr>
              <a:t>Stack’te</a:t>
            </a:r>
            <a:r>
              <a:rPr lang="tr-TR" b="0" i="0" dirty="0">
                <a:effectLst/>
                <a:latin typeface="-apple-system"/>
              </a:rPr>
              <a:t> yer alan veriler direk bellek içine yerleştirilir dolayısıyla erişimi çok hızlıdır. </a:t>
            </a:r>
            <a:r>
              <a:rPr lang="tr-TR" b="0" i="0" dirty="0" err="1">
                <a:effectLst/>
                <a:latin typeface="-apple-system"/>
              </a:rPr>
              <a:t>Heap</a:t>
            </a:r>
            <a:r>
              <a:rPr lang="tr-TR" b="0" i="0" dirty="0">
                <a:effectLst/>
                <a:latin typeface="-apple-system"/>
              </a:rPr>
              <a:t> ise </a:t>
            </a:r>
            <a:r>
              <a:rPr lang="tr-TR" b="0" i="0" dirty="0" err="1">
                <a:effectLst/>
                <a:latin typeface="-apple-system"/>
              </a:rPr>
              <a:t>runtime</a:t>
            </a:r>
            <a:r>
              <a:rPr lang="tr-TR" b="0" i="0" dirty="0">
                <a:effectLst/>
                <a:latin typeface="-apple-system"/>
              </a:rPr>
              <a:t> (çalışma zamanı) anında kullanılırlar ve dağınık bir bellek göz yapısı olduğu için erişimi </a:t>
            </a:r>
            <a:r>
              <a:rPr lang="tr-TR" b="0" i="0" dirty="0" err="1">
                <a:effectLst/>
                <a:latin typeface="-apple-system"/>
              </a:rPr>
              <a:t>stack</a:t>
            </a:r>
            <a:r>
              <a:rPr lang="tr-TR" b="0" i="0" dirty="0">
                <a:effectLst/>
                <a:latin typeface="-apple-system"/>
              </a:rPr>
              <a:t> kadar kolay olmaz dolayısıyla yavaş çalışır. </a:t>
            </a:r>
            <a:r>
              <a:rPr lang="tr-TR" b="0" i="0" dirty="0" err="1">
                <a:effectLst/>
                <a:latin typeface="-apple-system"/>
              </a:rPr>
              <a:t>Stack</a:t>
            </a:r>
            <a:r>
              <a:rPr lang="tr-TR" b="0" i="0" dirty="0">
                <a:effectLst/>
                <a:latin typeface="-apple-system"/>
              </a:rPr>
              <a:t> bellekteki veri hemen silinirken </a:t>
            </a:r>
            <a:r>
              <a:rPr lang="tr-TR" b="0" i="0" dirty="0" err="1">
                <a:effectLst/>
                <a:latin typeface="-apple-system"/>
              </a:rPr>
              <a:t>Heap</a:t>
            </a:r>
            <a:r>
              <a:rPr lang="tr-TR" b="0" i="0" dirty="0">
                <a:effectLst/>
                <a:latin typeface="-apple-system"/>
              </a:rPr>
              <a:t> bellekteki verinin silinmesi </a:t>
            </a:r>
            <a:r>
              <a:rPr lang="tr-TR" b="0" i="0" dirty="0" err="1">
                <a:effectLst/>
                <a:latin typeface="-apple-system"/>
              </a:rPr>
              <a:t>Garbage</a:t>
            </a:r>
            <a:r>
              <a:rPr lang="tr-TR" b="0" i="0" dirty="0">
                <a:effectLst/>
                <a:latin typeface="-apple-system"/>
              </a:rPr>
              <a:t> </a:t>
            </a:r>
            <a:r>
              <a:rPr lang="tr-TR" b="0" i="0" dirty="0" err="1">
                <a:effectLst/>
                <a:latin typeface="-apple-system"/>
              </a:rPr>
              <a:t>Collector’a</a:t>
            </a:r>
            <a:r>
              <a:rPr lang="tr-TR" b="0" i="0" dirty="0">
                <a:effectLst/>
                <a:latin typeface="-apple-system"/>
              </a:rPr>
              <a:t> (Çöp toplama mekanizmasına) bağlıdır. </a:t>
            </a:r>
            <a:r>
              <a:rPr lang="tr-TR" b="0" i="0" dirty="0" err="1">
                <a:effectLst/>
                <a:latin typeface="-apple-system"/>
              </a:rPr>
              <a:t>Stack</a:t>
            </a:r>
            <a:r>
              <a:rPr lang="tr-TR" b="0" i="0" dirty="0">
                <a:effectLst/>
                <a:latin typeface="-apple-system"/>
              </a:rPr>
              <a:t> alanı sınırlı olduğundan çok büyük sayıda ve büyük tiplerde veri atanması belleğin dolmasına sebep olabilir.</a:t>
            </a:r>
            <a:endParaRPr lang="tr-TR" dirty="0"/>
          </a:p>
        </p:txBody>
      </p:sp>
    </p:spTree>
    <p:extLst>
      <p:ext uri="{BB962C8B-B14F-4D97-AF65-F5344CB8AC3E}">
        <p14:creationId xmlns:p14="http://schemas.microsoft.com/office/powerpoint/2010/main" val="72337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DFF9D8-2185-4C4E-8EAF-673C05C88760}"/>
              </a:ext>
            </a:extLst>
          </p:cNvPr>
          <p:cNvSpPr>
            <a:spLocks noGrp="1"/>
          </p:cNvSpPr>
          <p:nvPr>
            <p:ph type="title"/>
          </p:nvPr>
        </p:nvSpPr>
        <p:spPr>
          <a:xfrm>
            <a:off x="620487" y="625485"/>
            <a:ext cx="9372599" cy="1172547"/>
          </a:xfrm>
        </p:spPr>
        <p:txBody>
          <a:bodyPr>
            <a:normAutofit fontScale="90000"/>
          </a:bodyPr>
          <a:lstStyle/>
          <a:p>
            <a:br>
              <a:rPr lang="es-ES" b="1" dirty="0">
                <a:latin typeface="sohne"/>
              </a:rPr>
            </a:br>
            <a:r>
              <a:rPr lang="tr-TR" sz="3100" b="1" i="0" dirty="0">
                <a:effectLst/>
                <a:latin typeface="Poppins" panose="020B0502040204020203" pitchFamily="2" charset="-94"/>
              </a:rPr>
              <a:t>Java </a:t>
            </a:r>
            <a:r>
              <a:rPr lang="tr-TR" sz="3100" b="1" i="0" dirty="0" err="1">
                <a:effectLst/>
                <a:latin typeface="Poppins" panose="020B0502040204020203" pitchFamily="2" charset="-94"/>
              </a:rPr>
              <a:t>Serialization</a:t>
            </a:r>
            <a:r>
              <a:rPr lang="tr-TR" sz="3100" b="1" i="0" dirty="0">
                <a:effectLst/>
                <a:latin typeface="Poppins" panose="020B0502040204020203" pitchFamily="2" charset="-94"/>
              </a:rPr>
              <a:t> (Serileştirme) Nedir?</a:t>
            </a:r>
            <a:br>
              <a:rPr lang="tr-TR" sz="3100" b="1" i="0" dirty="0">
                <a:effectLst/>
                <a:latin typeface="Poppins" panose="020B0502040204020203" pitchFamily="2" charset="-94"/>
              </a:rPr>
            </a:br>
            <a:endParaRPr lang="tr-TR" dirty="0"/>
          </a:p>
        </p:txBody>
      </p:sp>
      <p:sp>
        <p:nvSpPr>
          <p:cNvPr id="4" name="Başlık 1">
            <a:extLst>
              <a:ext uri="{FF2B5EF4-FFF2-40B4-BE49-F238E27FC236}">
                <a16:creationId xmlns:a16="http://schemas.microsoft.com/office/drawing/2014/main" id="{8C383ED1-07E2-4DF6-BF59-398E18F109A6}"/>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3" name="Metin kutusu 2">
            <a:extLst>
              <a:ext uri="{FF2B5EF4-FFF2-40B4-BE49-F238E27FC236}">
                <a16:creationId xmlns:a16="http://schemas.microsoft.com/office/drawing/2014/main" id="{2A63C728-38E8-4A9A-8A5D-D7EB445D327F}"/>
              </a:ext>
            </a:extLst>
          </p:cNvPr>
          <p:cNvSpPr txBox="1"/>
          <p:nvPr/>
        </p:nvSpPr>
        <p:spPr>
          <a:xfrm>
            <a:off x="620487" y="1749890"/>
            <a:ext cx="10492272" cy="369332"/>
          </a:xfrm>
          <a:prstGeom prst="rect">
            <a:avLst/>
          </a:prstGeom>
          <a:noFill/>
        </p:spPr>
        <p:txBody>
          <a:bodyPr wrap="square" rtlCol="0">
            <a:spAutoFit/>
          </a:bodyPr>
          <a:lstStyle/>
          <a:p>
            <a:endParaRPr lang="tr-TR" dirty="0"/>
          </a:p>
        </p:txBody>
      </p:sp>
      <p:sp>
        <p:nvSpPr>
          <p:cNvPr id="7" name="Metin kutusu 6">
            <a:extLst>
              <a:ext uri="{FF2B5EF4-FFF2-40B4-BE49-F238E27FC236}">
                <a16:creationId xmlns:a16="http://schemas.microsoft.com/office/drawing/2014/main" id="{FB5B15FB-6D22-4DF2-8790-C3D425BF7165}"/>
              </a:ext>
            </a:extLst>
          </p:cNvPr>
          <p:cNvSpPr txBox="1"/>
          <p:nvPr/>
        </p:nvSpPr>
        <p:spPr>
          <a:xfrm>
            <a:off x="620487" y="2380346"/>
            <a:ext cx="11369349" cy="3139321"/>
          </a:xfrm>
          <a:prstGeom prst="rect">
            <a:avLst/>
          </a:prstGeom>
          <a:noFill/>
        </p:spPr>
        <p:txBody>
          <a:bodyPr wrap="square" rtlCol="0">
            <a:spAutoFit/>
          </a:bodyPr>
          <a:lstStyle/>
          <a:p>
            <a:pPr algn="l"/>
            <a:r>
              <a:rPr lang="tr-TR" b="0" i="0" dirty="0">
                <a:effectLst/>
                <a:latin typeface="Open Sans" panose="020B0606030504020204" pitchFamily="34" charset="0"/>
              </a:rPr>
              <a:t>Java tamamen nesne yönelimli bir programlama dili olduğu için, Java üzerinde uygulama geliştirirken nesneleri sıkça kullanıyoruz. Java platformunda bilindiği gibi, </a:t>
            </a:r>
            <a:r>
              <a:rPr lang="tr-TR" b="0" i="0" dirty="0" err="1">
                <a:effectLst/>
                <a:latin typeface="Open Sans" panose="020B0606030504020204" pitchFamily="34" charset="0"/>
              </a:rPr>
              <a:t>int</a:t>
            </a:r>
            <a:r>
              <a:rPr lang="tr-TR" b="0" i="0" dirty="0">
                <a:effectLst/>
                <a:latin typeface="Open Sans" panose="020B0606030504020204" pitchFamily="34" charset="0"/>
              </a:rPr>
              <a:t>, </a:t>
            </a:r>
            <a:r>
              <a:rPr lang="tr-TR" b="0" i="0" dirty="0" err="1">
                <a:effectLst/>
                <a:latin typeface="Open Sans" panose="020B0606030504020204" pitchFamily="34" charset="0"/>
              </a:rPr>
              <a:t>double</a:t>
            </a:r>
            <a:r>
              <a:rPr lang="tr-TR" b="0" i="0" dirty="0">
                <a:effectLst/>
                <a:latin typeface="Open Sans" panose="020B0606030504020204" pitchFamily="34" charset="0"/>
              </a:rPr>
              <a:t>, </a:t>
            </a:r>
            <a:r>
              <a:rPr lang="tr-TR" b="0" i="0" dirty="0" err="1">
                <a:effectLst/>
                <a:latin typeface="Open Sans" panose="020B0606030504020204" pitchFamily="34" charset="0"/>
              </a:rPr>
              <a:t>byte</a:t>
            </a:r>
            <a:r>
              <a:rPr lang="tr-TR" b="0" i="0" dirty="0">
                <a:effectLst/>
                <a:latin typeface="Open Sans" panose="020B0606030504020204" pitchFamily="34" charset="0"/>
              </a:rPr>
              <a:t> gibi </a:t>
            </a:r>
            <a:r>
              <a:rPr lang="tr-TR" b="0" i="0" dirty="0" err="1">
                <a:effectLst/>
                <a:latin typeface="Open Sans" panose="020B0606030504020204" pitchFamily="34" charset="0"/>
              </a:rPr>
              <a:t>primitive</a:t>
            </a:r>
            <a:r>
              <a:rPr lang="tr-TR" b="0" i="0" dirty="0">
                <a:effectLst/>
                <a:latin typeface="Open Sans" panose="020B0606030504020204" pitchFamily="34" charset="0"/>
              </a:rPr>
              <a:t> tipler dışındaki </a:t>
            </a:r>
            <a:r>
              <a:rPr lang="tr-TR" b="0" i="0" dirty="0" err="1">
                <a:effectLst/>
                <a:latin typeface="Open Sans" panose="020B0606030504020204" pitchFamily="34" charset="0"/>
              </a:rPr>
              <a:t>herşey</a:t>
            </a:r>
            <a:r>
              <a:rPr lang="tr-TR" b="0" i="0" dirty="0">
                <a:effectLst/>
                <a:latin typeface="Open Sans" panose="020B0606030504020204" pitchFamily="34" charset="0"/>
              </a:rPr>
              <a:t> nesnedir.</a:t>
            </a:r>
          </a:p>
          <a:p>
            <a:pPr algn="l"/>
            <a:endParaRPr lang="tr-TR" b="0" i="0" dirty="0">
              <a:effectLst/>
              <a:latin typeface="Open Sans" panose="020B0606030504020204" pitchFamily="34" charset="0"/>
            </a:endParaRPr>
          </a:p>
          <a:p>
            <a:pPr algn="l"/>
            <a:r>
              <a:rPr lang="tr-TR" b="0" i="0" dirty="0">
                <a:effectLst/>
                <a:latin typeface="Open Sans" panose="020B0606030504020204" pitchFamily="34" charset="0"/>
              </a:rPr>
              <a:t>Ancak Java’da kullanılan nesneler, Java platformunda (JVM) hayat bulurlar. Platform dışında nesnelerin, hiçbir anlamı yoktur. Nesne yönelimli programlama paradigmasını destekleyen Java’da, tasarlanan nesnelerin tekrar kullanılabilmesi (</a:t>
            </a:r>
            <a:r>
              <a:rPr lang="tr-TR" b="0" i="0" dirty="0" err="1">
                <a:effectLst/>
                <a:latin typeface="Open Sans" panose="020B0606030504020204" pitchFamily="34" charset="0"/>
              </a:rPr>
              <a:t>reuse</a:t>
            </a:r>
            <a:r>
              <a:rPr lang="tr-TR" b="0" i="0" dirty="0">
                <a:effectLst/>
                <a:latin typeface="Open Sans" panose="020B0606030504020204" pitchFamily="34" charset="0"/>
              </a:rPr>
              <a:t>) önemli bir konu olduğuna göre, bu nesneleri Java platformu dışında da hayata geçirmek gerçekten önemlidir. Bahsedilen bu problem, Java </a:t>
            </a:r>
            <a:r>
              <a:rPr lang="tr-TR" b="0" i="0" dirty="0" err="1">
                <a:effectLst/>
                <a:latin typeface="Open Sans" panose="020B0606030504020204" pitchFamily="34" charset="0"/>
              </a:rPr>
              <a:t>Serialization</a:t>
            </a:r>
            <a:r>
              <a:rPr lang="tr-TR" b="0" i="0" dirty="0">
                <a:effectLst/>
                <a:latin typeface="Open Sans" panose="020B0606030504020204" pitchFamily="34" charset="0"/>
              </a:rPr>
              <a:t> API sayesinde çok kolay bir şekilde aşılabiliyor.</a:t>
            </a:r>
          </a:p>
          <a:p>
            <a:pPr algn="l"/>
            <a:endParaRPr lang="tr-TR" b="0" i="0" dirty="0">
              <a:effectLst/>
              <a:latin typeface="Open Sans" panose="020B0606030504020204" pitchFamily="34" charset="0"/>
            </a:endParaRPr>
          </a:p>
          <a:p>
            <a:endParaRPr lang="tr-TR" dirty="0"/>
          </a:p>
        </p:txBody>
      </p:sp>
    </p:spTree>
    <p:extLst>
      <p:ext uri="{BB962C8B-B14F-4D97-AF65-F5344CB8AC3E}">
        <p14:creationId xmlns:p14="http://schemas.microsoft.com/office/powerpoint/2010/main" val="341037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DFF9D8-2185-4C4E-8EAF-673C05C88760}"/>
              </a:ext>
            </a:extLst>
          </p:cNvPr>
          <p:cNvSpPr>
            <a:spLocks noGrp="1"/>
          </p:cNvSpPr>
          <p:nvPr>
            <p:ph type="title"/>
          </p:nvPr>
        </p:nvSpPr>
        <p:spPr>
          <a:xfrm>
            <a:off x="620487" y="625485"/>
            <a:ext cx="9372599" cy="1172547"/>
          </a:xfrm>
        </p:spPr>
        <p:txBody>
          <a:bodyPr>
            <a:normAutofit fontScale="90000"/>
          </a:bodyPr>
          <a:lstStyle/>
          <a:p>
            <a:br>
              <a:rPr lang="es-ES" b="1" dirty="0">
                <a:latin typeface="sohne"/>
              </a:rPr>
            </a:br>
            <a:r>
              <a:rPr lang="tr-TR" sz="3100" b="1" i="0" dirty="0">
                <a:effectLst/>
                <a:latin typeface="Poppins" panose="020B0502040204020203" pitchFamily="2" charset="-94"/>
              </a:rPr>
              <a:t>Java </a:t>
            </a:r>
            <a:r>
              <a:rPr lang="tr-TR" sz="3100" b="1" i="0" dirty="0" err="1">
                <a:effectLst/>
                <a:latin typeface="Poppins" panose="020B0502040204020203" pitchFamily="2" charset="-94"/>
              </a:rPr>
              <a:t>Serialization</a:t>
            </a:r>
            <a:r>
              <a:rPr lang="tr-TR" sz="3100" b="1" i="0" dirty="0">
                <a:effectLst/>
                <a:latin typeface="Poppins" panose="020B0502040204020203" pitchFamily="2" charset="-94"/>
              </a:rPr>
              <a:t> (Serileştirme) Nedir?</a:t>
            </a:r>
            <a:br>
              <a:rPr lang="tr-TR" sz="3100" b="1" i="0" dirty="0">
                <a:effectLst/>
                <a:latin typeface="Poppins" panose="020B0502040204020203" pitchFamily="2" charset="-94"/>
              </a:rPr>
            </a:br>
            <a:endParaRPr lang="tr-TR" dirty="0"/>
          </a:p>
        </p:txBody>
      </p:sp>
      <p:sp>
        <p:nvSpPr>
          <p:cNvPr id="4" name="Başlık 1">
            <a:extLst>
              <a:ext uri="{FF2B5EF4-FFF2-40B4-BE49-F238E27FC236}">
                <a16:creationId xmlns:a16="http://schemas.microsoft.com/office/drawing/2014/main" id="{8C383ED1-07E2-4DF6-BF59-398E18F109A6}"/>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7" name="Metin kutusu 6">
            <a:extLst>
              <a:ext uri="{FF2B5EF4-FFF2-40B4-BE49-F238E27FC236}">
                <a16:creationId xmlns:a16="http://schemas.microsoft.com/office/drawing/2014/main" id="{FB5B15FB-6D22-4DF2-8790-C3D425BF7165}"/>
              </a:ext>
            </a:extLst>
          </p:cNvPr>
          <p:cNvSpPr txBox="1"/>
          <p:nvPr/>
        </p:nvSpPr>
        <p:spPr>
          <a:xfrm>
            <a:off x="6276393" y="2008428"/>
            <a:ext cx="5710334" cy="4524315"/>
          </a:xfrm>
          <a:prstGeom prst="rect">
            <a:avLst/>
          </a:prstGeom>
          <a:noFill/>
        </p:spPr>
        <p:txBody>
          <a:bodyPr wrap="square" rtlCol="0">
            <a:spAutoFit/>
          </a:bodyPr>
          <a:lstStyle/>
          <a:p>
            <a:r>
              <a:rPr lang="tr-TR" dirty="0"/>
              <a:t>Konuya bir de şu yönden bakarsak, herhangi bir nesne içerisindeki </a:t>
            </a:r>
            <a:r>
              <a:rPr lang="tr-TR" dirty="0" err="1"/>
              <a:t>fieldları</a:t>
            </a:r>
            <a:r>
              <a:rPr lang="tr-TR" dirty="0"/>
              <a:t> bir dosyaya yazdırdığımızda, bu verilerin sadece değerlerini (</a:t>
            </a:r>
            <a:r>
              <a:rPr lang="tr-TR" dirty="0" err="1"/>
              <a:t>values</a:t>
            </a:r>
            <a:r>
              <a:rPr lang="tr-TR" dirty="0"/>
              <a:t>) dosya içerisinde depolarız. Halbuki bu verilerin sınıf tanımlaması içerisindeki tipleri de en az değerleri kadar önemlidir. Herhangi bir nesnenin </a:t>
            </a:r>
            <a:r>
              <a:rPr lang="tr-TR" dirty="0" err="1"/>
              <a:t>fieldındaki</a:t>
            </a:r>
            <a:r>
              <a:rPr lang="tr-TR" dirty="0"/>
              <a:t> değer 3 ise, bu değerin </a:t>
            </a:r>
            <a:r>
              <a:rPr lang="tr-TR" dirty="0" err="1"/>
              <a:t>string</a:t>
            </a:r>
            <a:r>
              <a:rPr lang="tr-TR" dirty="0"/>
              <a:t> mi </a:t>
            </a:r>
            <a:r>
              <a:rPr lang="tr-TR" dirty="0" err="1"/>
              <a:t>int</a:t>
            </a:r>
            <a:r>
              <a:rPr lang="tr-TR" dirty="0"/>
              <a:t> mi olduğunun dosya üzerinde bir anlamı yoktur.</a:t>
            </a:r>
          </a:p>
          <a:p>
            <a:endParaRPr lang="tr-TR" dirty="0"/>
          </a:p>
          <a:p>
            <a:r>
              <a:rPr lang="tr-TR" dirty="0"/>
              <a:t>Java </a:t>
            </a:r>
            <a:r>
              <a:rPr lang="tr-TR" dirty="0" err="1"/>
              <a:t>Serialization</a:t>
            </a:r>
            <a:r>
              <a:rPr lang="tr-TR" dirty="0"/>
              <a:t> API sayesinde bir nesnenin birebir kopyasını, Java platformu dışında da depolayabiliriz. Bu mekanizma ile daha sonra,  nesneyi depolanan yerden çekip, aynı durum (</a:t>
            </a:r>
            <a:r>
              <a:rPr lang="tr-TR" dirty="0" err="1"/>
              <a:t>state</a:t>
            </a:r>
            <a:r>
              <a:rPr lang="tr-TR" dirty="0"/>
              <a:t>) ve özellikleri ile kullanmaya devam edebiliriz. Tüm bu sisteme, </a:t>
            </a:r>
            <a:r>
              <a:rPr lang="tr-TR" b="1" dirty="0"/>
              <a:t>Object </a:t>
            </a:r>
            <a:r>
              <a:rPr lang="tr-TR" b="1" dirty="0" err="1"/>
              <a:t>Serialization</a:t>
            </a:r>
            <a:r>
              <a:rPr lang="tr-TR" dirty="0"/>
              <a:t> (Nesne Serileştirme) adı verilir.</a:t>
            </a:r>
          </a:p>
          <a:p>
            <a:pPr algn="l"/>
            <a:endParaRPr lang="tr-TR" b="0" i="0" dirty="0">
              <a:effectLst/>
              <a:latin typeface="Open Sans" panose="020B0606030504020204" pitchFamily="34" charset="0"/>
            </a:endParaRPr>
          </a:p>
          <a:p>
            <a:endParaRPr lang="tr-TR" dirty="0"/>
          </a:p>
        </p:txBody>
      </p:sp>
      <p:pic>
        <p:nvPicPr>
          <p:cNvPr id="6" name="Resim 5">
            <a:extLst>
              <a:ext uri="{FF2B5EF4-FFF2-40B4-BE49-F238E27FC236}">
                <a16:creationId xmlns:a16="http://schemas.microsoft.com/office/drawing/2014/main" id="{DAC72CB1-960F-482C-8507-8DFA41FCA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87" y="2345761"/>
            <a:ext cx="4762500" cy="3228975"/>
          </a:xfrm>
          <a:prstGeom prst="rect">
            <a:avLst/>
          </a:prstGeom>
        </p:spPr>
      </p:pic>
    </p:spTree>
    <p:extLst>
      <p:ext uri="{BB962C8B-B14F-4D97-AF65-F5344CB8AC3E}">
        <p14:creationId xmlns:p14="http://schemas.microsoft.com/office/powerpoint/2010/main" val="157180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3C5ED2BB-147F-4160-AF1B-2290F8415B2E}"/>
              </a:ext>
            </a:extLst>
          </p:cNvPr>
          <p:cNvSpPr txBox="1"/>
          <p:nvPr/>
        </p:nvSpPr>
        <p:spPr>
          <a:xfrm>
            <a:off x="329683" y="2357925"/>
            <a:ext cx="6097554" cy="523220"/>
          </a:xfrm>
          <a:prstGeom prst="rect">
            <a:avLst/>
          </a:prstGeom>
          <a:noFill/>
        </p:spPr>
        <p:txBody>
          <a:bodyPr wrap="square">
            <a:spAutoFit/>
          </a:bodyPr>
          <a:lstStyle/>
          <a:p>
            <a:r>
              <a:rPr lang="tr-TR" sz="2800" dirty="0"/>
              <a:t>https://github.com/karamanemre</a:t>
            </a:r>
          </a:p>
        </p:txBody>
      </p:sp>
      <p:sp>
        <p:nvSpPr>
          <p:cNvPr id="12" name="Başlık 1">
            <a:extLst>
              <a:ext uri="{FF2B5EF4-FFF2-40B4-BE49-F238E27FC236}">
                <a16:creationId xmlns:a16="http://schemas.microsoft.com/office/drawing/2014/main" id="{DA61E8B8-941A-4330-AD4A-CFF98C11930F}"/>
              </a:ext>
            </a:extLst>
          </p:cNvPr>
          <p:cNvSpPr txBox="1">
            <a:spLocks/>
          </p:cNvSpPr>
          <p:nvPr/>
        </p:nvSpPr>
        <p:spPr>
          <a:xfrm>
            <a:off x="329683" y="970383"/>
            <a:ext cx="2105607" cy="849085"/>
          </a:xfrm>
          <a:prstGeom prst="rect">
            <a:avLst/>
          </a:prstGeom>
          <a:effectLst/>
        </p:spPr>
        <p:txBody>
          <a:bodyPr vert="horz" lIns="91440" tIns="45720" rIns="91440" bIns="45720" rtlCol="0" anchor="b">
            <a:normAutofit fontScale="975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tr-TR" sz="3900" b="1" dirty="0" err="1">
                <a:solidFill>
                  <a:srgbClr val="FFFF00"/>
                </a:solidFill>
                <a:latin typeface="Poppins" panose="00000500000000000000" pitchFamily="2" charset="-94"/>
              </a:rPr>
              <a:t>Github</a:t>
            </a:r>
            <a:endParaRPr lang="tr-TR" dirty="0">
              <a:solidFill>
                <a:srgbClr val="FFFF00"/>
              </a:solidFill>
            </a:endParaRPr>
          </a:p>
        </p:txBody>
      </p:sp>
    </p:spTree>
    <p:extLst>
      <p:ext uri="{BB962C8B-B14F-4D97-AF65-F5344CB8AC3E}">
        <p14:creationId xmlns:p14="http://schemas.microsoft.com/office/powerpoint/2010/main" val="233424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DFF9D8-2185-4C4E-8EAF-673C05C88760}"/>
              </a:ext>
            </a:extLst>
          </p:cNvPr>
          <p:cNvSpPr>
            <a:spLocks noGrp="1"/>
          </p:cNvSpPr>
          <p:nvPr>
            <p:ph type="title"/>
          </p:nvPr>
        </p:nvSpPr>
        <p:spPr>
          <a:xfrm>
            <a:off x="620487" y="625485"/>
            <a:ext cx="9372599" cy="1172547"/>
          </a:xfrm>
        </p:spPr>
        <p:txBody>
          <a:bodyPr>
            <a:normAutofit fontScale="90000"/>
          </a:bodyPr>
          <a:lstStyle/>
          <a:p>
            <a:br>
              <a:rPr lang="es-ES" b="1" dirty="0">
                <a:latin typeface="sohne"/>
              </a:rPr>
            </a:br>
            <a:r>
              <a:rPr lang="tr-TR" sz="3100" b="1" i="0" dirty="0">
                <a:effectLst/>
                <a:latin typeface="Poppins" panose="020B0502040204020203" pitchFamily="2" charset="-94"/>
              </a:rPr>
              <a:t>Java 8 İle gelen özellikler nelerdir?</a:t>
            </a:r>
            <a:br>
              <a:rPr lang="tr-TR" sz="3100" b="1" i="0" dirty="0">
                <a:effectLst/>
                <a:latin typeface="Poppins" panose="020B0502040204020203" pitchFamily="2" charset="-94"/>
              </a:rPr>
            </a:br>
            <a:endParaRPr lang="tr-TR" dirty="0"/>
          </a:p>
        </p:txBody>
      </p:sp>
      <p:sp>
        <p:nvSpPr>
          <p:cNvPr id="4" name="Başlık 1">
            <a:extLst>
              <a:ext uri="{FF2B5EF4-FFF2-40B4-BE49-F238E27FC236}">
                <a16:creationId xmlns:a16="http://schemas.microsoft.com/office/drawing/2014/main" id="{8C383ED1-07E2-4DF6-BF59-398E18F109A6}"/>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8" name="Metin kutusu 7">
            <a:extLst>
              <a:ext uri="{FF2B5EF4-FFF2-40B4-BE49-F238E27FC236}">
                <a16:creationId xmlns:a16="http://schemas.microsoft.com/office/drawing/2014/main" id="{02497EDA-4AAE-4DDA-8CCD-AE936B1E2FD1}"/>
              </a:ext>
            </a:extLst>
          </p:cNvPr>
          <p:cNvSpPr txBox="1"/>
          <p:nvPr/>
        </p:nvSpPr>
        <p:spPr>
          <a:xfrm>
            <a:off x="620487" y="2000528"/>
            <a:ext cx="11192068" cy="4154984"/>
          </a:xfrm>
          <a:prstGeom prst="rect">
            <a:avLst/>
          </a:prstGeom>
          <a:noFill/>
        </p:spPr>
        <p:txBody>
          <a:bodyPr wrap="square">
            <a:spAutoFit/>
          </a:bodyPr>
          <a:lstStyle/>
          <a:p>
            <a:pPr marL="342900" indent="-342900">
              <a:buFont typeface="Arial" panose="020B0604020202020204" pitchFamily="34" charset="0"/>
              <a:buChar char="•"/>
            </a:pPr>
            <a:r>
              <a:rPr lang="tr-TR" sz="2400" b="0" i="0" dirty="0">
                <a:effectLst/>
                <a:latin typeface="charter"/>
              </a:rPr>
              <a:t>Java 7 de gelen </a:t>
            </a:r>
            <a:r>
              <a:rPr lang="tr-TR" sz="2400" b="0" i="0" dirty="0" err="1">
                <a:effectLst/>
                <a:latin typeface="charter"/>
              </a:rPr>
              <a:t>array</a:t>
            </a:r>
            <a:r>
              <a:rPr lang="tr-TR" sz="2400" b="0" i="0" dirty="0">
                <a:effectLst/>
                <a:latin typeface="charter"/>
              </a:rPr>
              <a:t> </a:t>
            </a:r>
            <a:r>
              <a:rPr lang="tr-TR" sz="2400" b="0" i="0" dirty="0" err="1">
                <a:effectLst/>
                <a:latin typeface="charter"/>
              </a:rPr>
              <a:t>lerin</a:t>
            </a:r>
            <a:r>
              <a:rPr lang="tr-TR" sz="2400" b="0" i="0" dirty="0">
                <a:effectLst/>
                <a:latin typeface="charter"/>
              </a:rPr>
              <a:t> </a:t>
            </a:r>
            <a:r>
              <a:rPr lang="tr-TR" sz="2400" b="0" i="0" dirty="0" err="1">
                <a:effectLst/>
                <a:latin typeface="charter"/>
              </a:rPr>
              <a:t>multi</a:t>
            </a:r>
            <a:r>
              <a:rPr lang="tr-TR" sz="2400" b="0" i="0" dirty="0">
                <a:effectLst/>
                <a:latin typeface="charter"/>
              </a:rPr>
              <a:t> </a:t>
            </a:r>
            <a:r>
              <a:rPr lang="tr-TR" sz="2400" b="0" i="0" dirty="0" err="1">
                <a:effectLst/>
                <a:latin typeface="charter"/>
              </a:rPr>
              <a:t>threading</a:t>
            </a:r>
            <a:r>
              <a:rPr lang="tr-TR" sz="2400" b="0" i="0" dirty="0">
                <a:effectLst/>
                <a:latin typeface="charter"/>
              </a:rPr>
              <a:t> çalıştırılabilmeleri, </a:t>
            </a:r>
            <a:r>
              <a:rPr lang="tr-TR" sz="2400" b="0" i="0" dirty="0" err="1">
                <a:effectLst/>
                <a:latin typeface="charter"/>
              </a:rPr>
              <a:t>java</a:t>
            </a:r>
            <a:r>
              <a:rPr lang="tr-TR" sz="2400" b="0" i="0" dirty="0">
                <a:effectLst/>
                <a:latin typeface="charter"/>
              </a:rPr>
              <a:t> </a:t>
            </a:r>
            <a:r>
              <a:rPr lang="tr-TR" sz="2400" b="0" i="0" dirty="0" err="1">
                <a:effectLst/>
                <a:latin typeface="charter"/>
              </a:rPr>
              <a:t>nın</a:t>
            </a:r>
            <a:r>
              <a:rPr lang="tr-TR" sz="2400" b="0" i="0" dirty="0">
                <a:effectLst/>
                <a:latin typeface="charter"/>
              </a:rPr>
              <a:t> </a:t>
            </a:r>
            <a:r>
              <a:rPr lang="tr-TR" sz="2400" b="1" i="0" dirty="0">
                <a:effectLst/>
                <a:latin typeface="charter"/>
              </a:rPr>
              <a:t>çok çekirdekli</a:t>
            </a:r>
            <a:r>
              <a:rPr lang="tr-TR" sz="2400" b="0" i="0" dirty="0">
                <a:effectLst/>
                <a:latin typeface="charter"/>
              </a:rPr>
              <a:t> işlemcilerde çalışmasını anlamlı kılıyordu. Ancak, </a:t>
            </a:r>
            <a:r>
              <a:rPr lang="tr-TR" sz="2400" b="0" i="0" dirty="0" err="1">
                <a:effectLst/>
                <a:latin typeface="charter"/>
              </a:rPr>
              <a:t>java</a:t>
            </a:r>
            <a:r>
              <a:rPr lang="tr-TR" sz="2400" b="0" i="0" dirty="0">
                <a:effectLst/>
                <a:latin typeface="charter"/>
              </a:rPr>
              <a:t> 8 de bu yetenek </a:t>
            </a:r>
            <a:r>
              <a:rPr lang="tr-TR" sz="2400" b="1" i="0" dirty="0">
                <a:effectLst/>
                <a:latin typeface="charter"/>
              </a:rPr>
              <a:t>Collection </a:t>
            </a:r>
            <a:r>
              <a:rPr lang="tr-TR" sz="2400" b="1" i="0" dirty="0" err="1">
                <a:effectLst/>
                <a:latin typeface="charter"/>
              </a:rPr>
              <a:t>lar</a:t>
            </a:r>
            <a:r>
              <a:rPr lang="tr-TR" sz="2400" b="0" i="0" dirty="0">
                <a:effectLst/>
                <a:latin typeface="charter"/>
              </a:rPr>
              <a:t> üzerinde de uygulanabilir hale gelmiştir.(</a:t>
            </a:r>
            <a:r>
              <a:rPr lang="tr-TR" sz="2400" b="0" i="0" dirty="0" err="1">
                <a:effectLst/>
                <a:latin typeface="charter"/>
              </a:rPr>
              <a:t>Bknz</a:t>
            </a:r>
            <a:r>
              <a:rPr lang="tr-TR" sz="2400" b="0" i="0" dirty="0">
                <a:effectLst/>
                <a:latin typeface="charter"/>
              </a:rPr>
              <a:t>. </a:t>
            </a:r>
            <a:r>
              <a:rPr lang="tr-TR" sz="2400" b="0" i="0" dirty="0" err="1">
                <a:effectLst/>
                <a:latin typeface="charter"/>
              </a:rPr>
              <a:t>Stream</a:t>
            </a:r>
            <a:r>
              <a:rPr lang="tr-TR" sz="2400" b="0" i="0" dirty="0">
                <a:effectLst/>
                <a:latin typeface="charter"/>
              </a:rPr>
              <a:t> API </a:t>
            </a:r>
            <a:r>
              <a:rPr lang="tr-TR" sz="2400" b="0" i="0" dirty="0" err="1">
                <a:effectLst/>
                <a:latin typeface="charter"/>
              </a:rPr>
              <a:t>implementation</a:t>
            </a:r>
            <a:r>
              <a:rPr lang="tr-TR" sz="2400" b="0" i="0" dirty="0">
                <a:effectLst/>
                <a:latin typeface="charter"/>
              </a:rPr>
              <a:t>)</a:t>
            </a:r>
          </a:p>
          <a:p>
            <a:pPr marL="342900" indent="-342900">
              <a:buFont typeface="Arial" panose="020B0604020202020204" pitchFamily="34" charset="0"/>
              <a:buChar char="•"/>
            </a:pPr>
            <a:endParaRPr lang="tr-TR" sz="2400" dirty="0">
              <a:latin typeface="charter"/>
            </a:endParaRPr>
          </a:p>
          <a:p>
            <a:pPr marL="342900" indent="-342900">
              <a:buFont typeface="Arial" panose="020B0604020202020204" pitchFamily="34" charset="0"/>
              <a:buChar char="•"/>
            </a:pPr>
            <a:r>
              <a:rPr lang="nl-NL" sz="2400" b="0" i="0" dirty="0">
                <a:effectLst/>
                <a:latin typeface="charter"/>
              </a:rPr>
              <a:t>Garbage collector ile ilgili olan “</a:t>
            </a:r>
            <a:r>
              <a:rPr lang="nl-NL" sz="2400" b="1" i="0" dirty="0">
                <a:effectLst/>
                <a:latin typeface="charter"/>
              </a:rPr>
              <a:t>PermGen</a:t>
            </a:r>
            <a:r>
              <a:rPr lang="nl-NL" sz="2400" b="0" i="0" dirty="0">
                <a:effectLst/>
                <a:latin typeface="charter"/>
              </a:rPr>
              <a:t>” </a:t>
            </a:r>
            <a:r>
              <a:rPr lang="nl-NL" sz="2400" b="1" i="0" dirty="0">
                <a:effectLst/>
                <a:latin typeface="charter"/>
              </a:rPr>
              <a:t>Stack’ ten Heap’ e</a:t>
            </a:r>
            <a:r>
              <a:rPr lang="nl-NL" sz="2400" b="0" i="0" dirty="0">
                <a:effectLst/>
                <a:latin typeface="charter"/>
              </a:rPr>
              <a:t> taşınmıştır.</a:t>
            </a:r>
            <a:endParaRPr lang="tr-TR" sz="2400" b="0" i="0" dirty="0">
              <a:effectLst/>
              <a:latin typeface="charter"/>
            </a:endParaRPr>
          </a:p>
          <a:p>
            <a:pPr marL="342900" indent="-342900">
              <a:buFont typeface="Arial" panose="020B0604020202020204" pitchFamily="34" charset="0"/>
              <a:buChar char="•"/>
            </a:pPr>
            <a:endParaRPr lang="tr-TR" sz="2400" b="0" i="0" dirty="0">
              <a:effectLst/>
              <a:latin typeface="charter"/>
            </a:endParaRPr>
          </a:p>
          <a:p>
            <a:pPr marL="342900" indent="-342900">
              <a:buFont typeface="Arial" panose="020B0604020202020204" pitchFamily="34" charset="0"/>
              <a:buChar char="•"/>
            </a:pPr>
            <a:r>
              <a:rPr lang="tr-TR" sz="2400" b="0" i="0" dirty="0">
                <a:effectLst/>
                <a:latin typeface="charter"/>
              </a:rPr>
              <a:t>Java 8 öncesinde herhangi bir </a:t>
            </a:r>
            <a:r>
              <a:rPr lang="tr-TR" sz="2400" b="1" i="0" dirty="0" err="1">
                <a:effectLst/>
                <a:latin typeface="charter"/>
              </a:rPr>
              <a:t>Interface</a:t>
            </a:r>
            <a:r>
              <a:rPr lang="tr-TR" sz="2400" b="0" i="0" dirty="0">
                <a:effectLst/>
                <a:latin typeface="charter"/>
              </a:rPr>
              <a:t> sınıfında gövdeli(</a:t>
            </a:r>
            <a:r>
              <a:rPr lang="tr-TR" sz="2400" b="0" i="0" dirty="0" err="1">
                <a:effectLst/>
                <a:latin typeface="charter"/>
              </a:rPr>
              <a:t>implement</a:t>
            </a:r>
            <a:r>
              <a:rPr lang="tr-TR" sz="2400" b="0" i="0" dirty="0">
                <a:effectLst/>
                <a:latin typeface="charter"/>
              </a:rPr>
              <a:t>) </a:t>
            </a:r>
            <a:r>
              <a:rPr lang="tr-TR" sz="2400" b="0" i="0" dirty="0" err="1">
                <a:effectLst/>
                <a:latin typeface="charter"/>
              </a:rPr>
              <a:t>metod</a:t>
            </a:r>
            <a:r>
              <a:rPr lang="tr-TR" sz="2400" b="0" i="0" dirty="0">
                <a:effectLst/>
                <a:latin typeface="charter"/>
              </a:rPr>
              <a:t> yazmak mümkün değildi. Java 8 ile gelen </a:t>
            </a:r>
            <a:r>
              <a:rPr lang="tr-TR" sz="2400" b="1" i="0" dirty="0" err="1">
                <a:effectLst/>
                <a:latin typeface="charter"/>
              </a:rPr>
              <a:t>default</a:t>
            </a:r>
            <a:r>
              <a:rPr lang="tr-TR" sz="2400" b="1" i="0" dirty="0">
                <a:effectLst/>
                <a:latin typeface="charter"/>
              </a:rPr>
              <a:t> </a:t>
            </a:r>
            <a:r>
              <a:rPr lang="tr-TR" sz="2400" b="1" i="0" dirty="0" err="1">
                <a:effectLst/>
                <a:latin typeface="charter"/>
              </a:rPr>
              <a:t>keyword</a:t>
            </a:r>
            <a:r>
              <a:rPr lang="tr-TR" sz="2400" b="0" i="0" dirty="0">
                <a:effectLst/>
                <a:latin typeface="charter"/>
              </a:rPr>
              <a:t> ü ile artık </a:t>
            </a:r>
            <a:r>
              <a:rPr lang="tr-TR" sz="2400" b="0" i="0" dirty="0" err="1">
                <a:effectLst/>
                <a:latin typeface="charter"/>
              </a:rPr>
              <a:t>Interface</a:t>
            </a:r>
            <a:r>
              <a:rPr lang="tr-TR" sz="2400" b="0" i="0" dirty="0">
                <a:effectLst/>
                <a:latin typeface="charter"/>
              </a:rPr>
              <a:t> sınıflarda gövdeli metot yazmak mümkün. Spring Data API sinde, bu yenilik kullanılarak ORM yeteneklerinin daha da güzelleştiğini gözlemlemekteyiz.</a:t>
            </a:r>
            <a:endParaRPr lang="tr-TR" sz="2400" dirty="0"/>
          </a:p>
        </p:txBody>
      </p:sp>
    </p:spTree>
    <p:extLst>
      <p:ext uri="{BB962C8B-B14F-4D97-AF65-F5344CB8AC3E}">
        <p14:creationId xmlns:p14="http://schemas.microsoft.com/office/powerpoint/2010/main" val="1082196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DFF9D8-2185-4C4E-8EAF-673C05C88760}"/>
              </a:ext>
            </a:extLst>
          </p:cNvPr>
          <p:cNvSpPr>
            <a:spLocks noGrp="1"/>
          </p:cNvSpPr>
          <p:nvPr>
            <p:ph type="title"/>
          </p:nvPr>
        </p:nvSpPr>
        <p:spPr>
          <a:xfrm>
            <a:off x="620487" y="625485"/>
            <a:ext cx="9372599" cy="1172547"/>
          </a:xfrm>
        </p:spPr>
        <p:txBody>
          <a:bodyPr>
            <a:normAutofit fontScale="90000"/>
          </a:bodyPr>
          <a:lstStyle/>
          <a:p>
            <a:br>
              <a:rPr lang="es-ES" b="1" dirty="0">
                <a:latin typeface="sohne"/>
              </a:rPr>
            </a:br>
            <a:r>
              <a:rPr lang="tr-TR" sz="3100" b="1" i="0" dirty="0">
                <a:effectLst/>
                <a:latin typeface="Poppins" panose="020B0502040204020203" pitchFamily="2" charset="-94"/>
              </a:rPr>
              <a:t>Java 8 İle gelen özellikler nelerdir?</a:t>
            </a:r>
            <a:br>
              <a:rPr lang="tr-TR" sz="3100" b="1" i="0" dirty="0">
                <a:effectLst/>
                <a:latin typeface="Poppins" panose="020B0502040204020203" pitchFamily="2" charset="-94"/>
              </a:rPr>
            </a:br>
            <a:endParaRPr lang="tr-TR" dirty="0"/>
          </a:p>
        </p:txBody>
      </p:sp>
      <p:sp>
        <p:nvSpPr>
          <p:cNvPr id="4" name="Başlık 1">
            <a:extLst>
              <a:ext uri="{FF2B5EF4-FFF2-40B4-BE49-F238E27FC236}">
                <a16:creationId xmlns:a16="http://schemas.microsoft.com/office/drawing/2014/main" id="{8C383ED1-07E2-4DF6-BF59-398E18F109A6}"/>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8" name="Metin kutusu 7">
            <a:extLst>
              <a:ext uri="{FF2B5EF4-FFF2-40B4-BE49-F238E27FC236}">
                <a16:creationId xmlns:a16="http://schemas.microsoft.com/office/drawing/2014/main" id="{02497EDA-4AAE-4DDA-8CCD-AE936B1E2FD1}"/>
              </a:ext>
            </a:extLst>
          </p:cNvPr>
          <p:cNvSpPr txBox="1"/>
          <p:nvPr/>
        </p:nvSpPr>
        <p:spPr>
          <a:xfrm>
            <a:off x="620487" y="1831310"/>
            <a:ext cx="11192068" cy="3970318"/>
          </a:xfrm>
          <a:prstGeom prst="rect">
            <a:avLst/>
          </a:prstGeom>
          <a:noFill/>
        </p:spPr>
        <p:txBody>
          <a:bodyPr wrap="square">
            <a:spAutoFit/>
          </a:bodyPr>
          <a:lstStyle/>
          <a:p>
            <a:pPr marL="342900" indent="-342900">
              <a:buFont typeface="Arial" panose="020B0604020202020204" pitchFamily="34" charset="0"/>
              <a:buChar char="•"/>
            </a:pPr>
            <a:r>
              <a:rPr lang="tr-TR" sz="2100" b="0" i="0" dirty="0" err="1">
                <a:effectLst/>
                <a:latin typeface="charter"/>
              </a:rPr>
              <a:t>Lambda</a:t>
            </a:r>
            <a:r>
              <a:rPr lang="tr-TR" sz="2100" b="0" i="0" dirty="0">
                <a:effectLst/>
                <a:latin typeface="charter"/>
              </a:rPr>
              <a:t> ifadelerini uygulayabilmek için, </a:t>
            </a:r>
            <a:r>
              <a:rPr lang="tr-TR" sz="2100" b="1" i="0" dirty="0" err="1">
                <a:effectLst/>
                <a:latin typeface="charter"/>
              </a:rPr>
              <a:t>functional</a:t>
            </a:r>
            <a:r>
              <a:rPr lang="tr-TR" sz="2100" b="1" i="0" dirty="0">
                <a:effectLst/>
                <a:latin typeface="charter"/>
              </a:rPr>
              <a:t> </a:t>
            </a:r>
            <a:r>
              <a:rPr lang="tr-TR" sz="2100" b="1" i="0" dirty="0" err="1">
                <a:effectLst/>
                <a:latin typeface="charter"/>
              </a:rPr>
              <a:t>interface</a:t>
            </a:r>
            <a:r>
              <a:rPr lang="tr-TR" sz="2100" b="0" i="0" dirty="0">
                <a:effectLst/>
                <a:latin typeface="charter"/>
              </a:rPr>
              <a:t> </a:t>
            </a:r>
            <a:r>
              <a:rPr lang="tr-TR" sz="2100" b="0" i="0" dirty="0" err="1">
                <a:effectLst/>
                <a:latin typeface="charter"/>
              </a:rPr>
              <a:t>ler</a:t>
            </a:r>
            <a:r>
              <a:rPr lang="tr-TR" sz="2100" b="0" i="0" dirty="0">
                <a:effectLst/>
                <a:latin typeface="charter"/>
              </a:rPr>
              <a:t> geldi. İçerisinde, tek bir </a:t>
            </a:r>
            <a:r>
              <a:rPr lang="tr-TR" sz="2100" b="0" i="0" dirty="0" err="1">
                <a:effectLst/>
                <a:latin typeface="charter"/>
              </a:rPr>
              <a:t>abstract</a:t>
            </a:r>
            <a:r>
              <a:rPr lang="tr-TR" sz="2100" b="0" i="0" dirty="0">
                <a:effectLst/>
                <a:latin typeface="charter"/>
              </a:rPr>
              <a:t> </a:t>
            </a:r>
            <a:r>
              <a:rPr lang="tr-TR" sz="2100" b="0" i="0" dirty="0" err="1">
                <a:effectLst/>
                <a:latin typeface="charter"/>
              </a:rPr>
              <a:t>methodu</a:t>
            </a:r>
            <a:r>
              <a:rPr lang="tr-TR" sz="2100" b="0" i="0" dirty="0">
                <a:effectLst/>
                <a:latin typeface="charter"/>
              </a:rPr>
              <a:t> olan ve birden fazla </a:t>
            </a:r>
            <a:r>
              <a:rPr lang="tr-TR" sz="2100" b="0" i="0" dirty="0" err="1">
                <a:effectLst/>
                <a:latin typeface="charter"/>
              </a:rPr>
              <a:t>static</a:t>
            </a:r>
            <a:r>
              <a:rPr lang="tr-TR" sz="2100" b="0" i="0" dirty="0">
                <a:effectLst/>
                <a:latin typeface="charter"/>
              </a:rPr>
              <a:t> ve </a:t>
            </a:r>
            <a:r>
              <a:rPr lang="tr-TR" sz="2100" b="0" i="0" dirty="0" err="1">
                <a:effectLst/>
                <a:latin typeface="charter"/>
              </a:rPr>
              <a:t>default</a:t>
            </a:r>
            <a:r>
              <a:rPr lang="tr-TR" sz="2100" b="0" i="0" dirty="0">
                <a:effectLst/>
                <a:latin typeface="charter"/>
              </a:rPr>
              <a:t> </a:t>
            </a:r>
            <a:r>
              <a:rPr lang="tr-TR" sz="2100" b="0" i="0" dirty="0" err="1">
                <a:effectLst/>
                <a:latin typeface="charter"/>
              </a:rPr>
              <a:t>metodlar</a:t>
            </a:r>
            <a:r>
              <a:rPr lang="tr-TR" sz="2100" b="0" i="0" dirty="0">
                <a:effectLst/>
                <a:latin typeface="charter"/>
              </a:rPr>
              <a:t> barındırabilen </a:t>
            </a:r>
            <a:r>
              <a:rPr lang="tr-TR" sz="2100" b="0" i="0" dirty="0" err="1">
                <a:effectLst/>
                <a:latin typeface="charter"/>
              </a:rPr>
              <a:t>interface</a:t>
            </a:r>
            <a:r>
              <a:rPr lang="tr-TR" sz="2100" b="0" i="0" dirty="0">
                <a:effectLst/>
                <a:latin typeface="charter"/>
              </a:rPr>
              <a:t> </a:t>
            </a:r>
            <a:r>
              <a:rPr lang="tr-TR" sz="2100" b="0" i="0" dirty="0" err="1">
                <a:effectLst/>
                <a:latin typeface="charter"/>
              </a:rPr>
              <a:t>lere</a:t>
            </a:r>
            <a:r>
              <a:rPr lang="tr-TR" sz="2100" b="0" i="0" dirty="0">
                <a:effectLst/>
                <a:latin typeface="charter"/>
              </a:rPr>
              <a:t> </a:t>
            </a:r>
            <a:r>
              <a:rPr lang="tr-TR" sz="2100" b="0" i="0" dirty="0" err="1">
                <a:effectLst/>
                <a:latin typeface="charter"/>
              </a:rPr>
              <a:t>functional</a:t>
            </a:r>
            <a:r>
              <a:rPr lang="tr-TR" sz="2100" b="0" i="0" dirty="0">
                <a:effectLst/>
                <a:latin typeface="charter"/>
              </a:rPr>
              <a:t> </a:t>
            </a:r>
            <a:r>
              <a:rPr lang="tr-TR" sz="2100" b="0" i="0" dirty="0" err="1">
                <a:effectLst/>
                <a:latin typeface="charter"/>
              </a:rPr>
              <a:t>interface</a:t>
            </a:r>
            <a:r>
              <a:rPr lang="tr-TR" sz="2100" b="0" i="0" dirty="0">
                <a:effectLst/>
                <a:latin typeface="charter"/>
              </a:rPr>
              <a:t> denir.</a:t>
            </a:r>
          </a:p>
          <a:p>
            <a:pPr marL="342900" indent="-342900">
              <a:buFont typeface="Arial" panose="020B0604020202020204" pitchFamily="34" charset="0"/>
              <a:buChar char="•"/>
            </a:pPr>
            <a:endParaRPr lang="tr-TR" sz="2100" dirty="0">
              <a:latin typeface="charter"/>
            </a:endParaRPr>
          </a:p>
          <a:p>
            <a:pPr marL="342900" indent="-342900">
              <a:buFont typeface="Arial" panose="020B0604020202020204" pitchFamily="34" charset="0"/>
              <a:buChar char="•"/>
            </a:pPr>
            <a:r>
              <a:rPr lang="tr-TR" sz="2100" b="1" i="0" dirty="0">
                <a:effectLst/>
                <a:latin typeface="charter"/>
              </a:rPr>
              <a:t>Lamda </a:t>
            </a:r>
            <a:r>
              <a:rPr lang="tr-TR" sz="2100" b="1" i="0" dirty="0" err="1">
                <a:effectLst/>
                <a:latin typeface="charter"/>
              </a:rPr>
              <a:t>expression</a:t>
            </a:r>
            <a:r>
              <a:rPr lang="tr-TR" sz="2100" b="0" i="0" dirty="0">
                <a:effectLst/>
                <a:latin typeface="charter"/>
              </a:rPr>
              <a:t> </a:t>
            </a:r>
            <a:r>
              <a:rPr lang="tr-TR" sz="2100" b="0" i="0" dirty="0" err="1">
                <a:effectLst/>
                <a:latin typeface="charter"/>
              </a:rPr>
              <a:t>lar</a:t>
            </a:r>
            <a:r>
              <a:rPr lang="tr-TR" sz="2100" b="0" i="0" dirty="0">
                <a:effectLst/>
                <a:latin typeface="charter"/>
              </a:rPr>
              <a:t> geldi. Lamda </a:t>
            </a:r>
            <a:r>
              <a:rPr lang="tr-TR" sz="2100" b="0" i="0" dirty="0" err="1">
                <a:effectLst/>
                <a:latin typeface="charter"/>
              </a:rPr>
              <a:t>expressionlarda</a:t>
            </a:r>
            <a:r>
              <a:rPr lang="tr-TR" sz="2100" b="0" i="0" dirty="0">
                <a:effectLst/>
                <a:latin typeface="charter"/>
              </a:rPr>
              <a:t> daha az satır kod ile </a:t>
            </a:r>
            <a:r>
              <a:rPr lang="tr-TR" sz="2100" b="0" i="0" dirty="0" err="1">
                <a:effectLst/>
                <a:latin typeface="charter"/>
              </a:rPr>
              <a:t>imperative</a:t>
            </a:r>
            <a:r>
              <a:rPr lang="tr-TR" sz="2100" b="0" i="0" dirty="0">
                <a:effectLst/>
                <a:latin typeface="charter"/>
              </a:rPr>
              <a:t> programlamada yazdığımız kodları yazabilmekteyiz. </a:t>
            </a:r>
            <a:r>
              <a:rPr lang="tr-TR" sz="2100" b="0" i="0" dirty="0" err="1">
                <a:effectLst/>
                <a:latin typeface="charter"/>
              </a:rPr>
              <a:t>Stream</a:t>
            </a:r>
            <a:r>
              <a:rPr lang="tr-TR" sz="2100" b="0" i="0" dirty="0">
                <a:effectLst/>
                <a:latin typeface="charter"/>
              </a:rPr>
              <a:t> API içerisinde </a:t>
            </a:r>
            <a:r>
              <a:rPr lang="tr-TR" sz="2100" b="0" i="0" dirty="0" err="1">
                <a:effectLst/>
                <a:latin typeface="charter"/>
              </a:rPr>
              <a:t>lambda</a:t>
            </a:r>
            <a:r>
              <a:rPr lang="tr-TR" sz="2100" b="0" i="0" dirty="0">
                <a:effectLst/>
                <a:latin typeface="charter"/>
              </a:rPr>
              <a:t> </a:t>
            </a:r>
            <a:r>
              <a:rPr lang="tr-TR" sz="2100" b="0" i="0" dirty="0" err="1">
                <a:effectLst/>
                <a:latin typeface="charter"/>
              </a:rPr>
              <a:t>expressionlar</a:t>
            </a:r>
            <a:r>
              <a:rPr lang="tr-TR" sz="2100" b="0" i="0" dirty="0">
                <a:effectLst/>
                <a:latin typeface="charter"/>
              </a:rPr>
              <a:t> sıklıkla kullanılmaktadır.</a:t>
            </a:r>
          </a:p>
          <a:p>
            <a:pPr marL="342900" indent="-342900">
              <a:buFont typeface="Arial" panose="020B0604020202020204" pitchFamily="34" charset="0"/>
              <a:buChar char="•"/>
            </a:pPr>
            <a:endParaRPr lang="tr-TR" sz="2100" dirty="0">
              <a:latin typeface="charter"/>
            </a:endParaRPr>
          </a:p>
          <a:p>
            <a:pPr marL="342900" indent="-342900">
              <a:buFont typeface="Arial" panose="020B0604020202020204" pitchFamily="34" charset="0"/>
              <a:buChar char="•"/>
            </a:pPr>
            <a:r>
              <a:rPr lang="tr-TR" sz="2100" b="0" i="0" dirty="0">
                <a:effectLst/>
                <a:latin typeface="charter"/>
              </a:rPr>
              <a:t> </a:t>
            </a:r>
            <a:r>
              <a:rPr lang="tr-TR" sz="2100" b="0" i="0" dirty="0" err="1">
                <a:effectLst/>
                <a:latin typeface="charter"/>
              </a:rPr>
              <a:t>Imperative</a:t>
            </a:r>
            <a:r>
              <a:rPr lang="tr-TR" sz="2100" b="0" i="0" dirty="0">
                <a:effectLst/>
                <a:latin typeface="charter"/>
              </a:rPr>
              <a:t> </a:t>
            </a:r>
            <a:r>
              <a:rPr lang="tr-TR" sz="2100" b="0" i="0" dirty="0" err="1">
                <a:effectLst/>
                <a:latin typeface="charter"/>
              </a:rPr>
              <a:t>programming</a:t>
            </a:r>
            <a:r>
              <a:rPr lang="tr-TR" sz="2100" b="0" i="0" dirty="0">
                <a:effectLst/>
                <a:latin typeface="charter"/>
              </a:rPr>
              <a:t> den , </a:t>
            </a:r>
            <a:r>
              <a:rPr lang="tr-TR" sz="2100" b="0" i="0" dirty="0" err="1">
                <a:effectLst/>
                <a:latin typeface="charter"/>
              </a:rPr>
              <a:t>functional</a:t>
            </a:r>
            <a:r>
              <a:rPr lang="tr-TR" sz="2100" b="0" i="0" dirty="0">
                <a:effectLst/>
                <a:latin typeface="charter"/>
              </a:rPr>
              <a:t> </a:t>
            </a:r>
            <a:r>
              <a:rPr lang="tr-TR" sz="2100" b="0" i="0" dirty="0" err="1">
                <a:effectLst/>
                <a:latin typeface="charter"/>
              </a:rPr>
              <a:t>programming</a:t>
            </a:r>
            <a:r>
              <a:rPr lang="tr-TR" sz="2100" b="0" i="0" dirty="0">
                <a:effectLst/>
                <a:latin typeface="charter"/>
              </a:rPr>
              <a:t> e geçildiğini gözlemliyoruz. </a:t>
            </a:r>
            <a:r>
              <a:rPr lang="tr-TR" sz="2100" b="0" i="0" dirty="0" err="1">
                <a:effectLst/>
                <a:latin typeface="charter"/>
              </a:rPr>
              <a:t>Functional</a:t>
            </a:r>
            <a:r>
              <a:rPr lang="tr-TR" sz="2100" b="0" i="0" dirty="0">
                <a:effectLst/>
                <a:latin typeface="charter"/>
              </a:rPr>
              <a:t> </a:t>
            </a:r>
            <a:r>
              <a:rPr lang="tr-TR" sz="2100" b="0" i="0" dirty="0" err="1">
                <a:effectLst/>
                <a:latin typeface="charter"/>
              </a:rPr>
              <a:t>programming</a:t>
            </a:r>
            <a:r>
              <a:rPr lang="tr-TR" sz="2100" b="0" i="0" dirty="0">
                <a:effectLst/>
                <a:latin typeface="charter"/>
              </a:rPr>
              <a:t> örneği olarak; “bana filtrelenmiş listeyi getir”, </a:t>
            </a:r>
            <a:r>
              <a:rPr lang="tr-TR" sz="2100" b="0" i="0" dirty="0" err="1">
                <a:effectLst/>
                <a:latin typeface="charter"/>
              </a:rPr>
              <a:t>imperative</a:t>
            </a:r>
            <a:r>
              <a:rPr lang="tr-TR" sz="2100" b="0" i="0" dirty="0">
                <a:effectLst/>
                <a:latin typeface="charter"/>
              </a:rPr>
              <a:t> ise ; “filtrelenmiş yeni liste nesnesi oluştur, liste içerisinde dön, her liste elemanının içeriği filtreye uygunsa yeni liste elemanına ekle, son eklenmiş listeyi getir, …” şeklinde örnek verilebilir.</a:t>
            </a:r>
          </a:p>
        </p:txBody>
      </p:sp>
    </p:spTree>
    <p:extLst>
      <p:ext uri="{BB962C8B-B14F-4D97-AF65-F5344CB8AC3E}">
        <p14:creationId xmlns:p14="http://schemas.microsoft.com/office/powerpoint/2010/main" val="4085189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58CB20-19C8-48A7-A2F3-D6A1C9A61DF8}"/>
              </a:ext>
            </a:extLst>
          </p:cNvPr>
          <p:cNvSpPr>
            <a:spLocks noGrp="1"/>
          </p:cNvSpPr>
          <p:nvPr>
            <p:ph type="title"/>
          </p:nvPr>
        </p:nvSpPr>
        <p:spPr/>
        <p:txBody>
          <a:bodyPr>
            <a:normAutofit fontScale="90000"/>
          </a:bodyPr>
          <a:lstStyle/>
          <a:p>
            <a:br>
              <a:rPr lang="es-ES" b="1" dirty="0">
                <a:latin typeface="sohne"/>
              </a:rPr>
            </a:br>
            <a:r>
              <a:rPr lang="tr-TR" sz="3600" b="1" i="0" dirty="0">
                <a:effectLst/>
                <a:latin typeface="Poppins" panose="020B0502040204020203" pitchFamily="2" charset="-94"/>
              </a:rPr>
              <a:t>Java 8 İle gelen özellikler nelerdir?</a:t>
            </a:r>
            <a:br>
              <a:rPr lang="tr-TR" sz="3600" b="1" i="0" dirty="0">
                <a:effectLst/>
                <a:latin typeface="Poppins" panose="020B0502040204020203" pitchFamily="2" charset="-94"/>
              </a:rPr>
            </a:br>
            <a:endParaRPr lang="tr-TR" dirty="0"/>
          </a:p>
        </p:txBody>
      </p:sp>
      <p:sp>
        <p:nvSpPr>
          <p:cNvPr id="3" name="İçerik Yer Tutucusu 2">
            <a:extLst>
              <a:ext uri="{FF2B5EF4-FFF2-40B4-BE49-F238E27FC236}">
                <a16:creationId xmlns:a16="http://schemas.microsoft.com/office/drawing/2014/main" id="{6B2A0378-0AF3-4B6F-8876-67B4BED5A048}"/>
              </a:ext>
            </a:extLst>
          </p:cNvPr>
          <p:cNvSpPr>
            <a:spLocks noGrp="1"/>
          </p:cNvSpPr>
          <p:nvPr>
            <p:ph idx="1"/>
          </p:nvPr>
        </p:nvSpPr>
        <p:spPr/>
        <p:txBody>
          <a:bodyPr>
            <a:normAutofit fontScale="92500"/>
          </a:bodyPr>
          <a:lstStyle/>
          <a:p>
            <a:pPr marL="342900" indent="-342900">
              <a:buFont typeface="Arial" panose="020B0604020202020204" pitchFamily="34" charset="0"/>
              <a:buChar char="•"/>
            </a:pPr>
            <a:endParaRPr lang="tr-TR" sz="2400" dirty="0">
              <a:latin typeface="charter"/>
            </a:endParaRPr>
          </a:p>
          <a:p>
            <a:pPr marL="342900" indent="-342900">
              <a:buFont typeface="Arial" panose="020B0604020202020204" pitchFamily="34" charset="0"/>
              <a:buChar char="•"/>
            </a:pPr>
            <a:r>
              <a:rPr lang="tr-TR" sz="2400" b="1" i="0" dirty="0" err="1">
                <a:effectLst/>
                <a:latin typeface="charter"/>
              </a:rPr>
              <a:t>Methodlar</a:t>
            </a:r>
            <a:r>
              <a:rPr lang="tr-TR" sz="2400" b="1" i="0" dirty="0">
                <a:effectLst/>
                <a:latin typeface="charter"/>
              </a:rPr>
              <a:t> “::” söz dizimi ile referans verilebilmektedir</a:t>
            </a:r>
            <a:r>
              <a:rPr lang="tr-TR" sz="2400" b="0" i="0" dirty="0">
                <a:effectLst/>
                <a:latin typeface="charter"/>
              </a:rPr>
              <a:t>. </a:t>
            </a:r>
            <a:r>
              <a:rPr lang="tr-TR" sz="2400" b="0" i="0" dirty="0" err="1">
                <a:effectLst/>
                <a:latin typeface="charter"/>
              </a:rPr>
              <a:t>Static</a:t>
            </a:r>
            <a:r>
              <a:rPr lang="tr-TR" sz="2400" b="0" i="0" dirty="0">
                <a:effectLst/>
                <a:latin typeface="charter"/>
              </a:rPr>
              <a:t> </a:t>
            </a:r>
            <a:r>
              <a:rPr lang="tr-TR" sz="2400" b="0" i="0" dirty="0" err="1">
                <a:effectLst/>
                <a:latin typeface="charter"/>
              </a:rPr>
              <a:t>methodlar</a:t>
            </a:r>
            <a:r>
              <a:rPr lang="tr-TR" sz="2400" b="0" i="0" dirty="0">
                <a:effectLst/>
                <a:latin typeface="charter"/>
              </a:rPr>
              <a:t> </a:t>
            </a:r>
            <a:r>
              <a:rPr lang="tr-TR" sz="2400" b="0" i="0" dirty="0" err="1">
                <a:effectLst/>
                <a:latin typeface="charter"/>
              </a:rPr>
              <a:t>class</a:t>
            </a:r>
            <a:r>
              <a:rPr lang="tr-TR" sz="2400" b="0" i="0" dirty="0">
                <a:effectLst/>
                <a:latin typeface="charter"/>
              </a:rPr>
              <a:t> name ile, </a:t>
            </a:r>
            <a:r>
              <a:rPr lang="tr-TR" sz="2400" b="0" i="0" dirty="0" err="1">
                <a:effectLst/>
                <a:latin typeface="charter"/>
              </a:rPr>
              <a:t>static</a:t>
            </a:r>
            <a:r>
              <a:rPr lang="tr-TR" sz="2400" b="0" i="0" dirty="0">
                <a:effectLst/>
                <a:latin typeface="charter"/>
              </a:rPr>
              <a:t> olmayan </a:t>
            </a:r>
            <a:r>
              <a:rPr lang="tr-TR" sz="2400" b="0" i="0" dirty="0" err="1">
                <a:effectLst/>
                <a:latin typeface="charter"/>
              </a:rPr>
              <a:t>methodlar</a:t>
            </a:r>
            <a:r>
              <a:rPr lang="tr-TR" sz="2400" b="0" i="0" dirty="0">
                <a:effectLst/>
                <a:latin typeface="charter"/>
              </a:rPr>
              <a:t> ise </a:t>
            </a:r>
            <a:r>
              <a:rPr lang="tr-TR" sz="2400" b="0" i="0" dirty="0" err="1">
                <a:effectLst/>
                <a:latin typeface="charter"/>
              </a:rPr>
              <a:t>instance</a:t>
            </a:r>
            <a:r>
              <a:rPr lang="tr-TR" sz="2400" b="0" i="0" dirty="0">
                <a:effectLst/>
                <a:latin typeface="charter"/>
              </a:rPr>
              <a:t> objeleri ile referans verilebilmektedir.</a:t>
            </a:r>
          </a:p>
          <a:p>
            <a:pPr algn="l"/>
            <a:r>
              <a:rPr lang="tr-TR" sz="2400" b="0" i="0" dirty="0" err="1">
                <a:effectLst/>
                <a:latin typeface="charter"/>
              </a:rPr>
              <a:t>Javascript</a:t>
            </a:r>
            <a:r>
              <a:rPr lang="tr-TR" sz="2400" b="0" i="0" dirty="0">
                <a:effectLst/>
                <a:latin typeface="charter"/>
              </a:rPr>
              <a:t> kodlarının çok hızlı çalışmasını sağlayan, </a:t>
            </a:r>
            <a:r>
              <a:rPr lang="tr-TR" sz="2400" b="1" i="0" dirty="0" err="1">
                <a:effectLst/>
                <a:latin typeface="charter"/>
              </a:rPr>
              <a:t>Nashorn</a:t>
            </a:r>
            <a:r>
              <a:rPr lang="tr-TR" sz="2400" b="1" i="0" dirty="0">
                <a:effectLst/>
                <a:latin typeface="charter"/>
              </a:rPr>
              <a:t> </a:t>
            </a:r>
            <a:r>
              <a:rPr lang="tr-TR" sz="2400" b="1" i="0" dirty="0" err="1">
                <a:effectLst/>
                <a:latin typeface="charter"/>
              </a:rPr>
              <a:t>javascript</a:t>
            </a:r>
            <a:r>
              <a:rPr lang="tr-TR" sz="2400" b="1" i="0" dirty="0">
                <a:effectLst/>
                <a:latin typeface="charter"/>
              </a:rPr>
              <a:t> engine</a:t>
            </a:r>
            <a:r>
              <a:rPr lang="tr-TR" sz="2400" b="0" i="0" dirty="0">
                <a:effectLst/>
                <a:latin typeface="charter"/>
              </a:rPr>
              <a:t> geldi.</a:t>
            </a:r>
          </a:p>
          <a:p>
            <a:pPr algn="l"/>
            <a:r>
              <a:rPr lang="tr-TR" sz="2400" b="1" i="0" dirty="0" err="1">
                <a:effectLst/>
                <a:latin typeface="charter"/>
              </a:rPr>
              <a:t>AtomicLong</a:t>
            </a:r>
            <a:r>
              <a:rPr lang="tr-TR" sz="2400" b="0" i="0" dirty="0">
                <a:effectLst/>
                <a:latin typeface="charter"/>
              </a:rPr>
              <a:t> dan daha yüksek başarımlı sayaç işlemlerinin yapıldığı </a:t>
            </a:r>
            <a:r>
              <a:rPr lang="tr-TR" sz="2400" b="1" i="0" dirty="0" err="1">
                <a:effectLst/>
                <a:latin typeface="charter"/>
              </a:rPr>
              <a:t>LongAdder</a:t>
            </a:r>
            <a:r>
              <a:rPr lang="tr-TR" sz="2400" b="0" i="0" dirty="0">
                <a:effectLst/>
                <a:latin typeface="charter"/>
              </a:rPr>
              <a:t> objesi geldi. </a:t>
            </a:r>
            <a:r>
              <a:rPr lang="tr-TR" sz="2400" b="0" i="0" dirty="0" err="1">
                <a:effectLst/>
                <a:latin typeface="charter"/>
              </a:rPr>
              <a:t>AtomicLong</a:t>
            </a:r>
            <a:r>
              <a:rPr lang="tr-TR" sz="2400" b="0" i="0" dirty="0">
                <a:effectLst/>
                <a:latin typeface="charter"/>
              </a:rPr>
              <a:t> a </a:t>
            </a:r>
            <a:r>
              <a:rPr lang="tr-TR" sz="2400" b="0" i="0" dirty="0" err="1">
                <a:effectLst/>
                <a:latin typeface="charter"/>
              </a:rPr>
              <a:t>gore</a:t>
            </a:r>
            <a:r>
              <a:rPr lang="tr-TR" sz="2400" b="0" i="0" dirty="0">
                <a:effectLst/>
                <a:latin typeface="charter"/>
              </a:rPr>
              <a:t> daha fazla bellek kullanmaktadır.</a:t>
            </a:r>
          </a:p>
          <a:p>
            <a:pPr algn="l"/>
            <a:r>
              <a:rPr lang="tr-TR" sz="2400" b="0" i="0" dirty="0">
                <a:effectLst/>
                <a:latin typeface="charter"/>
              </a:rPr>
              <a:t>Nesnelerin </a:t>
            </a:r>
            <a:r>
              <a:rPr lang="tr-TR" sz="2400" b="0" i="0" dirty="0" err="1">
                <a:effectLst/>
                <a:latin typeface="charter"/>
              </a:rPr>
              <a:t>NullCheck</a:t>
            </a:r>
            <a:r>
              <a:rPr lang="tr-TR" sz="2400" b="0" i="0" dirty="0">
                <a:effectLst/>
                <a:latin typeface="charter"/>
              </a:rPr>
              <a:t> işlemleri için “</a:t>
            </a:r>
            <a:r>
              <a:rPr lang="tr-TR" sz="2400" b="1" i="0" dirty="0" err="1">
                <a:effectLst/>
                <a:latin typeface="charter"/>
              </a:rPr>
              <a:t>Optional</a:t>
            </a:r>
            <a:r>
              <a:rPr lang="tr-TR" sz="2400" b="0" i="0" dirty="0">
                <a:effectLst/>
                <a:latin typeface="charter"/>
              </a:rPr>
              <a:t>” isimli özel bir </a:t>
            </a:r>
            <a:r>
              <a:rPr lang="tr-TR" sz="2400" b="0" i="0" dirty="0" err="1">
                <a:effectLst/>
                <a:latin typeface="charter"/>
              </a:rPr>
              <a:t>utilityclass</a:t>
            </a:r>
            <a:r>
              <a:rPr lang="tr-TR" sz="2400" b="0" i="0" dirty="0">
                <a:effectLst/>
                <a:latin typeface="charter"/>
              </a:rPr>
              <a:t> geldi.</a:t>
            </a:r>
          </a:p>
          <a:p>
            <a:endParaRPr lang="tr-TR" dirty="0"/>
          </a:p>
        </p:txBody>
      </p:sp>
      <p:sp>
        <p:nvSpPr>
          <p:cNvPr id="4" name="Başlık 1">
            <a:extLst>
              <a:ext uri="{FF2B5EF4-FFF2-40B4-BE49-F238E27FC236}">
                <a16:creationId xmlns:a16="http://schemas.microsoft.com/office/drawing/2014/main" id="{AC684FA4-4F49-4F75-8F65-E7AD0C4D8C0A}"/>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Tree>
    <p:extLst>
      <p:ext uri="{BB962C8B-B14F-4D97-AF65-F5344CB8AC3E}">
        <p14:creationId xmlns:p14="http://schemas.microsoft.com/office/powerpoint/2010/main" val="1321140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58CB20-19C8-48A7-A2F3-D6A1C9A61DF8}"/>
              </a:ext>
            </a:extLst>
          </p:cNvPr>
          <p:cNvSpPr>
            <a:spLocks noGrp="1"/>
          </p:cNvSpPr>
          <p:nvPr>
            <p:ph type="title"/>
          </p:nvPr>
        </p:nvSpPr>
        <p:spPr>
          <a:xfrm>
            <a:off x="685800" y="435429"/>
            <a:ext cx="10131425" cy="1456267"/>
          </a:xfrm>
        </p:spPr>
        <p:txBody>
          <a:bodyPr>
            <a:normAutofit fontScale="90000"/>
          </a:bodyPr>
          <a:lstStyle/>
          <a:p>
            <a:br>
              <a:rPr lang="es-ES" b="1" dirty="0">
                <a:latin typeface="sohne"/>
              </a:rPr>
            </a:br>
            <a:r>
              <a:rPr lang="tr-TR" sz="3600" b="1" i="0" dirty="0">
                <a:effectLst/>
                <a:latin typeface="Poppins" panose="020B0502040204020203" pitchFamily="2" charset="-94"/>
              </a:rPr>
              <a:t>Java 9 İle gelen özellikler nelerdir?</a:t>
            </a:r>
            <a:br>
              <a:rPr lang="tr-TR" sz="3600" b="1" i="0" dirty="0">
                <a:effectLst/>
                <a:latin typeface="Poppins" panose="020B0502040204020203" pitchFamily="2" charset="-94"/>
              </a:rPr>
            </a:br>
            <a:endParaRPr lang="tr-TR" dirty="0"/>
          </a:p>
        </p:txBody>
      </p:sp>
      <p:sp>
        <p:nvSpPr>
          <p:cNvPr id="3" name="İçerik Yer Tutucusu 2">
            <a:extLst>
              <a:ext uri="{FF2B5EF4-FFF2-40B4-BE49-F238E27FC236}">
                <a16:creationId xmlns:a16="http://schemas.microsoft.com/office/drawing/2014/main" id="{6B2A0378-0AF3-4B6F-8876-67B4BED5A048}"/>
              </a:ext>
            </a:extLst>
          </p:cNvPr>
          <p:cNvSpPr>
            <a:spLocks noGrp="1"/>
          </p:cNvSpPr>
          <p:nvPr>
            <p:ph idx="1"/>
          </p:nvPr>
        </p:nvSpPr>
        <p:spPr>
          <a:xfrm>
            <a:off x="685801" y="1567543"/>
            <a:ext cx="10131425" cy="5212701"/>
          </a:xfrm>
        </p:spPr>
        <p:txBody>
          <a:bodyPr>
            <a:normAutofit fontScale="77500" lnSpcReduction="20000"/>
          </a:bodyPr>
          <a:lstStyle/>
          <a:p>
            <a:r>
              <a:rPr lang="tr-TR" sz="2300" b="0" i="0" dirty="0" err="1">
                <a:effectLst/>
                <a:latin typeface="open sans" panose="020B0606030504020204" pitchFamily="34" charset="0"/>
              </a:rPr>
              <a:t>Moduler</a:t>
            </a:r>
            <a:r>
              <a:rPr lang="tr-TR" sz="2300" b="0" i="0" dirty="0">
                <a:effectLst/>
                <a:latin typeface="open sans" panose="020B0606030504020204" pitchFamily="34" charset="0"/>
              </a:rPr>
              <a:t> Sistem : 9 versiyonu ile gelen en önemli değişiklik </a:t>
            </a:r>
            <a:r>
              <a:rPr lang="tr-TR" sz="2300" b="0" i="0" dirty="0" err="1">
                <a:effectLst/>
                <a:latin typeface="open sans" panose="020B0606030504020204" pitchFamily="34" charset="0"/>
              </a:rPr>
              <a:t>moduler</a:t>
            </a:r>
            <a:r>
              <a:rPr lang="tr-TR" sz="2300" b="0" i="0" dirty="0">
                <a:effectLst/>
                <a:latin typeface="open sans" panose="020B0606030504020204" pitchFamily="34" charset="0"/>
              </a:rPr>
              <a:t> yapının eklenmesi olsa gerek. Önce </a:t>
            </a:r>
            <a:r>
              <a:rPr lang="tr-TR" sz="2300" b="0" i="0" dirty="0" err="1">
                <a:effectLst/>
                <a:latin typeface="open sans" panose="020B0606030504020204" pitchFamily="34" charset="0"/>
              </a:rPr>
              <a:t>java</a:t>
            </a:r>
            <a:r>
              <a:rPr lang="tr-TR" sz="2300" b="0" i="0" dirty="0">
                <a:effectLst/>
                <a:latin typeface="open sans" panose="020B0606030504020204" pitchFamily="34" charset="0"/>
              </a:rPr>
              <a:t> 7’e sonra </a:t>
            </a:r>
            <a:r>
              <a:rPr lang="tr-TR" sz="2300" b="0" i="0" dirty="0" err="1">
                <a:effectLst/>
                <a:latin typeface="open sans" panose="020B0606030504020204" pitchFamily="34" charset="0"/>
              </a:rPr>
              <a:t>java</a:t>
            </a:r>
            <a:r>
              <a:rPr lang="tr-TR" sz="2300" b="0" i="0" dirty="0">
                <a:effectLst/>
                <a:latin typeface="open sans" panose="020B0606030504020204" pitchFamily="34" charset="0"/>
              </a:rPr>
              <a:t> 8’e yetiştirmeye çalıştıkları değişiklik bu versiyon ile gelebildi. Peki neden böyle büyük bir </a:t>
            </a:r>
            <a:r>
              <a:rPr lang="tr-TR" sz="2300" b="0" i="0" dirty="0" err="1">
                <a:effectLst/>
                <a:latin typeface="open sans" panose="020B0606030504020204" pitchFamily="34" charset="0"/>
              </a:rPr>
              <a:t>değişikliğie</a:t>
            </a:r>
            <a:r>
              <a:rPr lang="tr-TR" sz="2300" b="0" i="0" dirty="0">
                <a:effectLst/>
                <a:latin typeface="open sans" panose="020B0606030504020204" pitchFamily="34" charset="0"/>
              </a:rPr>
              <a:t> gidildi.</a:t>
            </a:r>
          </a:p>
          <a:p>
            <a:pPr lvl="1"/>
            <a:r>
              <a:rPr lang="tr-TR" sz="2300" b="0" i="0" dirty="0">
                <a:effectLst/>
                <a:latin typeface="open sans" panose="020B0606030504020204" pitchFamily="34" charset="0"/>
              </a:rPr>
              <a:t>Daha Güvenli Konfigürasyon: Program yazarken kimin neye bağımlı olduğunu açıkça belirtmek.</a:t>
            </a:r>
          </a:p>
          <a:p>
            <a:pPr lvl="1"/>
            <a:r>
              <a:rPr lang="tr-TR" sz="2300" b="0" i="0" dirty="0">
                <a:effectLst/>
                <a:latin typeface="open sans" panose="020B0606030504020204" pitchFamily="34" charset="0"/>
              </a:rPr>
              <a:t>Daha Güçlü </a:t>
            </a:r>
            <a:r>
              <a:rPr lang="tr-TR" sz="2300" b="0" i="0" dirty="0" err="1">
                <a:effectLst/>
                <a:latin typeface="open sans" panose="020B0606030504020204" pitchFamily="34" charset="0"/>
              </a:rPr>
              <a:t>Enkapsülasyon</a:t>
            </a:r>
            <a:r>
              <a:rPr lang="tr-TR" sz="2300" b="0" i="0" dirty="0">
                <a:effectLst/>
                <a:latin typeface="open sans" panose="020B0606030504020204" pitchFamily="34" charset="0"/>
              </a:rPr>
              <a:t>: Sınıf içerisindeki </a:t>
            </a:r>
            <a:r>
              <a:rPr lang="tr-TR" sz="2300" b="0" i="0" dirty="0" err="1">
                <a:effectLst/>
                <a:latin typeface="open sans" panose="020B0606030504020204" pitchFamily="34" charset="0"/>
              </a:rPr>
              <a:t>enkapsülasyonu</a:t>
            </a:r>
            <a:r>
              <a:rPr lang="tr-TR" sz="2300" b="0" i="0" dirty="0">
                <a:effectLst/>
                <a:latin typeface="open sans" panose="020B0606030504020204" pitchFamily="34" charset="0"/>
              </a:rPr>
              <a:t>, </a:t>
            </a:r>
            <a:r>
              <a:rPr lang="tr-TR" sz="2300" b="0" i="0" dirty="0" err="1">
                <a:effectLst/>
                <a:latin typeface="open sans" panose="020B0606030504020204" pitchFamily="34" charset="0"/>
              </a:rPr>
              <a:t>sınıflarıda</a:t>
            </a:r>
            <a:r>
              <a:rPr lang="tr-TR" sz="2300" b="0" i="0" dirty="0">
                <a:effectLst/>
                <a:latin typeface="open sans" panose="020B0606030504020204" pitchFamily="34" charset="0"/>
              </a:rPr>
              <a:t> kapsayacak şekilde genişletmek. Böylece API içerisinden sadece istenilen sınıfların dışarı açılması.</a:t>
            </a:r>
          </a:p>
          <a:p>
            <a:pPr lvl="1"/>
            <a:r>
              <a:rPr lang="tr-TR" sz="2300" b="0" i="0" dirty="0">
                <a:effectLst/>
                <a:latin typeface="open sans" panose="020B0606030504020204" pitchFamily="34" charset="0"/>
              </a:rPr>
              <a:t>Java’nın Ölçeklenebilir Olması: Özelleştirilmiş konfigürasyonlar ile istenilen </a:t>
            </a:r>
            <a:r>
              <a:rPr lang="tr-TR" sz="2300" b="0" i="0" dirty="0" err="1">
                <a:effectLst/>
                <a:latin typeface="open sans" panose="020B0606030504020204" pitchFamily="34" charset="0"/>
              </a:rPr>
              <a:t>modulleri</a:t>
            </a:r>
            <a:r>
              <a:rPr lang="tr-TR" sz="2300" b="0" i="0" dirty="0">
                <a:effectLst/>
                <a:latin typeface="open sans" panose="020B0606030504020204" pitchFamily="34" charset="0"/>
              </a:rPr>
              <a:t> içeren paketler çıkmak.</a:t>
            </a:r>
          </a:p>
          <a:p>
            <a:pPr lvl="1"/>
            <a:r>
              <a:rPr lang="tr-TR" sz="2300" b="0" i="0" dirty="0">
                <a:effectLst/>
                <a:latin typeface="open sans" panose="020B0606030504020204" pitchFamily="34" charset="0"/>
              </a:rPr>
              <a:t>Performans</a:t>
            </a:r>
          </a:p>
          <a:p>
            <a:r>
              <a:rPr lang="tr-TR" sz="2300" b="0" i="0" dirty="0" err="1">
                <a:effectLst/>
                <a:latin typeface="open sans" panose="020B0606030504020204" pitchFamily="34" charset="0"/>
              </a:rPr>
              <a:t>Process</a:t>
            </a:r>
            <a:r>
              <a:rPr lang="tr-TR" sz="2300" b="0" i="0" dirty="0">
                <a:effectLst/>
                <a:latin typeface="open sans" panose="020B0606030504020204" pitchFamily="34" charset="0"/>
              </a:rPr>
              <a:t> API : İşletim sistemi </a:t>
            </a:r>
            <a:r>
              <a:rPr lang="tr-TR" sz="2300" b="0" i="0" dirty="0" err="1">
                <a:effectLst/>
                <a:latin typeface="open sans" panose="020B0606030504020204" pitchFamily="34" charset="0"/>
              </a:rPr>
              <a:t>processlerinin</a:t>
            </a:r>
            <a:r>
              <a:rPr lang="tr-TR" sz="2300" b="0" i="0" dirty="0">
                <a:effectLst/>
                <a:latin typeface="open sans" panose="020B0606030504020204" pitchFamily="34" charset="0"/>
              </a:rPr>
              <a:t> yönetilmesine ve kontrol edilmesine yönelik iyileştirmeler.</a:t>
            </a:r>
          </a:p>
          <a:p>
            <a:r>
              <a:rPr lang="tr-TR" sz="2300" b="0" i="0" dirty="0" err="1">
                <a:effectLst/>
                <a:latin typeface="open sans" panose="020B0606030504020204" pitchFamily="34" charset="0"/>
              </a:rPr>
              <a:t>Varibale</a:t>
            </a:r>
            <a:r>
              <a:rPr lang="tr-TR" sz="2300" b="0" i="0" dirty="0">
                <a:effectLst/>
                <a:latin typeface="open sans" panose="020B0606030504020204" pitchFamily="34" charset="0"/>
              </a:rPr>
              <a:t> </a:t>
            </a:r>
            <a:r>
              <a:rPr lang="tr-TR" sz="2300" b="0" i="0" dirty="0" err="1">
                <a:effectLst/>
                <a:latin typeface="open sans" panose="020B0606030504020204" pitchFamily="34" charset="0"/>
              </a:rPr>
              <a:t>Handles</a:t>
            </a:r>
            <a:r>
              <a:rPr lang="tr-TR" sz="2300" b="0" i="0" dirty="0">
                <a:effectLst/>
                <a:latin typeface="open sans" panose="020B0606030504020204" pitchFamily="34" charset="0"/>
              </a:rPr>
              <a:t> : Nesne alanları ve dizi öğeleri üzerinde </a:t>
            </a:r>
            <a:r>
              <a:rPr lang="tr-TR" sz="2300" b="0" i="0" dirty="0" err="1">
                <a:effectLst/>
                <a:latin typeface="open sans" panose="020B0606030504020204" pitchFamily="34" charset="0"/>
              </a:rPr>
              <a:t>java.util.concurrent.atomic</a:t>
            </a:r>
            <a:r>
              <a:rPr lang="tr-TR" sz="2300" b="0" i="0" dirty="0">
                <a:effectLst/>
                <a:latin typeface="open sans" panose="020B0606030504020204" pitchFamily="34" charset="0"/>
              </a:rPr>
              <a:t> ve </a:t>
            </a:r>
            <a:r>
              <a:rPr lang="tr-TR" sz="2300" b="0" i="0" dirty="0" err="1">
                <a:effectLst/>
                <a:latin typeface="open sans" panose="020B0606030504020204" pitchFamily="34" charset="0"/>
              </a:rPr>
              <a:t>sun.misc.Unsafe</a:t>
            </a:r>
            <a:r>
              <a:rPr lang="tr-TR" sz="2300" b="0" i="0" dirty="0">
                <a:effectLst/>
                <a:latin typeface="open sans" panose="020B0606030504020204" pitchFamily="34" charset="0"/>
              </a:rPr>
              <a:t> metotlarına karşılık gelen bir yenilik.</a:t>
            </a:r>
          </a:p>
          <a:p>
            <a:r>
              <a:rPr lang="tr-TR" sz="2300" b="0" i="0" dirty="0">
                <a:effectLst/>
                <a:latin typeface="open sans" panose="020B0606030504020204" pitchFamily="34" charset="0"/>
              </a:rPr>
              <a:t>Compact </a:t>
            </a:r>
            <a:r>
              <a:rPr lang="tr-TR" sz="2300" b="0" i="0" dirty="0" err="1">
                <a:effectLst/>
                <a:latin typeface="open sans" panose="020B0606030504020204" pitchFamily="34" charset="0"/>
              </a:rPr>
              <a:t>String</a:t>
            </a:r>
            <a:r>
              <a:rPr lang="tr-TR" sz="2300" b="0" i="0" dirty="0">
                <a:effectLst/>
                <a:latin typeface="open sans" panose="020B0606030504020204" pitchFamily="34" charset="0"/>
              </a:rPr>
              <a:t>: </a:t>
            </a:r>
            <a:r>
              <a:rPr lang="tr-TR" sz="2300" b="0" i="0" dirty="0" err="1">
                <a:effectLst/>
                <a:latin typeface="open sans" panose="020B0606030504020204" pitchFamily="34" charset="0"/>
              </a:rPr>
              <a:t>String</a:t>
            </a:r>
            <a:r>
              <a:rPr lang="tr-TR" sz="2300" b="0" i="0" dirty="0">
                <a:effectLst/>
                <a:latin typeface="open sans" panose="020B0606030504020204" pitchFamily="34" charset="0"/>
              </a:rPr>
              <a:t> ifadelerin hafızada daha az yer kaplamasını hedefleyen yenilik.</a:t>
            </a:r>
          </a:p>
          <a:p>
            <a:endParaRPr lang="tr-TR" dirty="0"/>
          </a:p>
        </p:txBody>
      </p:sp>
      <p:sp>
        <p:nvSpPr>
          <p:cNvPr id="4" name="Başlık 1">
            <a:extLst>
              <a:ext uri="{FF2B5EF4-FFF2-40B4-BE49-F238E27FC236}">
                <a16:creationId xmlns:a16="http://schemas.microsoft.com/office/drawing/2014/main" id="{AC684FA4-4F49-4F75-8F65-E7AD0C4D8C0A}"/>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Tree>
    <p:extLst>
      <p:ext uri="{BB962C8B-B14F-4D97-AF65-F5344CB8AC3E}">
        <p14:creationId xmlns:p14="http://schemas.microsoft.com/office/powerpoint/2010/main" val="2830881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58CB20-19C8-48A7-A2F3-D6A1C9A61DF8}"/>
              </a:ext>
            </a:extLst>
          </p:cNvPr>
          <p:cNvSpPr>
            <a:spLocks noGrp="1"/>
          </p:cNvSpPr>
          <p:nvPr>
            <p:ph type="title"/>
          </p:nvPr>
        </p:nvSpPr>
        <p:spPr/>
        <p:txBody>
          <a:bodyPr>
            <a:normAutofit fontScale="90000"/>
          </a:bodyPr>
          <a:lstStyle/>
          <a:p>
            <a:br>
              <a:rPr lang="es-ES" b="1" dirty="0">
                <a:latin typeface="sohne"/>
              </a:rPr>
            </a:br>
            <a:r>
              <a:rPr lang="tr-TR" sz="3600" b="1" i="0" dirty="0">
                <a:effectLst/>
                <a:latin typeface="Poppins" panose="020B0502040204020203" pitchFamily="2" charset="-94"/>
              </a:rPr>
              <a:t>Java 9 İle gelen özellikler nelerdir?</a:t>
            </a:r>
            <a:br>
              <a:rPr lang="tr-TR" sz="3600" b="1" i="0" dirty="0">
                <a:effectLst/>
                <a:latin typeface="Poppins" panose="020B0502040204020203" pitchFamily="2" charset="-94"/>
              </a:rPr>
            </a:br>
            <a:endParaRPr lang="tr-TR" dirty="0"/>
          </a:p>
        </p:txBody>
      </p:sp>
      <p:sp>
        <p:nvSpPr>
          <p:cNvPr id="3" name="İçerik Yer Tutucusu 2">
            <a:extLst>
              <a:ext uri="{FF2B5EF4-FFF2-40B4-BE49-F238E27FC236}">
                <a16:creationId xmlns:a16="http://schemas.microsoft.com/office/drawing/2014/main" id="{6B2A0378-0AF3-4B6F-8876-67B4BED5A048}"/>
              </a:ext>
            </a:extLst>
          </p:cNvPr>
          <p:cNvSpPr>
            <a:spLocks noGrp="1"/>
          </p:cNvSpPr>
          <p:nvPr>
            <p:ph idx="1"/>
          </p:nvPr>
        </p:nvSpPr>
        <p:spPr/>
        <p:txBody>
          <a:bodyPr>
            <a:normAutofit/>
          </a:bodyPr>
          <a:lstStyle/>
          <a:p>
            <a:pPr marL="342900" indent="-342900">
              <a:buFont typeface="Arial" panose="020B0604020202020204" pitchFamily="34" charset="0"/>
              <a:buChar char="•"/>
            </a:pPr>
            <a:endParaRPr lang="tr-TR" sz="2400" dirty="0">
              <a:latin typeface="charter"/>
            </a:endParaRPr>
          </a:p>
          <a:p>
            <a:endParaRPr lang="tr-TR" dirty="0"/>
          </a:p>
        </p:txBody>
      </p:sp>
      <p:sp>
        <p:nvSpPr>
          <p:cNvPr id="4" name="Başlık 1">
            <a:extLst>
              <a:ext uri="{FF2B5EF4-FFF2-40B4-BE49-F238E27FC236}">
                <a16:creationId xmlns:a16="http://schemas.microsoft.com/office/drawing/2014/main" id="{AC684FA4-4F49-4F75-8F65-E7AD0C4D8C0A}"/>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8" name="Metin kutusu 7">
            <a:extLst>
              <a:ext uri="{FF2B5EF4-FFF2-40B4-BE49-F238E27FC236}">
                <a16:creationId xmlns:a16="http://schemas.microsoft.com/office/drawing/2014/main" id="{606D0EA7-6EAF-45ED-8C82-242B4296EC04}"/>
              </a:ext>
            </a:extLst>
          </p:cNvPr>
          <p:cNvSpPr txBox="1"/>
          <p:nvPr/>
        </p:nvSpPr>
        <p:spPr>
          <a:xfrm>
            <a:off x="685800" y="2188718"/>
            <a:ext cx="10131425" cy="4370427"/>
          </a:xfrm>
          <a:prstGeom prst="rect">
            <a:avLst/>
          </a:prstGeom>
          <a:noFill/>
        </p:spPr>
        <p:txBody>
          <a:bodyPr wrap="square">
            <a:spAutoFit/>
          </a:bodyPr>
          <a:lstStyle/>
          <a:p>
            <a:pPr marL="285750" indent="-285750" algn="l">
              <a:buFont typeface="Arial" panose="020B0604020202020204" pitchFamily="34" charset="0"/>
              <a:buChar char="•"/>
            </a:pPr>
            <a:r>
              <a:rPr lang="tr-TR" sz="2000" b="0" i="0" dirty="0">
                <a:effectLst/>
                <a:latin typeface="open sans" panose="020B0606030504020204" pitchFamily="34" charset="0"/>
              </a:rPr>
              <a:t>Koleksiyonlar için </a:t>
            </a:r>
            <a:r>
              <a:rPr lang="tr-TR" sz="2000" b="0" i="0" dirty="0" err="1">
                <a:effectLst/>
                <a:latin typeface="open sans" panose="020B0606030504020204" pitchFamily="34" charset="0"/>
              </a:rPr>
              <a:t>Factory</a:t>
            </a:r>
            <a:r>
              <a:rPr lang="tr-TR" sz="2000" b="0" i="0" dirty="0">
                <a:effectLst/>
                <a:latin typeface="open sans" panose="020B0606030504020204" pitchFamily="34" charset="0"/>
              </a:rPr>
              <a:t> </a:t>
            </a:r>
            <a:r>
              <a:rPr lang="tr-TR" sz="2000" b="0" i="0" dirty="0" err="1">
                <a:effectLst/>
                <a:latin typeface="open sans" panose="020B0606030504020204" pitchFamily="34" charset="0"/>
              </a:rPr>
              <a:t>Method</a:t>
            </a:r>
            <a:r>
              <a:rPr lang="tr-TR" sz="2000" b="0" i="0" dirty="0">
                <a:effectLst/>
                <a:latin typeface="open sans" panose="020B0606030504020204" pitchFamily="34" charset="0"/>
              </a:rPr>
              <a:t>: Koleksiyon örneği oluştururken, koleksiyonun başlangıç elemanlarının verilmesini sağlayan bir yenilik. (</a:t>
            </a:r>
            <a:r>
              <a:rPr lang="tr-TR" sz="2000" b="0" i="0" dirty="0" err="1">
                <a:effectLst/>
                <a:latin typeface="open sans" panose="020B0606030504020204" pitchFamily="34" charset="0"/>
              </a:rPr>
              <a:t>List</a:t>
            </a:r>
            <a:r>
              <a:rPr lang="tr-TR" sz="2000" b="0" i="0" dirty="0">
                <a:effectLst/>
                <a:latin typeface="open sans" panose="020B0606030504020204" pitchFamily="34" charset="0"/>
              </a:rPr>
              <a:t>&lt;</a:t>
            </a:r>
            <a:r>
              <a:rPr lang="tr-TR" sz="2000" b="0" i="0" dirty="0" err="1">
                <a:effectLst/>
                <a:latin typeface="open sans" panose="020B0606030504020204" pitchFamily="34" charset="0"/>
              </a:rPr>
              <a:t>Integer</a:t>
            </a:r>
            <a:r>
              <a:rPr lang="tr-TR" sz="2000" b="0" i="0" dirty="0">
                <a:effectLst/>
                <a:latin typeface="open sans" panose="020B0606030504020204" pitchFamily="34" charset="0"/>
              </a:rPr>
              <a:t>&gt; </a:t>
            </a:r>
            <a:r>
              <a:rPr lang="tr-TR" sz="2000" b="0" i="0" dirty="0" err="1">
                <a:effectLst/>
                <a:latin typeface="open sans" panose="020B0606030504020204" pitchFamily="34" charset="0"/>
              </a:rPr>
              <a:t>numbers</a:t>
            </a:r>
            <a:r>
              <a:rPr lang="tr-TR" sz="2000" b="0" i="0" dirty="0">
                <a:effectLst/>
                <a:latin typeface="open sans" panose="020B0606030504020204" pitchFamily="34" charset="0"/>
              </a:rPr>
              <a:t> = </a:t>
            </a:r>
            <a:r>
              <a:rPr lang="tr-TR" sz="2000" b="0" i="0" dirty="0" err="1">
                <a:effectLst/>
                <a:latin typeface="open sans" panose="020B0606030504020204" pitchFamily="34" charset="0"/>
              </a:rPr>
              <a:t>List.of</a:t>
            </a:r>
            <a:r>
              <a:rPr lang="tr-TR" sz="2000" b="0" i="0" dirty="0">
                <a:effectLst/>
                <a:latin typeface="open sans" panose="020B0606030504020204" pitchFamily="34" charset="0"/>
              </a:rPr>
              <a:t>(1,2,3,4);)</a:t>
            </a:r>
          </a:p>
          <a:p>
            <a:pPr marL="285750" indent="-285750" algn="l">
              <a:buFont typeface="Arial" panose="020B0604020202020204" pitchFamily="34" charset="0"/>
              <a:buChar char="•"/>
            </a:pPr>
            <a:r>
              <a:rPr lang="tr-TR" sz="2000" b="0" i="0" dirty="0" err="1">
                <a:effectLst/>
                <a:latin typeface="open sans" panose="020B0606030504020204" pitchFamily="34" charset="0"/>
              </a:rPr>
              <a:t>Stack-Walking</a:t>
            </a:r>
            <a:r>
              <a:rPr lang="tr-TR" sz="2000" b="0" i="0" dirty="0">
                <a:effectLst/>
                <a:latin typeface="open sans" panose="020B0606030504020204" pitchFamily="34" charset="0"/>
              </a:rPr>
              <a:t> API: Program’ın </a:t>
            </a:r>
            <a:r>
              <a:rPr lang="tr-TR" sz="2000" b="0" i="0" dirty="0" err="1">
                <a:effectLst/>
                <a:latin typeface="open sans" panose="020B0606030504020204" pitchFamily="34" charset="0"/>
              </a:rPr>
              <a:t>stack</a:t>
            </a:r>
            <a:r>
              <a:rPr lang="tr-TR" sz="2000" b="0" i="0" dirty="0">
                <a:effectLst/>
                <a:latin typeface="open sans" panose="020B0606030504020204" pitchFamily="34" charset="0"/>
              </a:rPr>
              <a:t> izini inceleyebilmeye yönelik bir yenilik.</a:t>
            </a:r>
          </a:p>
          <a:p>
            <a:pPr marL="285750" indent="-285750" algn="l">
              <a:buFont typeface="Arial" panose="020B0604020202020204" pitchFamily="34" charset="0"/>
              <a:buChar char="•"/>
            </a:pPr>
            <a:r>
              <a:rPr lang="tr-TR" sz="2000" b="0" i="0" dirty="0" err="1">
                <a:effectLst/>
                <a:latin typeface="open sans" panose="020B0606030504020204" pitchFamily="34" charset="0"/>
              </a:rPr>
              <a:t>jshell</a:t>
            </a:r>
            <a:r>
              <a:rPr lang="tr-TR" sz="2000" b="0" i="0" dirty="0">
                <a:effectLst/>
                <a:latin typeface="open sans" panose="020B0606030504020204" pitchFamily="34" charset="0"/>
              </a:rPr>
              <a:t>: REPL in </a:t>
            </a:r>
            <a:r>
              <a:rPr lang="tr-TR" sz="2000" b="0" i="0" dirty="0" err="1">
                <a:effectLst/>
                <a:latin typeface="open sans" panose="020B0606030504020204" pitchFamily="34" charset="0"/>
              </a:rPr>
              <a:t>java’ya</a:t>
            </a:r>
            <a:r>
              <a:rPr lang="tr-TR" sz="2000" b="0" i="0" dirty="0">
                <a:effectLst/>
                <a:latin typeface="open sans" panose="020B0606030504020204" pitchFamily="34" charset="0"/>
              </a:rPr>
              <a:t> eklenmesi. Komut satırından </a:t>
            </a:r>
            <a:r>
              <a:rPr lang="tr-TR" sz="2000" b="0" i="0" dirty="0" err="1">
                <a:effectLst/>
                <a:latin typeface="open sans" panose="020B0606030504020204" pitchFamily="34" charset="0"/>
              </a:rPr>
              <a:t>java</a:t>
            </a:r>
            <a:r>
              <a:rPr lang="tr-TR" sz="2000" b="0" i="0" dirty="0">
                <a:effectLst/>
                <a:latin typeface="open sans" panose="020B0606030504020204" pitchFamily="34" charset="0"/>
              </a:rPr>
              <a:t> kodu yazmamızı sağlayan yenilik.</a:t>
            </a:r>
          </a:p>
          <a:p>
            <a:pPr marL="285750" indent="-285750" algn="l">
              <a:buFont typeface="Arial" panose="020B0604020202020204" pitchFamily="34" charset="0"/>
              <a:buChar char="•"/>
            </a:pPr>
            <a:r>
              <a:rPr lang="tr-TR" sz="2000" b="0" i="0" dirty="0" err="1">
                <a:effectLst/>
                <a:latin typeface="open sans" panose="020B0606030504020204" pitchFamily="34" charset="0"/>
              </a:rPr>
              <a:t>jlink</a:t>
            </a:r>
            <a:r>
              <a:rPr lang="tr-TR" sz="2000" b="0" i="0" dirty="0">
                <a:effectLst/>
                <a:latin typeface="open sans" panose="020B0606030504020204" pitchFamily="34" charset="0"/>
              </a:rPr>
              <a:t>: Bir çalışma zamanı imajı oluşturmak için modül setlerini birbirine bağlayan bir komut satırı aracıdır.</a:t>
            </a:r>
          </a:p>
          <a:p>
            <a:pPr marL="285750" indent="-285750" algn="l">
              <a:buFont typeface="Arial" panose="020B0604020202020204" pitchFamily="34" charset="0"/>
              <a:buChar char="•"/>
            </a:pPr>
            <a:r>
              <a:rPr lang="tr-TR" sz="2000" b="0" i="0" dirty="0">
                <a:effectLst/>
                <a:latin typeface="open sans" panose="020B0606030504020204" pitchFamily="34" charset="0"/>
              </a:rPr>
              <a:t>AOT Compiler: JIT öncesi </a:t>
            </a:r>
            <a:r>
              <a:rPr lang="tr-TR" sz="2000" b="0" i="0" dirty="0" err="1">
                <a:effectLst/>
                <a:latin typeface="open sans" panose="020B0606030504020204" pitchFamily="34" charset="0"/>
              </a:rPr>
              <a:t>byte</a:t>
            </a:r>
            <a:r>
              <a:rPr lang="tr-TR" sz="2000" b="0" i="0" dirty="0">
                <a:effectLst/>
                <a:latin typeface="open sans" panose="020B0606030504020204" pitchFamily="34" charset="0"/>
              </a:rPr>
              <a:t> kodun </a:t>
            </a:r>
            <a:r>
              <a:rPr lang="tr-TR" sz="2000" b="0" i="0" dirty="0" err="1">
                <a:effectLst/>
                <a:latin typeface="open sans" panose="020B0606030504020204" pitchFamily="34" charset="0"/>
              </a:rPr>
              <a:t>native</a:t>
            </a:r>
            <a:r>
              <a:rPr lang="tr-TR" sz="2000" b="0" i="0" dirty="0">
                <a:effectLst/>
                <a:latin typeface="open sans" panose="020B0606030504020204" pitchFamily="34" charset="0"/>
              </a:rPr>
              <a:t> koda çevrilmesine dair yenilik.</a:t>
            </a:r>
          </a:p>
          <a:p>
            <a:pPr marL="285750" indent="-285750" algn="l">
              <a:buFont typeface="Arial" panose="020B0604020202020204" pitchFamily="34" charset="0"/>
              <a:buChar char="•"/>
            </a:pPr>
            <a:r>
              <a:rPr lang="tr-TR" sz="2000" b="0" i="0" dirty="0" err="1">
                <a:effectLst/>
                <a:latin typeface="open sans" panose="020B0606030504020204" pitchFamily="34" charset="0"/>
              </a:rPr>
              <a:t>Milling</a:t>
            </a:r>
            <a:r>
              <a:rPr lang="tr-TR" sz="2000" b="0" i="0" dirty="0">
                <a:effectLst/>
                <a:latin typeface="open sans" panose="020B0606030504020204" pitchFamily="34" charset="0"/>
              </a:rPr>
              <a:t> Project </a:t>
            </a:r>
            <a:r>
              <a:rPr lang="tr-TR" sz="2000" b="0" i="0" dirty="0" err="1">
                <a:effectLst/>
                <a:latin typeface="open sans" panose="020B0606030504020204" pitchFamily="34" charset="0"/>
              </a:rPr>
              <a:t>Join</a:t>
            </a:r>
            <a:r>
              <a:rPr lang="tr-TR" sz="2000" b="0" i="0" dirty="0">
                <a:effectLst/>
                <a:latin typeface="open sans" panose="020B0606030504020204" pitchFamily="34" charset="0"/>
              </a:rPr>
              <a:t> : Bir kaç küçük değişikliği içerir.</a:t>
            </a:r>
          </a:p>
          <a:p>
            <a:pPr marL="285750" indent="-285750" algn="l">
              <a:buFont typeface="Arial" panose="020B0604020202020204" pitchFamily="34" charset="0"/>
              <a:buChar char="•"/>
            </a:pPr>
            <a:r>
              <a:rPr lang="tr-TR" sz="2000" b="0" i="0" dirty="0">
                <a:effectLst/>
                <a:latin typeface="open sans" panose="020B0606030504020204" pitchFamily="34" charset="0"/>
              </a:rPr>
              <a:t>G1 </a:t>
            </a:r>
            <a:r>
              <a:rPr lang="tr-TR" sz="2000" b="0" i="0" dirty="0" err="1">
                <a:effectLst/>
                <a:latin typeface="open sans" panose="020B0606030504020204" pitchFamily="34" charset="0"/>
              </a:rPr>
              <a:t>Garbage</a:t>
            </a:r>
            <a:r>
              <a:rPr lang="tr-TR" sz="2000" b="0" i="0" dirty="0">
                <a:effectLst/>
                <a:latin typeface="open sans" panose="020B0606030504020204" pitchFamily="34" charset="0"/>
              </a:rPr>
              <a:t> </a:t>
            </a:r>
            <a:r>
              <a:rPr lang="tr-TR" sz="2000" b="0" i="0" dirty="0" err="1">
                <a:effectLst/>
                <a:latin typeface="open sans" panose="020B0606030504020204" pitchFamily="34" charset="0"/>
              </a:rPr>
              <a:t>Collector</a:t>
            </a:r>
            <a:r>
              <a:rPr lang="tr-TR" sz="2000" b="0" i="0" dirty="0">
                <a:effectLst/>
                <a:latin typeface="open sans" panose="020B0606030504020204" pitchFamily="34" charset="0"/>
              </a:rPr>
              <a:t>: </a:t>
            </a:r>
            <a:r>
              <a:rPr lang="tr-TR" sz="2000" b="0" i="0" dirty="0" err="1">
                <a:effectLst/>
                <a:latin typeface="open sans" panose="020B0606030504020204" pitchFamily="34" charset="0"/>
              </a:rPr>
              <a:t>Default</a:t>
            </a:r>
            <a:r>
              <a:rPr lang="tr-TR" sz="2000" b="0" i="0" dirty="0">
                <a:effectLst/>
                <a:latin typeface="open sans" panose="020B0606030504020204" pitchFamily="34" charset="0"/>
              </a:rPr>
              <a:t> olarak kullanılır hale gelmesi</a:t>
            </a:r>
          </a:p>
          <a:p>
            <a:pPr marL="285750" indent="-285750">
              <a:buFont typeface="Arial" panose="020B0604020202020204" pitchFamily="34" charset="0"/>
              <a:buChar char="•"/>
            </a:pPr>
            <a:r>
              <a:rPr lang="tr-TR" sz="2000" b="0" i="0" dirty="0" err="1">
                <a:effectLst/>
                <a:latin typeface="open sans" panose="020B0606030504020204" pitchFamily="34" charset="0"/>
              </a:rPr>
              <a:t>Concurrreny</a:t>
            </a:r>
            <a:r>
              <a:rPr lang="tr-TR" sz="2000" b="0" i="0" dirty="0">
                <a:effectLst/>
                <a:latin typeface="open sans" panose="020B0606030504020204" pitchFamily="34" charset="0"/>
              </a:rPr>
              <a:t>: </a:t>
            </a:r>
            <a:r>
              <a:rPr lang="tr-TR" sz="2000" b="0" i="0" dirty="0" err="1">
                <a:effectLst/>
                <a:latin typeface="open sans" panose="020B0606030504020204" pitchFamily="34" charset="0"/>
              </a:rPr>
              <a:t>Flow</a:t>
            </a:r>
            <a:r>
              <a:rPr lang="tr-TR" sz="2000" b="0" i="0" dirty="0">
                <a:effectLst/>
                <a:latin typeface="open sans" panose="020B0606030504020204" pitchFamily="34" charset="0"/>
              </a:rPr>
              <a:t> API ile </a:t>
            </a:r>
            <a:r>
              <a:rPr lang="tr-TR" sz="2000" b="0" i="0" dirty="0" err="1">
                <a:effectLst/>
                <a:latin typeface="open sans" panose="020B0606030504020204" pitchFamily="34" charset="0"/>
              </a:rPr>
              <a:t>Reactive</a:t>
            </a:r>
            <a:r>
              <a:rPr lang="tr-TR" sz="2000" b="0" i="0" dirty="0">
                <a:effectLst/>
                <a:latin typeface="open sans" panose="020B0606030504020204" pitchFamily="34" charset="0"/>
              </a:rPr>
              <a:t> programlamanın temeli olan </a:t>
            </a:r>
            <a:r>
              <a:rPr lang="tr-TR" sz="2000" b="0" i="0" dirty="0" err="1">
                <a:effectLst/>
                <a:latin typeface="open sans" panose="020B0606030504020204" pitchFamily="34" charset="0"/>
              </a:rPr>
              <a:t>Publish-Subscribe</a:t>
            </a:r>
            <a:r>
              <a:rPr lang="tr-TR" sz="2000" b="0" i="0" dirty="0">
                <a:effectLst/>
                <a:latin typeface="open sans" panose="020B0606030504020204" pitchFamily="34" charset="0"/>
              </a:rPr>
              <a:t> yapısına yönelik yenilik.</a:t>
            </a:r>
            <a:endParaRPr lang="tr-TR" sz="2000" dirty="0">
              <a:latin typeface="charter"/>
            </a:endParaRPr>
          </a:p>
          <a:p>
            <a:pPr algn="l"/>
            <a:endParaRPr lang="tr-TR" b="0" i="0" dirty="0">
              <a:effectLst/>
              <a:latin typeface="open sans" panose="020B0606030504020204" pitchFamily="34" charset="0"/>
            </a:endParaRPr>
          </a:p>
        </p:txBody>
      </p:sp>
    </p:spTree>
    <p:extLst>
      <p:ext uri="{BB962C8B-B14F-4D97-AF65-F5344CB8AC3E}">
        <p14:creationId xmlns:p14="http://schemas.microsoft.com/office/powerpoint/2010/main" val="2297060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58CB20-19C8-48A7-A2F3-D6A1C9A61DF8}"/>
              </a:ext>
            </a:extLst>
          </p:cNvPr>
          <p:cNvSpPr>
            <a:spLocks noGrp="1"/>
          </p:cNvSpPr>
          <p:nvPr>
            <p:ph type="title"/>
          </p:nvPr>
        </p:nvSpPr>
        <p:spPr/>
        <p:txBody>
          <a:bodyPr>
            <a:normAutofit fontScale="90000"/>
          </a:bodyPr>
          <a:lstStyle/>
          <a:p>
            <a:br>
              <a:rPr lang="es-ES" b="1" dirty="0">
                <a:latin typeface="sohne"/>
              </a:rPr>
            </a:br>
            <a:r>
              <a:rPr lang="tr-TR" sz="3100" b="1" i="0" dirty="0">
                <a:effectLst/>
                <a:latin typeface="Poppins" panose="020B0502040204020203" pitchFamily="2" charset="-94"/>
              </a:rPr>
              <a:t>MVC (Model </a:t>
            </a:r>
            <a:r>
              <a:rPr lang="tr-TR" sz="3100" b="1" i="0" dirty="0" err="1">
                <a:effectLst/>
                <a:latin typeface="Poppins" panose="020B0502040204020203" pitchFamily="2" charset="-94"/>
              </a:rPr>
              <a:t>view</a:t>
            </a:r>
            <a:r>
              <a:rPr lang="tr-TR" sz="3100" b="1" i="0" dirty="0">
                <a:effectLst/>
                <a:latin typeface="Poppins" panose="020B0502040204020203" pitchFamily="2" charset="-94"/>
              </a:rPr>
              <a:t> </a:t>
            </a:r>
            <a:r>
              <a:rPr lang="tr-TR" sz="3100" b="1" i="0" dirty="0" err="1">
                <a:effectLst/>
                <a:latin typeface="Poppins" panose="020B0502040204020203" pitchFamily="2" charset="-94"/>
              </a:rPr>
              <a:t>controller</a:t>
            </a:r>
            <a:r>
              <a:rPr lang="tr-TR" sz="3100" b="1" i="0" dirty="0">
                <a:effectLst/>
                <a:latin typeface="Poppins" panose="020B0502040204020203" pitchFamily="2" charset="-94"/>
              </a:rPr>
              <a:t>)</a:t>
            </a:r>
            <a:br>
              <a:rPr lang="tr-TR" sz="3600" b="1" i="0" dirty="0">
                <a:effectLst/>
                <a:latin typeface="Poppins" panose="020B0502040204020203" pitchFamily="2" charset="-94"/>
              </a:rPr>
            </a:br>
            <a:endParaRPr lang="tr-TR" dirty="0"/>
          </a:p>
        </p:txBody>
      </p:sp>
      <p:sp>
        <p:nvSpPr>
          <p:cNvPr id="4" name="Başlık 1">
            <a:extLst>
              <a:ext uri="{FF2B5EF4-FFF2-40B4-BE49-F238E27FC236}">
                <a16:creationId xmlns:a16="http://schemas.microsoft.com/office/drawing/2014/main" id="{AC684FA4-4F49-4F75-8F65-E7AD0C4D8C0A}"/>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5" name="Dikdörtgen 4">
            <a:extLst>
              <a:ext uri="{FF2B5EF4-FFF2-40B4-BE49-F238E27FC236}">
                <a16:creationId xmlns:a16="http://schemas.microsoft.com/office/drawing/2014/main" id="{E93A10E2-A5BE-4AAC-A1A9-49F48433E4E1}"/>
              </a:ext>
            </a:extLst>
          </p:cNvPr>
          <p:cNvSpPr/>
          <p:nvPr/>
        </p:nvSpPr>
        <p:spPr>
          <a:xfrm>
            <a:off x="4747726" y="2142067"/>
            <a:ext cx="2696547" cy="133358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800" dirty="0" err="1">
                <a:solidFill>
                  <a:schemeClr val="bg2"/>
                </a:solidFill>
              </a:rPr>
              <a:t>Modal</a:t>
            </a:r>
            <a:endParaRPr lang="tr-TR" sz="2800" dirty="0">
              <a:solidFill>
                <a:schemeClr val="bg2"/>
              </a:solidFill>
            </a:endParaRPr>
          </a:p>
        </p:txBody>
      </p:sp>
      <p:sp>
        <p:nvSpPr>
          <p:cNvPr id="7" name="Dikdörtgen 6">
            <a:extLst>
              <a:ext uri="{FF2B5EF4-FFF2-40B4-BE49-F238E27FC236}">
                <a16:creationId xmlns:a16="http://schemas.microsoft.com/office/drawing/2014/main" id="{1659C1ED-B0A1-41E3-A405-11C98C898462}"/>
              </a:ext>
            </a:extLst>
          </p:cNvPr>
          <p:cNvSpPr/>
          <p:nvPr/>
        </p:nvSpPr>
        <p:spPr>
          <a:xfrm>
            <a:off x="7444274" y="4287417"/>
            <a:ext cx="2696547" cy="1333586"/>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800" dirty="0">
                <a:solidFill>
                  <a:schemeClr val="bg2"/>
                </a:solidFill>
              </a:rPr>
              <a:t>Controller</a:t>
            </a:r>
          </a:p>
        </p:txBody>
      </p:sp>
      <p:sp>
        <p:nvSpPr>
          <p:cNvPr id="9" name="Dikdörtgen 8">
            <a:extLst>
              <a:ext uri="{FF2B5EF4-FFF2-40B4-BE49-F238E27FC236}">
                <a16:creationId xmlns:a16="http://schemas.microsoft.com/office/drawing/2014/main" id="{824D0F05-D523-406E-BA0E-59E8527D4D23}"/>
              </a:ext>
            </a:extLst>
          </p:cNvPr>
          <p:cNvSpPr/>
          <p:nvPr/>
        </p:nvSpPr>
        <p:spPr>
          <a:xfrm>
            <a:off x="2051179" y="4287417"/>
            <a:ext cx="2696547" cy="133358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800" dirty="0" err="1">
                <a:solidFill>
                  <a:schemeClr val="bg2"/>
                </a:solidFill>
              </a:rPr>
              <a:t>View</a:t>
            </a:r>
            <a:endParaRPr lang="tr-TR" sz="2800" dirty="0">
              <a:solidFill>
                <a:schemeClr val="bg2"/>
              </a:solidFill>
            </a:endParaRPr>
          </a:p>
        </p:txBody>
      </p:sp>
      <p:cxnSp>
        <p:nvCxnSpPr>
          <p:cNvPr id="10" name="Düz Ok Bağlayıcısı 9">
            <a:extLst>
              <a:ext uri="{FF2B5EF4-FFF2-40B4-BE49-F238E27FC236}">
                <a16:creationId xmlns:a16="http://schemas.microsoft.com/office/drawing/2014/main" id="{A080CE9F-FB60-480B-86BC-91CCDB651A4F}"/>
              </a:ext>
            </a:extLst>
          </p:cNvPr>
          <p:cNvCxnSpPr>
            <a:cxnSpLocks/>
          </p:cNvCxnSpPr>
          <p:nvPr/>
        </p:nvCxnSpPr>
        <p:spPr>
          <a:xfrm flipV="1">
            <a:off x="3399452" y="2938452"/>
            <a:ext cx="1097903" cy="1167276"/>
          </a:xfrm>
          <a:prstGeom prst="straightConnector1">
            <a:avLst/>
          </a:prstGeom>
          <a:ln>
            <a:solidFill>
              <a:srgbClr val="00B0F0"/>
            </a:solidFill>
            <a:tailEnd type="triangle"/>
          </a:ln>
        </p:spPr>
        <p:style>
          <a:lnRef idx="3">
            <a:schemeClr val="accent6"/>
          </a:lnRef>
          <a:fillRef idx="0">
            <a:schemeClr val="accent6"/>
          </a:fillRef>
          <a:effectRef idx="2">
            <a:schemeClr val="accent6"/>
          </a:effectRef>
          <a:fontRef idx="minor">
            <a:schemeClr val="tx1"/>
          </a:fontRef>
        </p:style>
      </p:cxnSp>
      <p:cxnSp>
        <p:nvCxnSpPr>
          <p:cNvPr id="12" name="Düz Ok Bağlayıcısı 11">
            <a:extLst>
              <a:ext uri="{FF2B5EF4-FFF2-40B4-BE49-F238E27FC236}">
                <a16:creationId xmlns:a16="http://schemas.microsoft.com/office/drawing/2014/main" id="{79C82FE9-4BF2-4DD0-B9C8-737586985D65}"/>
              </a:ext>
            </a:extLst>
          </p:cNvPr>
          <p:cNvCxnSpPr>
            <a:cxnSpLocks/>
          </p:cNvCxnSpPr>
          <p:nvPr/>
        </p:nvCxnSpPr>
        <p:spPr>
          <a:xfrm>
            <a:off x="7694644" y="2938452"/>
            <a:ext cx="1001487" cy="1167276"/>
          </a:xfrm>
          <a:prstGeom prst="straightConnector1">
            <a:avLst/>
          </a:prstGeom>
          <a:ln>
            <a:solidFill>
              <a:srgbClr val="00B0F0"/>
            </a:solidFill>
            <a:tailEnd type="triangle"/>
          </a:ln>
        </p:spPr>
        <p:style>
          <a:lnRef idx="3">
            <a:schemeClr val="accent6"/>
          </a:lnRef>
          <a:fillRef idx="0">
            <a:schemeClr val="accent6"/>
          </a:fillRef>
          <a:effectRef idx="2">
            <a:schemeClr val="accent6"/>
          </a:effectRef>
          <a:fontRef idx="minor">
            <a:schemeClr val="tx1"/>
          </a:fontRef>
        </p:style>
      </p:cxnSp>
      <p:cxnSp>
        <p:nvCxnSpPr>
          <p:cNvPr id="16" name="Düz Ok Bağlayıcısı 15">
            <a:extLst>
              <a:ext uri="{FF2B5EF4-FFF2-40B4-BE49-F238E27FC236}">
                <a16:creationId xmlns:a16="http://schemas.microsoft.com/office/drawing/2014/main" id="{2677FE1A-EF3B-4E81-B990-AD7A6E82078E}"/>
              </a:ext>
            </a:extLst>
          </p:cNvPr>
          <p:cNvCxnSpPr>
            <a:cxnSpLocks/>
          </p:cNvCxnSpPr>
          <p:nvPr/>
        </p:nvCxnSpPr>
        <p:spPr>
          <a:xfrm flipH="1">
            <a:off x="5302897" y="5029200"/>
            <a:ext cx="1735494" cy="0"/>
          </a:xfrm>
          <a:prstGeom prst="straightConnector1">
            <a:avLst/>
          </a:prstGeom>
          <a:ln>
            <a:solidFill>
              <a:srgbClr val="00B0F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322481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AC684FA4-4F49-4F75-8F65-E7AD0C4D8C0A}"/>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13" name="Metin kutusu 12">
            <a:extLst>
              <a:ext uri="{FF2B5EF4-FFF2-40B4-BE49-F238E27FC236}">
                <a16:creationId xmlns:a16="http://schemas.microsoft.com/office/drawing/2014/main" id="{E99D0060-333D-4F39-9A42-72E8755F6334}"/>
              </a:ext>
            </a:extLst>
          </p:cNvPr>
          <p:cNvSpPr txBox="1"/>
          <p:nvPr/>
        </p:nvSpPr>
        <p:spPr>
          <a:xfrm>
            <a:off x="10101943" y="204596"/>
            <a:ext cx="1968759" cy="461665"/>
          </a:xfrm>
          <a:prstGeom prst="rect">
            <a:avLst/>
          </a:prstGeom>
          <a:noFill/>
        </p:spPr>
        <p:txBody>
          <a:bodyPr wrap="square" rtlCol="0">
            <a:spAutoFit/>
          </a:bodyPr>
          <a:lstStyle/>
          <a:p>
            <a:r>
              <a:rPr lang="tr-TR" sz="2400" dirty="0" err="1"/>
              <a:t>Modal</a:t>
            </a:r>
            <a:r>
              <a:rPr lang="tr-TR" sz="2400" dirty="0"/>
              <a:t> </a:t>
            </a:r>
            <a:r>
              <a:rPr lang="tr-TR" sz="2400" dirty="0">
                <a:solidFill>
                  <a:srgbClr val="FF0000"/>
                </a:solidFill>
              </a:rPr>
              <a:t>Nedir?</a:t>
            </a:r>
          </a:p>
        </p:txBody>
      </p:sp>
      <p:sp>
        <p:nvSpPr>
          <p:cNvPr id="17" name="Metin kutusu 16">
            <a:extLst>
              <a:ext uri="{FF2B5EF4-FFF2-40B4-BE49-F238E27FC236}">
                <a16:creationId xmlns:a16="http://schemas.microsoft.com/office/drawing/2014/main" id="{176C6C91-9E90-4FED-8CE8-A165804F06DD}"/>
              </a:ext>
            </a:extLst>
          </p:cNvPr>
          <p:cNvSpPr txBox="1"/>
          <p:nvPr/>
        </p:nvSpPr>
        <p:spPr>
          <a:xfrm>
            <a:off x="685801" y="1905506"/>
            <a:ext cx="9209314" cy="3046988"/>
          </a:xfrm>
          <a:prstGeom prst="rect">
            <a:avLst/>
          </a:prstGeom>
          <a:noFill/>
        </p:spPr>
        <p:txBody>
          <a:bodyPr wrap="square">
            <a:spAutoFit/>
          </a:bodyPr>
          <a:lstStyle/>
          <a:p>
            <a:pPr marL="342900" indent="-342900" algn="l">
              <a:buFont typeface="Arial" panose="020B0604020202020204" pitchFamily="34" charset="0"/>
              <a:buChar char="•"/>
            </a:pPr>
            <a:r>
              <a:rPr lang="tr-TR" sz="2400" b="0" i="0" dirty="0">
                <a:effectLst/>
                <a:latin typeface="charter"/>
              </a:rPr>
              <a:t>Model, </a:t>
            </a:r>
            <a:r>
              <a:rPr lang="tr-TR" sz="2400" b="0" i="0" dirty="0" err="1">
                <a:effectLst/>
                <a:latin typeface="charter"/>
              </a:rPr>
              <a:t>MVC’de</a:t>
            </a:r>
            <a:r>
              <a:rPr lang="tr-TR" sz="2400" b="0" i="0" dirty="0">
                <a:effectLst/>
                <a:latin typeface="charter"/>
              </a:rPr>
              <a:t> projenin iş mantığının (</a:t>
            </a:r>
            <a:r>
              <a:rPr lang="tr-TR" sz="2400" b="0" i="0" dirty="0" err="1">
                <a:effectLst/>
                <a:latin typeface="charter"/>
              </a:rPr>
              <a:t>business</a:t>
            </a:r>
            <a:r>
              <a:rPr lang="tr-TR" sz="2400" b="0" i="0" dirty="0">
                <a:effectLst/>
                <a:latin typeface="charter"/>
              </a:rPr>
              <a:t> </a:t>
            </a:r>
            <a:r>
              <a:rPr lang="tr-TR" sz="2400" b="0" i="0" dirty="0" err="1">
                <a:effectLst/>
                <a:latin typeface="charter"/>
              </a:rPr>
              <a:t>logic</a:t>
            </a:r>
            <a:r>
              <a:rPr lang="tr-TR" sz="2400" b="0" i="0" dirty="0">
                <a:effectLst/>
                <a:latin typeface="charter"/>
              </a:rPr>
              <a:t>) oluşturulduğu bölümdür. İş mantığıyla beraber doğrulama (</a:t>
            </a:r>
            <a:r>
              <a:rPr lang="tr-TR" sz="2400" b="0" i="0" dirty="0" err="1">
                <a:effectLst/>
                <a:latin typeface="charter"/>
              </a:rPr>
              <a:t>validation</a:t>
            </a:r>
            <a:r>
              <a:rPr lang="tr-TR" sz="2400" b="0" i="0" dirty="0">
                <a:effectLst/>
                <a:latin typeface="charter"/>
              </a:rPr>
              <a:t>) ve veri erişim (data </a:t>
            </a:r>
            <a:r>
              <a:rPr lang="tr-TR" sz="2400" b="0" i="0" dirty="0" err="1">
                <a:effectLst/>
                <a:latin typeface="charter"/>
              </a:rPr>
              <a:t>access</a:t>
            </a:r>
            <a:r>
              <a:rPr lang="tr-TR" sz="2400" b="0" i="0" dirty="0">
                <a:effectLst/>
                <a:latin typeface="charter"/>
              </a:rPr>
              <a:t>) işlemleri de bu bölümde </a:t>
            </a:r>
            <a:r>
              <a:rPr lang="tr-TR" sz="2400" b="0" i="0" dirty="0" err="1">
                <a:effectLst/>
                <a:latin typeface="charter"/>
              </a:rPr>
              <a:t>gerçekleştirilmektedir.Model</a:t>
            </a:r>
            <a:r>
              <a:rPr lang="tr-TR" sz="2400" b="0" i="0" dirty="0">
                <a:effectLst/>
                <a:latin typeface="charter"/>
              </a:rPr>
              <a:t> tek katmandan oluşabileceği gibi kendi içinde birden fazla katmandan da oluşabilir. İç yapılandırma projenin büyüklüğü ile yazılım geliştiricinin planlamasına kalmış bir durumdur. Eğer proje büyük çaplı ise modeli birden çok katmana ayırmak projenin yönetimi açısından faydalı olacaktır</a:t>
            </a:r>
            <a:r>
              <a:rPr lang="tr-TR" b="0" i="0" dirty="0">
                <a:effectLst/>
                <a:latin typeface="charter"/>
              </a:rPr>
              <a:t>.</a:t>
            </a:r>
          </a:p>
        </p:txBody>
      </p:sp>
    </p:spTree>
    <p:extLst>
      <p:ext uri="{BB962C8B-B14F-4D97-AF65-F5344CB8AC3E}">
        <p14:creationId xmlns:p14="http://schemas.microsoft.com/office/powerpoint/2010/main" val="3184907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AC684FA4-4F49-4F75-8F65-E7AD0C4D8C0A}"/>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13" name="Metin kutusu 12">
            <a:extLst>
              <a:ext uri="{FF2B5EF4-FFF2-40B4-BE49-F238E27FC236}">
                <a16:creationId xmlns:a16="http://schemas.microsoft.com/office/drawing/2014/main" id="{E99D0060-333D-4F39-9A42-72E8755F6334}"/>
              </a:ext>
            </a:extLst>
          </p:cNvPr>
          <p:cNvSpPr txBox="1"/>
          <p:nvPr/>
        </p:nvSpPr>
        <p:spPr>
          <a:xfrm>
            <a:off x="10101943" y="204596"/>
            <a:ext cx="1968759" cy="461665"/>
          </a:xfrm>
          <a:prstGeom prst="rect">
            <a:avLst/>
          </a:prstGeom>
          <a:noFill/>
        </p:spPr>
        <p:txBody>
          <a:bodyPr wrap="square" rtlCol="0">
            <a:spAutoFit/>
          </a:bodyPr>
          <a:lstStyle/>
          <a:p>
            <a:r>
              <a:rPr lang="tr-TR" sz="2400" dirty="0" err="1"/>
              <a:t>View</a:t>
            </a:r>
            <a:r>
              <a:rPr lang="tr-TR" sz="2400" dirty="0"/>
              <a:t> </a:t>
            </a:r>
            <a:r>
              <a:rPr lang="tr-TR" sz="2400" dirty="0">
                <a:solidFill>
                  <a:srgbClr val="FF0000"/>
                </a:solidFill>
              </a:rPr>
              <a:t>Nedir?</a:t>
            </a:r>
          </a:p>
        </p:txBody>
      </p:sp>
      <p:sp>
        <p:nvSpPr>
          <p:cNvPr id="17" name="Metin kutusu 16">
            <a:extLst>
              <a:ext uri="{FF2B5EF4-FFF2-40B4-BE49-F238E27FC236}">
                <a16:creationId xmlns:a16="http://schemas.microsoft.com/office/drawing/2014/main" id="{176C6C91-9E90-4FED-8CE8-A165804F06DD}"/>
              </a:ext>
            </a:extLst>
          </p:cNvPr>
          <p:cNvSpPr txBox="1"/>
          <p:nvPr/>
        </p:nvSpPr>
        <p:spPr>
          <a:xfrm>
            <a:off x="685801" y="1774878"/>
            <a:ext cx="11384901" cy="4154984"/>
          </a:xfrm>
          <a:prstGeom prst="rect">
            <a:avLst/>
          </a:prstGeom>
          <a:noFill/>
        </p:spPr>
        <p:txBody>
          <a:bodyPr wrap="square">
            <a:spAutoFit/>
          </a:bodyPr>
          <a:lstStyle/>
          <a:p>
            <a:pPr marL="342900" indent="-342900" algn="l">
              <a:buFont typeface="Arial" panose="020B0604020202020204" pitchFamily="34" charset="0"/>
              <a:buChar char="•"/>
            </a:pPr>
            <a:r>
              <a:rPr lang="tr-TR" sz="2400" b="0" i="0" dirty="0" err="1">
                <a:effectLst/>
                <a:latin typeface="charter"/>
              </a:rPr>
              <a:t>View</a:t>
            </a:r>
            <a:r>
              <a:rPr lang="tr-TR" sz="2400" b="0" i="0" dirty="0">
                <a:effectLst/>
                <a:latin typeface="charter"/>
              </a:rPr>
              <a:t>, </a:t>
            </a:r>
            <a:r>
              <a:rPr lang="tr-TR" sz="2400" b="0" i="0" dirty="0" err="1">
                <a:effectLst/>
                <a:latin typeface="charter"/>
              </a:rPr>
              <a:t>MVC’de</a:t>
            </a:r>
            <a:r>
              <a:rPr lang="tr-TR" sz="2400" b="0" i="0" dirty="0">
                <a:effectLst/>
                <a:latin typeface="charter"/>
              </a:rPr>
              <a:t> projenin </a:t>
            </a:r>
            <a:r>
              <a:rPr lang="tr-TR" sz="2400" b="0" i="0" dirty="0" err="1">
                <a:effectLst/>
                <a:latin typeface="charter"/>
              </a:rPr>
              <a:t>arayüzlerinin</a:t>
            </a:r>
            <a:r>
              <a:rPr lang="tr-TR" sz="2400" b="0" i="0" dirty="0">
                <a:effectLst/>
                <a:latin typeface="charter"/>
              </a:rPr>
              <a:t> oluşturulduğu bölümdür. Bu bölümde projenin kullanıcılara sunulacak olan HTML dosyaları yer almaktadır. Projenin geliştirildiği yazılım dillerine göre dosya uzantıları da değişebilmektedir. Projelerin büyüklüğüne göre dikkat edilmesi gereken bir nokta ise, </a:t>
            </a:r>
            <a:r>
              <a:rPr lang="tr-TR" sz="2400" b="0" i="0" dirty="0" err="1">
                <a:effectLst/>
                <a:latin typeface="charter"/>
              </a:rPr>
              <a:t>klasörlemedir.Eğer</a:t>
            </a:r>
            <a:r>
              <a:rPr lang="tr-TR" sz="2400" b="0" i="0" dirty="0">
                <a:effectLst/>
                <a:latin typeface="charter"/>
              </a:rPr>
              <a:t> bir web projesi geliştiriyorsanız, projenin </a:t>
            </a:r>
            <a:r>
              <a:rPr lang="tr-TR" sz="2400" b="0" i="0" dirty="0" err="1">
                <a:effectLst/>
                <a:latin typeface="charter"/>
              </a:rPr>
              <a:t>View’larının</a:t>
            </a:r>
            <a:r>
              <a:rPr lang="tr-TR" sz="2400" b="0" i="0" dirty="0">
                <a:effectLst/>
                <a:latin typeface="charter"/>
              </a:rPr>
              <a:t> yer aldığı klasörlerinin hiyerarşisi, ilerleyen dönemlerde karmaşıklığa sebep olmaması için dikkatli yapılmalıdır. Kimi yazılım geliştiriciler web projelerinde HTML dosyaları ile </a:t>
            </a:r>
            <a:r>
              <a:rPr lang="tr-TR" sz="2400" b="0" i="0" dirty="0" err="1">
                <a:effectLst/>
                <a:latin typeface="charter"/>
              </a:rPr>
              <a:t>Javascript</a:t>
            </a:r>
            <a:r>
              <a:rPr lang="tr-TR" sz="2400" b="0" i="0" dirty="0">
                <a:effectLst/>
                <a:latin typeface="charter"/>
              </a:rPr>
              <a:t>, CSS ve resim dosyalarını aynı klasör içinde barındırmaktadır. Ufak bir ayrıntı gibi görünse de projenin ilerleyen dönemlerinde ciddi problemler oluşturmaktadır.</a:t>
            </a:r>
          </a:p>
          <a:p>
            <a:pPr marL="342900" indent="-342900" algn="l">
              <a:buFont typeface="Arial" panose="020B0604020202020204" pitchFamily="34" charset="0"/>
              <a:buChar char="•"/>
            </a:pPr>
            <a:endParaRPr lang="tr-TR" sz="2400" dirty="0">
              <a:latin typeface="charter"/>
            </a:endParaRPr>
          </a:p>
          <a:p>
            <a:pPr algn="l"/>
            <a:r>
              <a:rPr lang="tr-TR" sz="2400" b="0" i="0" dirty="0">
                <a:effectLst/>
                <a:latin typeface="charter"/>
              </a:rPr>
              <a:t>     </a:t>
            </a:r>
            <a:r>
              <a:rPr lang="tr-TR" sz="2400" b="0" i="0" dirty="0" err="1">
                <a:effectLst/>
                <a:latin typeface="charter"/>
              </a:rPr>
              <a:t>View’ın</a:t>
            </a:r>
            <a:r>
              <a:rPr lang="tr-TR" sz="2400" b="0" i="0" dirty="0">
                <a:effectLst/>
                <a:latin typeface="charter"/>
              </a:rPr>
              <a:t> bir görevi de, kullanıcılardan alınan istekleri </a:t>
            </a:r>
            <a:r>
              <a:rPr lang="tr-TR" sz="2400" b="0" i="0" dirty="0" err="1">
                <a:effectLst/>
                <a:latin typeface="charter"/>
              </a:rPr>
              <a:t>controller’a</a:t>
            </a:r>
            <a:r>
              <a:rPr lang="tr-TR" sz="2400" b="0" i="0" dirty="0">
                <a:effectLst/>
                <a:latin typeface="charter"/>
              </a:rPr>
              <a:t> iletmektir.</a:t>
            </a:r>
          </a:p>
        </p:txBody>
      </p:sp>
    </p:spTree>
    <p:extLst>
      <p:ext uri="{BB962C8B-B14F-4D97-AF65-F5344CB8AC3E}">
        <p14:creationId xmlns:p14="http://schemas.microsoft.com/office/powerpoint/2010/main" val="2033772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AC684FA4-4F49-4F75-8F65-E7AD0C4D8C0A}"/>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13" name="Metin kutusu 12">
            <a:extLst>
              <a:ext uri="{FF2B5EF4-FFF2-40B4-BE49-F238E27FC236}">
                <a16:creationId xmlns:a16="http://schemas.microsoft.com/office/drawing/2014/main" id="{E99D0060-333D-4F39-9A42-72E8755F6334}"/>
              </a:ext>
            </a:extLst>
          </p:cNvPr>
          <p:cNvSpPr txBox="1"/>
          <p:nvPr/>
        </p:nvSpPr>
        <p:spPr>
          <a:xfrm>
            <a:off x="9498563" y="204596"/>
            <a:ext cx="2572139" cy="461665"/>
          </a:xfrm>
          <a:prstGeom prst="rect">
            <a:avLst/>
          </a:prstGeom>
          <a:noFill/>
        </p:spPr>
        <p:txBody>
          <a:bodyPr wrap="square" rtlCol="0">
            <a:spAutoFit/>
          </a:bodyPr>
          <a:lstStyle/>
          <a:p>
            <a:r>
              <a:rPr lang="tr-TR" sz="2400" dirty="0"/>
              <a:t>Controller </a:t>
            </a:r>
            <a:r>
              <a:rPr lang="tr-TR" sz="2400" dirty="0">
                <a:solidFill>
                  <a:srgbClr val="FF0000"/>
                </a:solidFill>
              </a:rPr>
              <a:t>Nedir?</a:t>
            </a:r>
          </a:p>
        </p:txBody>
      </p:sp>
      <p:sp>
        <p:nvSpPr>
          <p:cNvPr id="17" name="Metin kutusu 16">
            <a:extLst>
              <a:ext uri="{FF2B5EF4-FFF2-40B4-BE49-F238E27FC236}">
                <a16:creationId xmlns:a16="http://schemas.microsoft.com/office/drawing/2014/main" id="{176C6C91-9E90-4FED-8CE8-A165804F06DD}"/>
              </a:ext>
            </a:extLst>
          </p:cNvPr>
          <p:cNvSpPr txBox="1"/>
          <p:nvPr/>
        </p:nvSpPr>
        <p:spPr>
          <a:xfrm>
            <a:off x="685801" y="1905506"/>
            <a:ext cx="9209314" cy="1938992"/>
          </a:xfrm>
          <a:prstGeom prst="rect">
            <a:avLst/>
          </a:prstGeom>
          <a:noFill/>
        </p:spPr>
        <p:txBody>
          <a:bodyPr wrap="square">
            <a:spAutoFit/>
          </a:bodyPr>
          <a:lstStyle/>
          <a:p>
            <a:pPr marL="342900" indent="-342900" algn="l">
              <a:buFont typeface="Arial" panose="020B0604020202020204" pitchFamily="34" charset="0"/>
              <a:buChar char="•"/>
            </a:pPr>
            <a:r>
              <a:rPr lang="tr-TR" sz="2400" b="0" i="0" dirty="0">
                <a:effectLst/>
                <a:latin typeface="charter"/>
              </a:rPr>
              <a:t>Controller, </a:t>
            </a:r>
            <a:r>
              <a:rPr lang="tr-TR" sz="2400" b="0" i="0" dirty="0" err="1">
                <a:effectLst/>
                <a:latin typeface="charter"/>
              </a:rPr>
              <a:t>MVC’de</a:t>
            </a:r>
            <a:r>
              <a:rPr lang="tr-TR" sz="2400" b="0" i="0" dirty="0">
                <a:effectLst/>
                <a:latin typeface="charter"/>
              </a:rPr>
              <a:t> projenin iç süreçlerini kontrol eden bölümdür. Bu bölümde </a:t>
            </a:r>
            <a:r>
              <a:rPr lang="tr-TR" sz="2400" b="0" i="0" dirty="0" err="1">
                <a:effectLst/>
                <a:latin typeface="charter"/>
              </a:rPr>
              <a:t>View</a:t>
            </a:r>
            <a:r>
              <a:rPr lang="tr-TR" sz="2400" b="0" i="0" dirty="0">
                <a:effectLst/>
                <a:latin typeface="charter"/>
              </a:rPr>
              <a:t> ile Model arasındaki bağlantı kurulur. Kullanıcılardan gelen istekler (</a:t>
            </a:r>
            <a:r>
              <a:rPr lang="tr-TR" sz="2400" b="0" i="0" dirty="0" err="1">
                <a:effectLst/>
                <a:latin typeface="charter"/>
              </a:rPr>
              <a:t>request</a:t>
            </a:r>
            <a:r>
              <a:rPr lang="tr-TR" sz="2400" b="0" i="0" dirty="0">
                <a:effectLst/>
                <a:latin typeface="charter"/>
              </a:rPr>
              <a:t>) </a:t>
            </a:r>
            <a:r>
              <a:rPr lang="tr-TR" sz="2400" b="0" i="0" dirty="0" err="1">
                <a:effectLst/>
                <a:latin typeface="charter"/>
              </a:rPr>
              <a:t>Controller’larda</a:t>
            </a:r>
            <a:r>
              <a:rPr lang="tr-TR" sz="2400" b="0" i="0" dirty="0">
                <a:effectLst/>
                <a:latin typeface="charter"/>
              </a:rPr>
              <a:t> değerlendirilir, isteğin detayına göre hangi işlemlerin yapılacağı ve kullanıcıya hangi </a:t>
            </a:r>
            <a:r>
              <a:rPr lang="tr-TR" sz="2400" b="0" i="0" dirty="0" err="1">
                <a:effectLst/>
                <a:latin typeface="charter"/>
              </a:rPr>
              <a:t>View’ın</a:t>
            </a:r>
            <a:r>
              <a:rPr lang="tr-TR" sz="2400" b="0" i="0" dirty="0">
                <a:effectLst/>
                <a:latin typeface="charter"/>
              </a:rPr>
              <a:t> döneceği (</a:t>
            </a:r>
            <a:r>
              <a:rPr lang="tr-TR" sz="2400" b="0" i="0" dirty="0" err="1">
                <a:effectLst/>
                <a:latin typeface="charter"/>
              </a:rPr>
              <a:t>response</a:t>
            </a:r>
            <a:r>
              <a:rPr lang="tr-TR" sz="2400" b="0" i="0" dirty="0">
                <a:effectLst/>
                <a:latin typeface="charter"/>
              </a:rPr>
              <a:t>) belirtilir.</a:t>
            </a:r>
            <a:endParaRPr lang="tr-TR" b="0" i="0" dirty="0">
              <a:effectLst/>
              <a:latin typeface="charter"/>
            </a:endParaRPr>
          </a:p>
        </p:txBody>
      </p:sp>
    </p:spTree>
    <p:extLst>
      <p:ext uri="{BB962C8B-B14F-4D97-AF65-F5344CB8AC3E}">
        <p14:creationId xmlns:p14="http://schemas.microsoft.com/office/powerpoint/2010/main" val="950365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AC684FA4-4F49-4F75-8F65-E7AD0C4D8C0A}"/>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13" name="Metin kutusu 12">
            <a:extLst>
              <a:ext uri="{FF2B5EF4-FFF2-40B4-BE49-F238E27FC236}">
                <a16:creationId xmlns:a16="http://schemas.microsoft.com/office/drawing/2014/main" id="{E99D0060-333D-4F39-9A42-72E8755F6334}"/>
              </a:ext>
            </a:extLst>
          </p:cNvPr>
          <p:cNvSpPr txBox="1"/>
          <p:nvPr/>
        </p:nvSpPr>
        <p:spPr>
          <a:xfrm>
            <a:off x="685801" y="1351327"/>
            <a:ext cx="4530011" cy="584775"/>
          </a:xfrm>
          <a:prstGeom prst="rect">
            <a:avLst/>
          </a:prstGeom>
          <a:noFill/>
        </p:spPr>
        <p:txBody>
          <a:bodyPr wrap="square" rtlCol="0">
            <a:spAutoFit/>
          </a:bodyPr>
          <a:lstStyle/>
          <a:p>
            <a:r>
              <a:rPr lang="tr-TR" sz="3200" dirty="0"/>
              <a:t>SOLID </a:t>
            </a:r>
            <a:r>
              <a:rPr lang="tr-TR" sz="3200" dirty="0" err="1"/>
              <a:t>PRENSİPLERi</a:t>
            </a:r>
            <a:endParaRPr lang="tr-TR" sz="3200" dirty="0">
              <a:solidFill>
                <a:srgbClr val="FF0000"/>
              </a:solidFill>
            </a:endParaRPr>
          </a:p>
        </p:txBody>
      </p:sp>
      <p:sp>
        <p:nvSpPr>
          <p:cNvPr id="6" name="Metin kutusu 5">
            <a:extLst>
              <a:ext uri="{FF2B5EF4-FFF2-40B4-BE49-F238E27FC236}">
                <a16:creationId xmlns:a16="http://schemas.microsoft.com/office/drawing/2014/main" id="{F7337EC1-18D3-4E9C-B2EA-53F5E7998539}"/>
              </a:ext>
            </a:extLst>
          </p:cNvPr>
          <p:cNvSpPr txBox="1"/>
          <p:nvPr/>
        </p:nvSpPr>
        <p:spPr>
          <a:xfrm>
            <a:off x="685801" y="2426476"/>
            <a:ext cx="10692881" cy="2862322"/>
          </a:xfrm>
          <a:prstGeom prst="rect">
            <a:avLst/>
          </a:prstGeom>
          <a:noFill/>
        </p:spPr>
        <p:txBody>
          <a:bodyPr wrap="square">
            <a:spAutoFit/>
          </a:bodyPr>
          <a:lstStyle/>
          <a:p>
            <a:pPr algn="l"/>
            <a:r>
              <a:rPr lang="tr-TR" b="1" i="0" dirty="0">
                <a:effectLst/>
                <a:latin typeface="charter"/>
              </a:rPr>
              <a:t>SOLID</a:t>
            </a:r>
            <a:r>
              <a:rPr lang="tr-TR" b="0" i="0" dirty="0">
                <a:effectLst/>
                <a:latin typeface="charter"/>
              </a:rPr>
              <a:t> yazılım prensipleri; geliştirilen yazılımın esnek, yeniden kullanılabilir, sürdürülebilir ve anlaşılır olmasını sağlayan, kod tekrarını önleyen ve Robert C. Martin tarafından öne sürülen prensipler bütünüdür. Kısaltması Michael </a:t>
            </a:r>
            <a:r>
              <a:rPr lang="tr-TR" b="0" i="0" dirty="0" err="1">
                <a:effectLst/>
                <a:latin typeface="charter"/>
              </a:rPr>
              <a:t>Feathers</a:t>
            </a:r>
            <a:r>
              <a:rPr lang="tr-TR" b="0" i="0" dirty="0">
                <a:effectLst/>
                <a:latin typeface="charter"/>
              </a:rPr>
              <a:t> tarafından tanımlanan bu prensiplerin amacı;</a:t>
            </a:r>
          </a:p>
          <a:p>
            <a:pPr algn="l">
              <a:buFont typeface="Arial" panose="020B0604020202020204" pitchFamily="34" charset="0"/>
              <a:buChar char="•"/>
            </a:pPr>
            <a:r>
              <a:rPr lang="tr-TR" b="0" i="0" dirty="0">
                <a:effectLst/>
                <a:latin typeface="charter"/>
              </a:rPr>
              <a:t>Geliştirdiğimiz yazılımın gelecekte gereksinimlere kolayca adapte olması,</a:t>
            </a:r>
          </a:p>
          <a:p>
            <a:pPr algn="l">
              <a:buFont typeface="Arial" panose="020B0604020202020204" pitchFamily="34" charset="0"/>
              <a:buChar char="•"/>
            </a:pPr>
            <a:r>
              <a:rPr lang="tr-TR" b="0" i="0" dirty="0">
                <a:effectLst/>
                <a:latin typeface="charter"/>
              </a:rPr>
              <a:t>Yeni özellikleri kodda bir değişikliğe gerek kalmadan kolayca ekleyebileceğimiz</a:t>
            </a:r>
          </a:p>
          <a:p>
            <a:pPr algn="l">
              <a:buFont typeface="Arial" panose="020B0604020202020204" pitchFamily="34" charset="0"/>
              <a:buChar char="•"/>
            </a:pPr>
            <a:r>
              <a:rPr lang="tr-TR" b="0" i="0" dirty="0">
                <a:effectLst/>
                <a:latin typeface="charter"/>
              </a:rPr>
              <a:t>Yeni gereksinimlere karşın kodun üzerinde en az değişimi sağlaması,</a:t>
            </a:r>
          </a:p>
          <a:p>
            <a:pPr algn="l">
              <a:buFont typeface="Arial" panose="020B0604020202020204" pitchFamily="34" charset="0"/>
              <a:buChar char="•"/>
            </a:pPr>
            <a:r>
              <a:rPr lang="tr-TR" b="0" i="0" dirty="0">
                <a:effectLst/>
                <a:latin typeface="charter"/>
              </a:rPr>
              <a:t>Kod üzerinde sürekli düzeltme hatta yeniden yazma gibi sorunların yol açtığı zaman kaybını da minimuma indirmektir.</a:t>
            </a:r>
          </a:p>
          <a:p>
            <a:pPr algn="l"/>
            <a:r>
              <a:rPr lang="tr-TR" b="0" i="0" dirty="0">
                <a:effectLst/>
                <a:latin typeface="charter"/>
              </a:rPr>
              <a:t>Bu prensipler uygulanarak uygulamalarımızın büyürken, karmaşıklığın da büyümesinin önüne geçmiş oluruz. “</a:t>
            </a:r>
            <a:r>
              <a:rPr lang="tr-TR" b="1" i="0" dirty="0">
                <a:effectLst/>
                <a:latin typeface="charter"/>
              </a:rPr>
              <a:t>İyi kod</a:t>
            </a:r>
            <a:r>
              <a:rPr lang="tr-TR" b="0" i="0" dirty="0">
                <a:effectLst/>
                <a:latin typeface="charter"/>
              </a:rPr>
              <a:t>” yazmak için bu prensiplere uygun yazılım geliştirmelisiniz.</a:t>
            </a:r>
          </a:p>
        </p:txBody>
      </p:sp>
    </p:spTree>
    <p:extLst>
      <p:ext uri="{BB962C8B-B14F-4D97-AF65-F5344CB8AC3E}">
        <p14:creationId xmlns:p14="http://schemas.microsoft.com/office/powerpoint/2010/main" val="173287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45D3C3-657E-4C58-92DB-5A02C5AAB7E3}"/>
              </a:ext>
            </a:extLst>
          </p:cNvPr>
          <p:cNvSpPr>
            <a:spLocks noGrp="1"/>
          </p:cNvSpPr>
          <p:nvPr>
            <p:ph type="title"/>
          </p:nvPr>
        </p:nvSpPr>
        <p:spPr>
          <a:xfrm>
            <a:off x="685801" y="77756"/>
            <a:ext cx="3895530" cy="715346"/>
          </a:xfrm>
        </p:spPr>
        <p:txBody>
          <a:bodyPr>
            <a:normAutofit fontScale="90000"/>
          </a:body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3" name="İçerik Yer Tutucusu 2">
            <a:extLst>
              <a:ext uri="{FF2B5EF4-FFF2-40B4-BE49-F238E27FC236}">
                <a16:creationId xmlns:a16="http://schemas.microsoft.com/office/drawing/2014/main" id="{4EE38CA2-0ED8-4EE0-80E7-979E5AF13B7D}"/>
              </a:ext>
            </a:extLst>
          </p:cNvPr>
          <p:cNvSpPr>
            <a:spLocks noGrp="1"/>
          </p:cNvSpPr>
          <p:nvPr>
            <p:ph idx="1"/>
          </p:nvPr>
        </p:nvSpPr>
        <p:spPr>
          <a:xfrm>
            <a:off x="769776" y="1666206"/>
            <a:ext cx="10538926" cy="4697272"/>
          </a:xfrm>
        </p:spPr>
        <p:txBody>
          <a:bodyPr>
            <a:normAutofit/>
          </a:bodyPr>
          <a:lstStyle/>
          <a:p>
            <a:r>
              <a:rPr lang="tr-TR" dirty="0"/>
              <a:t>Compiler</a:t>
            </a:r>
            <a:r>
              <a:rPr lang="tr-TR" b="1" dirty="0"/>
              <a:t> </a:t>
            </a:r>
            <a:r>
              <a:rPr lang="tr-TR" dirty="0"/>
              <a:t>(Derleyici), geliştiricilerin herhangi bir programlama dilini kullanarak yazdığı kaynak kodu bilgisayarın anlayabileceği makine diline yani 0 ve 1’lere çeviren aracı yazılımdır. Derleyici sayesinde geliştiriciler farklı programlama dillerini kullanarak aynı işlevi yerine getiren yazılımlar üretebilirler.</a:t>
            </a:r>
            <a:endParaRPr lang="tr-TR" dirty="0">
              <a:latin typeface="Verdana" panose="020B0604030504040204" pitchFamily="34" charset="0"/>
            </a:endParaRPr>
          </a:p>
          <a:p>
            <a:pPr algn="l"/>
            <a:r>
              <a:rPr lang="tr-TR" b="0" i="0" dirty="0">
                <a:effectLst/>
                <a:latin typeface="Verdana" panose="020B0604030504040204" pitchFamily="34" charset="0"/>
              </a:rPr>
              <a:t>Compiler, farklı bir dilde oluşturulan kaynak kodun istenilen farklı bir </a:t>
            </a:r>
            <a:r>
              <a:rPr lang="tr-TR" b="0" i="0" strike="noStrike" dirty="0">
                <a:effectLst/>
                <a:latin typeface="Verdana" panose="020B0604030504040204" pitchFamily="34" charset="0"/>
                <a:hlinkClick r:id="rId2">
                  <a:extLst>
                    <a:ext uri="{A12FA001-AC4F-418D-AE19-62706E023703}">
                      <ahyp:hlinkClr xmlns:ahyp="http://schemas.microsoft.com/office/drawing/2018/hyperlinkcolor" val="tx"/>
                    </a:ext>
                  </a:extLst>
                </a:hlinkClick>
              </a:rPr>
              <a:t>kod</a:t>
            </a:r>
            <a:r>
              <a:rPr lang="tr-TR" b="0" i="0" dirty="0">
                <a:effectLst/>
                <a:latin typeface="Verdana" panose="020B0604030504040204" pitchFamily="34" charset="0"/>
              </a:rPr>
              <a:t> haline dönüştürülmesine yardımcı olan otomatikleştirilmiş programlardır. Derleyici programlar yaygın olarak </a:t>
            </a:r>
            <a:r>
              <a:rPr lang="tr-TR" b="0" i="0" dirty="0" err="1">
                <a:effectLst/>
                <a:latin typeface="Verdana" panose="020B0604030504040204" pitchFamily="34" charset="0"/>
              </a:rPr>
              <a:t>executable</a:t>
            </a:r>
            <a:r>
              <a:rPr lang="tr-TR" b="0" i="0" dirty="0">
                <a:effectLst/>
                <a:latin typeface="Verdana" panose="020B0604030504040204" pitchFamily="34" charset="0"/>
              </a:rPr>
              <a:t> </a:t>
            </a:r>
            <a:r>
              <a:rPr lang="tr-TR" b="0" i="0" strike="noStrike" dirty="0" err="1">
                <a:effectLst/>
                <a:latin typeface="Verdana" panose="020B0604030504040204" pitchFamily="34" charset="0"/>
                <a:hlinkClick r:id="rId3">
                  <a:extLst>
                    <a:ext uri="{A12FA001-AC4F-418D-AE19-62706E023703}">
                      <ahyp:hlinkClr xmlns:ahyp="http://schemas.microsoft.com/office/drawing/2018/hyperlinkcolor" val="tx"/>
                    </a:ext>
                  </a:extLst>
                </a:hlinkClick>
              </a:rPr>
              <a:t>code</a:t>
            </a:r>
            <a:r>
              <a:rPr lang="tr-TR" b="0" i="0" dirty="0">
                <a:effectLst/>
                <a:latin typeface="Verdana" panose="020B0604030504040204" pitchFamily="34" charset="0"/>
              </a:rPr>
              <a:t> olarak tanımlanan hemen çalıştırılabilir kodlar üretmektedir.</a:t>
            </a:r>
          </a:p>
          <a:p>
            <a:pPr algn="l"/>
            <a:r>
              <a:rPr lang="tr-TR" b="0" i="0" dirty="0">
                <a:effectLst/>
                <a:latin typeface="Verdana" panose="020B0604030504040204" pitchFamily="34" charset="0"/>
              </a:rPr>
              <a:t>Derleyiciler sadece aynı seviyedeki programlama dilinde yazı</a:t>
            </a:r>
            <a:r>
              <a:rPr lang="tr-TR" b="0" i="0" strike="noStrike" dirty="0">
                <a:effectLst/>
                <a:latin typeface="Verdana" panose="020B0604030504040204" pitchFamily="34" charset="0"/>
                <a:hlinkClick r:id="rId4">
                  <a:extLst>
                    <a:ext uri="{A12FA001-AC4F-418D-AE19-62706E023703}">
                      <ahyp:hlinkClr xmlns:ahyp="http://schemas.microsoft.com/office/drawing/2018/hyperlinkcolor" val="tx"/>
                    </a:ext>
                  </a:extLst>
                </a:hlinkClick>
              </a:rPr>
              <a:t>lan</a:t>
            </a:r>
            <a:r>
              <a:rPr lang="tr-TR" b="0" i="0" dirty="0">
                <a:effectLst/>
                <a:latin typeface="Verdana" panose="020B0604030504040204" pitchFamily="34" charset="0"/>
              </a:rPr>
              <a:t> kodların aynı seviyedeki eşlerine çevrilmesinde görevli değildirler. Bir derleyici, üst seviye bir programlama dilinin kodunu daha alt seviyeli bir programlama diline çevirme görevini üstlenebilirler. Basit bir örnek vermek gerekirse; bilgisayarınızda </a:t>
            </a:r>
            <a:r>
              <a:rPr lang="tr-TR" b="0" i="0" strike="noStrike" dirty="0">
                <a:effectLst/>
                <a:latin typeface="Verdana" panose="020B0604030504040204" pitchFamily="34" charset="0"/>
                <a:hlinkClick r:id="rId5">
                  <a:extLst>
                    <a:ext uri="{A12FA001-AC4F-418D-AE19-62706E023703}">
                      <ahyp:hlinkClr xmlns:ahyp="http://schemas.microsoft.com/office/drawing/2018/hyperlinkcolor" val="tx"/>
                    </a:ext>
                  </a:extLst>
                </a:hlinkClick>
              </a:rPr>
              <a:t>C</a:t>
            </a:r>
            <a:r>
              <a:rPr lang="tr-TR" b="0" i="0" dirty="0">
                <a:effectLst/>
                <a:latin typeface="Verdana" panose="020B0604030504040204" pitchFamily="34" charset="0"/>
              </a:rPr>
              <a:t> diliyle hazırlamış olduğunuz bir yazılımı derleyiciler sayesinde makine dili olarak kabul edilen Assembly veya daha alt seviyeli programlama dillerine dönüştürebilirsiniz. </a:t>
            </a:r>
          </a:p>
          <a:p>
            <a:endParaRPr lang="tr-TR" dirty="0"/>
          </a:p>
        </p:txBody>
      </p:sp>
      <p:sp>
        <p:nvSpPr>
          <p:cNvPr id="6" name="Metin kutusu 5">
            <a:extLst>
              <a:ext uri="{FF2B5EF4-FFF2-40B4-BE49-F238E27FC236}">
                <a16:creationId xmlns:a16="http://schemas.microsoft.com/office/drawing/2014/main" id="{5ABC61D3-89D5-4C51-80CC-55C14F5E6FCD}"/>
              </a:ext>
            </a:extLst>
          </p:cNvPr>
          <p:cNvSpPr txBox="1"/>
          <p:nvPr/>
        </p:nvSpPr>
        <p:spPr>
          <a:xfrm>
            <a:off x="685801" y="811763"/>
            <a:ext cx="6941975" cy="646331"/>
          </a:xfrm>
          <a:prstGeom prst="rect">
            <a:avLst/>
          </a:prstGeom>
          <a:noFill/>
        </p:spPr>
        <p:txBody>
          <a:bodyPr wrap="square" rtlCol="0">
            <a:spAutoFit/>
          </a:bodyPr>
          <a:lstStyle/>
          <a:p>
            <a:r>
              <a:rPr lang="tr-TR" sz="3600" dirty="0">
                <a:latin typeface="Bahnschrift SemiBold" panose="020B0502040204020203" pitchFamily="34" charset="0"/>
              </a:rPr>
              <a:t>Compiler (Derleyici) nedir?</a:t>
            </a:r>
          </a:p>
        </p:txBody>
      </p:sp>
    </p:spTree>
    <p:extLst>
      <p:ext uri="{BB962C8B-B14F-4D97-AF65-F5344CB8AC3E}">
        <p14:creationId xmlns:p14="http://schemas.microsoft.com/office/powerpoint/2010/main" val="147755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AC684FA4-4F49-4F75-8F65-E7AD0C4D8C0A}"/>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13" name="Metin kutusu 12">
            <a:extLst>
              <a:ext uri="{FF2B5EF4-FFF2-40B4-BE49-F238E27FC236}">
                <a16:creationId xmlns:a16="http://schemas.microsoft.com/office/drawing/2014/main" id="{E99D0060-333D-4F39-9A42-72E8755F6334}"/>
              </a:ext>
            </a:extLst>
          </p:cNvPr>
          <p:cNvSpPr txBox="1"/>
          <p:nvPr/>
        </p:nvSpPr>
        <p:spPr>
          <a:xfrm>
            <a:off x="10314993" y="77756"/>
            <a:ext cx="1688940" cy="307777"/>
          </a:xfrm>
          <a:prstGeom prst="rect">
            <a:avLst/>
          </a:prstGeom>
          <a:noFill/>
        </p:spPr>
        <p:txBody>
          <a:bodyPr wrap="square" rtlCol="0">
            <a:spAutoFit/>
          </a:bodyPr>
          <a:lstStyle/>
          <a:p>
            <a:r>
              <a:rPr lang="tr-TR" sz="1400" dirty="0">
                <a:solidFill>
                  <a:srgbClr val="FFFF00"/>
                </a:solidFill>
              </a:rPr>
              <a:t>SOLID</a:t>
            </a:r>
            <a:r>
              <a:rPr lang="tr-TR" sz="1400" dirty="0"/>
              <a:t> </a:t>
            </a:r>
            <a:r>
              <a:rPr lang="tr-TR" sz="1400" dirty="0" err="1"/>
              <a:t>PRENSİPLERi</a:t>
            </a:r>
            <a:endParaRPr lang="tr-TR" sz="1400" dirty="0">
              <a:solidFill>
                <a:srgbClr val="FF0000"/>
              </a:solidFill>
            </a:endParaRPr>
          </a:p>
        </p:txBody>
      </p:sp>
      <p:sp>
        <p:nvSpPr>
          <p:cNvPr id="7" name="Metin kutusu 6">
            <a:extLst>
              <a:ext uri="{FF2B5EF4-FFF2-40B4-BE49-F238E27FC236}">
                <a16:creationId xmlns:a16="http://schemas.microsoft.com/office/drawing/2014/main" id="{E1F62001-A51F-458A-86B6-10B943C711FC}"/>
              </a:ext>
            </a:extLst>
          </p:cNvPr>
          <p:cNvSpPr txBox="1"/>
          <p:nvPr/>
        </p:nvSpPr>
        <p:spPr>
          <a:xfrm>
            <a:off x="685801" y="992223"/>
            <a:ext cx="10967935" cy="4801314"/>
          </a:xfrm>
          <a:prstGeom prst="rect">
            <a:avLst/>
          </a:prstGeom>
          <a:noFill/>
        </p:spPr>
        <p:txBody>
          <a:bodyPr wrap="square">
            <a:spAutoFit/>
          </a:bodyPr>
          <a:lstStyle/>
          <a:p>
            <a:pPr algn="l"/>
            <a:r>
              <a:rPr lang="tr-TR" b="1" i="0" dirty="0">
                <a:solidFill>
                  <a:srgbClr val="FFFF00"/>
                </a:solidFill>
                <a:effectLst/>
                <a:latin typeface="sohne"/>
              </a:rPr>
              <a:t>S</a:t>
            </a:r>
            <a:r>
              <a:rPr lang="tr-TR" b="0" i="0" dirty="0">
                <a:solidFill>
                  <a:srgbClr val="FFFF00"/>
                </a:solidFill>
                <a:effectLst/>
                <a:latin typeface="sohne"/>
              </a:rPr>
              <a:t> — </a:t>
            </a:r>
            <a:r>
              <a:rPr lang="tr-TR" b="0" i="0" dirty="0" err="1">
                <a:solidFill>
                  <a:srgbClr val="FFFF00"/>
                </a:solidFill>
                <a:effectLst/>
                <a:latin typeface="sohne"/>
              </a:rPr>
              <a:t>Single-responsibility</a:t>
            </a:r>
            <a:r>
              <a:rPr lang="tr-TR" b="0" i="0" dirty="0">
                <a:solidFill>
                  <a:srgbClr val="FFFF00"/>
                </a:solidFill>
                <a:effectLst/>
                <a:latin typeface="sohne"/>
              </a:rPr>
              <a:t> </a:t>
            </a:r>
            <a:r>
              <a:rPr lang="tr-TR" b="0" i="0" dirty="0" err="1">
                <a:solidFill>
                  <a:srgbClr val="FFFF00"/>
                </a:solidFill>
                <a:effectLst/>
                <a:latin typeface="sohne"/>
              </a:rPr>
              <a:t>principle</a:t>
            </a:r>
            <a:endParaRPr lang="tr-TR" b="0" i="0" dirty="0">
              <a:solidFill>
                <a:srgbClr val="FFFF00"/>
              </a:solidFill>
              <a:effectLst/>
              <a:latin typeface="sohne"/>
            </a:endParaRPr>
          </a:p>
          <a:p>
            <a:pPr algn="l"/>
            <a:r>
              <a:rPr lang="tr-TR" b="0" i="0" dirty="0">
                <a:effectLst/>
                <a:latin typeface="charter"/>
              </a:rPr>
              <a:t>Bir sınıf (nesne) yalnızca bir amaç uğruna değiştirilebilir, o da o sınıfa yüklenen sorumluluktur, yani bir sınıfın(fonksiyona da indirgenebilir) yapması gereken yalnızca bir işi olması gerekir.</a:t>
            </a:r>
          </a:p>
          <a:p>
            <a:pPr algn="l"/>
            <a:endParaRPr lang="tr-TR" b="0" i="0" dirty="0">
              <a:solidFill>
                <a:srgbClr val="FFFF00"/>
              </a:solidFill>
              <a:effectLst/>
              <a:latin typeface="charter"/>
            </a:endParaRPr>
          </a:p>
          <a:p>
            <a:pPr algn="l"/>
            <a:r>
              <a:rPr lang="tr-TR" b="1" i="0" dirty="0">
                <a:solidFill>
                  <a:srgbClr val="FFFF00"/>
                </a:solidFill>
                <a:effectLst/>
                <a:latin typeface="sohne"/>
              </a:rPr>
              <a:t>O</a:t>
            </a:r>
            <a:r>
              <a:rPr lang="tr-TR" b="0" i="0" dirty="0">
                <a:solidFill>
                  <a:srgbClr val="FFFF00"/>
                </a:solidFill>
                <a:effectLst/>
                <a:latin typeface="sohne"/>
              </a:rPr>
              <a:t> — Open-</a:t>
            </a:r>
            <a:r>
              <a:rPr lang="tr-TR" b="0" i="0" dirty="0" err="1">
                <a:solidFill>
                  <a:srgbClr val="FFFF00"/>
                </a:solidFill>
                <a:effectLst/>
                <a:latin typeface="sohne"/>
              </a:rPr>
              <a:t>closed</a:t>
            </a:r>
            <a:r>
              <a:rPr lang="tr-TR" b="0" i="0" dirty="0">
                <a:solidFill>
                  <a:srgbClr val="FFFF00"/>
                </a:solidFill>
                <a:effectLst/>
                <a:latin typeface="sohne"/>
              </a:rPr>
              <a:t> </a:t>
            </a:r>
            <a:r>
              <a:rPr lang="tr-TR" b="0" i="0" dirty="0" err="1">
                <a:solidFill>
                  <a:srgbClr val="FFFF00"/>
                </a:solidFill>
                <a:effectLst/>
                <a:latin typeface="sohne"/>
              </a:rPr>
              <a:t>principle</a:t>
            </a:r>
            <a:endParaRPr lang="tr-TR" b="0" i="0" dirty="0">
              <a:solidFill>
                <a:srgbClr val="FFFF00"/>
              </a:solidFill>
              <a:effectLst/>
              <a:latin typeface="sohne"/>
            </a:endParaRPr>
          </a:p>
          <a:p>
            <a:pPr algn="l"/>
            <a:r>
              <a:rPr lang="tr-TR" b="0" i="0" dirty="0">
                <a:effectLst/>
                <a:latin typeface="charter"/>
              </a:rPr>
              <a:t>Bir sınıf ya da fonksiyon halihazırda var olan özellikleri korumalı ve değişikliğe izin vermemelidir. Yani davranışını değiştirmiyor olmalı ve yeni özellikler kazanabiliyor olmalıdır.</a:t>
            </a:r>
          </a:p>
          <a:p>
            <a:pPr algn="l"/>
            <a:endParaRPr lang="tr-TR" b="0" i="0" dirty="0">
              <a:effectLst/>
              <a:latin typeface="charter"/>
            </a:endParaRPr>
          </a:p>
          <a:p>
            <a:pPr algn="l"/>
            <a:r>
              <a:rPr lang="tr-TR" b="1" i="0" dirty="0">
                <a:solidFill>
                  <a:srgbClr val="FFFF00"/>
                </a:solidFill>
                <a:effectLst/>
                <a:latin typeface="sohne"/>
              </a:rPr>
              <a:t>L</a:t>
            </a:r>
            <a:r>
              <a:rPr lang="tr-TR" b="0" i="0" dirty="0">
                <a:solidFill>
                  <a:srgbClr val="FFFF00"/>
                </a:solidFill>
                <a:effectLst/>
                <a:latin typeface="sohne"/>
              </a:rPr>
              <a:t> — </a:t>
            </a:r>
            <a:r>
              <a:rPr lang="tr-TR" b="0" i="0" dirty="0" err="1">
                <a:solidFill>
                  <a:srgbClr val="FFFF00"/>
                </a:solidFill>
                <a:effectLst/>
                <a:latin typeface="sohne"/>
              </a:rPr>
              <a:t>Liskov</a:t>
            </a:r>
            <a:r>
              <a:rPr lang="tr-TR" b="0" i="0" dirty="0">
                <a:solidFill>
                  <a:srgbClr val="FFFF00"/>
                </a:solidFill>
                <a:effectLst/>
                <a:latin typeface="sohne"/>
              </a:rPr>
              <a:t> </a:t>
            </a:r>
            <a:r>
              <a:rPr lang="tr-TR" b="0" i="0" dirty="0" err="1">
                <a:solidFill>
                  <a:srgbClr val="FFFF00"/>
                </a:solidFill>
                <a:effectLst/>
                <a:latin typeface="sohne"/>
              </a:rPr>
              <a:t>substitution</a:t>
            </a:r>
            <a:r>
              <a:rPr lang="tr-TR" b="0" i="0" dirty="0">
                <a:solidFill>
                  <a:srgbClr val="FFFF00"/>
                </a:solidFill>
                <a:effectLst/>
                <a:latin typeface="sohne"/>
              </a:rPr>
              <a:t> </a:t>
            </a:r>
            <a:r>
              <a:rPr lang="tr-TR" b="0" i="0" dirty="0" err="1">
                <a:solidFill>
                  <a:srgbClr val="FFFF00"/>
                </a:solidFill>
                <a:effectLst/>
                <a:latin typeface="sohne"/>
              </a:rPr>
              <a:t>principle</a:t>
            </a:r>
            <a:endParaRPr lang="tr-TR" b="0" i="0" dirty="0">
              <a:solidFill>
                <a:srgbClr val="FFFF00"/>
              </a:solidFill>
              <a:effectLst/>
              <a:latin typeface="sohne"/>
            </a:endParaRPr>
          </a:p>
          <a:p>
            <a:pPr algn="l"/>
            <a:r>
              <a:rPr lang="tr-TR" b="0" i="0" dirty="0">
                <a:effectLst/>
                <a:latin typeface="charter"/>
              </a:rPr>
              <a:t>Kodlarımızda herhangi bir değişiklik yapmaya gerek duymadan alt sınıfları, türedikleri(üst) sınıfların yerine kullanabilmeliyiz.</a:t>
            </a:r>
          </a:p>
          <a:p>
            <a:pPr algn="l"/>
            <a:endParaRPr lang="tr-TR" b="0" i="0" dirty="0">
              <a:effectLst/>
              <a:latin typeface="charter"/>
            </a:endParaRPr>
          </a:p>
          <a:p>
            <a:pPr algn="l"/>
            <a:r>
              <a:rPr lang="tr-TR" b="1" i="0" dirty="0">
                <a:solidFill>
                  <a:srgbClr val="FFFF00"/>
                </a:solidFill>
                <a:effectLst/>
                <a:latin typeface="sohne"/>
              </a:rPr>
              <a:t>I</a:t>
            </a:r>
            <a:r>
              <a:rPr lang="tr-TR" b="0" i="0" dirty="0">
                <a:solidFill>
                  <a:srgbClr val="FFFF00"/>
                </a:solidFill>
                <a:effectLst/>
                <a:latin typeface="sohne"/>
              </a:rPr>
              <a:t> — </a:t>
            </a:r>
            <a:r>
              <a:rPr lang="tr-TR" b="0" i="0" dirty="0" err="1">
                <a:solidFill>
                  <a:srgbClr val="FFFF00"/>
                </a:solidFill>
                <a:effectLst/>
                <a:latin typeface="sohne"/>
              </a:rPr>
              <a:t>Interface</a:t>
            </a:r>
            <a:r>
              <a:rPr lang="tr-TR" b="0" i="0" dirty="0">
                <a:solidFill>
                  <a:srgbClr val="FFFF00"/>
                </a:solidFill>
                <a:effectLst/>
                <a:latin typeface="sohne"/>
              </a:rPr>
              <a:t> </a:t>
            </a:r>
            <a:r>
              <a:rPr lang="tr-TR" b="0" i="0" dirty="0" err="1">
                <a:solidFill>
                  <a:srgbClr val="FFFF00"/>
                </a:solidFill>
                <a:effectLst/>
                <a:latin typeface="sohne"/>
              </a:rPr>
              <a:t>segregation</a:t>
            </a:r>
            <a:r>
              <a:rPr lang="tr-TR" b="0" i="0" dirty="0">
                <a:solidFill>
                  <a:srgbClr val="FFFF00"/>
                </a:solidFill>
                <a:effectLst/>
                <a:latin typeface="sohne"/>
              </a:rPr>
              <a:t> </a:t>
            </a:r>
            <a:r>
              <a:rPr lang="tr-TR" b="0" i="0" dirty="0" err="1">
                <a:solidFill>
                  <a:srgbClr val="FFFF00"/>
                </a:solidFill>
                <a:effectLst/>
                <a:latin typeface="sohne"/>
              </a:rPr>
              <a:t>principle</a:t>
            </a:r>
            <a:endParaRPr lang="tr-TR" b="0" i="0" dirty="0">
              <a:solidFill>
                <a:srgbClr val="FFFF00"/>
              </a:solidFill>
              <a:effectLst/>
              <a:latin typeface="sohne"/>
            </a:endParaRPr>
          </a:p>
          <a:p>
            <a:pPr algn="l"/>
            <a:r>
              <a:rPr lang="tr-TR" b="0" i="0" dirty="0">
                <a:effectLst/>
                <a:latin typeface="charter"/>
              </a:rPr>
              <a:t>Sorumlulukların hepsini tek bir </a:t>
            </a:r>
            <a:r>
              <a:rPr lang="tr-TR" b="0" i="0" dirty="0" err="1">
                <a:effectLst/>
                <a:latin typeface="charter"/>
              </a:rPr>
              <a:t>arayüze</a:t>
            </a:r>
            <a:r>
              <a:rPr lang="tr-TR" b="0" i="0" dirty="0">
                <a:effectLst/>
                <a:latin typeface="charter"/>
              </a:rPr>
              <a:t> toplamak yerine daha özelleştirilmiş birden fazla </a:t>
            </a:r>
            <a:r>
              <a:rPr lang="tr-TR" b="0" i="0" dirty="0" err="1">
                <a:effectLst/>
                <a:latin typeface="charter"/>
              </a:rPr>
              <a:t>arayüz</a:t>
            </a:r>
            <a:r>
              <a:rPr lang="tr-TR" b="0" i="0" dirty="0">
                <a:effectLst/>
                <a:latin typeface="charter"/>
              </a:rPr>
              <a:t> oluşturmalıyız.</a:t>
            </a:r>
          </a:p>
          <a:p>
            <a:pPr algn="l"/>
            <a:endParaRPr lang="tr-TR" b="0" i="0" dirty="0">
              <a:effectLst/>
              <a:latin typeface="charter"/>
            </a:endParaRPr>
          </a:p>
          <a:p>
            <a:pPr algn="l"/>
            <a:r>
              <a:rPr lang="tr-TR" b="1" i="0" dirty="0">
                <a:solidFill>
                  <a:srgbClr val="FFFF00"/>
                </a:solidFill>
                <a:effectLst/>
                <a:latin typeface="sohne"/>
              </a:rPr>
              <a:t>D</a:t>
            </a:r>
            <a:r>
              <a:rPr lang="tr-TR" b="0" i="0" dirty="0">
                <a:solidFill>
                  <a:srgbClr val="FFFF00"/>
                </a:solidFill>
                <a:effectLst/>
                <a:latin typeface="sohne"/>
              </a:rPr>
              <a:t> — </a:t>
            </a:r>
            <a:r>
              <a:rPr lang="tr-TR" b="0" i="0" dirty="0" err="1">
                <a:solidFill>
                  <a:srgbClr val="FFFF00"/>
                </a:solidFill>
                <a:effectLst/>
                <a:latin typeface="sohne"/>
              </a:rPr>
              <a:t>Dependency</a:t>
            </a:r>
            <a:r>
              <a:rPr lang="tr-TR" b="0" i="0" dirty="0">
                <a:solidFill>
                  <a:srgbClr val="FFFF00"/>
                </a:solidFill>
                <a:effectLst/>
                <a:latin typeface="sohne"/>
              </a:rPr>
              <a:t> </a:t>
            </a:r>
            <a:r>
              <a:rPr lang="tr-TR" b="0" i="0" dirty="0" err="1">
                <a:solidFill>
                  <a:srgbClr val="FFFF00"/>
                </a:solidFill>
                <a:effectLst/>
                <a:latin typeface="sohne"/>
              </a:rPr>
              <a:t>Inversion</a:t>
            </a:r>
            <a:r>
              <a:rPr lang="tr-TR" b="0" i="0" dirty="0">
                <a:solidFill>
                  <a:srgbClr val="FFFF00"/>
                </a:solidFill>
                <a:effectLst/>
                <a:latin typeface="sohne"/>
              </a:rPr>
              <a:t> </a:t>
            </a:r>
            <a:r>
              <a:rPr lang="tr-TR" b="0" i="0" dirty="0" err="1">
                <a:solidFill>
                  <a:srgbClr val="FFFF00"/>
                </a:solidFill>
                <a:effectLst/>
                <a:latin typeface="sohne"/>
              </a:rPr>
              <a:t>Principle</a:t>
            </a:r>
            <a:endParaRPr lang="tr-TR" b="0" i="0" dirty="0">
              <a:solidFill>
                <a:srgbClr val="FFFF00"/>
              </a:solidFill>
              <a:effectLst/>
              <a:latin typeface="sohne"/>
            </a:endParaRPr>
          </a:p>
          <a:p>
            <a:pPr algn="l"/>
            <a:r>
              <a:rPr lang="tr-TR" b="0" i="0" dirty="0">
                <a:effectLst/>
                <a:latin typeface="charter"/>
              </a:rPr>
              <a:t>Sınıflar arası bağımlılıklar olabildiğince az olmalıdır özellikle üst seviye sınıflar alt seviye sınıflara bağımlı olmamalıdır.</a:t>
            </a:r>
          </a:p>
        </p:txBody>
      </p:sp>
    </p:spTree>
    <p:extLst>
      <p:ext uri="{BB962C8B-B14F-4D97-AF65-F5344CB8AC3E}">
        <p14:creationId xmlns:p14="http://schemas.microsoft.com/office/powerpoint/2010/main" val="984452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AC684FA4-4F49-4F75-8F65-E7AD0C4D8C0A}"/>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6" name="Metin kutusu 5">
            <a:extLst>
              <a:ext uri="{FF2B5EF4-FFF2-40B4-BE49-F238E27FC236}">
                <a16:creationId xmlns:a16="http://schemas.microsoft.com/office/drawing/2014/main" id="{BB3FEEE6-0CF5-492C-B452-4B918400B453}"/>
              </a:ext>
            </a:extLst>
          </p:cNvPr>
          <p:cNvSpPr txBox="1"/>
          <p:nvPr/>
        </p:nvSpPr>
        <p:spPr>
          <a:xfrm>
            <a:off x="685801" y="827705"/>
            <a:ext cx="7028283" cy="523220"/>
          </a:xfrm>
          <a:prstGeom prst="rect">
            <a:avLst/>
          </a:prstGeom>
          <a:noFill/>
        </p:spPr>
        <p:txBody>
          <a:bodyPr wrap="square">
            <a:spAutoFit/>
          </a:bodyPr>
          <a:lstStyle/>
          <a:p>
            <a:pPr algn="l"/>
            <a:r>
              <a:rPr lang="tr-TR" sz="2800" b="1" i="0" dirty="0" err="1">
                <a:effectLst/>
                <a:latin typeface="sohne"/>
              </a:rPr>
              <a:t>Singleton</a:t>
            </a:r>
            <a:r>
              <a:rPr lang="tr-TR" sz="2800" b="1" i="0" dirty="0">
                <a:effectLst/>
                <a:latin typeface="sohne"/>
              </a:rPr>
              <a:t> Design </a:t>
            </a:r>
            <a:r>
              <a:rPr lang="tr-TR" sz="2800" b="1" i="0" dirty="0" err="1">
                <a:effectLst/>
                <a:latin typeface="sohne"/>
              </a:rPr>
              <a:t>Pattern</a:t>
            </a:r>
            <a:r>
              <a:rPr lang="tr-TR" sz="2800" b="1" i="0" dirty="0">
                <a:effectLst/>
                <a:latin typeface="sohne"/>
              </a:rPr>
              <a:t> (Tasarım Örüntüsü)</a:t>
            </a:r>
          </a:p>
        </p:txBody>
      </p:sp>
      <p:sp>
        <p:nvSpPr>
          <p:cNvPr id="8" name="Metin kutusu 7">
            <a:extLst>
              <a:ext uri="{FF2B5EF4-FFF2-40B4-BE49-F238E27FC236}">
                <a16:creationId xmlns:a16="http://schemas.microsoft.com/office/drawing/2014/main" id="{C2FCC8CC-7511-476F-AD36-1950308600CC}"/>
              </a:ext>
            </a:extLst>
          </p:cNvPr>
          <p:cNvSpPr txBox="1"/>
          <p:nvPr/>
        </p:nvSpPr>
        <p:spPr>
          <a:xfrm>
            <a:off x="685801" y="1782978"/>
            <a:ext cx="3186403" cy="4247317"/>
          </a:xfrm>
          <a:prstGeom prst="rect">
            <a:avLst/>
          </a:prstGeom>
          <a:noFill/>
        </p:spPr>
        <p:txBody>
          <a:bodyPr wrap="square">
            <a:spAutoFit/>
          </a:bodyPr>
          <a:lstStyle/>
          <a:p>
            <a:pPr marL="285750" indent="-285750" algn="l">
              <a:buFont typeface="Arial" panose="020B0604020202020204" pitchFamily="34" charset="0"/>
              <a:buChar char="•"/>
            </a:pPr>
            <a:r>
              <a:rPr lang="tr-TR" b="0" i="0" dirty="0" err="1">
                <a:effectLst/>
                <a:latin typeface="charter"/>
              </a:rPr>
              <a:t>Singleton</a:t>
            </a:r>
            <a:r>
              <a:rPr lang="tr-TR" b="0" i="0" dirty="0">
                <a:effectLst/>
                <a:latin typeface="charter"/>
              </a:rPr>
              <a:t> </a:t>
            </a:r>
            <a:r>
              <a:rPr lang="tr-TR" b="0" i="0" dirty="0" err="1">
                <a:effectLst/>
                <a:latin typeface="charter"/>
              </a:rPr>
              <a:t>design</a:t>
            </a:r>
            <a:r>
              <a:rPr lang="tr-TR" b="0" i="0" dirty="0">
                <a:effectLst/>
                <a:latin typeface="charter"/>
              </a:rPr>
              <a:t> </a:t>
            </a:r>
            <a:r>
              <a:rPr lang="tr-TR" b="0" i="0" dirty="0" err="1">
                <a:effectLst/>
                <a:latin typeface="charter"/>
              </a:rPr>
              <a:t>pattern</a:t>
            </a:r>
            <a:r>
              <a:rPr lang="tr-TR" b="0" i="0" dirty="0">
                <a:effectLst/>
                <a:latin typeface="charter"/>
              </a:rPr>
              <a:t>, </a:t>
            </a:r>
            <a:r>
              <a:rPr lang="tr-TR" b="0" i="0" dirty="0" err="1">
                <a:effectLst/>
                <a:latin typeface="charter"/>
              </a:rPr>
              <a:t>creational</a:t>
            </a:r>
            <a:r>
              <a:rPr lang="tr-TR" b="0" i="0" dirty="0">
                <a:effectLst/>
                <a:latin typeface="charter"/>
              </a:rPr>
              <a:t> </a:t>
            </a:r>
            <a:r>
              <a:rPr lang="tr-TR" b="0" i="0" dirty="0" err="1">
                <a:effectLst/>
                <a:latin typeface="charter"/>
              </a:rPr>
              <a:t>design</a:t>
            </a:r>
            <a:r>
              <a:rPr lang="tr-TR" b="0" i="0" dirty="0">
                <a:effectLst/>
                <a:latin typeface="charter"/>
              </a:rPr>
              <a:t> </a:t>
            </a:r>
            <a:r>
              <a:rPr lang="tr-TR" b="0" i="0" dirty="0" err="1">
                <a:effectLst/>
                <a:latin typeface="charter"/>
              </a:rPr>
              <a:t>pattern</a:t>
            </a:r>
            <a:r>
              <a:rPr lang="tr-TR" b="0" i="0" dirty="0">
                <a:effectLst/>
                <a:latin typeface="charter"/>
              </a:rPr>
              <a:t> kategorisindedir.</a:t>
            </a:r>
          </a:p>
          <a:p>
            <a:pPr marL="285750" indent="-285750" algn="l">
              <a:buFont typeface="Arial" panose="020B0604020202020204" pitchFamily="34" charset="0"/>
              <a:buChar char="•"/>
            </a:pPr>
            <a:endParaRPr lang="tr-TR" b="0" i="0" dirty="0">
              <a:effectLst/>
              <a:latin typeface="charter"/>
            </a:endParaRPr>
          </a:p>
          <a:p>
            <a:pPr marL="285750" indent="-285750" algn="l">
              <a:buFont typeface="Arial" panose="020B0604020202020204" pitchFamily="34" charset="0"/>
              <a:buChar char="•"/>
            </a:pPr>
            <a:r>
              <a:rPr lang="tr-TR" b="0" i="0" dirty="0">
                <a:effectLst/>
                <a:latin typeface="charter"/>
              </a:rPr>
              <a:t>Bu tasarım örüntüsündeki amaç, bir </a:t>
            </a:r>
            <a:r>
              <a:rPr lang="tr-TR" b="0" i="0" dirty="0" err="1">
                <a:effectLst/>
                <a:latin typeface="charter"/>
              </a:rPr>
              <a:t>class’tan</a:t>
            </a:r>
            <a:r>
              <a:rPr lang="tr-TR" b="0" i="0" dirty="0">
                <a:effectLst/>
                <a:latin typeface="charter"/>
              </a:rPr>
              <a:t> sadece bir </a:t>
            </a:r>
            <a:r>
              <a:rPr lang="tr-TR" b="0" i="0" dirty="0" err="1">
                <a:effectLst/>
                <a:latin typeface="charter"/>
              </a:rPr>
              <a:t>instance</a:t>
            </a:r>
            <a:r>
              <a:rPr lang="tr-TR" b="0" i="0" dirty="0">
                <a:effectLst/>
                <a:latin typeface="charter"/>
              </a:rPr>
              <a:t> yaratılmasını sağlar. Yani herhangi bir </a:t>
            </a:r>
            <a:r>
              <a:rPr lang="tr-TR" b="0" i="0" dirty="0" err="1">
                <a:effectLst/>
                <a:latin typeface="charter"/>
              </a:rPr>
              <a:t>class’tan</a:t>
            </a:r>
            <a:r>
              <a:rPr lang="tr-TR" b="0" i="0" dirty="0">
                <a:effectLst/>
                <a:latin typeface="charter"/>
              </a:rPr>
              <a:t> bir </a:t>
            </a:r>
            <a:r>
              <a:rPr lang="tr-TR" b="0" i="0" dirty="0" err="1">
                <a:effectLst/>
                <a:latin typeface="charter"/>
              </a:rPr>
              <a:t>instance</a:t>
            </a:r>
            <a:r>
              <a:rPr lang="tr-TR" b="0" i="0" dirty="0">
                <a:effectLst/>
                <a:latin typeface="charter"/>
              </a:rPr>
              <a:t> yaratılmak istendiğinde, eğer daha önce yaratılmış bir </a:t>
            </a:r>
            <a:r>
              <a:rPr lang="tr-TR" b="0" i="0" dirty="0" err="1">
                <a:effectLst/>
                <a:latin typeface="charter"/>
              </a:rPr>
              <a:t>instance</a:t>
            </a:r>
            <a:r>
              <a:rPr lang="tr-TR" b="0" i="0" dirty="0">
                <a:effectLst/>
                <a:latin typeface="charter"/>
              </a:rPr>
              <a:t> yoksa yeni yaratılır. Daha önce yaratılmış ise var olan </a:t>
            </a:r>
            <a:r>
              <a:rPr lang="tr-TR" b="0" i="0" dirty="0" err="1">
                <a:effectLst/>
                <a:latin typeface="charter"/>
              </a:rPr>
              <a:t>instance</a:t>
            </a:r>
            <a:r>
              <a:rPr lang="tr-TR" b="0" i="0" dirty="0">
                <a:effectLst/>
                <a:latin typeface="charter"/>
              </a:rPr>
              <a:t> kullanılır.</a:t>
            </a:r>
          </a:p>
          <a:p>
            <a:pPr marL="285750" indent="-285750" algn="l">
              <a:buFont typeface="Arial" panose="020B0604020202020204" pitchFamily="34" charset="0"/>
              <a:buChar char="•"/>
            </a:pPr>
            <a:endParaRPr lang="tr-TR" b="0" i="0" dirty="0">
              <a:effectLst/>
              <a:latin typeface="charter"/>
            </a:endParaRPr>
          </a:p>
        </p:txBody>
      </p:sp>
      <p:sp>
        <p:nvSpPr>
          <p:cNvPr id="10" name="Metin kutusu 9">
            <a:extLst>
              <a:ext uri="{FF2B5EF4-FFF2-40B4-BE49-F238E27FC236}">
                <a16:creationId xmlns:a16="http://schemas.microsoft.com/office/drawing/2014/main" id="{772F1136-4C8A-4F8C-B3E0-EA6E054FBE28}"/>
              </a:ext>
            </a:extLst>
          </p:cNvPr>
          <p:cNvSpPr txBox="1"/>
          <p:nvPr/>
        </p:nvSpPr>
        <p:spPr>
          <a:xfrm>
            <a:off x="7343192" y="1666639"/>
            <a:ext cx="4660741" cy="4524315"/>
          </a:xfrm>
          <a:prstGeom prst="rect">
            <a:avLst/>
          </a:prstGeom>
          <a:noFill/>
        </p:spPr>
        <p:txBody>
          <a:bodyPr wrap="square">
            <a:spAutoFit/>
          </a:bodyPr>
          <a:lstStyle/>
          <a:p>
            <a:pPr algn="l"/>
            <a:endParaRPr lang="tr-TR" b="0" i="0" dirty="0">
              <a:effectLst/>
              <a:latin typeface="charter"/>
            </a:endParaRPr>
          </a:p>
          <a:p>
            <a:pPr algn="l"/>
            <a:r>
              <a:rPr lang="tr-TR" b="0" i="0" dirty="0" err="1">
                <a:effectLst/>
                <a:latin typeface="charter"/>
              </a:rPr>
              <a:t>Constructor</a:t>
            </a:r>
            <a:r>
              <a:rPr lang="tr-TR" b="0" i="0" dirty="0">
                <a:effectLst/>
                <a:latin typeface="charter"/>
              </a:rPr>
              <a:t> </a:t>
            </a:r>
            <a:r>
              <a:rPr lang="tr-TR" b="1" i="1" dirty="0" err="1">
                <a:effectLst/>
                <a:latin typeface="charter"/>
              </a:rPr>
              <a:t>private</a:t>
            </a:r>
            <a:r>
              <a:rPr lang="tr-TR" b="0" i="0" dirty="0">
                <a:effectLst/>
                <a:latin typeface="charter"/>
              </a:rPr>
              <a:t> olmalı. Bu yapılan işlem </a:t>
            </a:r>
            <a:r>
              <a:rPr lang="tr-TR" b="0" i="0" dirty="0" err="1">
                <a:effectLst/>
                <a:latin typeface="charter"/>
              </a:rPr>
              <a:t>new</a:t>
            </a:r>
            <a:r>
              <a:rPr lang="tr-TR" b="0" i="0" dirty="0">
                <a:effectLst/>
                <a:latin typeface="charter"/>
              </a:rPr>
              <a:t> ile nesne oluşturulmasını </a:t>
            </a:r>
            <a:r>
              <a:rPr lang="tr-TR" b="0" i="0" dirty="0" err="1">
                <a:effectLst/>
                <a:latin typeface="charter"/>
              </a:rPr>
              <a:t>engeller.Class</a:t>
            </a:r>
            <a:r>
              <a:rPr lang="tr-TR" b="0" i="0" dirty="0">
                <a:effectLst/>
                <a:latin typeface="charter"/>
              </a:rPr>
              <a:t> ile aynı türde </a:t>
            </a:r>
            <a:r>
              <a:rPr lang="tr-TR" b="1" i="1" dirty="0" err="1">
                <a:effectLst/>
                <a:latin typeface="charter"/>
              </a:rPr>
              <a:t>static</a:t>
            </a:r>
            <a:r>
              <a:rPr lang="tr-TR" b="1" i="1" dirty="0">
                <a:effectLst/>
                <a:latin typeface="charter"/>
              </a:rPr>
              <a:t> bir </a:t>
            </a:r>
            <a:r>
              <a:rPr lang="tr-TR" b="1" i="1" dirty="0" err="1">
                <a:effectLst/>
                <a:latin typeface="charter"/>
              </a:rPr>
              <a:t>member</a:t>
            </a:r>
            <a:r>
              <a:rPr lang="tr-TR" b="0" i="0" dirty="0">
                <a:effectLst/>
                <a:latin typeface="charter"/>
              </a:rPr>
              <a:t> oluşturulur.</a:t>
            </a:r>
          </a:p>
          <a:p>
            <a:pPr marL="285750" indent="-285750" algn="l">
              <a:buFont typeface="Arial" panose="020B0604020202020204" pitchFamily="34" charset="0"/>
              <a:buChar char="•"/>
            </a:pPr>
            <a:endParaRPr lang="tr-TR" b="0" i="0" dirty="0">
              <a:effectLst/>
              <a:latin typeface="charter"/>
            </a:endParaRPr>
          </a:p>
          <a:p>
            <a:pPr algn="l"/>
            <a:r>
              <a:rPr lang="tr-TR" b="0" i="0" dirty="0">
                <a:effectLst/>
                <a:latin typeface="charter"/>
              </a:rPr>
              <a:t>Örneğin;</a:t>
            </a:r>
            <a:br>
              <a:rPr lang="tr-TR" b="0" i="0" dirty="0">
                <a:effectLst/>
                <a:latin typeface="charter"/>
              </a:rPr>
            </a:br>
            <a:r>
              <a:rPr lang="tr-TR" b="0" i="0" dirty="0" err="1">
                <a:effectLst/>
                <a:latin typeface="charter"/>
              </a:rPr>
              <a:t>class</a:t>
            </a:r>
            <a:r>
              <a:rPr lang="tr-TR" b="0" i="0" dirty="0">
                <a:effectLst/>
                <a:latin typeface="charter"/>
              </a:rPr>
              <a:t> </a:t>
            </a:r>
            <a:r>
              <a:rPr lang="tr-TR" b="1" i="1" dirty="0" err="1">
                <a:effectLst/>
                <a:latin typeface="charter"/>
              </a:rPr>
              <a:t>SingletonExample</a:t>
            </a:r>
            <a:r>
              <a:rPr lang="tr-TR" b="0" i="0" dirty="0">
                <a:effectLst/>
                <a:latin typeface="charter"/>
              </a:rPr>
              <a:t> {</a:t>
            </a:r>
            <a:br>
              <a:rPr lang="tr-TR" b="0" i="0" dirty="0">
                <a:effectLst/>
                <a:latin typeface="charter"/>
              </a:rPr>
            </a:br>
            <a:r>
              <a:rPr lang="tr-TR" b="0" i="0" dirty="0">
                <a:effectLst/>
                <a:latin typeface="charter"/>
              </a:rPr>
              <a:t>	</a:t>
            </a:r>
            <a:r>
              <a:rPr lang="tr-TR" b="0" i="0" dirty="0" err="1">
                <a:effectLst/>
                <a:latin typeface="charter"/>
              </a:rPr>
              <a:t>private</a:t>
            </a:r>
            <a:r>
              <a:rPr lang="tr-TR" b="0" i="0" dirty="0">
                <a:effectLst/>
                <a:latin typeface="charter"/>
              </a:rPr>
              <a:t> </a:t>
            </a:r>
            <a:r>
              <a:rPr lang="tr-TR" b="0" i="0" dirty="0" err="1">
                <a:effectLst/>
                <a:latin typeface="charter"/>
              </a:rPr>
              <a:t>static</a:t>
            </a:r>
            <a:r>
              <a:rPr lang="tr-TR" b="0" i="0" dirty="0">
                <a:effectLst/>
                <a:latin typeface="charter"/>
              </a:rPr>
              <a:t> </a:t>
            </a:r>
            <a:r>
              <a:rPr lang="tr-TR" b="1" i="1" dirty="0" err="1">
                <a:effectLst/>
                <a:latin typeface="charter"/>
              </a:rPr>
              <a:t>SingletonExample</a:t>
            </a:r>
            <a:r>
              <a:rPr lang="tr-TR" b="0" i="0" dirty="0">
                <a:effectLst/>
                <a:latin typeface="charter"/>
              </a:rPr>
              <a:t> </a:t>
            </a:r>
            <a:r>
              <a:rPr lang="tr-TR" b="0" i="0" dirty="0" err="1">
                <a:effectLst/>
                <a:latin typeface="charter"/>
              </a:rPr>
              <a:t>instance</a:t>
            </a:r>
            <a:r>
              <a:rPr lang="tr-TR" b="0" i="0" dirty="0">
                <a:effectLst/>
                <a:latin typeface="charter"/>
              </a:rPr>
              <a:t>;</a:t>
            </a:r>
            <a:br>
              <a:rPr lang="tr-TR" b="0" i="0" dirty="0">
                <a:effectLst/>
                <a:latin typeface="charter"/>
              </a:rPr>
            </a:br>
            <a:r>
              <a:rPr lang="tr-TR" b="0" i="0" dirty="0">
                <a:effectLst/>
                <a:latin typeface="charter"/>
              </a:rPr>
              <a:t>}	</a:t>
            </a:r>
          </a:p>
          <a:p>
            <a:pPr algn="l"/>
            <a:r>
              <a:rPr lang="tr-TR" b="1" i="1" dirty="0" err="1">
                <a:effectLst/>
                <a:latin typeface="charter"/>
              </a:rPr>
              <a:t>Static</a:t>
            </a:r>
            <a:r>
              <a:rPr lang="tr-TR" b="1" i="1" dirty="0">
                <a:effectLst/>
                <a:latin typeface="charter"/>
              </a:rPr>
              <a:t> </a:t>
            </a:r>
            <a:r>
              <a:rPr lang="tr-TR" b="1" i="1" dirty="0" err="1">
                <a:effectLst/>
                <a:latin typeface="charter"/>
              </a:rPr>
              <a:t>member</a:t>
            </a:r>
            <a:r>
              <a:rPr lang="tr-TR" b="0" i="0" dirty="0" err="1">
                <a:effectLst/>
                <a:latin typeface="charter"/>
              </a:rPr>
              <a:t>’a</a:t>
            </a:r>
            <a:r>
              <a:rPr lang="tr-TR" b="0" i="0" dirty="0">
                <a:effectLst/>
                <a:latin typeface="charter"/>
              </a:rPr>
              <a:t> ulaşmak için </a:t>
            </a:r>
            <a:r>
              <a:rPr lang="tr-TR" b="1" i="1" dirty="0" err="1">
                <a:effectLst/>
                <a:latin typeface="charter"/>
              </a:rPr>
              <a:t>static</a:t>
            </a:r>
            <a:r>
              <a:rPr lang="tr-TR" b="1" i="1" dirty="0">
                <a:effectLst/>
                <a:latin typeface="charter"/>
              </a:rPr>
              <a:t> bir metot</a:t>
            </a:r>
            <a:r>
              <a:rPr lang="tr-TR" b="0" i="0" dirty="0">
                <a:effectLst/>
                <a:latin typeface="charter"/>
              </a:rPr>
              <a:t> oluşturulmalıdır.</a:t>
            </a:r>
          </a:p>
          <a:p>
            <a:pPr algn="l"/>
            <a:br>
              <a:rPr lang="tr-TR" b="0" i="0" dirty="0">
                <a:effectLst/>
                <a:latin typeface="charter"/>
              </a:rPr>
            </a:br>
            <a:r>
              <a:rPr lang="tr-TR" b="0" i="0" dirty="0">
                <a:effectLst/>
                <a:latin typeface="charter"/>
              </a:rPr>
              <a:t>Örneğin;</a:t>
            </a:r>
            <a:br>
              <a:rPr lang="tr-TR" b="0" i="0" dirty="0">
                <a:effectLst/>
                <a:latin typeface="charter"/>
              </a:rPr>
            </a:br>
            <a:r>
              <a:rPr lang="tr-TR" b="0" i="0" dirty="0" err="1">
                <a:effectLst/>
                <a:latin typeface="charter"/>
              </a:rPr>
              <a:t>public</a:t>
            </a:r>
            <a:r>
              <a:rPr lang="tr-TR" b="0" i="0" dirty="0">
                <a:effectLst/>
                <a:latin typeface="charter"/>
              </a:rPr>
              <a:t> </a:t>
            </a:r>
            <a:r>
              <a:rPr lang="tr-TR" b="1" i="1" dirty="0" err="1">
                <a:effectLst/>
                <a:latin typeface="charter"/>
              </a:rPr>
              <a:t>static</a:t>
            </a:r>
            <a:r>
              <a:rPr lang="tr-TR" b="0" i="0" dirty="0">
                <a:effectLst/>
                <a:latin typeface="charter"/>
              </a:rPr>
              <a:t> </a:t>
            </a:r>
            <a:r>
              <a:rPr lang="tr-TR" b="0" i="0" dirty="0" err="1">
                <a:effectLst/>
                <a:latin typeface="charter"/>
              </a:rPr>
              <a:t>Singleton</a:t>
            </a:r>
            <a:r>
              <a:rPr lang="tr-TR" b="0" i="0" dirty="0">
                <a:effectLst/>
                <a:latin typeface="charter"/>
              </a:rPr>
              <a:t> </a:t>
            </a:r>
            <a:r>
              <a:rPr lang="tr-TR" b="0" i="0" dirty="0" err="1">
                <a:effectLst/>
                <a:latin typeface="charter"/>
              </a:rPr>
              <a:t>getInstance</a:t>
            </a:r>
            <a:r>
              <a:rPr lang="tr-TR" b="0" i="0" dirty="0">
                <a:effectLst/>
                <a:latin typeface="charter"/>
              </a:rPr>
              <a:t>() { 	</a:t>
            </a:r>
            <a:r>
              <a:rPr lang="tr-TR" b="0" i="0" dirty="0" err="1">
                <a:effectLst/>
                <a:latin typeface="charter"/>
              </a:rPr>
              <a:t>return</a:t>
            </a:r>
            <a:r>
              <a:rPr lang="tr-TR" b="0" i="0" dirty="0">
                <a:effectLst/>
                <a:latin typeface="charter"/>
              </a:rPr>
              <a:t> </a:t>
            </a:r>
            <a:r>
              <a:rPr lang="tr-TR" b="1" i="1" dirty="0" err="1">
                <a:effectLst/>
                <a:latin typeface="charter"/>
              </a:rPr>
              <a:t>instance</a:t>
            </a:r>
            <a:r>
              <a:rPr lang="tr-TR" b="0" i="0" dirty="0">
                <a:effectLst/>
                <a:latin typeface="charter"/>
              </a:rPr>
              <a:t>;</a:t>
            </a:r>
          </a:p>
          <a:p>
            <a:pPr algn="l"/>
            <a:r>
              <a:rPr lang="tr-TR" b="0" i="0" dirty="0">
                <a:effectLst/>
                <a:latin typeface="charter"/>
              </a:rPr>
              <a:t> }</a:t>
            </a:r>
          </a:p>
        </p:txBody>
      </p:sp>
      <p:sp>
        <p:nvSpPr>
          <p:cNvPr id="12" name="Metin kutusu 11">
            <a:extLst>
              <a:ext uri="{FF2B5EF4-FFF2-40B4-BE49-F238E27FC236}">
                <a16:creationId xmlns:a16="http://schemas.microsoft.com/office/drawing/2014/main" id="{1BBDC219-CB0B-454D-8B29-74E48EF6C06D}"/>
              </a:ext>
            </a:extLst>
          </p:cNvPr>
          <p:cNvSpPr txBox="1"/>
          <p:nvPr/>
        </p:nvSpPr>
        <p:spPr>
          <a:xfrm>
            <a:off x="4735286" y="3051634"/>
            <a:ext cx="1992085" cy="1477328"/>
          </a:xfrm>
          <a:prstGeom prst="rect">
            <a:avLst/>
          </a:prstGeom>
          <a:noFill/>
        </p:spPr>
        <p:txBody>
          <a:bodyPr wrap="square">
            <a:spAutoFit/>
          </a:bodyPr>
          <a:lstStyle/>
          <a:p>
            <a:pPr algn="l"/>
            <a:r>
              <a:rPr lang="tr-TR" b="0" i="0" dirty="0">
                <a:effectLst/>
                <a:latin typeface="charter"/>
              </a:rPr>
              <a:t>Bir </a:t>
            </a:r>
            <a:r>
              <a:rPr lang="tr-TR" b="0" i="0" dirty="0" err="1">
                <a:effectLst/>
                <a:latin typeface="charter"/>
              </a:rPr>
              <a:t>class’ın</a:t>
            </a:r>
            <a:r>
              <a:rPr lang="tr-TR" b="0" i="0" dirty="0">
                <a:effectLst/>
                <a:latin typeface="charter"/>
              </a:rPr>
              <a:t> </a:t>
            </a:r>
            <a:r>
              <a:rPr lang="tr-TR" b="0" i="0" dirty="0" err="1">
                <a:effectLst/>
                <a:latin typeface="charter"/>
              </a:rPr>
              <a:t>singleton</a:t>
            </a:r>
            <a:r>
              <a:rPr lang="tr-TR" b="0" i="0" dirty="0">
                <a:effectLst/>
                <a:latin typeface="charter"/>
              </a:rPr>
              <a:t> tasarım örüntüsüne uygun olması için temelde üç adım vardır;</a:t>
            </a:r>
          </a:p>
        </p:txBody>
      </p:sp>
      <p:sp>
        <p:nvSpPr>
          <p:cNvPr id="11" name="Ok: Sağ 10">
            <a:extLst>
              <a:ext uri="{FF2B5EF4-FFF2-40B4-BE49-F238E27FC236}">
                <a16:creationId xmlns:a16="http://schemas.microsoft.com/office/drawing/2014/main" id="{2CF49ED5-FD3D-4915-824A-B66D2D31D7E1}"/>
              </a:ext>
            </a:extLst>
          </p:cNvPr>
          <p:cNvSpPr/>
          <p:nvPr/>
        </p:nvSpPr>
        <p:spPr>
          <a:xfrm>
            <a:off x="4137155" y="3609224"/>
            <a:ext cx="410547" cy="362148"/>
          </a:xfrm>
          <a:prstGeom prst="rightArrow">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k: Sağ 13">
            <a:extLst>
              <a:ext uri="{FF2B5EF4-FFF2-40B4-BE49-F238E27FC236}">
                <a16:creationId xmlns:a16="http://schemas.microsoft.com/office/drawing/2014/main" id="{0C6A6F73-C18A-438F-8992-654331E0461D}"/>
              </a:ext>
            </a:extLst>
          </p:cNvPr>
          <p:cNvSpPr/>
          <p:nvPr/>
        </p:nvSpPr>
        <p:spPr>
          <a:xfrm>
            <a:off x="6749338" y="3624416"/>
            <a:ext cx="410547" cy="362148"/>
          </a:xfrm>
          <a:prstGeom prst="rightArrow">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60657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1"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AC684FA4-4F49-4F75-8F65-E7AD0C4D8C0A}"/>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6" name="Metin kutusu 5">
            <a:extLst>
              <a:ext uri="{FF2B5EF4-FFF2-40B4-BE49-F238E27FC236}">
                <a16:creationId xmlns:a16="http://schemas.microsoft.com/office/drawing/2014/main" id="{BB3FEEE6-0CF5-492C-B452-4B918400B453}"/>
              </a:ext>
            </a:extLst>
          </p:cNvPr>
          <p:cNvSpPr txBox="1"/>
          <p:nvPr/>
        </p:nvSpPr>
        <p:spPr>
          <a:xfrm>
            <a:off x="8641703" y="21772"/>
            <a:ext cx="3550297" cy="307777"/>
          </a:xfrm>
          <a:prstGeom prst="rect">
            <a:avLst/>
          </a:prstGeom>
          <a:noFill/>
        </p:spPr>
        <p:txBody>
          <a:bodyPr wrap="square">
            <a:spAutoFit/>
          </a:bodyPr>
          <a:lstStyle/>
          <a:p>
            <a:pPr algn="l"/>
            <a:r>
              <a:rPr lang="tr-TR" sz="1400" b="1" i="0" dirty="0" err="1">
                <a:effectLst/>
                <a:latin typeface="sohne"/>
              </a:rPr>
              <a:t>Singleton</a:t>
            </a:r>
            <a:r>
              <a:rPr lang="tr-TR" sz="1400" b="1" i="0" dirty="0">
                <a:effectLst/>
                <a:latin typeface="sohne"/>
              </a:rPr>
              <a:t> Design </a:t>
            </a:r>
            <a:r>
              <a:rPr lang="tr-TR" sz="1400" b="1" i="0" dirty="0" err="1">
                <a:effectLst/>
                <a:latin typeface="sohne"/>
              </a:rPr>
              <a:t>Pattern</a:t>
            </a:r>
            <a:r>
              <a:rPr lang="tr-TR" sz="1400" b="1" i="0" dirty="0">
                <a:effectLst/>
                <a:latin typeface="sohne"/>
              </a:rPr>
              <a:t> </a:t>
            </a:r>
            <a:r>
              <a:rPr lang="tr-TR" sz="1400" b="1" i="0" dirty="0">
                <a:solidFill>
                  <a:srgbClr val="FF0000"/>
                </a:solidFill>
                <a:effectLst/>
                <a:latin typeface="sohne"/>
              </a:rPr>
              <a:t>(Tasarım Örüntüsü)</a:t>
            </a:r>
          </a:p>
        </p:txBody>
      </p:sp>
      <p:pic>
        <p:nvPicPr>
          <p:cNvPr id="3" name="Resim 2">
            <a:extLst>
              <a:ext uri="{FF2B5EF4-FFF2-40B4-BE49-F238E27FC236}">
                <a16:creationId xmlns:a16="http://schemas.microsoft.com/office/drawing/2014/main" id="{C0A022C6-0373-4F02-AE95-F7813589FA6B}"/>
              </a:ext>
            </a:extLst>
          </p:cNvPr>
          <p:cNvPicPr>
            <a:picLocks noChangeAspect="1"/>
          </p:cNvPicPr>
          <p:nvPr/>
        </p:nvPicPr>
        <p:blipFill rotWithShape="1">
          <a:blip r:embed="rId2"/>
          <a:srcRect r="38702"/>
          <a:stretch/>
        </p:blipFill>
        <p:spPr>
          <a:xfrm>
            <a:off x="685801" y="1285725"/>
            <a:ext cx="5117841" cy="4869394"/>
          </a:xfrm>
          <a:prstGeom prst="rect">
            <a:avLst/>
          </a:prstGeom>
        </p:spPr>
      </p:pic>
      <p:sp>
        <p:nvSpPr>
          <p:cNvPr id="15" name="Metin kutusu 14">
            <a:extLst>
              <a:ext uri="{FF2B5EF4-FFF2-40B4-BE49-F238E27FC236}">
                <a16:creationId xmlns:a16="http://schemas.microsoft.com/office/drawing/2014/main" id="{ADA0D18E-398E-4AEB-84C6-54F629D23040}"/>
              </a:ext>
            </a:extLst>
          </p:cNvPr>
          <p:cNvSpPr txBox="1"/>
          <p:nvPr/>
        </p:nvSpPr>
        <p:spPr>
          <a:xfrm>
            <a:off x="6172587" y="2413337"/>
            <a:ext cx="5563767" cy="2031325"/>
          </a:xfrm>
          <a:prstGeom prst="rect">
            <a:avLst/>
          </a:prstGeom>
          <a:noFill/>
        </p:spPr>
        <p:txBody>
          <a:bodyPr wrap="square">
            <a:spAutoFit/>
          </a:bodyPr>
          <a:lstStyle/>
          <a:p>
            <a:r>
              <a:rPr lang="tr-TR" b="0" i="0" dirty="0">
                <a:effectLst/>
                <a:latin typeface="charter"/>
              </a:rPr>
              <a:t>5. satırda, </a:t>
            </a:r>
            <a:r>
              <a:rPr lang="tr-TR" b="0" i="0" dirty="0" err="1">
                <a:effectLst/>
                <a:latin typeface="charter"/>
              </a:rPr>
              <a:t>class</a:t>
            </a:r>
            <a:r>
              <a:rPr lang="tr-TR" b="0" i="0" dirty="0">
                <a:effectLst/>
                <a:latin typeface="charter"/>
              </a:rPr>
              <a:t> ile aynı türde </a:t>
            </a:r>
            <a:r>
              <a:rPr lang="tr-TR" b="0" i="0" dirty="0" err="1">
                <a:effectLst/>
                <a:latin typeface="charter"/>
              </a:rPr>
              <a:t>static</a:t>
            </a:r>
            <a:r>
              <a:rPr lang="tr-TR" b="0" i="0" dirty="0">
                <a:effectLst/>
                <a:latin typeface="charter"/>
              </a:rPr>
              <a:t> bir </a:t>
            </a:r>
            <a:r>
              <a:rPr lang="tr-TR" b="0" i="0" dirty="0" err="1">
                <a:effectLst/>
                <a:latin typeface="charter"/>
              </a:rPr>
              <a:t>member</a:t>
            </a:r>
            <a:r>
              <a:rPr lang="tr-TR" b="0" i="0" dirty="0">
                <a:effectLst/>
                <a:latin typeface="charter"/>
              </a:rPr>
              <a:t> mevcuttur.</a:t>
            </a:r>
          </a:p>
          <a:p>
            <a:br>
              <a:rPr lang="tr-TR" dirty="0"/>
            </a:br>
            <a:r>
              <a:rPr lang="tr-TR" b="0" i="0" dirty="0">
                <a:effectLst/>
                <a:latin typeface="charter"/>
              </a:rPr>
              <a:t>7. satırda, </a:t>
            </a:r>
            <a:r>
              <a:rPr lang="tr-TR" b="0" i="0" dirty="0" err="1">
                <a:effectLst/>
                <a:latin typeface="charter"/>
              </a:rPr>
              <a:t>private</a:t>
            </a:r>
            <a:r>
              <a:rPr lang="tr-TR" b="0" i="0" dirty="0">
                <a:effectLst/>
                <a:latin typeface="charter"/>
              </a:rPr>
              <a:t> </a:t>
            </a:r>
            <a:r>
              <a:rPr lang="tr-TR" b="0" i="0" dirty="0" err="1">
                <a:effectLst/>
                <a:latin typeface="charter"/>
              </a:rPr>
              <a:t>constructor</a:t>
            </a:r>
            <a:r>
              <a:rPr lang="tr-TR" b="0" i="0" dirty="0">
                <a:effectLst/>
                <a:latin typeface="charter"/>
              </a:rPr>
              <a:t> tanımlanmıştır.</a:t>
            </a:r>
          </a:p>
          <a:p>
            <a:br>
              <a:rPr lang="tr-TR" dirty="0"/>
            </a:br>
            <a:r>
              <a:rPr lang="tr-TR" b="0" i="0" dirty="0">
                <a:effectLst/>
                <a:latin typeface="charter"/>
              </a:rPr>
              <a:t>9. satırda ise, </a:t>
            </a:r>
            <a:r>
              <a:rPr lang="tr-TR" b="0" i="0" dirty="0" err="1">
                <a:effectLst/>
                <a:latin typeface="charter"/>
              </a:rPr>
              <a:t>static</a:t>
            </a:r>
            <a:r>
              <a:rPr lang="tr-TR" b="0" i="0" dirty="0">
                <a:effectLst/>
                <a:latin typeface="charter"/>
              </a:rPr>
              <a:t> </a:t>
            </a:r>
            <a:r>
              <a:rPr lang="tr-TR" b="0" i="0" dirty="0" err="1">
                <a:effectLst/>
                <a:latin typeface="charter"/>
              </a:rPr>
              <a:t>member’a</a:t>
            </a:r>
            <a:r>
              <a:rPr lang="tr-TR" b="0" i="0" dirty="0">
                <a:effectLst/>
                <a:latin typeface="charter"/>
              </a:rPr>
              <a:t> ulaşmak için kullanılan </a:t>
            </a:r>
            <a:r>
              <a:rPr lang="tr-TR" b="0" i="0" dirty="0" err="1">
                <a:effectLst/>
                <a:latin typeface="charter"/>
              </a:rPr>
              <a:t>static</a:t>
            </a:r>
            <a:r>
              <a:rPr lang="tr-TR" b="0" i="0" dirty="0">
                <a:effectLst/>
                <a:latin typeface="charter"/>
              </a:rPr>
              <a:t> metot mevcuttur.</a:t>
            </a:r>
            <a:endParaRPr lang="tr-TR" dirty="0"/>
          </a:p>
        </p:txBody>
      </p:sp>
    </p:spTree>
    <p:extLst>
      <p:ext uri="{BB962C8B-B14F-4D97-AF65-F5344CB8AC3E}">
        <p14:creationId xmlns:p14="http://schemas.microsoft.com/office/powerpoint/2010/main" val="1401332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AC684FA4-4F49-4F75-8F65-E7AD0C4D8C0A}"/>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6" name="Metin kutusu 5">
            <a:extLst>
              <a:ext uri="{FF2B5EF4-FFF2-40B4-BE49-F238E27FC236}">
                <a16:creationId xmlns:a16="http://schemas.microsoft.com/office/drawing/2014/main" id="{BB3FEEE6-0CF5-492C-B452-4B918400B453}"/>
              </a:ext>
            </a:extLst>
          </p:cNvPr>
          <p:cNvSpPr txBox="1"/>
          <p:nvPr/>
        </p:nvSpPr>
        <p:spPr>
          <a:xfrm>
            <a:off x="8641703" y="21772"/>
            <a:ext cx="3550297" cy="307777"/>
          </a:xfrm>
          <a:prstGeom prst="rect">
            <a:avLst/>
          </a:prstGeom>
          <a:noFill/>
        </p:spPr>
        <p:txBody>
          <a:bodyPr wrap="square">
            <a:spAutoFit/>
          </a:bodyPr>
          <a:lstStyle/>
          <a:p>
            <a:pPr algn="l"/>
            <a:r>
              <a:rPr lang="tr-TR" sz="1400" b="1" i="0" dirty="0" err="1">
                <a:effectLst/>
                <a:latin typeface="sohne"/>
              </a:rPr>
              <a:t>Singleton</a:t>
            </a:r>
            <a:r>
              <a:rPr lang="tr-TR" sz="1400" b="1" i="0" dirty="0">
                <a:effectLst/>
                <a:latin typeface="sohne"/>
              </a:rPr>
              <a:t> Design </a:t>
            </a:r>
            <a:r>
              <a:rPr lang="tr-TR" sz="1400" b="1" i="0" dirty="0" err="1">
                <a:effectLst/>
                <a:latin typeface="sohne"/>
              </a:rPr>
              <a:t>Pattern</a:t>
            </a:r>
            <a:r>
              <a:rPr lang="tr-TR" sz="1400" b="1" i="0" dirty="0">
                <a:effectLst/>
                <a:latin typeface="sohne"/>
              </a:rPr>
              <a:t> </a:t>
            </a:r>
            <a:r>
              <a:rPr lang="tr-TR" sz="1400" b="1" i="0" dirty="0">
                <a:solidFill>
                  <a:srgbClr val="FF0000"/>
                </a:solidFill>
                <a:effectLst/>
                <a:latin typeface="sohne"/>
              </a:rPr>
              <a:t>(Tasarım Örüntüsü)</a:t>
            </a:r>
          </a:p>
        </p:txBody>
      </p:sp>
      <p:sp>
        <p:nvSpPr>
          <p:cNvPr id="15" name="Metin kutusu 14">
            <a:extLst>
              <a:ext uri="{FF2B5EF4-FFF2-40B4-BE49-F238E27FC236}">
                <a16:creationId xmlns:a16="http://schemas.microsoft.com/office/drawing/2014/main" id="{ADA0D18E-398E-4AEB-84C6-54F629D23040}"/>
              </a:ext>
            </a:extLst>
          </p:cNvPr>
          <p:cNvSpPr txBox="1"/>
          <p:nvPr/>
        </p:nvSpPr>
        <p:spPr>
          <a:xfrm>
            <a:off x="7217615" y="1633632"/>
            <a:ext cx="4223511" cy="3985706"/>
          </a:xfrm>
          <a:prstGeom prst="rect">
            <a:avLst/>
          </a:prstGeom>
          <a:noFill/>
        </p:spPr>
        <p:txBody>
          <a:bodyPr wrap="square">
            <a:spAutoFit/>
          </a:bodyPr>
          <a:lstStyle/>
          <a:p>
            <a:r>
              <a:rPr lang="tr-TR" sz="2300" b="0" i="0" dirty="0" err="1">
                <a:effectLst/>
                <a:latin typeface="charter"/>
              </a:rPr>
              <a:t>Instance’ları</a:t>
            </a:r>
            <a:r>
              <a:rPr lang="tr-TR" sz="2300" b="0" i="0" dirty="0">
                <a:effectLst/>
                <a:latin typeface="charter"/>
              </a:rPr>
              <a:t> </a:t>
            </a:r>
            <a:r>
              <a:rPr lang="tr-TR" sz="2300" b="0" i="0" dirty="0" err="1">
                <a:effectLst/>
                <a:latin typeface="charter"/>
              </a:rPr>
              <a:t>new</a:t>
            </a:r>
            <a:r>
              <a:rPr lang="tr-TR" sz="2300" b="0" i="0" dirty="0">
                <a:effectLst/>
                <a:latin typeface="charter"/>
              </a:rPr>
              <a:t> ile yaratmıyoruz. Bunun yerine </a:t>
            </a:r>
            <a:r>
              <a:rPr lang="tr-TR" sz="2300" b="0" i="0" dirty="0" err="1">
                <a:effectLst/>
                <a:latin typeface="charter"/>
              </a:rPr>
              <a:t>getInstance</a:t>
            </a:r>
            <a:r>
              <a:rPr lang="tr-TR" sz="2300" b="0" i="0" dirty="0">
                <a:effectLst/>
                <a:latin typeface="charter"/>
              </a:rPr>
              <a:t> metodunu kullanıyoruz. Bu metot ise bize her defasında aynı </a:t>
            </a:r>
            <a:r>
              <a:rPr lang="tr-TR" sz="2300" b="0" i="0" dirty="0" err="1">
                <a:effectLst/>
                <a:latin typeface="charter"/>
              </a:rPr>
              <a:t>instance’ı</a:t>
            </a:r>
            <a:r>
              <a:rPr lang="tr-TR" sz="2300" b="0" i="0" dirty="0">
                <a:effectLst/>
                <a:latin typeface="charter"/>
              </a:rPr>
              <a:t> veriyor.</a:t>
            </a:r>
            <a:br>
              <a:rPr lang="tr-TR" sz="2300" dirty="0"/>
            </a:br>
            <a:r>
              <a:rPr lang="tr-TR" sz="2300" b="0" i="0" dirty="0">
                <a:effectLst/>
                <a:latin typeface="charter"/>
              </a:rPr>
              <a:t>Bunu oluşturduğumuz </a:t>
            </a:r>
            <a:r>
              <a:rPr lang="tr-TR" sz="2300" b="0" i="0" dirty="0" err="1">
                <a:effectLst/>
                <a:latin typeface="charter"/>
              </a:rPr>
              <a:t>instance’ların</a:t>
            </a:r>
            <a:r>
              <a:rPr lang="tr-TR" sz="2300" b="0" i="0" dirty="0">
                <a:effectLst/>
                <a:latin typeface="charter"/>
              </a:rPr>
              <a:t> adreslerine bakarak görebilirsiniz hepsi aynı adresi verecektir.</a:t>
            </a:r>
            <a:br>
              <a:rPr lang="tr-TR" sz="2300" dirty="0"/>
            </a:br>
            <a:endParaRPr lang="tr-TR" sz="2300" dirty="0"/>
          </a:p>
        </p:txBody>
      </p:sp>
      <p:pic>
        <p:nvPicPr>
          <p:cNvPr id="5" name="Resim 4">
            <a:extLst>
              <a:ext uri="{FF2B5EF4-FFF2-40B4-BE49-F238E27FC236}">
                <a16:creationId xmlns:a16="http://schemas.microsoft.com/office/drawing/2014/main" id="{9F2989D9-BED8-44A8-8029-7D4E9FAEAAF8}"/>
              </a:ext>
            </a:extLst>
          </p:cNvPr>
          <p:cNvPicPr>
            <a:picLocks noChangeAspect="1"/>
          </p:cNvPicPr>
          <p:nvPr/>
        </p:nvPicPr>
        <p:blipFill>
          <a:blip r:embed="rId2"/>
          <a:stretch>
            <a:fillRect/>
          </a:stretch>
        </p:blipFill>
        <p:spPr>
          <a:xfrm>
            <a:off x="405641" y="1761175"/>
            <a:ext cx="6230219" cy="3858163"/>
          </a:xfrm>
          <a:prstGeom prst="rect">
            <a:avLst/>
          </a:prstGeom>
        </p:spPr>
      </p:pic>
    </p:spTree>
    <p:extLst>
      <p:ext uri="{BB962C8B-B14F-4D97-AF65-F5344CB8AC3E}">
        <p14:creationId xmlns:p14="http://schemas.microsoft.com/office/powerpoint/2010/main" val="1147460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AC684FA4-4F49-4F75-8F65-E7AD0C4D8C0A}"/>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6" name="Metin kutusu 5">
            <a:extLst>
              <a:ext uri="{FF2B5EF4-FFF2-40B4-BE49-F238E27FC236}">
                <a16:creationId xmlns:a16="http://schemas.microsoft.com/office/drawing/2014/main" id="{BB3FEEE6-0CF5-492C-B452-4B918400B453}"/>
              </a:ext>
            </a:extLst>
          </p:cNvPr>
          <p:cNvSpPr txBox="1"/>
          <p:nvPr/>
        </p:nvSpPr>
        <p:spPr>
          <a:xfrm>
            <a:off x="685800" y="1057470"/>
            <a:ext cx="3116424" cy="523220"/>
          </a:xfrm>
          <a:prstGeom prst="rect">
            <a:avLst/>
          </a:prstGeom>
          <a:noFill/>
        </p:spPr>
        <p:txBody>
          <a:bodyPr wrap="square">
            <a:spAutoFit/>
          </a:bodyPr>
          <a:lstStyle/>
          <a:p>
            <a:pPr algn="l"/>
            <a:r>
              <a:rPr lang="tr-TR" sz="2800" b="1" i="0" dirty="0">
                <a:effectLst/>
                <a:latin typeface="sohne"/>
              </a:rPr>
              <a:t>Builder </a:t>
            </a:r>
            <a:r>
              <a:rPr lang="tr-TR" sz="2800" b="1" i="0" dirty="0" err="1">
                <a:effectLst/>
                <a:latin typeface="sohne"/>
              </a:rPr>
              <a:t>Pattern</a:t>
            </a:r>
            <a:endParaRPr lang="tr-TR" sz="2800" b="1" i="0" dirty="0">
              <a:effectLst/>
              <a:latin typeface="sohne"/>
            </a:endParaRPr>
          </a:p>
        </p:txBody>
      </p:sp>
      <p:sp>
        <p:nvSpPr>
          <p:cNvPr id="7" name="Metin kutusu 6">
            <a:extLst>
              <a:ext uri="{FF2B5EF4-FFF2-40B4-BE49-F238E27FC236}">
                <a16:creationId xmlns:a16="http://schemas.microsoft.com/office/drawing/2014/main" id="{C02AD101-4EE9-4F2F-B29F-E3B729573988}"/>
              </a:ext>
            </a:extLst>
          </p:cNvPr>
          <p:cNvSpPr txBox="1"/>
          <p:nvPr/>
        </p:nvSpPr>
        <p:spPr>
          <a:xfrm>
            <a:off x="685800" y="2551837"/>
            <a:ext cx="7599783" cy="1754326"/>
          </a:xfrm>
          <a:prstGeom prst="rect">
            <a:avLst/>
          </a:prstGeom>
          <a:noFill/>
        </p:spPr>
        <p:txBody>
          <a:bodyPr wrap="square">
            <a:spAutoFit/>
          </a:bodyPr>
          <a:lstStyle/>
          <a:p>
            <a:pPr marL="285750" indent="-285750">
              <a:buFont typeface="Arial" panose="020B0604020202020204" pitchFamily="34" charset="0"/>
              <a:buChar char="•"/>
            </a:pPr>
            <a:r>
              <a:rPr lang="tr-TR" b="0" i="0" dirty="0">
                <a:effectLst/>
                <a:latin typeface="sohne"/>
              </a:rPr>
              <a:t>Sınıfımızda bulunan </a:t>
            </a:r>
            <a:r>
              <a:rPr lang="tr-TR" b="0" i="0" dirty="0" err="1">
                <a:effectLst/>
                <a:latin typeface="sohne"/>
              </a:rPr>
              <a:t>field</a:t>
            </a:r>
            <a:r>
              <a:rPr lang="tr-TR" b="0" i="0" dirty="0">
                <a:effectLst/>
                <a:latin typeface="sohne"/>
              </a:rPr>
              <a:t> sayısı fazla olursa birden çok </a:t>
            </a:r>
            <a:r>
              <a:rPr lang="tr-TR" b="0" i="0" dirty="0" err="1">
                <a:effectLst/>
                <a:latin typeface="sohne"/>
              </a:rPr>
              <a:t>constructora</a:t>
            </a:r>
            <a:r>
              <a:rPr lang="tr-TR" b="0" i="0" dirty="0">
                <a:effectLst/>
                <a:latin typeface="sohne"/>
              </a:rPr>
              <a:t> ihtiyaç duyabiliriz. Haliyle her bir </a:t>
            </a:r>
            <a:r>
              <a:rPr lang="tr-TR" b="0" i="0" dirty="0" err="1">
                <a:effectLst/>
                <a:latin typeface="sohne"/>
              </a:rPr>
              <a:t>field</a:t>
            </a:r>
            <a:r>
              <a:rPr lang="tr-TR" b="0" i="0" dirty="0">
                <a:effectLst/>
                <a:latin typeface="sohne"/>
              </a:rPr>
              <a:t> eklendiğinde yeni bir </a:t>
            </a:r>
            <a:r>
              <a:rPr lang="tr-TR" b="0" i="0" dirty="0" err="1">
                <a:effectLst/>
                <a:latin typeface="sohne"/>
              </a:rPr>
              <a:t>constructor</a:t>
            </a:r>
            <a:r>
              <a:rPr lang="tr-TR" b="0" i="0" dirty="0">
                <a:effectLst/>
                <a:latin typeface="sohne"/>
              </a:rPr>
              <a:t> ekleme ihtiyacı hissedebiliriz. Çünkü nesneyi oluştururken hangi </a:t>
            </a:r>
            <a:r>
              <a:rPr lang="tr-TR" b="0" i="0" dirty="0" err="1">
                <a:effectLst/>
                <a:latin typeface="sohne"/>
              </a:rPr>
              <a:t>field</a:t>
            </a:r>
            <a:r>
              <a:rPr lang="tr-TR" b="0" i="0" dirty="0">
                <a:effectLst/>
                <a:latin typeface="sohne"/>
              </a:rPr>
              <a:t> başta atama yapılacak ya da yapılmayacak bilemeyebiliriz. İşte bu uzayıp giden parametre sayısından, karmaşık </a:t>
            </a:r>
            <a:r>
              <a:rPr lang="tr-TR" b="0" i="0" dirty="0" err="1">
                <a:effectLst/>
                <a:latin typeface="sohne"/>
              </a:rPr>
              <a:t>constructorlardan</a:t>
            </a:r>
            <a:r>
              <a:rPr lang="tr-TR" b="0" i="0" dirty="0">
                <a:effectLst/>
                <a:latin typeface="sohne"/>
              </a:rPr>
              <a:t> kurtarmak için Builder </a:t>
            </a:r>
            <a:r>
              <a:rPr lang="tr-TR" b="0" i="0" dirty="0" err="1">
                <a:effectLst/>
                <a:latin typeface="sohne"/>
              </a:rPr>
              <a:t>Pattern</a:t>
            </a:r>
            <a:r>
              <a:rPr lang="tr-TR" b="0" i="0" dirty="0">
                <a:effectLst/>
                <a:latin typeface="sohne"/>
              </a:rPr>
              <a:t> güzel bir çözüm sunuyor.</a:t>
            </a:r>
            <a:endParaRPr lang="tr-TR" dirty="0"/>
          </a:p>
        </p:txBody>
      </p:sp>
    </p:spTree>
    <p:extLst>
      <p:ext uri="{BB962C8B-B14F-4D97-AF65-F5344CB8AC3E}">
        <p14:creationId xmlns:p14="http://schemas.microsoft.com/office/powerpoint/2010/main" val="2245245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AC684FA4-4F49-4F75-8F65-E7AD0C4D8C0A}"/>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6" name="Metin kutusu 5">
            <a:extLst>
              <a:ext uri="{FF2B5EF4-FFF2-40B4-BE49-F238E27FC236}">
                <a16:creationId xmlns:a16="http://schemas.microsoft.com/office/drawing/2014/main" id="{BB3FEEE6-0CF5-492C-B452-4B918400B453}"/>
              </a:ext>
            </a:extLst>
          </p:cNvPr>
          <p:cNvSpPr txBox="1"/>
          <p:nvPr/>
        </p:nvSpPr>
        <p:spPr>
          <a:xfrm>
            <a:off x="10790853" y="0"/>
            <a:ext cx="1301620" cy="307777"/>
          </a:xfrm>
          <a:prstGeom prst="rect">
            <a:avLst/>
          </a:prstGeom>
          <a:noFill/>
        </p:spPr>
        <p:txBody>
          <a:bodyPr wrap="square">
            <a:spAutoFit/>
          </a:bodyPr>
          <a:lstStyle/>
          <a:p>
            <a:pPr algn="l"/>
            <a:r>
              <a:rPr lang="tr-TR" sz="1400" b="1" i="0" dirty="0">
                <a:solidFill>
                  <a:srgbClr val="FF0000"/>
                </a:solidFill>
                <a:effectLst/>
                <a:latin typeface="sohne"/>
              </a:rPr>
              <a:t>Builder</a:t>
            </a:r>
            <a:r>
              <a:rPr lang="tr-TR" sz="1400" b="1" i="0" dirty="0">
                <a:effectLst/>
                <a:latin typeface="sohne"/>
              </a:rPr>
              <a:t> </a:t>
            </a:r>
            <a:r>
              <a:rPr lang="tr-TR" sz="1400" b="1" i="0" dirty="0" err="1">
                <a:effectLst/>
                <a:latin typeface="sohne"/>
              </a:rPr>
              <a:t>Pattern</a:t>
            </a:r>
            <a:endParaRPr lang="tr-TR" sz="1400" b="1" i="0" dirty="0">
              <a:effectLst/>
              <a:latin typeface="sohne"/>
            </a:endParaRPr>
          </a:p>
        </p:txBody>
      </p:sp>
      <p:sp>
        <p:nvSpPr>
          <p:cNvPr id="7" name="Metin kutusu 6">
            <a:extLst>
              <a:ext uri="{FF2B5EF4-FFF2-40B4-BE49-F238E27FC236}">
                <a16:creationId xmlns:a16="http://schemas.microsoft.com/office/drawing/2014/main" id="{C02AD101-4EE9-4F2F-B29F-E3B729573988}"/>
              </a:ext>
            </a:extLst>
          </p:cNvPr>
          <p:cNvSpPr txBox="1"/>
          <p:nvPr/>
        </p:nvSpPr>
        <p:spPr>
          <a:xfrm>
            <a:off x="6769359" y="1582339"/>
            <a:ext cx="4212771" cy="3693319"/>
          </a:xfrm>
          <a:prstGeom prst="rect">
            <a:avLst/>
          </a:prstGeom>
          <a:noFill/>
        </p:spPr>
        <p:txBody>
          <a:bodyPr wrap="square">
            <a:spAutoFit/>
          </a:bodyPr>
          <a:lstStyle/>
          <a:p>
            <a:r>
              <a:rPr lang="tr-TR" b="0" i="0" dirty="0">
                <a:effectLst/>
                <a:latin typeface="sohne"/>
              </a:rPr>
              <a:t>Bu sınıftan bir nesne oluşturmamız için 3 alanı da </a:t>
            </a:r>
            <a:r>
              <a:rPr lang="tr-TR" b="0" i="0" dirty="0" err="1">
                <a:effectLst/>
                <a:latin typeface="sohne"/>
              </a:rPr>
              <a:t>constructor</a:t>
            </a:r>
            <a:r>
              <a:rPr lang="tr-TR" b="0" i="0" dirty="0">
                <a:effectLst/>
                <a:latin typeface="sohne"/>
              </a:rPr>
              <a:t> içinde göndermemiz gerekmekte. Peki ya yalnızca name ve </a:t>
            </a:r>
            <a:r>
              <a:rPr lang="tr-TR" b="0" i="0" dirty="0" err="1">
                <a:effectLst/>
                <a:latin typeface="sohne"/>
              </a:rPr>
              <a:t>surname</a:t>
            </a:r>
            <a:r>
              <a:rPr lang="tr-TR" b="0" i="0" dirty="0">
                <a:effectLst/>
                <a:latin typeface="sohne"/>
              </a:rPr>
              <a:t> başta atama yapılacaksa, adres bilgisine gerek yoksa? ‘name’ ve ‘</a:t>
            </a:r>
            <a:r>
              <a:rPr lang="tr-TR" b="0" i="0" dirty="0" err="1">
                <a:effectLst/>
                <a:latin typeface="sohne"/>
              </a:rPr>
              <a:t>surname</a:t>
            </a:r>
            <a:r>
              <a:rPr lang="tr-TR" b="0" i="0" dirty="0">
                <a:effectLst/>
                <a:latin typeface="sohne"/>
              </a:rPr>
              <a:t>’ alanlarını parametre olarak alan ayrı bir </a:t>
            </a:r>
            <a:r>
              <a:rPr lang="tr-TR" b="0" i="0" dirty="0" err="1">
                <a:effectLst/>
                <a:latin typeface="sohne"/>
              </a:rPr>
              <a:t>constructor</a:t>
            </a:r>
            <a:r>
              <a:rPr lang="tr-TR" b="0" i="0" dirty="0">
                <a:effectLst/>
                <a:latin typeface="sohne"/>
              </a:rPr>
              <a:t> yazarak sorunu çözerdik. Peki ya bu gibi 10 tane alan olsa ve nesneyi oluştururken hangi alanların başta atanacağını bilmiyorsak? Her bir durum için </a:t>
            </a:r>
            <a:r>
              <a:rPr lang="tr-TR" b="0" i="0" dirty="0" err="1">
                <a:effectLst/>
                <a:latin typeface="sohne"/>
              </a:rPr>
              <a:t>constructor</a:t>
            </a:r>
            <a:r>
              <a:rPr lang="tr-TR" b="0" i="0" dirty="0">
                <a:effectLst/>
                <a:latin typeface="sohne"/>
              </a:rPr>
              <a:t> yazardık ancak bu içinden çıkılmaz bir hal alırdı. Builder </a:t>
            </a:r>
            <a:r>
              <a:rPr lang="tr-TR" b="0" i="0" dirty="0" err="1">
                <a:effectLst/>
                <a:latin typeface="sohne"/>
              </a:rPr>
              <a:t>Pattern</a:t>
            </a:r>
            <a:r>
              <a:rPr lang="tr-TR" b="0" i="0" dirty="0">
                <a:effectLst/>
                <a:latin typeface="sohne"/>
              </a:rPr>
              <a:t> bu gibi durumlara çözüm sunabiliyor. </a:t>
            </a:r>
            <a:endParaRPr lang="tr-TR" dirty="0"/>
          </a:p>
        </p:txBody>
      </p:sp>
      <p:pic>
        <p:nvPicPr>
          <p:cNvPr id="3" name="Resim 2">
            <a:extLst>
              <a:ext uri="{FF2B5EF4-FFF2-40B4-BE49-F238E27FC236}">
                <a16:creationId xmlns:a16="http://schemas.microsoft.com/office/drawing/2014/main" id="{D0BF8114-FD70-480A-92A8-7CD0C3D4BF07}"/>
              </a:ext>
            </a:extLst>
          </p:cNvPr>
          <p:cNvPicPr>
            <a:picLocks noChangeAspect="1"/>
          </p:cNvPicPr>
          <p:nvPr/>
        </p:nvPicPr>
        <p:blipFill>
          <a:blip r:embed="rId2"/>
          <a:stretch>
            <a:fillRect/>
          </a:stretch>
        </p:blipFill>
        <p:spPr>
          <a:xfrm>
            <a:off x="508732" y="2004813"/>
            <a:ext cx="5277587" cy="2848373"/>
          </a:xfrm>
          <a:prstGeom prst="rect">
            <a:avLst/>
          </a:prstGeom>
        </p:spPr>
      </p:pic>
    </p:spTree>
    <p:extLst>
      <p:ext uri="{BB962C8B-B14F-4D97-AF65-F5344CB8AC3E}">
        <p14:creationId xmlns:p14="http://schemas.microsoft.com/office/powerpoint/2010/main" val="4280737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AC684FA4-4F49-4F75-8F65-E7AD0C4D8C0A}"/>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6" name="Metin kutusu 5">
            <a:extLst>
              <a:ext uri="{FF2B5EF4-FFF2-40B4-BE49-F238E27FC236}">
                <a16:creationId xmlns:a16="http://schemas.microsoft.com/office/drawing/2014/main" id="{BB3FEEE6-0CF5-492C-B452-4B918400B453}"/>
              </a:ext>
            </a:extLst>
          </p:cNvPr>
          <p:cNvSpPr txBox="1"/>
          <p:nvPr/>
        </p:nvSpPr>
        <p:spPr>
          <a:xfrm>
            <a:off x="10790853" y="0"/>
            <a:ext cx="1301620" cy="307777"/>
          </a:xfrm>
          <a:prstGeom prst="rect">
            <a:avLst/>
          </a:prstGeom>
          <a:noFill/>
        </p:spPr>
        <p:txBody>
          <a:bodyPr wrap="square">
            <a:spAutoFit/>
          </a:bodyPr>
          <a:lstStyle/>
          <a:p>
            <a:pPr algn="l"/>
            <a:r>
              <a:rPr lang="tr-TR" sz="1400" b="1" i="0" dirty="0">
                <a:solidFill>
                  <a:srgbClr val="FF0000"/>
                </a:solidFill>
                <a:effectLst/>
                <a:latin typeface="sohne"/>
              </a:rPr>
              <a:t>Builder</a:t>
            </a:r>
            <a:r>
              <a:rPr lang="tr-TR" sz="1400" b="1" i="0" dirty="0">
                <a:effectLst/>
                <a:latin typeface="sohne"/>
              </a:rPr>
              <a:t> </a:t>
            </a:r>
            <a:r>
              <a:rPr lang="tr-TR" sz="1400" b="1" i="0" dirty="0" err="1">
                <a:effectLst/>
                <a:latin typeface="sohne"/>
              </a:rPr>
              <a:t>Pattern</a:t>
            </a:r>
            <a:endParaRPr lang="tr-TR" sz="1400" b="1" i="0" dirty="0">
              <a:effectLst/>
              <a:latin typeface="sohne"/>
            </a:endParaRPr>
          </a:p>
        </p:txBody>
      </p:sp>
      <p:pic>
        <p:nvPicPr>
          <p:cNvPr id="9" name="Resim 8">
            <a:extLst>
              <a:ext uri="{FF2B5EF4-FFF2-40B4-BE49-F238E27FC236}">
                <a16:creationId xmlns:a16="http://schemas.microsoft.com/office/drawing/2014/main" id="{99CA884E-3DBE-40E6-892F-BE8E4FB0E231}"/>
              </a:ext>
            </a:extLst>
          </p:cNvPr>
          <p:cNvPicPr>
            <a:picLocks noChangeAspect="1"/>
          </p:cNvPicPr>
          <p:nvPr/>
        </p:nvPicPr>
        <p:blipFill>
          <a:blip r:embed="rId2"/>
          <a:stretch>
            <a:fillRect/>
          </a:stretch>
        </p:blipFill>
        <p:spPr>
          <a:xfrm>
            <a:off x="685801" y="1063689"/>
            <a:ext cx="3214395" cy="4780593"/>
          </a:xfrm>
          <a:prstGeom prst="rect">
            <a:avLst/>
          </a:prstGeom>
        </p:spPr>
      </p:pic>
      <p:pic>
        <p:nvPicPr>
          <p:cNvPr id="11" name="Resim 10">
            <a:extLst>
              <a:ext uri="{FF2B5EF4-FFF2-40B4-BE49-F238E27FC236}">
                <a16:creationId xmlns:a16="http://schemas.microsoft.com/office/drawing/2014/main" id="{5A22EC3F-CD79-4831-B0B9-BE02335308C7}"/>
              </a:ext>
            </a:extLst>
          </p:cNvPr>
          <p:cNvPicPr>
            <a:picLocks noChangeAspect="1"/>
          </p:cNvPicPr>
          <p:nvPr/>
        </p:nvPicPr>
        <p:blipFill>
          <a:blip r:embed="rId3"/>
          <a:stretch>
            <a:fillRect/>
          </a:stretch>
        </p:blipFill>
        <p:spPr>
          <a:xfrm>
            <a:off x="8691983" y="1063688"/>
            <a:ext cx="2719356" cy="4863725"/>
          </a:xfrm>
          <a:prstGeom prst="rect">
            <a:avLst/>
          </a:prstGeom>
        </p:spPr>
      </p:pic>
      <p:sp>
        <p:nvSpPr>
          <p:cNvPr id="12" name="Metin kutusu 11">
            <a:extLst>
              <a:ext uri="{FF2B5EF4-FFF2-40B4-BE49-F238E27FC236}">
                <a16:creationId xmlns:a16="http://schemas.microsoft.com/office/drawing/2014/main" id="{CCB84F26-077C-4FF4-972F-DE6BCAC88CAC}"/>
              </a:ext>
            </a:extLst>
          </p:cNvPr>
          <p:cNvSpPr txBox="1"/>
          <p:nvPr/>
        </p:nvSpPr>
        <p:spPr>
          <a:xfrm>
            <a:off x="4615373" y="2967335"/>
            <a:ext cx="3361433" cy="923330"/>
          </a:xfrm>
          <a:prstGeom prst="rect">
            <a:avLst/>
          </a:prstGeom>
          <a:noFill/>
        </p:spPr>
        <p:txBody>
          <a:bodyPr wrap="none" rtlCol="0">
            <a:spAutoFit/>
          </a:bodyPr>
          <a:lstStyle/>
          <a:p>
            <a:r>
              <a:rPr lang="tr-TR" dirty="0" err="1"/>
              <a:t>Person</a:t>
            </a:r>
            <a:r>
              <a:rPr lang="tr-TR" dirty="0"/>
              <a:t> </a:t>
            </a:r>
            <a:r>
              <a:rPr lang="tr-TR" dirty="0" err="1"/>
              <a:t>classının</a:t>
            </a:r>
            <a:r>
              <a:rPr lang="tr-TR" dirty="0"/>
              <a:t> devamına yeni </a:t>
            </a:r>
          </a:p>
          <a:p>
            <a:r>
              <a:rPr lang="tr-TR" dirty="0"/>
              <a:t>bir </a:t>
            </a:r>
            <a:r>
              <a:rPr lang="tr-TR" dirty="0" err="1"/>
              <a:t>class</a:t>
            </a:r>
            <a:r>
              <a:rPr lang="tr-TR" dirty="0"/>
              <a:t> açılır ve şu şekilde devam</a:t>
            </a:r>
          </a:p>
          <a:p>
            <a:r>
              <a:rPr lang="tr-TR" dirty="0"/>
              <a:t>edilir</a:t>
            </a:r>
          </a:p>
        </p:txBody>
      </p:sp>
      <p:sp>
        <p:nvSpPr>
          <p:cNvPr id="13" name="Dikdörtgen 12">
            <a:extLst>
              <a:ext uri="{FF2B5EF4-FFF2-40B4-BE49-F238E27FC236}">
                <a16:creationId xmlns:a16="http://schemas.microsoft.com/office/drawing/2014/main" id="{DF162155-5CCB-43DE-AA8C-D15663C1F011}"/>
              </a:ext>
            </a:extLst>
          </p:cNvPr>
          <p:cNvSpPr/>
          <p:nvPr/>
        </p:nvSpPr>
        <p:spPr>
          <a:xfrm>
            <a:off x="9265919" y="5015266"/>
            <a:ext cx="439493" cy="975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700" dirty="0" err="1">
                <a:solidFill>
                  <a:schemeClr val="bg1"/>
                </a:solidFill>
              </a:rPr>
              <a:t>Person</a:t>
            </a:r>
            <a:endParaRPr lang="tr-TR" sz="700" dirty="0">
              <a:solidFill>
                <a:schemeClr val="bg1"/>
              </a:solidFill>
            </a:endParaRPr>
          </a:p>
        </p:txBody>
      </p:sp>
      <p:sp>
        <p:nvSpPr>
          <p:cNvPr id="14" name="Ok: Sağ 13">
            <a:extLst>
              <a:ext uri="{FF2B5EF4-FFF2-40B4-BE49-F238E27FC236}">
                <a16:creationId xmlns:a16="http://schemas.microsoft.com/office/drawing/2014/main" id="{9D2D0EC9-3F5C-4698-8EEA-6A7AF635CCB4}"/>
              </a:ext>
            </a:extLst>
          </p:cNvPr>
          <p:cNvSpPr/>
          <p:nvPr/>
        </p:nvSpPr>
        <p:spPr>
          <a:xfrm>
            <a:off x="4068147" y="3153747"/>
            <a:ext cx="373224" cy="345233"/>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k: Sağ 14">
            <a:extLst>
              <a:ext uri="{FF2B5EF4-FFF2-40B4-BE49-F238E27FC236}">
                <a16:creationId xmlns:a16="http://schemas.microsoft.com/office/drawing/2014/main" id="{604B9D61-B589-4E8B-940A-34E971F0EC95}"/>
              </a:ext>
            </a:extLst>
          </p:cNvPr>
          <p:cNvSpPr/>
          <p:nvPr/>
        </p:nvSpPr>
        <p:spPr>
          <a:xfrm>
            <a:off x="8175773" y="3153747"/>
            <a:ext cx="373224" cy="345233"/>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80372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AC684FA4-4F49-4F75-8F65-E7AD0C4D8C0A}"/>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6" name="Metin kutusu 5">
            <a:extLst>
              <a:ext uri="{FF2B5EF4-FFF2-40B4-BE49-F238E27FC236}">
                <a16:creationId xmlns:a16="http://schemas.microsoft.com/office/drawing/2014/main" id="{BB3FEEE6-0CF5-492C-B452-4B918400B453}"/>
              </a:ext>
            </a:extLst>
          </p:cNvPr>
          <p:cNvSpPr txBox="1"/>
          <p:nvPr/>
        </p:nvSpPr>
        <p:spPr>
          <a:xfrm>
            <a:off x="10790853" y="0"/>
            <a:ext cx="1301620" cy="307777"/>
          </a:xfrm>
          <a:prstGeom prst="rect">
            <a:avLst/>
          </a:prstGeom>
          <a:noFill/>
        </p:spPr>
        <p:txBody>
          <a:bodyPr wrap="square">
            <a:spAutoFit/>
          </a:bodyPr>
          <a:lstStyle/>
          <a:p>
            <a:pPr algn="l"/>
            <a:r>
              <a:rPr lang="tr-TR" sz="1400" b="1" i="0" dirty="0">
                <a:solidFill>
                  <a:srgbClr val="FF0000"/>
                </a:solidFill>
                <a:effectLst/>
                <a:latin typeface="sohne"/>
              </a:rPr>
              <a:t>Builder</a:t>
            </a:r>
            <a:r>
              <a:rPr lang="tr-TR" sz="1400" b="1" i="0" dirty="0">
                <a:effectLst/>
                <a:latin typeface="sohne"/>
              </a:rPr>
              <a:t> </a:t>
            </a:r>
            <a:r>
              <a:rPr lang="tr-TR" sz="1400" b="1" i="0" dirty="0" err="1">
                <a:effectLst/>
                <a:latin typeface="sohne"/>
              </a:rPr>
              <a:t>Pattern</a:t>
            </a:r>
            <a:endParaRPr lang="tr-TR" sz="1400" b="1" i="0" dirty="0">
              <a:effectLst/>
              <a:latin typeface="sohne"/>
            </a:endParaRPr>
          </a:p>
        </p:txBody>
      </p:sp>
      <p:sp>
        <p:nvSpPr>
          <p:cNvPr id="8" name="Metin kutusu 7">
            <a:extLst>
              <a:ext uri="{FF2B5EF4-FFF2-40B4-BE49-F238E27FC236}">
                <a16:creationId xmlns:a16="http://schemas.microsoft.com/office/drawing/2014/main" id="{B0812CD1-3202-401E-B762-6BB3F8B96195}"/>
              </a:ext>
            </a:extLst>
          </p:cNvPr>
          <p:cNvSpPr txBox="1"/>
          <p:nvPr/>
        </p:nvSpPr>
        <p:spPr>
          <a:xfrm>
            <a:off x="685801" y="1619942"/>
            <a:ext cx="9418732" cy="369332"/>
          </a:xfrm>
          <a:prstGeom prst="rect">
            <a:avLst/>
          </a:prstGeom>
          <a:noFill/>
        </p:spPr>
        <p:txBody>
          <a:bodyPr wrap="none" rtlCol="0">
            <a:spAutoFit/>
          </a:bodyPr>
          <a:lstStyle/>
          <a:p>
            <a:r>
              <a:rPr lang="tr-TR" dirty="0" err="1"/>
              <a:t>Person</a:t>
            </a:r>
            <a:r>
              <a:rPr lang="tr-TR" dirty="0"/>
              <a:t> </a:t>
            </a:r>
            <a:r>
              <a:rPr lang="tr-TR" dirty="0" err="1"/>
              <a:t>person</a:t>
            </a:r>
            <a:r>
              <a:rPr lang="tr-TR" dirty="0"/>
              <a:t> = </a:t>
            </a:r>
            <a:r>
              <a:rPr lang="tr-TR" dirty="0" err="1"/>
              <a:t>new</a:t>
            </a:r>
            <a:r>
              <a:rPr lang="tr-TR" dirty="0"/>
              <a:t> </a:t>
            </a:r>
            <a:r>
              <a:rPr lang="tr-TR" dirty="0" err="1"/>
              <a:t>Person.Builder</a:t>
            </a:r>
            <a:r>
              <a:rPr lang="tr-TR" dirty="0"/>
              <a:t>().name(‘Emre’).</a:t>
            </a:r>
            <a:r>
              <a:rPr lang="tr-TR" dirty="0" err="1"/>
              <a:t>surname</a:t>
            </a:r>
            <a:r>
              <a:rPr lang="tr-TR" dirty="0"/>
              <a:t>(‘Karaman’).</a:t>
            </a:r>
            <a:r>
              <a:rPr lang="tr-TR" dirty="0" err="1"/>
              <a:t>adress</a:t>
            </a:r>
            <a:r>
              <a:rPr lang="tr-TR" dirty="0"/>
              <a:t>(‘Malatya’).</a:t>
            </a:r>
            <a:r>
              <a:rPr lang="tr-TR" dirty="0" err="1"/>
              <a:t>build</a:t>
            </a:r>
            <a:r>
              <a:rPr lang="tr-TR" dirty="0"/>
              <a:t>();</a:t>
            </a:r>
          </a:p>
        </p:txBody>
      </p:sp>
      <p:sp>
        <p:nvSpPr>
          <p:cNvPr id="12" name="Metin kutusu 11">
            <a:extLst>
              <a:ext uri="{FF2B5EF4-FFF2-40B4-BE49-F238E27FC236}">
                <a16:creationId xmlns:a16="http://schemas.microsoft.com/office/drawing/2014/main" id="{0EA52C0E-EADA-416B-8B88-F30CB1F0D0FE}"/>
              </a:ext>
            </a:extLst>
          </p:cNvPr>
          <p:cNvSpPr txBox="1"/>
          <p:nvPr/>
        </p:nvSpPr>
        <p:spPr>
          <a:xfrm>
            <a:off x="685801" y="2427560"/>
            <a:ext cx="9282798" cy="1200329"/>
          </a:xfrm>
          <a:prstGeom prst="rect">
            <a:avLst/>
          </a:prstGeom>
          <a:noFill/>
        </p:spPr>
        <p:txBody>
          <a:bodyPr wrap="square">
            <a:spAutoFit/>
          </a:bodyPr>
          <a:lstStyle/>
          <a:p>
            <a:r>
              <a:rPr lang="tr-TR" b="0" i="0" dirty="0">
                <a:effectLst/>
                <a:latin typeface="sohne"/>
              </a:rPr>
              <a:t>Nesnemizi istediğimiz alanlar ile oluşturmak artık bu kadar kolay. Builder </a:t>
            </a:r>
            <a:r>
              <a:rPr lang="tr-TR" b="0" i="0" dirty="0" err="1">
                <a:effectLst/>
                <a:latin typeface="sohne"/>
              </a:rPr>
              <a:t>Pattern</a:t>
            </a:r>
            <a:r>
              <a:rPr lang="tr-TR" b="0" i="0" dirty="0">
                <a:effectLst/>
                <a:latin typeface="sohne"/>
              </a:rPr>
              <a:t> kullanmadan </a:t>
            </a:r>
            <a:r>
              <a:rPr lang="tr-TR" b="0" i="0" dirty="0" err="1">
                <a:effectLst/>
                <a:latin typeface="sohne"/>
              </a:rPr>
              <a:t>Person</a:t>
            </a:r>
            <a:r>
              <a:rPr lang="tr-TR" b="0" i="0" dirty="0">
                <a:effectLst/>
                <a:latin typeface="sohne"/>
              </a:rPr>
              <a:t> sınıfını </a:t>
            </a:r>
            <a:r>
              <a:rPr lang="tr-TR" b="0" i="0" dirty="0" err="1">
                <a:effectLst/>
                <a:latin typeface="sohne"/>
              </a:rPr>
              <a:t>default</a:t>
            </a:r>
            <a:r>
              <a:rPr lang="tr-TR" b="0" i="0" dirty="0">
                <a:effectLst/>
                <a:latin typeface="sohne"/>
              </a:rPr>
              <a:t> </a:t>
            </a:r>
            <a:r>
              <a:rPr lang="tr-TR" b="0" i="0" dirty="0" err="1">
                <a:effectLst/>
                <a:latin typeface="sohne"/>
              </a:rPr>
              <a:t>constructor</a:t>
            </a:r>
            <a:r>
              <a:rPr lang="tr-TR" b="0" i="0" dirty="0">
                <a:effectLst/>
                <a:latin typeface="sohne"/>
              </a:rPr>
              <a:t> ile oluşturarak, daha sonra </a:t>
            </a:r>
            <a:r>
              <a:rPr lang="tr-TR" b="0" i="0" dirty="0" err="1">
                <a:effectLst/>
                <a:latin typeface="sohne"/>
              </a:rPr>
              <a:t>fieldları</a:t>
            </a:r>
            <a:r>
              <a:rPr lang="tr-TR" b="0" i="0" dirty="0">
                <a:effectLst/>
                <a:latin typeface="sohne"/>
              </a:rPr>
              <a:t> </a:t>
            </a:r>
            <a:r>
              <a:rPr lang="tr-TR" b="0" i="0" dirty="0" err="1">
                <a:effectLst/>
                <a:latin typeface="sohne"/>
              </a:rPr>
              <a:t>setter</a:t>
            </a:r>
            <a:r>
              <a:rPr lang="tr-TR" b="0" i="0" dirty="0">
                <a:effectLst/>
                <a:latin typeface="sohne"/>
              </a:rPr>
              <a:t> </a:t>
            </a:r>
            <a:r>
              <a:rPr lang="tr-TR" b="0" i="0" dirty="0" err="1">
                <a:effectLst/>
                <a:latin typeface="sohne"/>
              </a:rPr>
              <a:t>metodları</a:t>
            </a:r>
            <a:r>
              <a:rPr lang="tr-TR" b="0" i="0" dirty="0">
                <a:effectLst/>
                <a:latin typeface="sohne"/>
              </a:rPr>
              <a:t> ile atama yapabilirdik. Ancak oluşturduğumuz her nesne için bunu yapmak kodun okunabilirliğini düşürürdü ve bizim de gereksiz vaktimizi alırdı. </a:t>
            </a:r>
            <a:endParaRPr lang="tr-TR" dirty="0"/>
          </a:p>
        </p:txBody>
      </p:sp>
      <p:sp>
        <p:nvSpPr>
          <p:cNvPr id="14" name="Metin kutusu 13">
            <a:extLst>
              <a:ext uri="{FF2B5EF4-FFF2-40B4-BE49-F238E27FC236}">
                <a16:creationId xmlns:a16="http://schemas.microsoft.com/office/drawing/2014/main" id="{EECE36AA-05E6-4246-B574-2D3F823195C0}"/>
              </a:ext>
            </a:extLst>
          </p:cNvPr>
          <p:cNvSpPr txBox="1"/>
          <p:nvPr/>
        </p:nvSpPr>
        <p:spPr>
          <a:xfrm>
            <a:off x="685801" y="4139219"/>
            <a:ext cx="9715500" cy="369332"/>
          </a:xfrm>
          <a:prstGeom prst="rect">
            <a:avLst/>
          </a:prstGeom>
          <a:noFill/>
        </p:spPr>
        <p:txBody>
          <a:bodyPr wrap="square">
            <a:spAutoFit/>
          </a:bodyPr>
          <a:lstStyle/>
          <a:p>
            <a:r>
              <a:rPr lang="tr-TR" b="0" i="0" dirty="0">
                <a:effectLst/>
                <a:latin typeface="sohne"/>
              </a:rPr>
              <a:t>Java’da ise bizi tüm bunlardan kurtaran </a:t>
            </a:r>
            <a:r>
              <a:rPr lang="tr-TR" b="0" i="0" u="sng" dirty="0" err="1">
                <a:effectLst/>
                <a:latin typeface="sohne"/>
                <a:hlinkClick r:id="rId2">
                  <a:extLst>
                    <a:ext uri="{A12FA001-AC4F-418D-AE19-62706E023703}">
                      <ahyp:hlinkClr xmlns:ahyp="http://schemas.microsoft.com/office/drawing/2018/hyperlinkcolor" val="tx"/>
                    </a:ext>
                  </a:extLst>
                </a:hlinkClick>
              </a:rPr>
              <a:t>Lombok</a:t>
            </a:r>
            <a:r>
              <a:rPr lang="tr-TR" b="0" i="0" dirty="0">
                <a:effectLst/>
                <a:latin typeface="sohne"/>
              </a:rPr>
              <a:t> adında bir kütüphanede </a:t>
            </a:r>
            <a:r>
              <a:rPr lang="tr-TR" b="0" i="0" dirty="0" err="1">
                <a:effectLst/>
                <a:latin typeface="sohne"/>
              </a:rPr>
              <a:t>var.Bunu</a:t>
            </a:r>
            <a:r>
              <a:rPr lang="tr-TR" b="0" i="0" dirty="0">
                <a:effectLst/>
                <a:latin typeface="sohne"/>
              </a:rPr>
              <a:t> da kullanabiliriz </a:t>
            </a:r>
            <a:endParaRPr lang="tr-TR" dirty="0"/>
          </a:p>
        </p:txBody>
      </p:sp>
    </p:spTree>
    <p:extLst>
      <p:ext uri="{BB962C8B-B14F-4D97-AF65-F5344CB8AC3E}">
        <p14:creationId xmlns:p14="http://schemas.microsoft.com/office/powerpoint/2010/main" val="3134408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45D3C3-657E-4C58-92DB-5A02C5AAB7E3}"/>
              </a:ext>
            </a:extLst>
          </p:cNvPr>
          <p:cNvSpPr>
            <a:spLocks noGrp="1"/>
          </p:cNvSpPr>
          <p:nvPr>
            <p:ph type="title"/>
          </p:nvPr>
        </p:nvSpPr>
        <p:spPr>
          <a:xfrm>
            <a:off x="685801" y="96417"/>
            <a:ext cx="3895530" cy="715346"/>
          </a:xfrm>
        </p:spPr>
        <p:txBody>
          <a:bodyPr>
            <a:normAutofit fontScale="90000"/>
          </a:body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3" name="İçerik Yer Tutucusu 2">
            <a:extLst>
              <a:ext uri="{FF2B5EF4-FFF2-40B4-BE49-F238E27FC236}">
                <a16:creationId xmlns:a16="http://schemas.microsoft.com/office/drawing/2014/main" id="{4EE38CA2-0ED8-4EE0-80E7-979E5AF13B7D}"/>
              </a:ext>
            </a:extLst>
          </p:cNvPr>
          <p:cNvSpPr>
            <a:spLocks noGrp="1"/>
          </p:cNvSpPr>
          <p:nvPr>
            <p:ph idx="1"/>
          </p:nvPr>
        </p:nvSpPr>
        <p:spPr>
          <a:xfrm>
            <a:off x="685801" y="2248678"/>
            <a:ext cx="10538926" cy="3013788"/>
          </a:xfrm>
        </p:spPr>
        <p:txBody>
          <a:bodyPr>
            <a:normAutofit/>
          </a:bodyPr>
          <a:lstStyle/>
          <a:p>
            <a:r>
              <a:rPr lang="tr-TR" sz="2200" dirty="0"/>
              <a:t>Yorumlayıcı (</a:t>
            </a:r>
            <a:r>
              <a:rPr lang="tr-TR" sz="2200" dirty="0" err="1"/>
              <a:t>interpreter</a:t>
            </a:r>
            <a:r>
              <a:rPr lang="tr-TR" sz="2200" dirty="0"/>
              <a:t>), yüksek seviyeli programlama dili ile yazılmış bir programı adım adım makine diline çeviren ve makine dilindeki talimatları çalıştıran programdır.</a:t>
            </a:r>
          </a:p>
          <a:p>
            <a:r>
              <a:rPr lang="tr-TR" sz="2200" dirty="0"/>
              <a:t>Yorumlayıcı bütün programın çalıştırılabilir bir kodunu üretmek yerine, programın adımlarını tek tek makine diline çevirir ve hemen çalıştırır. Program tekrar çalıştırılmak istenirse yorumlayıcı </a:t>
            </a:r>
            <a:r>
              <a:rPr lang="tr-TR" sz="2200" b="1" dirty="0">
                <a:hlinkClick r:id="rId2" tooltip="Kaynak kod (source code) nedir? Bir programın komutlarını içeren metin dosyasına kaynak kod denir."/>
              </a:rPr>
              <a:t>kaynak kod</a:t>
            </a:r>
            <a:r>
              <a:rPr lang="tr-TR" sz="2200" dirty="0"/>
              <a:t> üzerinde yine aynı yolu izler.</a:t>
            </a:r>
          </a:p>
        </p:txBody>
      </p:sp>
      <p:sp>
        <p:nvSpPr>
          <p:cNvPr id="6" name="Metin kutusu 5">
            <a:extLst>
              <a:ext uri="{FF2B5EF4-FFF2-40B4-BE49-F238E27FC236}">
                <a16:creationId xmlns:a16="http://schemas.microsoft.com/office/drawing/2014/main" id="{5ABC61D3-89D5-4C51-80CC-55C14F5E6FCD}"/>
              </a:ext>
            </a:extLst>
          </p:cNvPr>
          <p:cNvSpPr txBox="1"/>
          <p:nvPr/>
        </p:nvSpPr>
        <p:spPr>
          <a:xfrm>
            <a:off x="668696" y="1207055"/>
            <a:ext cx="6941975" cy="646331"/>
          </a:xfrm>
          <a:prstGeom prst="rect">
            <a:avLst/>
          </a:prstGeom>
          <a:noFill/>
        </p:spPr>
        <p:txBody>
          <a:bodyPr wrap="square" rtlCol="0">
            <a:spAutoFit/>
          </a:bodyPr>
          <a:lstStyle/>
          <a:p>
            <a:r>
              <a:rPr lang="tr-TR" sz="3600" dirty="0" err="1">
                <a:latin typeface="Bahnschrift SemiBold" panose="020B0502040204020203" pitchFamily="34" charset="0"/>
              </a:rPr>
              <a:t>İnterpreter</a:t>
            </a:r>
            <a:r>
              <a:rPr lang="tr-TR" sz="3600" dirty="0">
                <a:latin typeface="Bahnschrift SemiBold" panose="020B0502040204020203" pitchFamily="34" charset="0"/>
              </a:rPr>
              <a:t> (Yorumlayıcı) nedir?</a:t>
            </a:r>
          </a:p>
        </p:txBody>
      </p:sp>
    </p:spTree>
    <p:extLst>
      <p:ext uri="{BB962C8B-B14F-4D97-AF65-F5344CB8AC3E}">
        <p14:creationId xmlns:p14="http://schemas.microsoft.com/office/powerpoint/2010/main" val="305473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45D3C3-657E-4C58-92DB-5A02C5AAB7E3}"/>
              </a:ext>
            </a:extLst>
          </p:cNvPr>
          <p:cNvSpPr>
            <a:spLocks noGrp="1"/>
          </p:cNvSpPr>
          <p:nvPr>
            <p:ph type="title"/>
          </p:nvPr>
        </p:nvSpPr>
        <p:spPr>
          <a:xfrm>
            <a:off x="685801" y="96417"/>
            <a:ext cx="3895530" cy="715346"/>
          </a:xfrm>
        </p:spPr>
        <p:txBody>
          <a:bodyPr>
            <a:normAutofit fontScale="90000"/>
          </a:bodyPr>
          <a:lstStyle/>
          <a:p>
            <a:r>
              <a:rPr lang="tr-TR" sz="1300" b="1" dirty="0">
                <a:latin typeface="Arial Rounded MT Bold" panose="020F0704030504030204" pitchFamily="34" charset="0"/>
              </a:rPr>
              <a:t>INNOVA – </a:t>
            </a:r>
            <a:r>
              <a:rPr lang="tr-TR" sz="1300" b="1" dirty="0" err="1">
                <a:latin typeface="Arial Rounded MT Bold" panose="020F0704030504030204" pitchFamily="34" charset="0"/>
              </a:rPr>
              <a:t>PATıKA.DEV</a:t>
            </a:r>
            <a:r>
              <a:rPr lang="tr-TR" sz="1300" b="1" dirty="0">
                <a:latin typeface="Arial Rounded MT Bold" panose="020F0704030504030204" pitchFamily="34" charset="0"/>
              </a:rPr>
              <a:t> JAVA SPRING BOOTCAMP</a:t>
            </a:r>
            <a:br>
              <a:rPr lang="tr-TR" b="1" dirty="0">
                <a:latin typeface="Arial Rounded MT Bold" panose="020F0704030504030204" pitchFamily="34" charset="0"/>
              </a:rPr>
            </a:br>
            <a:endParaRPr lang="tr-TR" dirty="0"/>
          </a:p>
        </p:txBody>
      </p:sp>
      <p:sp>
        <p:nvSpPr>
          <p:cNvPr id="3" name="İçerik Yer Tutucusu 2">
            <a:extLst>
              <a:ext uri="{FF2B5EF4-FFF2-40B4-BE49-F238E27FC236}">
                <a16:creationId xmlns:a16="http://schemas.microsoft.com/office/drawing/2014/main" id="{4EE38CA2-0ED8-4EE0-80E7-979E5AF13B7D}"/>
              </a:ext>
            </a:extLst>
          </p:cNvPr>
          <p:cNvSpPr>
            <a:spLocks noGrp="1"/>
          </p:cNvSpPr>
          <p:nvPr>
            <p:ph idx="1"/>
          </p:nvPr>
        </p:nvSpPr>
        <p:spPr>
          <a:xfrm>
            <a:off x="685801" y="1754155"/>
            <a:ext cx="10538926" cy="4842587"/>
          </a:xfrm>
        </p:spPr>
        <p:txBody>
          <a:bodyPr>
            <a:normAutofit/>
          </a:bodyPr>
          <a:lstStyle/>
          <a:p>
            <a:r>
              <a:rPr lang="tr-TR" sz="1900" dirty="0"/>
              <a:t>Derleyiciler, yorumlayıcılara göre daha hızlıdır. Çünkü yorumlayıcılar ilk kod satırından son kod satırına kadar her satırını teker teker yorumlar ve kodun karşılığındaki işlemi gerçekleştirir. Derleyiciler ise kodların tamamını bilgisayar diline çevirir. Eğer hata varsa, tüm hataları programcıya bildirir. Ancak yorumlayıcılar karşısına ilk çıkan hatayı bildirmektedir, ilk hata çözülene kadar diğer hataları bulamaz çünkü satır </a:t>
            </a:r>
            <a:r>
              <a:rPr lang="tr-TR" sz="1900" dirty="0" err="1"/>
              <a:t>satır</a:t>
            </a:r>
            <a:r>
              <a:rPr lang="tr-TR" sz="1900" dirty="0"/>
              <a:t> işlem yapmaktadır.</a:t>
            </a:r>
          </a:p>
          <a:p>
            <a:r>
              <a:rPr lang="tr-TR" sz="1900" dirty="0"/>
              <a:t>Derleyici kullanan program dillerine örnek olarak; Pascal, C++, Ada, Visual Basic, C gibi bir çok örnek verebiliriz.</a:t>
            </a:r>
          </a:p>
          <a:p>
            <a:r>
              <a:rPr lang="tr-TR" sz="1900" dirty="0"/>
              <a:t>Yorumlayıcı kullanan program dillerine örnek olarak; HTML, XML, PHP, </a:t>
            </a:r>
            <a:r>
              <a:rPr lang="tr-TR" sz="1900" dirty="0" err="1"/>
              <a:t>Script</a:t>
            </a:r>
            <a:r>
              <a:rPr lang="tr-TR" sz="1900" dirty="0"/>
              <a:t> Dilleri gibi bir çok örnek verebiliriz.</a:t>
            </a:r>
          </a:p>
          <a:p>
            <a:r>
              <a:rPr lang="tr-TR" sz="1900" dirty="0"/>
              <a:t>Hem Derleyicileri </a:t>
            </a:r>
            <a:r>
              <a:rPr lang="tr-TR" sz="1900" dirty="0" err="1"/>
              <a:t>hemde</a:t>
            </a:r>
            <a:r>
              <a:rPr lang="tr-TR" sz="1900" dirty="0"/>
              <a:t> Yorumlayıcıları kullanan program dillerinden biri de </a:t>
            </a:r>
            <a:r>
              <a:rPr lang="tr-TR" sz="1900" dirty="0" err="1"/>
              <a:t>JAVA’dır</a:t>
            </a:r>
            <a:r>
              <a:rPr lang="tr-TR" sz="1900" dirty="0"/>
              <a:t>. JAVA dilinde kod önce derlenerek </a:t>
            </a:r>
            <a:r>
              <a:rPr lang="tr-TR" sz="1900" dirty="0" err="1"/>
              <a:t>byte</a:t>
            </a:r>
            <a:r>
              <a:rPr lang="tr-TR" sz="1900" dirty="0"/>
              <a:t> </a:t>
            </a:r>
            <a:r>
              <a:rPr lang="tr-TR" sz="1900" dirty="0" err="1"/>
              <a:t>code</a:t>
            </a:r>
            <a:r>
              <a:rPr lang="tr-TR" sz="1900" dirty="0"/>
              <a:t> adı verilen ve sadece </a:t>
            </a:r>
            <a:r>
              <a:rPr lang="tr-TR" sz="1900" dirty="0" err="1"/>
              <a:t>java</a:t>
            </a:r>
            <a:r>
              <a:rPr lang="tr-TR" sz="1900" dirty="0"/>
              <a:t> sanal </a:t>
            </a:r>
            <a:r>
              <a:rPr lang="tr-TR" sz="1900" dirty="0" err="1"/>
              <a:t>makinelarında</a:t>
            </a:r>
            <a:r>
              <a:rPr lang="tr-TR" sz="1900" dirty="0"/>
              <a:t> (</a:t>
            </a:r>
            <a:r>
              <a:rPr lang="tr-TR" sz="1900" dirty="0" err="1"/>
              <a:t>java</a:t>
            </a:r>
            <a:r>
              <a:rPr lang="tr-TR" sz="1900" dirty="0"/>
              <a:t> </a:t>
            </a:r>
            <a:r>
              <a:rPr lang="tr-TR" sz="1900" dirty="0" err="1"/>
              <a:t>virtual</a:t>
            </a:r>
            <a:r>
              <a:rPr lang="tr-TR" sz="1900" dirty="0"/>
              <a:t> </a:t>
            </a:r>
            <a:r>
              <a:rPr lang="tr-TR" sz="1900" dirty="0" err="1"/>
              <a:t>machine</a:t>
            </a:r>
            <a:r>
              <a:rPr lang="tr-TR" sz="1900" dirty="0"/>
              <a:t>) çalıştırılabilen bir kod üretilmektedir. Bu üretilen ara kod daha sonra </a:t>
            </a:r>
            <a:r>
              <a:rPr lang="tr-TR" sz="1900" dirty="0" err="1"/>
              <a:t>java</a:t>
            </a:r>
            <a:r>
              <a:rPr lang="tr-TR" sz="1900" dirty="0"/>
              <a:t> sanal makinasında bir yorumlayıcı yapısına uygun olarak çalıştırılmaktadır.</a:t>
            </a:r>
          </a:p>
          <a:p>
            <a:endParaRPr lang="tr-TR" dirty="0"/>
          </a:p>
          <a:p>
            <a:endParaRPr lang="tr-TR" sz="2200" dirty="0"/>
          </a:p>
        </p:txBody>
      </p:sp>
      <p:sp>
        <p:nvSpPr>
          <p:cNvPr id="6" name="Metin kutusu 5">
            <a:extLst>
              <a:ext uri="{FF2B5EF4-FFF2-40B4-BE49-F238E27FC236}">
                <a16:creationId xmlns:a16="http://schemas.microsoft.com/office/drawing/2014/main" id="{5ABC61D3-89D5-4C51-80CC-55C14F5E6FCD}"/>
              </a:ext>
            </a:extLst>
          </p:cNvPr>
          <p:cNvSpPr txBox="1"/>
          <p:nvPr/>
        </p:nvSpPr>
        <p:spPr>
          <a:xfrm>
            <a:off x="603382" y="811763"/>
            <a:ext cx="8130071" cy="646331"/>
          </a:xfrm>
          <a:prstGeom prst="rect">
            <a:avLst/>
          </a:prstGeom>
          <a:noFill/>
        </p:spPr>
        <p:txBody>
          <a:bodyPr wrap="square" rtlCol="0">
            <a:spAutoFit/>
          </a:bodyPr>
          <a:lstStyle/>
          <a:p>
            <a:r>
              <a:rPr lang="tr-TR" sz="3600" dirty="0">
                <a:latin typeface="Bahnschrift SemiBold" panose="020B0502040204020203" pitchFamily="34" charset="0"/>
              </a:rPr>
              <a:t>Compiler – </a:t>
            </a:r>
            <a:r>
              <a:rPr lang="tr-TR" sz="3600" dirty="0" err="1">
                <a:latin typeface="Bahnschrift SemiBold" panose="020B0502040204020203" pitchFamily="34" charset="0"/>
              </a:rPr>
              <a:t>İnterpreter</a:t>
            </a:r>
            <a:r>
              <a:rPr lang="tr-TR" sz="3600" dirty="0">
                <a:latin typeface="Bahnschrift SemiBold" panose="020B0502040204020203" pitchFamily="34" charset="0"/>
              </a:rPr>
              <a:t> farkı nedir?</a:t>
            </a:r>
          </a:p>
        </p:txBody>
      </p:sp>
    </p:spTree>
    <p:extLst>
      <p:ext uri="{BB962C8B-B14F-4D97-AF65-F5344CB8AC3E}">
        <p14:creationId xmlns:p14="http://schemas.microsoft.com/office/powerpoint/2010/main" val="304915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DFF9D8-2185-4C4E-8EAF-673C05C88760}"/>
              </a:ext>
            </a:extLst>
          </p:cNvPr>
          <p:cNvSpPr>
            <a:spLocks noGrp="1"/>
          </p:cNvSpPr>
          <p:nvPr>
            <p:ph type="title"/>
          </p:nvPr>
        </p:nvSpPr>
        <p:spPr>
          <a:xfrm>
            <a:off x="685801" y="609600"/>
            <a:ext cx="9372599" cy="1172547"/>
          </a:xfrm>
        </p:spPr>
        <p:txBody>
          <a:bodyPr>
            <a:normAutofit fontScale="90000"/>
          </a:bodyPr>
          <a:lstStyle/>
          <a:p>
            <a:r>
              <a:rPr lang="es-ES" b="1" i="0" dirty="0">
                <a:effectLst/>
                <a:latin typeface="sohne"/>
              </a:rPr>
              <a:t>JVM,JRE ve JDK Nedir?</a:t>
            </a:r>
            <a:br>
              <a:rPr lang="es-ES" b="1" i="0" dirty="0">
                <a:solidFill>
                  <a:srgbClr val="292929"/>
                </a:solidFill>
                <a:effectLst/>
                <a:latin typeface="sohne"/>
              </a:rPr>
            </a:br>
            <a:endParaRPr lang="tr-TR" dirty="0"/>
          </a:p>
        </p:txBody>
      </p:sp>
      <p:sp>
        <p:nvSpPr>
          <p:cNvPr id="3" name="İçerik Yer Tutucusu 2">
            <a:extLst>
              <a:ext uri="{FF2B5EF4-FFF2-40B4-BE49-F238E27FC236}">
                <a16:creationId xmlns:a16="http://schemas.microsoft.com/office/drawing/2014/main" id="{2AE01EE3-B265-4DC7-9820-830BD9E4BF0E}"/>
              </a:ext>
            </a:extLst>
          </p:cNvPr>
          <p:cNvSpPr>
            <a:spLocks noGrp="1"/>
          </p:cNvSpPr>
          <p:nvPr>
            <p:ph idx="1"/>
          </p:nvPr>
        </p:nvSpPr>
        <p:spPr>
          <a:xfrm>
            <a:off x="685801" y="1679511"/>
            <a:ext cx="10131425" cy="4111690"/>
          </a:xfrm>
        </p:spPr>
        <p:txBody>
          <a:bodyPr>
            <a:normAutofit/>
          </a:bodyPr>
          <a:lstStyle/>
          <a:p>
            <a:r>
              <a:rPr lang="tr-TR" sz="2800" b="1" i="0" dirty="0">
                <a:effectLst/>
                <a:latin typeface="charter"/>
              </a:rPr>
              <a:t>JVM(Java Virtual Machine) </a:t>
            </a:r>
            <a:r>
              <a:rPr lang="tr-TR" sz="2400" b="0" i="0" dirty="0">
                <a:effectLst/>
                <a:latin typeface="charter"/>
              </a:rPr>
              <a:t>için </a:t>
            </a:r>
            <a:r>
              <a:rPr lang="tr-TR" sz="2400" b="0" i="0" dirty="0" err="1">
                <a:effectLst/>
                <a:latin typeface="charter"/>
              </a:rPr>
              <a:t>java</a:t>
            </a:r>
            <a:r>
              <a:rPr lang="tr-TR" sz="2400" b="0" i="0" dirty="0">
                <a:effectLst/>
                <a:latin typeface="charter"/>
              </a:rPr>
              <a:t> programının çalıştığı platform ile </a:t>
            </a:r>
            <a:r>
              <a:rPr lang="tr-TR" sz="2400" b="0" i="0" dirty="0" err="1">
                <a:effectLst/>
                <a:latin typeface="charter"/>
              </a:rPr>
              <a:t>java</a:t>
            </a:r>
            <a:r>
              <a:rPr lang="tr-TR" sz="2400" b="0" i="0" dirty="0">
                <a:effectLst/>
                <a:latin typeface="charter"/>
              </a:rPr>
              <a:t> programı arasında soyut bir ara katman diyebiliriz. JVM; platforma bağımlı olarak çalışır. Yani geliştirme yapacağınız platforma(</a:t>
            </a:r>
            <a:r>
              <a:rPr lang="tr-TR" sz="2400" b="0" i="0" dirty="0" err="1">
                <a:effectLst/>
                <a:latin typeface="charter"/>
              </a:rPr>
              <a:t>Windows,Linux,Mac</a:t>
            </a:r>
            <a:r>
              <a:rPr lang="tr-TR" sz="2400" b="0" i="0" dirty="0">
                <a:effectLst/>
                <a:latin typeface="charter"/>
              </a:rPr>
              <a:t>) göre farklı </a:t>
            </a:r>
            <a:r>
              <a:rPr lang="tr-TR" sz="2400" b="0" i="0" dirty="0" err="1">
                <a:effectLst/>
                <a:latin typeface="charter"/>
              </a:rPr>
              <a:t>implementasyonları</a:t>
            </a:r>
            <a:r>
              <a:rPr lang="tr-TR" sz="2400" b="0" i="0" dirty="0">
                <a:effectLst/>
                <a:latin typeface="charter"/>
              </a:rPr>
              <a:t> mevcuttur. JVM; bizim yazdığımız .</a:t>
            </a:r>
            <a:r>
              <a:rPr lang="tr-TR" sz="2400" b="0" i="0" dirty="0" err="1">
                <a:effectLst/>
                <a:latin typeface="charter"/>
              </a:rPr>
              <a:t>java</a:t>
            </a:r>
            <a:r>
              <a:rPr lang="tr-TR" sz="2400" b="0" i="0" dirty="0">
                <a:effectLst/>
                <a:latin typeface="charter"/>
              </a:rPr>
              <a:t> uzantılı dosyaları anlamaz onun yerine derlenmiş .</a:t>
            </a:r>
            <a:r>
              <a:rPr lang="tr-TR" sz="2400" b="0" i="0" dirty="0" err="1">
                <a:effectLst/>
                <a:latin typeface="charter"/>
              </a:rPr>
              <a:t>class</a:t>
            </a:r>
            <a:r>
              <a:rPr lang="tr-TR" sz="2400" b="0" i="0" dirty="0">
                <a:effectLst/>
                <a:latin typeface="charter"/>
              </a:rPr>
              <a:t> uzantılı dosyaları anlar. Çünkü .</a:t>
            </a:r>
            <a:r>
              <a:rPr lang="tr-TR" sz="2400" b="0" i="0" dirty="0" err="1">
                <a:effectLst/>
                <a:latin typeface="charter"/>
              </a:rPr>
              <a:t>class</a:t>
            </a:r>
            <a:r>
              <a:rPr lang="tr-TR" sz="2400" b="0" i="0" dirty="0">
                <a:effectLst/>
                <a:latin typeface="charter"/>
              </a:rPr>
              <a:t> uzantılı dosyalar içlerinde </a:t>
            </a:r>
            <a:r>
              <a:rPr lang="tr-TR" sz="2400" b="0" i="0" dirty="0" err="1">
                <a:effectLst/>
                <a:latin typeface="charter"/>
              </a:rPr>
              <a:t>bytecode</a:t>
            </a:r>
            <a:r>
              <a:rPr lang="tr-TR" sz="2400" b="0" i="0" dirty="0">
                <a:effectLst/>
                <a:latin typeface="charter"/>
              </a:rPr>
              <a:t> </a:t>
            </a:r>
            <a:r>
              <a:rPr lang="tr-TR" sz="2400" b="0" i="0" dirty="0" err="1">
                <a:effectLst/>
                <a:latin typeface="charter"/>
              </a:rPr>
              <a:t>lar</a:t>
            </a:r>
            <a:r>
              <a:rPr lang="tr-TR" sz="2400" b="0" i="0" dirty="0">
                <a:effectLst/>
                <a:latin typeface="charter"/>
              </a:rPr>
              <a:t> içerirler. Bu özelik sayesinde Java da “Write </a:t>
            </a:r>
            <a:r>
              <a:rPr lang="tr-TR" sz="2400" b="0" i="0" dirty="0" err="1">
                <a:effectLst/>
                <a:latin typeface="charter"/>
              </a:rPr>
              <a:t>once,Run</a:t>
            </a:r>
            <a:r>
              <a:rPr lang="tr-TR" sz="2400" b="0" i="0" dirty="0">
                <a:effectLst/>
                <a:latin typeface="charter"/>
              </a:rPr>
              <a:t> </a:t>
            </a:r>
            <a:r>
              <a:rPr lang="tr-TR" sz="2400" b="0" i="0" dirty="0" err="1">
                <a:effectLst/>
                <a:latin typeface="charter"/>
              </a:rPr>
              <a:t>everywhere</a:t>
            </a:r>
            <a:r>
              <a:rPr lang="tr-TR" sz="2400" b="0" i="0" dirty="0">
                <a:effectLst/>
                <a:latin typeface="charter"/>
              </a:rPr>
              <a:t>” özeliğini kullanabiliyoruz. Yani bu şu demek oluyor; bizim </a:t>
            </a:r>
            <a:r>
              <a:rPr lang="tr-TR" sz="2400" b="0" i="0" dirty="0" err="1">
                <a:effectLst/>
                <a:latin typeface="charter"/>
              </a:rPr>
              <a:t>windows</a:t>
            </a:r>
            <a:r>
              <a:rPr lang="tr-TR" sz="2400" b="0" i="0" dirty="0">
                <a:effectLst/>
                <a:latin typeface="charter"/>
              </a:rPr>
              <a:t> bir makinede yazmış olduğumuz uygulama önce Compiler tarafından </a:t>
            </a:r>
            <a:r>
              <a:rPr lang="tr-TR" sz="2400" b="0" i="0" dirty="0" err="1">
                <a:effectLst/>
                <a:latin typeface="charter"/>
              </a:rPr>
              <a:t>bytecode</a:t>
            </a:r>
            <a:r>
              <a:rPr lang="tr-TR" sz="2400" b="0" i="0" dirty="0">
                <a:effectLst/>
                <a:latin typeface="charter"/>
              </a:rPr>
              <a:t> </a:t>
            </a:r>
            <a:r>
              <a:rPr lang="tr-TR" sz="2400" b="0" i="0" dirty="0" err="1">
                <a:effectLst/>
                <a:latin typeface="charter"/>
              </a:rPr>
              <a:t>lara</a:t>
            </a:r>
            <a:r>
              <a:rPr lang="tr-TR" sz="2400" b="0" i="0" dirty="0">
                <a:effectLst/>
                <a:latin typeface="charter"/>
              </a:rPr>
              <a:t> çevriliyor daha sonra bu </a:t>
            </a:r>
            <a:r>
              <a:rPr lang="tr-TR" sz="2400" b="0" i="0" dirty="0" err="1">
                <a:effectLst/>
                <a:latin typeface="charter"/>
              </a:rPr>
              <a:t>bytecode</a:t>
            </a:r>
            <a:r>
              <a:rPr lang="tr-TR" sz="2400" b="0" i="0" dirty="0">
                <a:effectLst/>
                <a:latin typeface="charter"/>
              </a:rPr>
              <a:t> </a:t>
            </a:r>
            <a:r>
              <a:rPr lang="tr-TR" sz="2400" b="0" i="0" dirty="0" err="1">
                <a:effectLst/>
                <a:latin typeface="charter"/>
              </a:rPr>
              <a:t>lar</a:t>
            </a:r>
            <a:r>
              <a:rPr lang="tr-TR" sz="2400" b="0" i="0" dirty="0">
                <a:effectLst/>
                <a:latin typeface="charter"/>
              </a:rPr>
              <a:t> diğer platformlarda kurulu olan JVM </a:t>
            </a:r>
            <a:r>
              <a:rPr lang="tr-TR" sz="2400" b="0" i="0" dirty="0" err="1">
                <a:effectLst/>
                <a:latin typeface="charter"/>
              </a:rPr>
              <a:t>ler</a:t>
            </a:r>
            <a:r>
              <a:rPr lang="tr-TR" sz="2400" b="0" i="0" dirty="0">
                <a:effectLst/>
                <a:latin typeface="charter"/>
              </a:rPr>
              <a:t> aracılığıyla tüm platformlarda çalışıyor.</a:t>
            </a:r>
            <a:endParaRPr lang="tr-TR" sz="2400" dirty="0"/>
          </a:p>
        </p:txBody>
      </p:sp>
      <p:sp>
        <p:nvSpPr>
          <p:cNvPr id="4" name="Başlık 1">
            <a:extLst>
              <a:ext uri="{FF2B5EF4-FFF2-40B4-BE49-F238E27FC236}">
                <a16:creationId xmlns:a16="http://schemas.microsoft.com/office/drawing/2014/main" id="{8C383ED1-07E2-4DF6-BF59-398E18F109A6}"/>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a:latin typeface="Arial Rounded MT Bold" panose="020F0704030504030204" pitchFamily="34" charset="0"/>
              </a:rPr>
              <a:t>INNOVA – PATıKA.DEV JAVA SPRING BOOTCAMP</a:t>
            </a:r>
            <a:br>
              <a:rPr lang="tr-TR" b="1">
                <a:latin typeface="Arial Rounded MT Bold" panose="020F0704030504030204" pitchFamily="34" charset="0"/>
              </a:rPr>
            </a:br>
            <a:endParaRPr lang="tr-TR" dirty="0"/>
          </a:p>
        </p:txBody>
      </p:sp>
    </p:spTree>
    <p:extLst>
      <p:ext uri="{BB962C8B-B14F-4D97-AF65-F5344CB8AC3E}">
        <p14:creationId xmlns:p14="http://schemas.microsoft.com/office/powerpoint/2010/main" val="256554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DFF9D8-2185-4C4E-8EAF-673C05C88760}"/>
              </a:ext>
            </a:extLst>
          </p:cNvPr>
          <p:cNvSpPr>
            <a:spLocks noGrp="1"/>
          </p:cNvSpPr>
          <p:nvPr>
            <p:ph type="title"/>
          </p:nvPr>
        </p:nvSpPr>
        <p:spPr>
          <a:xfrm>
            <a:off x="685801" y="609600"/>
            <a:ext cx="9372599" cy="1172547"/>
          </a:xfrm>
        </p:spPr>
        <p:txBody>
          <a:bodyPr>
            <a:normAutofit fontScale="90000"/>
          </a:bodyPr>
          <a:lstStyle/>
          <a:p>
            <a:r>
              <a:rPr lang="es-ES" b="1" i="0" dirty="0">
                <a:effectLst/>
                <a:latin typeface="sohne"/>
              </a:rPr>
              <a:t>JVM,JRE ve JDK Nedir?</a:t>
            </a:r>
            <a:br>
              <a:rPr lang="es-ES" b="1" i="0" dirty="0">
                <a:solidFill>
                  <a:srgbClr val="292929"/>
                </a:solidFill>
                <a:effectLst/>
                <a:latin typeface="sohne"/>
              </a:rPr>
            </a:br>
            <a:endParaRPr lang="tr-TR" dirty="0"/>
          </a:p>
        </p:txBody>
      </p:sp>
      <p:sp>
        <p:nvSpPr>
          <p:cNvPr id="3" name="İçerik Yer Tutucusu 2">
            <a:extLst>
              <a:ext uri="{FF2B5EF4-FFF2-40B4-BE49-F238E27FC236}">
                <a16:creationId xmlns:a16="http://schemas.microsoft.com/office/drawing/2014/main" id="{2AE01EE3-B265-4DC7-9820-830BD9E4BF0E}"/>
              </a:ext>
            </a:extLst>
          </p:cNvPr>
          <p:cNvSpPr>
            <a:spLocks noGrp="1"/>
          </p:cNvSpPr>
          <p:nvPr>
            <p:ph idx="1"/>
          </p:nvPr>
        </p:nvSpPr>
        <p:spPr>
          <a:xfrm>
            <a:off x="685801" y="1679511"/>
            <a:ext cx="10131425" cy="4111690"/>
          </a:xfrm>
        </p:spPr>
        <p:txBody>
          <a:bodyPr>
            <a:normAutofit/>
          </a:bodyPr>
          <a:lstStyle/>
          <a:p>
            <a:r>
              <a:rPr lang="tr-TR" sz="2800" b="1" i="0" dirty="0">
                <a:effectLst/>
                <a:latin typeface="charter"/>
              </a:rPr>
              <a:t>JRE(Java Runtime </a:t>
            </a:r>
            <a:r>
              <a:rPr lang="tr-TR" sz="2800" b="1" i="0" dirty="0" err="1">
                <a:effectLst/>
                <a:latin typeface="charter"/>
              </a:rPr>
              <a:t>Enviroment</a:t>
            </a:r>
            <a:r>
              <a:rPr lang="tr-TR" sz="2800" b="1" i="0" dirty="0">
                <a:effectLst/>
                <a:latin typeface="charter"/>
              </a:rPr>
              <a:t>) </a:t>
            </a:r>
            <a:r>
              <a:rPr lang="tr-TR" sz="2400" b="0" i="0" dirty="0">
                <a:effectLst/>
                <a:latin typeface="charter"/>
              </a:rPr>
              <a:t>ise </a:t>
            </a:r>
            <a:r>
              <a:rPr lang="tr-TR" sz="2400" b="0" i="0" dirty="0" err="1">
                <a:effectLst/>
                <a:latin typeface="charter"/>
              </a:rPr>
              <a:t>java</a:t>
            </a:r>
            <a:r>
              <a:rPr lang="tr-TR" sz="2400" b="0" i="0" dirty="0">
                <a:effectLst/>
                <a:latin typeface="charter"/>
              </a:rPr>
              <a:t> programlama dili ile yazılmış olan uygulama ve </a:t>
            </a:r>
            <a:r>
              <a:rPr lang="tr-TR" sz="2400" b="0" i="0" dirty="0" err="1">
                <a:effectLst/>
                <a:latin typeface="charter"/>
              </a:rPr>
              <a:t>appletlerin</a:t>
            </a:r>
            <a:r>
              <a:rPr lang="tr-TR" sz="2400" b="0" i="0" dirty="0">
                <a:effectLst/>
                <a:latin typeface="charter"/>
              </a:rPr>
              <a:t> çalışmasını sağlayan bileşenler ile JVM e kütüphaneler </a:t>
            </a:r>
            <a:r>
              <a:rPr lang="tr-TR" sz="2400" b="0" i="0" dirty="0" err="1">
                <a:effectLst/>
                <a:latin typeface="charter"/>
              </a:rPr>
              <a:t>sağlar.Derlenmiş</a:t>
            </a:r>
            <a:r>
              <a:rPr lang="tr-TR" sz="2400" b="0" i="0" dirty="0">
                <a:effectLst/>
                <a:latin typeface="charter"/>
              </a:rPr>
              <a:t> </a:t>
            </a:r>
            <a:r>
              <a:rPr lang="tr-TR" sz="2400" b="0" i="0" dirty="0" err="1">
                <a:effectLst/>
                <a:latin typeface="charter"/>
              </a:rPr>
              <a:t>byte</a:t>
            </a:r>
            <a:r>
              <a:rPr lang="tr-TR" sz="2400" b="0" i="0" dirty="0">
                <a:effectLst/>
                <a:latin typeface="charter"/>
              </a:rPr>
              <a:t> </a:t>
            </a:r>
            <a:r>
              <a:rPr lang="tr-TR" sz="2400" b="0" i="0" dirty="0" err="1">
                <a:effectLst/>
                <a:latin typeface="charter"/>
              </a:rPr>
              <a:t>codelar</a:t>
            </a:r>
            <a:r>
              <a:rPr lang="tr-TR" sz="2400" b="0" i="0" dirty="0">
                <a:effectLst/>
                <a:latin typeface="charter"/>
              </a:rPr>
              <a:t> direk olarak CPU üzerinde çalışmazlar. CPU tarafından anlaşılması için aradaki JVM </a:t>
            </a:r>
            <a:r>
              <a:rPr lang="tr-TR" sz="2400" b="0" i="0" dirty="0" err="1">
                <a:effectLst/>
                <a:latin typeface="charter"/>
              </a:rPr>
              <a:t>bytecode</a:t>
            </a:r>
            <a:r>
              <a:rPr lang="tr-TR" sz="2400" b="0" i="0" dirty="0">
                <a:effectLst/>
                <a:latin typeface="charter"/>
              </a:rPr>
              <a:t> </a:t>
            </a:r>
            <a:r>
              <a:rPr lang="tr-TR" sz="2400" b="0" i="0" dirty="0" err="1">
                <a:effectLst/>
                <a:latin typeface="charter"/>
              </a:rPr>
              <a:t>ları</a:t>
            </a:r>
            <a:r>
              <a:rPr lang="tr-TR" sz="2400" b="0" i="0" dirty="0">
                <a:effectLst/>
                <a:latin typeface="charter"/>
              </a:rPr>
              <a:t> okunabilir makine kodları olarak yorumlar. Aslında; </a:t>
            </a:r>
            <a:r>
              <a:rPr lang="tr-TR" sz="2400" b="0" i="0" dirty="0" err="1">
                <a:effectLst/>
                <a:latin typeface="charter"/>
              </a:rPr>
              <a:t>java</a:t>
            </a:r>
            <a:r>
              <a:rPr lang="tr-TR" sz="2400" b="0" i="0" dirty="0">
                <a:effectLst/>
                <a:latin typeface="charter"/>
              </a:rPr>
              <a:t> </a:t>
            </a:r>
            <a:r>
              <a:rPr lang="tr-TR" sz="2400" b="0" i="0" dirty="0" err="1">
                <a:effectLst/>
                <a:latin typeface="charter"/>
              </a:rPr>
              <a:t>bytecode</a:t>
            </a:r>
            <a:r>
              <a:rPr lang="tr-TR" sz="2400" b="0" i="0" dirty="0">
                <a:effectLst/>
                <a:latin typeface="charter"/>
              </a:rPr>
              <a:t> </a:t>
            </a:r>
            <a:r>
              <a:rPr lang="tr-TR" sz="2400" b="0" i="0" dirty="0" err="1">
                <a:effectLst/>
                <a:latin typeface="charter"/>
              </a:rPr>
              <a:t>ların</a:t>
            </a:r>
            <a:r>
              <a:rPr lang="tr-TR" sz="2400" b="0" i="0" dirty="0">
                <a:effectLst/>
                <a:latin typeface="charter"/>
              </a:rPr>
              <a:t> bütün </a:t>
            </a:r>
            <a:r>
              <a:rPr lang="tr-TR" sz="2400" b="0" i="0" dirty="0" err="1">
                <a:effectLst/>
                <a:latin typeface="charter"/>
              </a:rPr>
              <a:t>platformalarda</a:t>
            </a:r>
            <a:r>
              <a:rPr lang="tr-TR" sz="2400" b="0" i="0" dirty="0">
                <a:effectLst/>
                <a:latin typeface="charter"/>
              </a:rPr>
              <a:t> çalışması JRE sayesindedir. İçerisinde; JVM, </a:t>
            </a:r>
            <a:r>
              <a:rPr lang="tr-TR" sz="2400" b="0" i="0" dirty="0" err="1">
                <a:effectLst/>
                <a:latin typeface="charter"/>
              </a:rPr>
              <a:t>Core</a:t>
            </a:r>
            <a:r>
              <a:rPr lang="tr-TR" sz="2400" b="0" i="0" dirty="0">
                <a:effectLst/>
                <a:latin typeface="charter"/>
              </a:rPr>
              <a:t> kitaplıkları ve Java yazılımında yazılan uygulamaları ve küçük uygulamaları çalıştırmak için diğer ek bileşenleri içerir. </a:t>
            </a:r>
            <a:r>
              <a:rPr lang="tr-TR" sz="2400" b="0" i="0" dirty="0" err="1">
                <a:effectLst/>
                <a:latin typeface="charter"/>
              </a:rPr>
              <a:t>JRE’nin</a:t>
            </a:r>
            <a:r>
              <a:rPr lang="tr-TR" sz="2400" b="0" i="0" dirty="0">
                <a:effectLst/>
                <a:latin typeface="charter"/>
              </a:rPr>
              <a:t> görevi Java kodları derlendikten sonra bir ara dil olarak kabul edilen Java bayt kodlarını oluşturmaktır. Bu bayt kodlar bütün işletim sistemleri için aynıdır.</a:t>
            </a:r>
            <a:endParaRPr lang="tr-TR" sz="2400" dirty="0"/>
          </a:p>
        </p:txBody>
      </p:sp>
      <p:sp>
        <p:nvSpPr>
          <p:cNvPr id="4" name="Başlık 1">
            <a:extLst>
              <a:ext uri="{FF2B5EF4-FFF2-40B4-BE49-F238E27FC236}">
                <a16:creationId xmlns:a16="http://schemas.microsoft.com/office/drawing/2014/main" id="{8C383ED1-07E2-4DF6-BF59-398E18F109A6}"/>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a:latin typeface="Arial Rounded MT Bold" panose="020F0704030504030204" pitchFamily="34" charset="0"/>
              </a:rPr>
              <a:t>INNOVA – PATıKA.DEV JAVA SPRING BOOTCAMP</a:t>
            </a:r>
            <a:br>
              <a:rPr lang="tr-TR" b="1">
                <a:latin typeface="Arial Rounded MT Bold" panose="020F0704030504030204" pitchFamily="34" charset="0"/>
              </a:rPr>
            </a:br>
            <a:endParaRPr lang="tr-TR" dirty="0"/>
          </a:p>
        </p:txBody>
      </p:sp>
    </p:spTree>
    <p:extLst>
      <p:ext uri="{BB962C8B-B14F-4D97-AF65-F5344CB8AC3E}">
        <p14:creationId xmlns:p14="http://schemas.microsoft.com/office/powerpoint/2010/main" val="48462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DFF9D8-2185-4C4E-8EAF-673C05C88760}"/>
              </a:ext>
            </a:extLst>
          </p:cNvPr>
          <p:cNvSpPr>
            <a:spLocks noGrp="1"/>
          </p:cNvSpPr>
          <p:nvPr>
            <p:ph type="title"/>
          </p:nvPr>
        </p:nvSpPr>
        <p:spPr>
          <a:xfrm>
            <a:off x="685801" y="609600"/>
            <a:ext cx="9372599" cy="1172547"/>
          </a:xfrm>
        </p:spPr>
        <p:txBody>
          <a:bodyPr>
            <a:normAutofit fontScale="90000"/>
          </a:bodyPr>
          <a:lstStyle/>
          <a:p>
            <a:r>
              <a:rPr lang="es-ES" b="1" i="0" dirty="0">
                <a:effectLst/>
                <a:latin typeface="sohne"/>
              </a:rPr>
              <a:t>JVM,JRE ve JDK Nedir?</a:t>
            </a:r>
            <a:br>
              <a:rPr lang="es-ES" b="1" i="0" dirty="0">
                <a:solidFill>
                  <a:srgbClr val="292929"/>
                </a:solidFill>
                <a:effectLst/>
                <a:latin typeface="sohne"/>
              </a:rPr>
            </a:br>
            <a:endParaRPr lang="tr-TR" dirty="0"/>
          </a:p>
        </p:txBody>
      </p:sp>
      <p:sp>
        <p:nvSpPr>
          <p:cNvPr id="3" name="İçerik Yer Tutucusu 2">
            <a:extLst>
              <a:ext uri="{FF2B5EF4-FFF2-40B4-BE49-F238E27FC236}">
                <a16:creationId xmlns:a16="http://schemas.microsoft.com/office/drawing/2014/main" id="{2AE01EE3-B265-4DC7-9820-830BD9E4BF0E}"/>
              </a:ext>
            </a:extLst>
          </p:cNvPr>
          <p:cNvSpPr>
            <a:spLocks noGrp="1"/>
          </p:cNvSpPr>
          <p:nvPr>
            <p:ph idx="1"/>
          </p:nvPr>
        </p:nvSpPr>
        <p:spPr>
          <a:xfrm>
            <a:off x="685801" y="1679511"/>
            <a:ext cx="10131425" cy="4111690"/>
          </a:xfrm>
        </p:spPr>
        <p:txBody>
          <a:bodyPr>
            <a:normAutofit/>
          </a:bodyPr>
          <a:lstStyle/>
          <a:p>
            <a:r>
              <a:rPr lang="tr-TR" sz="3200" b="1" i="0" dirty="0">
                <a:effectLst/>
                <a:latin typeface="charter"/>
              </a:rPr>
              <a:t>JDK(Java Development Kit) </a:t>
            </a:r>
            <a:r>
              <a:rPr lang="tr-TR" sz="2800" b="0" i="0" dirty="0">
                <a:effectLst/>
                <a:latin typeface="charter"/>
              </a:rPr>
              <a:t>ise </a:t>
            </a:r>
            <a:r>
              <a:rPr lang="tr-TR" sz="2800" b="0" i="0" dirty="0" err="1">
                <a:effectLst/>
                <a:latin typeface="charter"/>
              </a:rPr>
              <a:t>java</a:t>
            </a:r>
            <a:r>
              <a:rPr lang="tr-TR" sz="2800" b="0" i="0" dirty="0">
                <a:effectLst/>
                <a:latin typeface="charter"/>
              </a:rPr>
              <a:t> da geliştirme yapmak isteyen her </a:t>
            </a:r>
            <a:r>
              <a:rPr lang="tr-TR" sz="2800" b="0" i="0" dirty="0" err="1">
                <a:effectLst/>
                <a:latin typeface="charter"/>
              </a:rPr>
              <a:t>developer</a:t>
            </a:r>
            <a:r>
              <a:rPr lang="tr-TR" sz="2800" b="0" i="0" dirty="0">
                <a:effectLst/>
                <a:latin typeface="charter"/>
              </a:rPr>
              <a:t> </a:t>
            </a:r>
            <a:r>
              <a:rPr lang="tr-TR" sz="2800" b="0" i="0" dirty="0" err="1">
                <a:effectLst/>
                <a:latin typeface="charter"/>
              </a:rPr>
              <a:t>ın</a:t>
            </a:r>
            <a:r>
              <a:rPr lang="tr-TR" sz="2800" b="0" i="0" dirty="0">
                <a:effectLst/>
                <a:latin typeface="charter"/>
              </a:rPr>
              <a:t> mutlaka indirmesi gereken bir bileşendir. Kısaca </a:t>
            </a:r>
            <a:r>
              <a:rPr lang="tr-TR" sz="2800" b="0" i="0" dirty="0" err="1">
                <a:effectLst/>
                <a:latin typeface="charter"/>
              </a:rPr>
              <a:t>java</a:t>
            </a:r>
            <a:r>
              <a:rPr lang="tr-TR" sz="2800" b="0" i="0" dirty="0">
                <a:effectLst/>
                <a:latin typeface="charter"/>
              </a:rPr>
              <a:t> için SDK(Software Development Kit) diyebiliriz. Hem yorumlayıcı hem de derleyici görevini </a:t>
            </a:r>
            <a:r>
              <a:rPr lang="tr-TR" sz="2800" b="0" i="0" dirty="0" err="1">
                <a:effectLst/>
                <a:latin typeface="charter"/>
              </a:rPr>
              <a:t>üstlenmektedir.JRE</a:t>
            </a:r>
            <a:r>
              <a:rPr lang="tr-TR" sz="2800" b="0" i="0" dirty="0">
                <a:effectLst/>
                <a:latin typeface="charter"/>
              </a:rPr>
              <a:t> ile birlikte </a:t>
            </a:r>
            <a:r>
              <a:rPr lang="tr-TR" sz="2800" b="0" i="0" dirty="0" err="1">
                <a:effectLst/>
                <a:latin typeface="charter"/>
              </a:rPr>
              <a:t>appletleri</a:t>
            </a:r>
            <a:r>
              <a:rPr lang="tr-TR" sz="2800" b="0" i="0" dirty="0">
                <a:effectLst/>
                <a:latin typeface="charter"/>
              </a:rPr>
              <a:t> ve uygulamaları geliştirirken zorunlu olan </a:t>
            </a:r>
            <a:r>
              <a:rPr lang="tr-TR" sz="2800" b="0" i="0" dirty="0" err="1">
                <a:effectLst/>
                <a:latin typeface="charter"/>
              </a:rPr>
              <a:t>debuggers</a:t>
            </a:r>
            <a:r>
              <a:rPr lang="tr-TR" sz="2800" b="0" i="0" dirty="0">
                <a:effectLst/>
                <a:latin typeface="charter"/>
              </a:rPr>
              <a:t> ve </a:t>
            </a:r>
            <a:r>
              <a:rPr lang="tr-TR" sz="2800" b="0" i="0" dirty="0" err="1">
                <a:effectLst/>
                <a:latin typeface="charter"/>
              </a:rPr>
              <a:t>compilers</a:t>
            </a:r>
            <a:r>
              <a:rPr lang="tr-TR" sz="2800" b="0" i="0" dirty="0">
                <a:effectLst/>
                <a:latin typeface="charter"/>
              </a:rPr>
              <a:t> gibi geliştirme araçlarını da bünyesinde bulundurur.</a:t>
            </a:r>
            <a:endParaRPr lang="tr-TR" sz="2400" dirty="0"/>
          </a:p>
        </p:txBody>
      </p:sp>
      <p:sp>
        <p:nvSpPr>
          <p:cNvPr id="4" name="Başlık 1">
            <a:extLst>
              <a:ext uri="{FF2B5EF4-FFF2-40B4-BE49-F238E27FC236}">
                <a16:creationId xmlns:a16="http://schemas.microsoft.com/office/drawing/2014/main" id="{8C383ED1-07E2-4DF6-BF59-398E18F109A6}"/>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a:latin typeface="Arial Rounded MT Bold" panose="020F0704030504030204" pitchFamily="34" charset="0"/>
              </a:rPr>
              <a:t>INNOVA – PATıKA.DEV JAVA SPRING BOOTCAMP</a:t>
            </a:r>
            <a:br>
              <a:rPr lang="tr-TR" b="1">
                <a:latin typeface="Arial Rounded MT Bold" panose="020F0704030504030204" pitchFamily="34" charset="0"/>
              </a:rPr>
            </a:br>
            <a:endParaRPr lang="tr-TR" dirty="0"/>
          </a:p>
        </p:txBody>
      </p:sp>
    </p:spTree>
    <p:extLst>
      <p:ext uri="{BB962C8B-B14F-4D97-AF65-F5344CB8AC3E}">
        <p14:creationId xmlns:p14="http://schemas.microsoft.com/office/powerpoint/2010/main" val="268707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DFF9D8-2185-4C4E-8EAF-673C05C88760}"/>
              </a:ext>
            </a:extLst>
          </p:cNvPr>
          <p:cNvSpPr>
            <a:spLocks noGrp="1"/>
          </p:cNvSpPr>
          <p:nvPr>
            <p:ph type="title"/>
          </p:nvPr>
        </p:nvSpPr>
        <p:spPr>
          <a:xfrm>
            <a:off x="685801" y="609600"/>
            <a:ext cx="9372599" cy="1172547"/>
          </a:xfrm>
        </p:spPr>
        <p:txBody>
          <a:bodyPr>
            <a:normAutofit fontScale="90000"/>
          </a:bodyPr>
          <a:lstStyle/>
          <a:p>
            <a:r>
              <a:rPr lang="es-ES" b="1" i="0" dirty="0">
                <a:effectLst/>
                <a:latin typeface="sohne"/>
              </a:rPr>
              <a:t>JVM,JRE ve JDK Nedir?</a:t>
            </a:r>
            <a:br>
              <a:rPr lang="es-ES" b="1" i="0" dirty="0">
                <a:solidFill>
                  <a:srgbClr val="292929"/>
                </a:solidFill>
                <a:effectLst/>
                <a:latin typeface="sohne"/>
              </a:rPr>
            </a:br>
            <a:endParaRPr lang="tr-TR" dirty="0"/>
          </a:p>
        </p:txBody>
      </p:sp>
      <p:pic>
        <p:nvPicPr>
          <p:cNvPr id="6" name="İçerik Yer Tutucusu 5">
            <a:extLst>
              <a:ext uri="{FF2B5EF4-FFF2-40B4-BE49-F238E27FC236}">
                <a16:creationId xmlns:a16="http://schemas.microsoft.com/office/drawing/2014/main" id="{818E7AEA-E769-4513-A7E8-7B7D6EA9FA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3707" y="2062568"/>
            <a:ext cx="4124325" cy="2600325"/>
          </a:xfrm>
        </p:spPr>
      </p:pic>
      <p:sp>
        <p:nvSpPr>
          <p:cNvPr id="4" name="Başlık 1">
            <a:extLst>
              <a:ext uri="{FF2B5EF4-FFF2-40B4-BE49-F238E27FC236}">
                <a16:creationId xmlns:a16="http://schemas.microsoft.com/office/drawing/2014/main" id="{8C383ED1-07E2-4DF6-BF59-398E18F109A6}"/>
              </a:ext>
            </a:extLst>
          </p:cNvPr>
          <p:cNvSpPr txBox="1">
            <a:spLocks/>
          </p:cNvSpPr>
          <p:nvPr/>
        </p:nvSpPr>
        <p:spPr>
          <a:xfrm>
            <a:off x="685801" y="77756"/>
            <a:ext cx="3895530" cy="715346"/>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300" b="1">
                <a:latin typeface="Arial Rounded MT Bold" panose="020F0704030504030204" pitchFamily="34" charset="0"/>
              </a:rPr>
              <a:t>INNOVA – PATıKA.DEV JAVA SPRING BOOTCAMP</a:t>
            </a:r>
            <a:br>
              <a:rPr lang="tr-TR" b="1">
                <a:latin typeface="Arial Rounded MT Bold" panose="020F0704030504030204" pitchFamily="34" charset="0"/>
              </a:rPr>
            </a:br>
            <a:endParaRPr lang="tr-TR" dirty="0"/>
          </a:p>
        </p:txBody>
      </p:sp>
      <p:sp>
        <p:nvSpPr>
          <p:cNvPr id="7" name="Metin kutusu 6">
            <a:extLst>
              <a:ext uri="{FF2B5EF4-FFF2-40B4-BE49-F238E27FC236}">
                <a16:creationId xmlns:a16="http://schemas.microsoft.com/office/drawing/2014/main" id="{71A68968-D3E9-416F-8F3A-AF83E43D4660}"/>
              </a:ext>
            </a:extLst>
          </p:cNvPr>
          <p:cNvSpPr txBox="1"/>
          <p:nvPr/>
        </p:nvSpPr>
        <p:spPr>
          <a:xfrm>
            <a:off x="513183" y="2416124"/>
            <a:ext cx="5150498" cy="2246769"/>
          </a:xfrm>
          <a:prstGeom prst="rect">
            <a:avLst/>
          </a:prstGeom>
          <a:noFill/>
        </p:spPr>
        <p:txBody>
          <a:bodyPr wrap="square" rtlCol="0">
            <a:spAutoFit/>
          </a:bodyPr>
          <a:lstStyle/>
          <a:p>
            <a:pPr algn="l"/>
            <a:r>
              <a:rPr lang="tr-TR" sz="2800" b="0" i="0" dirty="0">
                <a:effectLst/>
                <a:latin typeface="charter"/>
              </a:rPr>
              <a:t>Özetle şu şekilde düşünebiliriz:</a:t>
            </a:r>
          </a:p>
          <a:p>
            <a:pPr algn="l"/>
            <a:endParaRPr lang="tr-TR" sz="2800" b="0" i="0" dirty="0">
              <a:effectLst/>
              <a:latin typeface="charter"/>
            </a:endParaRPr>
          </a:p>
          <a:p>
            <a:pPr algn="l"/>
            <a:r>
              <a:rPr lang="tr-TR" sz="2800" b="0" i="0" dirty="0">
                <a:effectLst/>
                <a:latin typeface="charter"/>
              </a:rPr>
              <a:t>JRE=JVM + Java Kütüphaneleri</a:t>
            </a:r>
          </a:p>
          <a:p>
            <a:pPr algn="l"/>
            <a:r>
              <a:rPr lang="tr-TR" sz="2800" b="0" i="0" dirty="0">
                <a:effectLst/>
                <a:latin typeface="charter"/>
              </a:rPr>
              <a:t>JDK=JRE + Compiler + </a:t>
            </a:r>
            <a:r>
              <a:rPr lang="tr-TR" sz="2800" b="0" i="0" dirty="0" err="1">
                <a:effectLst/>
                <a:latin typeface="charter"/>
              </a:rPr>
              <a:t>debugger</a:t>
            </a:r>
            <a:endParaRPr lang="tr-TR" sz="2800" b="0" i="0" dirty="0">
              <a:effectLst/>
              <a:latin typeface="charter"/>
            </a:endParaRPr>
          </a:p>
          <a:p>
            <a:endParaRPr lang="tr-TR" sz="2800" dirty="0"/>
          </a:p>
        </p:txBody>
      </p:sp>
      <p:sp>
        <p:nvSpPr>
          <p:cNvPr id="8" name="Ok: Sağ 7">
            <a:extLst>
              <a:ext uri="{FF2B5EF4-FFF2-40B4-BE49-F238E27FC236}">
                <a16:creationId xmlns:a16="http://schemas.microsoft.com/office/drawing/2014/main" id="{C4BDB954-CD09-441F-8661-F180275523E7}"/>
              </a:ext>
            </a:extLst>
          </p:cNvPr>
          <p:cNvSpPr/>
          <p:nvPr/>
        </p:nvSpPr>
        <p:spPr>
          <a:xfrm>
            <a:off x="5663684" y="2966179"/>
            <a:ext cx="864637" cy="793102"/>
          </a:xfrm>
          <a:prstGeom prst="rightArrow">
            <a:avLst/>
          </a:prstGeom>
          <a:solidFill>
            <a:schemeClr val="tx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46786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Gökyüzü">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Gökyüzü">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ökyüzü">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Gökyüzü</Template>
  <TotalTime>0</TotalTime>
  <Words>3590</Words>
  <Application>Microsoft Office PowerPoint</Application>
  <PresentationFormat>Geniş ekran</PresentationFormat>
  <Paragraphs>226</Paragraphs>
  <Slides>37</Slides>
  <Notes>0</Notes>
  <HiddenSlides>0</HiddenSlides>
  <MMClips>0</MMClips>
  <ScaleCrop>false</ScaleCrop>
  <HeadingPairs>
    <vt:vector size="6" baseType="variant">
      <vt:variant>
        <vt:lpstr>Kullanılan Yazı Tipleri</vt:lpstr>
      </vt:variant>
      <vt:variant>
        <vt:i4>13</vt:i4>
      </vt:variant>
      <vt:variant>
        <vt:lpstr>Tema</vt:lpstr>
      </vt:variant>
      <vt:variant>
        <vt:i4>1</vt:i4>
      </vt:variant>
      <vt:variant>
        <vt:lpstr>Slayt Başlıkları</vt:lpstr>
      </vt:variant>
      <vt:variant>
        <vt:i4>37</vt:i4>
      </vt:variant>
    </vt:vector>
  </HeadingPairs>
  <TitlesOfParts>
    <vt:vector size="51" baseType="lpstr">
      <vt:lpstr>-apple-system</vt:lpstr>
      <vt:lpstr>Arial</vt:lpstr>
      <vt:lpstr>Arial Rounded MT Bold</vt:lpstr>
      <vt:lpstr>Bahnschrift SemiBold</vt:lpstr>
      <vt:lpstr>Calibri</vt:lpstr>
      <vt:lpstr>Calibri Light</vt:lpstr>
      <vt:lpstr>charter</vt:lpstr>
      <vt:lpstr>open sans</vt:lpstr>
      <vt:lpstr>open sans</vt:lpstr>
      <vt:lpstr>Poppins</vt:lpstr>
      <vt:lpstr>Raleway</vt:lpstr>
      <vt:lpstr>sohne</vt:lpstr>
      <vt:lpstr>Verdana</vt:lpstr>
      <vt:lpstr>Gökyüzü</vt:lpstr>
      <vt:lpstr>INNOVA – PATıKA.DEV JAVA SPRING BOOTCAMP</vt:lpstr>
      <vt:lpstr>PowerPoint Sunusu</vt:lpstr>
      <vt:lpstr>INNOVA – PATıKA.DEV JAVA SPRING BOOTCAMP </vt:lpstr>
      <vt:lpstr>INNOVA – PATıKA.DEV JAVA SPRING BOOTCAMP </vt:lpstr>
      <vt:lpstr>INNOVA – PATıKA.DEV JAVA SPRING BOOTCAMP </vt:lpstr>
      <vt:lpstr>JVM,JRE ve JDK Nedir? </vt:lpstr>
      <vt:lpstr>JVM,JRE ve JDK Nedir? </vt:lpstr>
      <vt:lpstr>JVM,JRE ve JDK Nedir? </vt:lpstr>
      <vt:lpstr>JVM,JRE ve JDK Nedir? </vt:lpstr>
      <vt:lpstr>Değişken Geçirme(Passing a Variable)  </vt:lpstr>
      <vt:lpstr>Değişken Geçirme (Passing a Variable)</vt:lpstr>
      <vt:lpstr>Değişken Geçirme (Passing a Variable)</vt:lpstr>
      <vt:lpstr>Değişken Geçirme (Passing a Variable)</vt:lpstr>
      <vt:lpstr>primitive  type ile wrapper class arasındaki farklar </vt:lpstr>
      <vt:lpstr>PowerPoint Sunusu</vt:lpstr>
      <vt:lpstr> Stack hafıza Ve heap hafıza nedir?</vt:lpstr>
      <vt:lpstr> Stack hafıza Ve heap hafıza Farkları nedir?</vt:lpstr>
      <vt:lpstr> Java Serialization (Serileştirme) Nedir? </vt:lpstr>
      <vt:lpstr> Java Serialization (Serileştirme) Nedir? </vt:lpstr>
      <vt:lpstr> Java 8 İle gelen özellikler nelerdir? </vt:lpstr>
      <vt:lpstr> Java 8 İle gelen özellikler nelerdir? </vt:lpstr>
      <vt:lpstr> Java 8 İle gelen özellikler nelerdir? </vt:lpstr>
      <vt:lpstr> Java 9 İle gelen özellikler nelerdir? </vt:lpstr>
      <vt:lpstr> Java 9 İle gelen özellikler nelerdir? </vt:lpstr>
      <vt:lpstr> MVC (Model view controller)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 – PATıKA.DEV JAVA SPRING BOOTCAMP</dc:title>
  <dc:creator>Emre Karaman</dc:creator>
  <cp:lastModifiedBy>Emre Karaman</cp:lastModifiedBy>
  <cp:revision>1</cp:revision>
  <dcterms:created xsi:type="dcterms:W3CDTF">2022-01-30T11:24:45Z</dcterms:created>
  <dcterms:modified xsi:type="dcterms:W3CDTF">2022-01-30T11:25:38Z</dcterms:modified>
</cp:coreProperties>
</file>