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81"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tika Innova Java Spring Bootcamp" id="{F61587A1-6442-4425-9E07-8E8DEBFB36D0}">
          <p14:sldIdLst>
            <p14:sldId id="256"/>
          </p14:sldIdLst>
        </p14:section>
        <p14:section name="1.Ödev" id="{3D85D4C8-7116-4B84-B275-A48BBB4A2133}">
          <p14:sldIdLst>
            <p14:sldId id="257"/>
            <p14:sldId id="271"/>
            <p14:sldId id="272"/>
            <p14:sldId id="273"/>
            <p14:sldId id="274"/>
            <p14:sldId id="275"/>
            <p14:sldId id="276"/>
            <p14:sldId id="277"/>
            <p14:sldId id="278"/>
            <p14:sldId id="279"/>
            <p14:sldId id="280"/>
            <p14:sldId id="281"/>
            <p14:sldId id="258"/>
            <p14:sldId id="259"/>
            <p14:sldId id="260"/>
            <p14:sldId id="261"/>
            <p14:sldId id="262"/>
            <p14:sldId id="263"/>
            <p14:sldId id="264"/>
            <p14:sldId id="265"/>
            <p14:sldId id="266"/>
            <p14:sldId id="267"/>
            <p14:sldId id="268"/>
            <p14:sldId id="269"/>
            <p14:sldId id="270"/>
          </p14:sldIdLst>
        </p14:section>
        <p14:section name="2.Ödev" id="{E8E99E2C-260D-4D20-9773-1D3EF027C77A}">
          <p14:sldIdLst>
            <p14:sldId id="282"/>
            <p14:sldId id="283"/>
            <p14:sldId id="284"/>
            <p14:sldId id="285"/>
            <p14:sldId id="286"/>
            <p14:sldId id="288"/>
            <p14:sldId id="287"/>
            <p14:sldId id="289"/>
            <p14:sldId id="290"/>
            <p14:sldId id="291"/>
            <p14:sldId id="292"/>
            <p14:sldId id="293"/>
            <p14:sldId id="294"/>
            <p14:sldId id="295"/>
            <p14:sldId id="296"/>
            <p14:sldId id="297"/>
            <p14:sldId id="298"/>
            <p14:sldId id="299"/>
            <p14:sldId id="300"/>
            <p14:sldId id="301"/>
          </p14:sldIdLst>
        </p14:section>
        <p14:section name="3.Hafta Ödev" id="{5D67C25B-5ED7-4AF1-B805-68768AE97B5B}">
          <p14:sldIdLst>
            <p14:sldId id="302"/>
            <p14:sldId id="303"/>
            <p14:sldId id="304"/>
            <p14:sldId id="305"/>
            <p14:sldId id="306"/>
            <p14:sldId id="307"/>
            <p14:sldId id="308"/>
            <p14:sldId id="309"/>
            <p14:sldId id="310"/>
            <p14:sldId id="311"/>
            <p14:sldId id="312"/>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 MELEK OVAT" initials="NMO" lastIdx="1" clrIdx="0">
    <p:extLst>
      <p:ext uri="{19B8F6BF-5375-455C-9EA6-DF929625EA0E}">
        <p15:presenceInfo xmlns="" xmlns:p15="http://schemas.microsoft.com/office/powerpoint/2012/main" userId="NUR MELEK OV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08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65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06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934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94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DA17D-0BEA-4E76-A7FC-F7C188BC48D1}" type="datetimeFigureOut">
              <a:rPr lang="en-US" smtClean="0"/>
              <a:t>1/27/2022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35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09AC7D-18CA-4236-82B9-D75EB1D66EAE}" type="datetimeFigureOut">
              <a:rPr lang="en-US" smtClean="0"/>
              <a:t>1/27/2022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23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485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93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6C0EF2-9919-473B-8215-8616BAF10692}"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3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74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11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65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1/27/2022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00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1/27/2022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06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1/27/2022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52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29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1/27/2022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1256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nurmelekovat/InnovaSpringframework2WeekHomework.gi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maraci.com/nedir/internet" TargetMode="External"/><Relationship Id="rId2" Type="http://schemas.openxmlformats.org/officeDocument/2006/relationships/hyperlink" Target="https://wmaraci.com/nedir/yazilim" TargetMode="External"/><Relationship Id="rId1" Type="http://schemas.openxmlformats.org/officeDocument/2006/relationships/slideLayout" Target="../slideLayouts/slideLayout2.xml"/><Relationship Id="rId4" Type="http://schemas.openxmlformats.org/officeDocument/2006/relationships/hyperlink" Target="https://wmaraci.com/nedir/js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22A96-C220-4429-922B-43184E1FAFF6}"/>
              </a:ext>
            </a:extLst>
          </p:cNvPr>
          <p:cNvSpPr>
            <a:spLocks noGrp="1"/>
          </p:cNvSpPr>
          <p:nvPr>
            <p:ph type="ctrTitle"/>
          </p:nvPr>
        </p:nvSpPr>
        <p:spPr/>
        <p:txBody>
          <a:bodyPr/>
          <a:lstStyle/>
          <a:p>
            <a:r>
              <a:rPr lang="tr-TR" dirty="0"/>
              <a:t>PATİKA-INNOVA</a:t>
            </a:r>
          </a:p>
        </p:txBody>
      </p:sp>
      <p:sp>
        <p:nvSpPr>
          <p:cNvPr id="3" name="Subtitle 2">
            <a:extLst>
              <a:ext uri="{FF2B5EF4-FFF2-40B4-BE49-F238E27FC236}">
                <a16:creationId xmlns="" xmlns:a16="http://schemas.microsoft.com/office/drawing/2014/main" id="{0B9FF268-A075-48AA-AC2A-0E7FF2A297C6}"/>
              </a:ext>
            </a:extLst>
          </p:cNvPr>
          <p:cNvSpPr>
            <a:spLocks noGrp="1"/>
          </p:cNvSpPr>
          <p:nvPr>
            <p:ph type="subTitle" idx="1"/>
          </p:nvPr>
        </p:nvSpPr>
        <p:spPr/>
        <p:txBody>
          <a:bodyPr/>
          <a:lstStyle/>
          <a:p>
            <a:r>
              <a:rPr lang="tr-TR" dirty="0"/>
              <a:t>Bil. MÜH. NUR MELEK OVAT</a:t>
            </a:r>
          </a:p>
        </p:txBody>
      </p:sp>
    </p:spTree>
    <p:extLst>
      <p:ext uri="{BB962C8B-B14F-4D97-AF65-F5344CB8AC3E}">
        <p14:creationId xmlns:p14="http://schemas.microsoft.com/office/powerpoint/2010/main" val="226108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9BA594-6098-4665-BDDF-7780768F9E75}"/>
              </a:ext>
            </a:extLst>
          </p:cNvPr>
          <p:cNvSpPr>
            <a:spLocks noGrp="1"/>
          </p:cNvSpPr>
          <p:nvPr>
            <p:ph idx="1"/>
          </p:nvPr>
        </p:nvSpPr>
        <p:spPr>
          <a:xfrm>
            <a:off x="1103312" y="639192"/>
            <a:ext cx="9336828" cy="5609207"/>
          </a:xfrm>
        </p:spPr>
        <p:txBody>
          <a:bodyPr/>
          <a:lstStyle/>
          <a:p>
            <a:r>
              <a:rPr lang="en-US" b="1" dirty="0"/>
              <a:t>HTTP/2 Client</a:t>
            </a:r>
          </a:p>
          <a:p>
            <a:pPr marL="0" indent="0">
              <a:buNone/>
            </a:pPr>
            <a:r>
              <a:rPr lang="tr-TR" dirty="0"/>
              <a:t>	</a:t>
            </a:r>
            <a:r>
              <a:rPr lang="en-US" dirty="0" err="1"/>
              <a:t>HttpClient</a:t>
            </a:r>
            <a:r>
              <a:rPr lang="en-US" dirty="0"/>
              <a:t>, </a:t>
            </a:r>
            <a:r>
              <a:rPr lang="en-US" dirty="0" err="1"/>
              <a:t>HttpRequest</a:t>
            </a:r>
            <a:r>
              <a:rPr lang="en-US" dirty="0"/>
              <a:t> and </a:t>
            </a:r>
            <a:r>
              <a:rPr lang="en-US" dirty="0" err="1"/>
              <a:t>HttpResponse</a:t>
            </a:r>
            <a:r>
              <a:rPr lang="en-US" dirty="0"/>
              <a:t> </a:t>
            </a:r>
            <a:r>
              <a:rPr lang="en-US" dirty="0" err="1"/>
              <a:t>sınıfları</a:t>
            </a:r>
            <a:r>
              <a:rPr lang="en-US" dirty="0"/>
              <a:t> Java </a:t>
            </a:r>
            <a:r>
              <a:rPr lang="en-US" dirty="0" err="1"/>
              <a:t>içerisine</a:t>
            </a:r>
            <a:r>
              <a:rPr lang="en-US" dirty="0"/>
              <a:t> </a:t>
            </a:r>
            <a:r>
              <a:rPr lang="tr-TR" dirty="0"/>
              <a:t>	</a:t>
            </a:r>
            <a:r>
              <a:rPr lang="en-US" dirty="0" err="1"/>
              <a:t>eklenerek</a:t>
            </a:r>
            <a:r>
              <a:rPr lang="en-US" dirty="0"/>
              <a:t> HTTP 2 </a:t>
            </a:r>
            <a:r>
              <a:rPr lang="en-US" dirty="0" err="1"/>
              <a:t>desteği</a:t>
            </a:r>
            <a:r>
              <a:rPr lang="en-US" dirty="0"/>
              <a:t> </a:t>
            </a:r>
            <a:r>
              <a:rPr lang="en-US" dirty="0" err="1"/>
              <a:t>getirildi</a:t>
            </a:r>
            <a:r>
              <a:rPr lang="tr-TR" dirty="0"/>
              <a:t>.</a:t>
            </a:r>
          </a:p>
          <a:p>
            <a:pPr marL="0" indent="0">
              <a:buNone/>
            </a:pPr>
            <a:r>
              <a:rPr lang="tr-TR" dirty="0"/>
              <a:t>	Sınıflar incelenerek istemci, istek ve cevap ile ilgili bilgilere erişim 	sağlanabilir.</a:t>
            </a:r>
          </a:p>
          <a:p>
            <a:pPr marL="0" indent="0">
              <a:buNone/>
            </a:pPr>
            <a:r>
              <a:rPr lang="tr-TR" b="1" dirty="0"/>
              <a:t>	</a:t>
            </a:r>
            <a:r>
              <a:rPr lang="tr-TR" b="1" dirty="0" err="1"/>
              <a:t>HttpClient</a:t>
            </a:r>
            <a:r>
              <a:rPr lang="tr-TR" dirty="0"/>
              <a:t> sınıfında yer alan </a:t>
            </a:r>
            <a:r>
              <a:rPr lang="tr-TR" b="1" dirty="0" err="1"/>
              <a:t>newWebSocketBuilder</a:t>
            </a:r>
            <a:r>
              <a:rPr lang="tr-TR" b="1" dirty="0"/>
              <a:t>()</a:t>
            </a:r>
            <a:r>
              <a:rPr lang="tr-TR" dirty="0"/>
              <a:t> metodu ile 	</a:t>
            </a:r>
            <a:r>
              <a:rPr lang="tr-TR" dirty="0" err="1"/>
              <a:t>websocket</a:t>
            </a:r>
            <a:r>
              <a:rPr lang="tr-TR" dirty="0"/>
              <a:t> işlemleri yapmayı sağlar.</a:t>
            </a:r>
          </a:p>
          <a:p>
            <a:r>
              <a:rPr lang="tr-TR" b="1" dirty="0" err="1"/>
              <a:t>Process</a:t>
            </a:r>
            <a:r>
              <a:rPr lang="tr-TR" b="1" dirty="0"/>
              <a:t> API</a:t>
            </a:r>
          </a:p>
          <a:p>
            <a:pPr marL="0" indent="0">
              <a:buNone/>
            </a:pPr>
            <a:r>
              <a:rPr lang="tr-TR" dirty="0"/>
              <a:t>	İşlemleri yönetmek için kullanılan </a:t>
            </a:r>
            <a:r>
              <a:rPr lang="tr-TR" dirty="0" err="1"/>
              <a:t>Process</a:t>
            </a:r>
            <a:r>
              <a:rPr lang="tr-TR" dirty="0"/>
              <a:t> API geliştirilerek yeni sınıf, 	</a:t>
            </a:r>
            <a:r>
              <a:rPr lang="tr-TR" dirty="0" err="1"/>
              <a:t>arayüz</a:t>
            </a:r>
            <a:r>
              <a:rPr lang="tr-TR" dirty="0"/>
              <a:t> ve metotlar eklenmiştir.</a:t>
            </a:r>
          </a:p>
          <a:p>
            <a:pPr marL="0" indent="0">
              <a:buNone/>
            </a:pPr>
            <a:r>
              <a:rPr lang="tr-TR" dirty="0"/>
              <a:t>	</a:t>
            </a:r>
            <a:r>
              <a:rPr lang="tr-TR" dirty="0" err="1"/>
              <a:t>Process</a:t>
            </a:r>
            <a:r>
              <a:rPr lang="tr-TR" dirty="0"/>
              <a:t> API yeni bir </a:t>
            </a:r>
            <a:r>
              <a:rPr lang="tr-TR" dirty="0" err="1"/>
              <a:t>process</a:t>
            </a:r>
            <a:r>
              <a:rPr lang="tr-TR" dirty="0"/>
              <a:t> oluşturmayı da sağlar.</a:t>
            </a:r>
          </a:p>
          <a:p>
            <a:r>
              <a:rPr lang="tr-TR" b="1" dirty="0" err="1"/>
              <a:t>Immutable</a:t>
            </a:r>
            <a:r>
              <a:rPr lang="tr-TR" b="1" dirty="0"/>
              <a:t> </a:t>
            </a:r>
            <a:r>
              <a:rPr lang="tr-TR" b="1" dirty="0" err="1"/>
              <a:t>Collections</a:t>
            </a:r>
            <a:endParaRPr lang="tr-TR" b="1" dirty="0"/>
          </a:p>
          <a:p>
            <a:pPr marL="0" indent="0">
              <a:buNone/>
            </a:pPr>
            <a:r>
              <a:rPr lang="tr-TR" dirty="0"/>
              <a:t>	Java 9 ile birlikte </a:t>
            </a:r>
            <a:r>
              <a:rPr lang="tr-TR" dirty="0" err="1"/>
              <a:t>Immutable</a:t>
            </a:r>
            <a:r>
              <a:rPr lang="tr-TR" dirty="0"/>
              <a:t> koleksiyonlar oluşturmak için </a:t>
            </a:r>
            <a:r>
              <a:rPr lang="tr-TR" dirty="0" err="1"/>
              <a:t>List</a:t>
            </a:r>
            <a:r>
              <a:rPr lang="tr-TR" dirty="0"/>
              <a:t>, Set, </a:t>
            </a:r>
            <a:r>
              <a:rPr lang="tr-TR" dirty="0" err="1"/>
              <a:t>Map</a:t>
            </a:r>
            <a:r>
              <a:rPr lang="tr-TR" dirty="0"/>
              <a:t> 	gibi </a:t>
            </a:r>
            <a:r>
              <a:rPr lang="tr-TR" dirty="0" err="1"/>
              <a:t>arayüzlere</a:t>
            </a:r>
            <a:r>
              <a:rPr lang="tr-TR" dirty="0"/>
              <a:t> of metodu eklenmiştir.</a:t>
            </a:r>
          </a:p>
          <a:p>
            <a:endParaRPr lang="tr-TR" dirty="0"/>
          </a:p>
          <a:p>
            <a:endParaRPr lang="tr-TR" dirty="0"/>
          </a:p>
        </p:txBody>
      </p:sp>
    </p:spTree>
    <p:extLst>
      <p:ext uri="{BB962C8B-B14F-4D97-AF65-F5344CB8AC3E}">
        <p14:creationId xmlns:p14="http://schemas.microsoft.com/office/powerpoint/2010/main" val="162021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9427253-DD95-4551-A859-789B4F930302}"/>
              </a:ext>
            </a:extLst>
          </p:cNvPr>
          <p:cNvSpPr>
            <a:spLocks noGrp="1"/>
          </p:cNvSpPr>
          <p:nvPr>
            <p:ph idx="1"/>
          </p:nvPr>
        </p:nvSpPr>
        <p:spPr>
          <a:xfrm>
            <a:off x="1103312" y="612560"/>
            <a:ext cx="9319072" cy="5635840"/>
          </a:xfrm>
        </p:spPr>
        <p:txBody>
          <a:bodyPr>
            <a:normAutofit fontScale="85000" lnSpcReduction="10000"/>
          </a:bodyPr>
          <a:lstStyle/>
          <a:p>
            <a:r>
              <a:rPr lang="tr-TR" b="1" dirty="0" err="1"/>
              <a:t>Stream</a:t>
            </a:r>
            <a:r>
              <a:rPr lang="tr-TR" b="1" dirty="0"/>
              <a:t> API</a:t>
            </a:r>
          </a:p>
          <a:p>
            <a:pPr marL="0" indent="0">
              <a:buNone/>
            </a:pPr>
            <a:r>
              <a:rPr lang="tr-TR" dirty="0"/>
              <a:t>	</a:t>
            </a:r>
            <a:r>
              <a:rPr lang="tr-TR" dirty="0" err="1"/>
              <a:t>Stream</a:t>
            </a:r>
            <a:r>
              <a:rPr lang="tr-TR" dirty="0"/>
              <a:t> API özelliğine </a:t>
            </a:r>
            <a:r>
              <a:rPr lang="tr-TR" b="1" dirty="0" err="1"/>
              <a:t>takeWhile</a:t>
            </a:r>
            <a:r>
              <a:rPr lang="tr-TR" dirty="0"/>
              <a:t>, </a:t>
            </a:r>
            <a:r>
              <a:rPr lang="tr-TR" b="1" dirty="0" err="1"/>
              <a:t>dropWhile</a:t>
            </a:r>
            <a:r>
              <a:rPr lang="tr-TR" dirty="0"/>
              <a:t>, </a:t>
            </a:r>
            <a:r>
              <a:rPr lang="tr-TR" b="1" dirty="0" err="1"/>
              <a:t>ofNullable</a:t>
            </a:r>
            <a:r>
              <a:rPr lang="tr-TR" dirty="0"/>
              <a:t>, </a:t>
            </a:r>
            <a:r>
              <a:rPr lang="tr-TR" b="1" dirty="0" err="1"/>
              <a:t>iterate</a:t>
            </a:r>
            <a:r>
              <a:rPr lang="tr-TR" dirty="0"/>
              <a:t> metotları eklenmiştir.</a:t>
            </a:r>
          </a:p>
          <a:p>
            <a:r>
              <a:rPr lang="tr-TR" b="1" dirty="0"/>
              <a:t>Platform </a:t>
            </a:r>
            <a:r>
              <a:rPr lang="tr-TR" b="1" dirty="0" err="1"/>
              <a:t>and</a:t>
            </a:r>
            <a:r>
              <a:rPr lang="tr-TR" b="1" dirty="0"/>
              <a:t> JVM </a:t>
            </a:r>
            <a:r>
              <a:rPr lang="tr-TR" b="1" dirty="0" err="1"/>
              <a:t>Logging</a:t>
            </a:r>
            <a:endParaRPr lang="tr-TR" b="1" dirty="0"/>
          </a:p>
          <a:p>
            <a:pPr marL="0" indent="0">
              <a:buNone/>
            </a:pPr>
            <a:r>
              <a:rPr lang="tr-TR" dirty="0"/>
              <a:t>	</a:t>
            </a:r>
            <a:r>
              <a:rPr lang="tr-TR" dirty="0" err="1"/>
              <a:t>Log</a:t>
            </a:r>
            <a:r>
              <a:rPr lang="tr-TR" dirty="0"/>
              <a:t> veya günlük işlemleri için standart oluşturmak için </a:t>
            </a:r>
            <a:r>
              <a:rPr lang="tr-TR" dirty="0" err="1"/>
              <a:t>java.base</a:t>
            </a:r>
            <a:r>
              <a:rPr lang="tr-TR" dirty="0"/>
              <a:t> modülünde yer 	alan </a:t>
            </a:r>
            <a:r>
              <a:rPr lang="tr-TR" dirty="0" err="1"/>
              <a:t>System</a:t>
            </a:r>
            <a:r>
              <a:rPr lang="tr-TR" dirty="0"/>
              <a:t> sınıfına </a:t>
            </a:r>
            <a:r>
              <a:rPr lang="tr-TR" dirty="0" err="1"/>
              <a:t>Logger</a:t>
            </a:r>
            <a:r>
              <a:rPr lang="tr-TR" dirty="0"/>
              <a:t> </a:t>
            </a:r>
            <a:r>
              <a:rPr lang="tr-TR" dirty="0" err="1"/>
              <a:t>arayüzü</a:t>
            </a:r>
            <a:r>
              <a:rPr lang="tr-TR" dirty="0"/>
              <a:t> eklenmiştir.</a:t>
            </a:r>
          </a:p>
          <a:p>
            <a:pPr marL="0" indent="0">
              <a:buNone/>
            </a:pPr>
            <a:r>
              <a:rPr lang="tr-TR" dirty="0"/>
              <a:t>	Yeni -</a:t>
            </a:r>
            <a:r>
              <a:rPr lang="tr-TR" dirty="0" err="1"/>
              <a:t>Xlog</a:t>
            </a:r>
            <a:r>
              <a:rPr lang="tr-TR" dirty="0"/>
              <a:t> argümanı ile </a:t>
            </a:r>
            <a:r>
              <a:rPr lang="tr-TR" dirty="0" err="1"/>
              <a:t>loglama</a:t>
            </a:r>
            <a:r>
              <a:rPr lang="tr-TR" dirty="0"/>
              <a:t> işlemini parametrik olarak belirleme özelliği 	eklenmiştir.</a:t>
            </a:r>
          </a:p>
          <a:p>
            <a:r>
              <a:rPr lang="tr-TR" b="1" dirty="0"/>
              <a:t>Multi-</a:t>
            </a:r>
            <a:r>
              <a:rPr lang="tr-TR" b="1" dirty="0" err="1"/>
              <a:t>Release</a:t>
            </a:r>
            <a:r>
              <a:rPr lang="tr-TR" b="1" dirty="0"/>
              <a:t> JAR </a:t>
            </a:r>
            <a:r>
              <a:rPr lang="tr-TR" b="1" dirty="0" err="1"/>
              <a:t>Files</a:t>
            </a:r>
            <a:endParaRPr lang="tr-TR" b="1" dirty="0"/>
          </a:p>
          <a:p>
            <a:pPr marL="0" indent="0">
              <a:buNone/>
            </a:pPr>
            <a:r>
              <a:rPr lang="tr-TR" dirty="0"/>
              <a:t>	Java sürümlerinin sürekli güncellenmesi ile birlikte oluşan versiyon uyumsuzluğu 	problemine çözüm olarak birden fazla Java sürümüne göre derleme özelliği 	eklenmiştir.</a:t>
            </a:r>
          </a:p>
          <a:p>
            <a:pPr marL="0" indent="0">
              <a:buNone/>
            </a:pPr>
            <a:r>
              <a:rPr lang="tr-TR" dirty="0"/>
              <a:t>	Özelliğin kullanımı için ilk olarak farklı </a:t>
            </a:r>
            <a:r>
              <a:rPr lang="tr-TR" dirty="0" err="1"/>
              <a:t>java</a:t>
            </a:r>
            <a:r>
              <a:rPr lang="tr-TR" dirty="0"/>
              <a:t> sürümlerine göre geliştirilen kodlar 	derlenmelidir.</a:t>
            </a:r>
          </a:p>
          <a:p>
            <a:pPr marL="0" indent="0">
              <a:buNone/>
            </a:pPr>
            <a:r>
              <a:rPr lang="tr-TR" dirty="0"/>
              <a:t>	Derleme işleminden sonra </a:t>
            </a:r>
            <a:r>
              <a:rPr lang="tr-TR" dirty="0" err="1"/>
              <a:t>jar</a:t>
            </a:r>
            <a:r>
              <a:rPr lang="tr-TR" dirty="0"/>
              <a:t> aracı ile farklı Java sürümü ile derlenen dosyalar 	birleştirilmelidir.</a:t>
            </a:r>
          </a:p>
          <a:p>
            <a:r>
              <a:rPr lang="tr-TR" b="1" dirty="0"/>
              <a:t>@</a:t>
            </a:r>
            <a:r>
              <a:rPr lang="tr-TR" b="1" dirty="0" err="1"/>
              <a:t>Deprecated</a:t>
            </a:r>
            <a:r>
              <a:rPr lang="tr-TR" b="1" dirty="0"/>
              <a:t> </a:t>
            </a:r>
            <a:r>
              <a:rPr lang="tr-TR" b="1" dirty="0" err="1"/>
              <a:t>Tag</a:t>
            </a:r>
            <a:r>
              <a:rPr lang="tr-TR" b="1" dirty="0"/>
              <a:t> </a:t>
            </a:r>
            <a:r>
              <a:rPr lang="tr-TR" b="1" dirty="0" err="1"/>
              <a:t>Changes</a:t>
            </a:r>
            <a:endParaRPr lang="tr-TR" b="1" dirty="0"/>
          </a:p>
          <a:p>
            <a:pPr marL="0" indent="0">
              <a:buNone/>
            </a:pPr>
            <a:r>
              <a:rPr lang="tr-TR" dirty="0"/>
              <a:t>	Herhangi bir metot, sınıf, özellik, paketin kullanımdan kaldırıldığını ifade etmek için 	kullanılan @</a:t>
            </a:r>
            <a:r>
              <a:rPr lang="tr-TR" dirty="0" err="1"/>
              <a:t>Deprecated</a:t>
            </a:r>
            <a:r>
              <a:rPr lang="tr-TR" dirty="0"/>
              <a:t> </a:t>
            </a:r>
            <a:r>
              <a:rPr lang="tr-TR" dirty="0" err="1"/>
              <a:t>annotations</a:t>
            </a:r>
            <a:r>
              <a:rPr lang="tr-TR" dirty="0"/>
              <a:t> yeni </a:t>
            </a:r>
            <a:r>
              <a:rPr lang="tr-TR" dirty="0" err="1"/>
              <a:t>forRemoval</a:t>
            </a:r>
            <a:r>
              <a:rPr lang="tr-TR" dirty="0"/>
              <a:t> ve since alanları eklenmiştir.</a:t>
            </a:r>
          </a:p>
        </p:txBody>
      </p:sp>
    </p:spTree>
    <p:extLst>
      <p:ext uri="{BB962C8B-B14F-4D97-AF65-F5344CB8AC3E}">
        <p14:creationId xmlns:p14="http://schemas.microsoft.com/office/powerpoint/2010/main" val="326460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F6B9D8-367C-4E0F-B47D-BF1B1EAF83FD}"/>
              </a:ext>
            </a:extLst>
          </p:cNvPr>
          <p:cNvSpPr>
            <a:spLocks noGrp="1"/>
          </p:cNvSpPr>
          <p:nvPr>
            <p:ph idx="1"/>
          </p:nvPr>
        </p:nvSpPr>
        <p:spPr>
          <a:xfrm>
            <a:off x="1103312" y="577050"/>
            <a:ext cx="9345705" cy="5671350"/>
          </a:xfrm>
        </p:spPr>
        <p:txBody>
          <a:bodyPr>
            <a:normAutofit fontScale="92500" lnSpcReduction="20000"/>
          </a:bodyPr>
          <a:lstStyle/>
          <a:p>
            <a:r>
              <a:rPr lang="tr-TR" b="1" dirty="0" err="1"/>
              <a:t>Reactive</a:t>
            </a:r>
            <a:r>
              <a:rPr lang="tr-TR" b="1" dirty="0"/>
              <a:t> </a:t>
            </a:r>
            <a:r>
              <a:rPr lang="tr-TR" b="1" dirty="0" err="1"/>
              <a:t>Streams</a:t>
            </a:r>
            <a:endParaRPr lang="tr-TR" b="1" dirty="0"/>
          </a:p>
          <a:p>
            <a:pPr marL="0" indent="0">
              <a:buNone/>
            </a:pPr>
            <a:r>
              <a:rPr lang="tr-TR" dirty="0"/>
              <a:t>	Asenkron uygulamalar geliştirmek için </a:t>
            </a:r>
            <a:r>
              <a:rPr lang="tr-TR" dirty="0" err="1"/>
              <a:t>Reactive</a:t>
            </a:r>
            <a:r>
              <a:rPr lang="tr-TR" dirty="0"/>
              <a:t> </a:t>
            </a:r>
            <a:r>
              <a:rPr lang="tr-TR" dirty="0" err="1"/>
              <a:t>Streams</a:t>
            </a:r>
            <a:r>
              <a:rPr lang="tr-TR" dirty="0"/>
              <a:t> özelliği 	</a:t>
            </a:r>
            <a:r>
              <a:rPr lang="tr-TR" dirty="0" err="1"/>
              <a:t>java.util.concurrent.flow</a:t>
            </a:r>
            <a:r>
              <a:rPr lang="tr-TR" dirty="0"/>
              <a:t> sınıfı, sınıf içerisinde yer alan </a:t>
            </a:r>
            <a:r>
              <a:rPr lang="tr-TR" dirty="0" err="1"/>
              <a:t>arayüz</a:t>
            </a:r>
            <a:r>
              <a:rPr lang="tr-TR" dirty="0"/>
              <a:t> ile gelmiştir.</a:t>
            </a:r>
          </a:p>
          <a:p>
            <a:pPr marL="0" indent="0">
              <a:buNone/>
            </a:pPr>
            <a:r>
              <a:rPr lang="tr-TR" dirty="0"/>
              <a:t>	</a:t>
            </a:r>
            <a:r>
              <a:rPr lang="tr-TR" dirty="0" err="1"/>
              <a:t>Flow</a:t>
            </a:r>
            <a:r>
              <a:rPr lang="tr-TR" dirty="0"/>
              <a:t> API içerisinde yer alan Publisher gelen istekleri işleyerek </a:t>
            </a:r>
            <a:r>
              <a:rPr lang="tr-TR" dirty="0" err="1"/>
              <a:t>Subscriber</a:t>
            </a:r>
            <a:r>
              <a:rPr lang="tr-TR" dirty="0"/>
              <a:t> 	</a:t>
            </a:r>
            <a:r>
              <a:rPr lang="tr-TR" dirty="0" err="1"/>
              <a:t>arayüzünde</a:t>
            </a:r>
            <a:r>
              <a:rPr lang="tr-TR" dirty="0"/>
              <a:t> yer alan metotların çalıştırılmasını sağlar.</a:t>
            </a:r>
          </a:p>
          <a:p>
            <a:pPr marL="0" indent="0">
              <a:buNone/>
            </a:pPr>
            <a:r>
              <a:rPr lang="tr-TR" dirty="0"/>
              <a:t>	Her bir işlem </a:t>
            </a:r>
            <a:r>
              <a:rPr lang="tr-TR" dirty="0" err="1"/>
              <a:t>Subscriber</a:t>
            </a:r>
            <a:r>
              <a:rPr lang="tr-TR" dirty="0"/>
              <a:t> </a:t>
            </a:r>
            <a:r>
              <a:rPr lang="tr-TR" dirty="0" err="1"/>
              <a:t>arayüzünde</a:t>
            </a:r>
            <a:r>
              <a:rPr lang="tr-TR" dirty="0"/>
              <a:t> tanımlanır ve Subscription ile işlemler 	arası geçiş yapılır.</a:t>
            </a:r>
          </a:p>
          <a:p>
            <a:r>
              <a:rPr lang="tr-TR" b="1" dirty="0" err="1"/>
              <a:t>Try-With-Resources</a:t>
            </a:r>
            <a:endParaRPr lang="tr-TR" b="1" dirty="0"/>
          </a:p>
          <a:p>
            <a:pPr marL="0" indent="0">
              <a:buNone/>
            </a:pPr>
            <a:r>
              <a:rPr lang="tr-TR" dirty="0"/>
              <a:t>	Java 7, 8 ile gelen ve kaynakların otomatik kapatılması için kullanılan </a:t>
            </a:r>
            <a:r>
              <a:rPr lang="tr-TR" dirty="0" err="1"/>
              <a:t>Try</a:t>
            </a:r>
            <a:r>
              <a:rPr lang="tr-TR" dirty="0"/>
              <a:t>-	</a:t>
            </a:r>
            <a:r>
              <a:rPr lang="tr-TR" dirty="0" err="1"/>
              <a:t>With-Resources</a:t>
            </a:r>
            <a:r>
              <a:rPr lang="tr-TR" dirty="0"/>
              <a:t> özelliği genişletildi.</a:t>
            </a:r>
          </a:p>
          <a:p>
            <a:pPr marL="0" indent="0">
              <a:buNone/>
            </a:pPr>
            <a:r>
              <a:rPr lang="tr-TR" dirty="0"/>
              <a:t>	</a:t>
            </a:r>
            <a:r>
              <a:rPr lang="tr-TR" dirty="0" err="1"/>
              <a:t>Try-With-Resources</a:t>
            </a:r>
            <a:r>
              <a:rPr lang="tr-TR" dirty="0"/>
              <a:t> özelliğinin </a:t>
            </a:r>
            <a:r>
              <a:rPr lang="tr-TR" dirty="0" err="1"/>
              <a:t>geliştirimesi</a:t>
            </a:r>
            <a:r>
              <a:rPr lang="tr-TR" dirty="0"/>
              <a:t> sayesinde parantez içerisinde yer 	almayan kaynağın kapatılması sağlandı.</a:t>
            </a:r>
          </a:p>
          <a:p>
            <a:r>
              <a:rPr lang="tr-TR" b="1" dirty="0" err="1"/>
              <a:t>Stack-Walking</a:t>
            </a:r>
            <a:r>
              <a:rPr lang="tr-TR" b="1" dirty="0"/>
              <a:t> API</a:t>
            </a:r>
          </a:p>
          <a:p>
            <a:pPr marL="0" indent="0">
              <a:buNone/>
            </a:pPr>
            <a:r>
              <a:rPr lang="tr-TR" dirty="0"/>
              <a:t>	Çalıştırılan komut yığını ile ilgili detaylı bilgi almak için </a:t>
            </a:r>
            <a:r>
              <a:rPr lang="tr-TR" dirty="0" err="1"/>
              <a:t>java.lang</a:t>
            </a:r>
            <a:r>
              <a:rPr lang="tr-TR" dirty="0"/>
              <a:t> paketinde 	yer alan </a:t>
            </a:r>
            <a:r>
              <a:rPr lang="tr-TR" dirty="0" err="1"/>
              <a:t>StackWalker</a:t>
            </a:r>
            <a:r>
              <a:rPr lang="tr-TR" dirty="0"/>
              <a:t> eklenmiştir.</a:t>
            </a:r>
          </a:p>
          <a:p>
            <a:pPr marL="0" indent="0">
              <a:buNone/>
            </a:pPr>
            <a:r>
              <a:rPr lang="tr-TR" dirty="0"/>
              <a:t>	Sınıf çalıştırılan komutlarla ilgili daha detaylı bilgi almaya sağlar.</a:t>
            </a:r>
          </a:p>
          <a:p>
            <a:pPr marL="0" indent="0">
              <a:buNone/>
            </a:pPr>
            <a:r>
              <a:rPr lang="tr-TR" dirty="0"/>
              <a:t>	Özellik </a:t>
            </a:r>
            <a:r>
              <a:rPr lang="tr-TR" dirty="0" err="1"/>
              <a:t>Annotations</a:t>
            </a:r>
            <a:r>
              <a:rPr lang="tr-TR" dirty="0"/>
              <a:t> tabanlı geliştirmelerin yönetimi için faydalı olacaktır.</a:t>
            </a:r>
          </a:p>
        </p:txBody>
      </p:sp>
    </p:spTree>
    <p:extLst>
      <p:ext uri="{BB962C8B-B14F-4D97-AF65-F5344CB8AC3E}">
        <p14:creationId xmlns:p14="http://schemas.microsoft.com/office/powerpoint/2010/main" val="245850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6F5742-7785-4BC2-BAD2-47FA951E1A7E}"/>
              </a:ext>
            </a:extLst>
          </p:cNvPr>
          <p:cNvSpPr>
            <a:spLocks noGrp="1"/>
          </p:cNvSpPr>
          <p:nvPr>
            <p:ph idx="1"/>
          </p:nvPr>
        </p:nvSpPr>
        <p:spPr>
          <a:xfrm>
            <a:off x="1103312" y="577050"/>
            <a:ext cx="9310195" cy="5671350"/>
          </a:xfrm>
        </p:spPr>
        <p:txBody>
          <a:bodyPr>
            <a:normAutofit lnSpcReduction="10000"/>
          </a:bodyPr>
          <a:lstStyle/>
          <a:p>
            <a:r>
              <a:rPr lang="tr-TR" b="1" dirty="0" err="1"/>
              <a:t>Optional</a:t>
            </a:r>
            <a:endParaRPr lang="tr-TR" b="1" dirty="0"/>
          </a:p>
          <a:p>
            <a:pPr marL="0" indent="0">
              <a:buNone/>
            </a:pPr>
            <a:r>
              <a:rPr lang="tr-TR" dirty="0"/>
              <a:t>	Sınıfa yeni metotlar eklenmiştir.</a:t>
            </a:r>
          </a:p>
          <a:p>
            <a:r>
              <a:rPr lang="tr-TR" b="1" dirty="0"/>
              <a:t>Diğer</a:t>
            </a:r>
          </a:p>
          <a:p>
            <a:pPr marL="0" indent="0">
              <a:buNone/>
            </a:pPr>
            <a:r>
              <a:rPr lang="tr-TR" dirty="0"/>
              <a:t>	Modül sistemi ve Reaktif programlama Java 9 ile gelen önemli        	özelliklerdendir.</a:t>
            </a:r>
          </a:p>
          <a:p>
            <a:r>
              <a:rPr lang="tr-TR" dirty="0"/>
              <a:t>Ayrıca </a:t>
            </a:r>
            <a:r>
              <a:rPr lang="tr-TR" dirty="0" err="1"/>
              <a:t>Arrays</a:t>
            </a:r>
            <a:r>
              <a:rPr lang="tr-TR" dirty="0"/>
              <a:t>, </a:t>
            </a:r>
            <a:r>
              <a:rPr lang="tr-TR" dirty="0" err="1"/>
              <a:t>Enumeration</a:t>
            </a:r>
            <a:r>
              <a:rPr lang="tr-TR" dirty="0"/>
              <a:t>, </a:t>
            </a:r>
            <a:r>
              <a:rPr lang="tr-TR" dirty="0" err="1"/>
              <a:t>CompletableFuture</a:t>
            </a:r>
            <a:r>
              <a:rPr lang="tr-TR" dirty="0"/>
              <a:t> API, GC (</a:t>
            </a:r>
            <a:r>
              <a:rPr lang="tr-TR" dirty="0" err="1"/>
              <a:t>Garbage</a:t>
            </a:r>
            <a:r>
              <a:rPr lang="tr-TR" dirty="0"/>
              <a:t> </a:t>
            </a:r>
            <a:r>
              <a:rPr lang="tr-TR" dirty="0" err="1"/>
              <a:t>Collector</a:t>
            </a:r>
            <a:r>
              <a:rPr lang="tr-TR" dirty="0"/>
              <a:t>), </a:t>
            </a:r>
            <a:r>
              <a:rPr lang="tr-TR" dirty="0" err="1"/>
              <a:t>Filter</a:t>
            </a:r>
            <a:r>
              <a:rPr lang="tr-TR" dirty="0"/>
              <a:t> </a:t>
            </a:r>
            <a:r>
              <a:rPr lang="tr-TR" dirty="0" err="1"/>
              <a:t>Incoming</a:t>
            </a:r>
            <a:r>
              <a:rPr lang="tr-TR" dirty="0"/>
              <a:t> </a:t>
            </a:r>
            <a:r>
              <a:rPr lang="tr-TR" dirty="0" err="1"/>
              <a:t>Serialization</a:t>
            </a:r>
            <a:r>
              <a:rPr lang="tr-TR" dirty="0"/>
              <a:t> Data, </a:t>
            </a:r>
            <a:r>
              <a:rPr lang="tr-TR" dirty="0" err="1"/>
              <a:t>Deprecate</a:t>
            </a:r>
            <a:r>
              <a:rPr lang="tr-TR" dirty="0"/>
              <a:t> </a:t>
            </a:r>
            <a:r>
              <a:rPr lang="tr-TR" dirty="0" err="1"/>
              <a:t>the</a:t>
            </a:r>
            <a:r>
              <a:rPr lang="tr-TR" dirty="0"/>
              <a:t> </a:t>
            </a:r>
            <a:r>
              <a:rPr lang="tr-TR" dirty="0" err="1"/>
              <a:t>Applet</a:t>
            </a:r>
            <a:r>
              <a:rPr lang="tr-TR" dirty="0"/>
              <a:t> API, </a:t>
            </a:r>
            <a:r>
              <a:rPr lang="tr-TR" dirty="0" err="1"/>
              <a:t>Indify</a:t>
            </a:r>
            <a:r>
              <a:rPr lang="tr-TR" dirty="0"/>
              <a:t> </a:t>
            </a:r>
            <a:r>
              <a:rPr lang="tr-TR" dirty="0" err="1"/>
              <a:t>String</a:t>
            </a:r>
            <a:r>
              <a:rPr lang="tr-TR" dirty="0"/>
              <a:t> </a:t>
            </a:r>
            <a:r>
              <a:rPr lang="tr-TR" dirty="0" err="1"/>
              <a:t>Concatenation</a:t>
            </a:r>
            <a:r>
              <a:rPr lang="tr-TR" dirty="0"/>
              <a:t>, </a:t>
            </a:r>
            <a:r>
              <a:rPr lang="tr-TR" dirty="0" err="1"/>
              <a:t>Enhanced</a:t>
            </a:r>
            <a:r>
              <a:rPr lang="tr-TR" dirty="0"/>
              <a:t> </a:t>
            </a:r>
            <a:r>
              <a:rPr lang="tr-TR" dirty="0" err="1"/>
              <a:t>Method</a:t>
            </a:r>
            <a:r>
              <a:rPr lang="tr-TR" dirty="0"/>
              <a:t> </a:t>
            </a:r>
            <a:r>
              <a:rPr lang="tr-TR" dirty="0" err="1"/>
              <a:t>Handles</a:t>
            </a:r>
            <a:r>
              <a:rPr lang="tr-TR" dirty="0"/>
              <a:t>, Compact </a:t>
            </a:r>
            <a:r>
              <a:rPr lang="tr-TR" dirty="0" err="1"/>
              <a:t>Strings</a:t>
            </a:r>
            <a:r>
              <a:rPr lang="tr-TR" dirty="0"/>
              <a:t>, </a:t>
            </a:r>
            <a:r>
              <a:rPr lang="tr-TR" dirty="0" err="1"/>
              <a:t>Parser</a:t>
            </a:r>
            <a:r>
              <a:rPr lang="tr-TR" dirty="0"/>
              <a:t> API </a:t>
            </a:r>
            <a:r>
              <a:rPr lang="tr-TR" dirty="0" err="1"/>
              <a:t>for</a:t>
            </a:r>
            <a:r>
              <a:rPr lang="tr-TR" dirty="0"/>
              <a:t> </a:t>
            </a:r>
            <a:r>
              <a:rPr lang="tr-TR" dirty="0" err="1"/>
              <a:t>Nashorn</a:t>
            </a:r>
            <a:r>
              <a:rPr lang="tr-TR" dirty="0"/>
              <a:t>, </a:t>
            </a:r>
            <a:r>
              <a:rPr lang="tr-TR" dirty="0" err="1"/>
              <a:t>Javadoc</a:t>
            </a:r>
            <a:r>
              <a:rPr lang="tr-TR" dirty="0"/>
              <a:t> </a:t>
            </a:r>
            <a:r>
              <a:rPr lang="tr-TR" dirty="0" err="1"/>
              <a:t>Search</a:t>
            </a:r>
            <a:r>
              <a:rPr lang="tr-TR" dirty="0"/>
              <a:t>, HTML5 </a:t>
            </a:r>
            <a:r>
              <a:rPr lang="tr-TR" dirty="0" err="1"/>
              <a:t>Javadoc</a:t>
            </a:r>
            <a:r>
              <a:rPr lang="tr-TR" dirty="0"/>
              <a:t> gibi küçük değişikliklerde yer almaktadır.</a:t>
            </a:r>
          </a:p>
          <a:p>
            <a:r>
              <a:rPr lang="tr-TR" dirty="0"/>
              <a:t>Modül sistemi ile Java bulut tabanlı, taşınabilir bir platform haline gelmiştir.</a:t>
            </a:r>
          </a:p>
          <a:p>
            <a:r>
              <a:rPr lang="tr-TR" dirty="0"/>
              <a:t>Reaktif programlama ile web veya ağ tabanlı uygulamalarda yer alan alt yapı veya veri kaynağı kaynaklı </a:t>
            </a:r>
            <a:r>
              <a:rPr lang="tr-TR" dirty="0" err="1"/>
              <a:t>geçikmenin</a:t>
            </a:r>
            <a:r>
              <a:rPr lang="tr-TR" dirty="0"/>
              <a:t> yönetimi daha kolaylaşmıştır.</a:t>
            </a:r>
          </a:p>
          <a:p>
            <a:r>
              <a:rPr lang="tr-TR" dirty="0"/>
              <a:t>Java 9 ile birlikte artık Java sürekli güncellenecek bir platform haline gelmiştir</a:t>
            </a:r>
          </a:p>
        </p:txBody>
      </p:sp>
    </p:spTree>
    <p:extLst>
      <p:ext uri="{BB962C8B-B14F-4D97-AF65-F5344CB8AC3E}">
        <p14:creationId xmlns:p14="http://schemas.microsoft.com/office/powerpoint/2010/main" val="108550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55978B-CCD0-46B0-B5A2-1A91A394CC77}"/>
              </a:ext>
            </a:extLst>
          </p:cNvPr>
          <p:cNvSpPr>
            <a:spLocks noGrp="1"/>
          </p:cNvSpPr>
          <p:nvPr>
            <p:ph type="title"/>
          </p:nvPr>
        </p:nvSpPr>
        <p:spPr/>
        <p:txBody>
          <a:bodyPr/>
          <a:lstStyle/>
          <a:p>
            <a:r>
              <a:rPr lang="tr-TR" dirty="0"/>
              <a:t>Compiler &amp; </a:t>
            </a:r>
            <a:r>
              <a:rPr lang="tr-TR" dirty="0" err="1"/>
              <a:t>İnterpreter</a:t>
            </a:r>
            <a:r>
              <a:rPr lang="tr-TR" dirty="0"/>
              <a:t> Nedir?</a:t>
            </a:r>
          </a:p>
        </p:txBody>
      </p:sp>
      <p:sp>
        <p:nvSpPr>
          <p:cNvPr id="3" name="Content Placeholder 2">
            <a:extLst>
              <a:ext uri="{FF2B5EF4-FFF2-40B4-BE49-F238E27FC236}">
                <a16:creationId xmlns="" xmlns:a16="http://schemas.microsoft.com/office/drawing/2014/main" id="{7CC44F84-ABCA-4278-AD5C-98A9C1ECAE71}"/>
              </a:ext>
            </a:extLst>
          </p:cNvPr>
          <p:cNvSpPr>
            <a:spLocks noGrp="1"/>
          </p:cNvSpPr>
          <p:nvPr>
            <p:ph idx="1"/>
          </p:nvPr>
        </p:nvSpPr>
        <p:spPr/>
        <p:txBody>
          <a:bodyPr/>
          <a:lstStyle/>
          <a:p>
            <a:r>
              <a:rPr lang="tr-TR" dirty="0"/>
              <a:t>Compiler(Derleyici),geliştiricilerin herhangi bir programlama dilini kullanarak yazdığı kaynak kodu bilgisayarın anlayabileceği makine diline yani 0 ve 1’lere çeviren aracı yazılımdır.</a:t>
            </a:r>
          </a:p>
          <a:p>
            <a:r>
              <a:rPr lang="tr-TR" dirty="0"/>
              <a:t>Derleyici programlar yaygın olarak </a:t>
            </a:r>
            <a:r>
              <a:rPr lang="tr-TR" dirty="0" err="1"/>
              <a:t>executable</a:t>
            </a:r>
            <a:r>
              <a:rPr lang="tr-TR" dirty="0"/>
              <a:t> </a:t>
            </a:r>
            <a:r>
              <a:rPr lang="tr-TR" dirty="0" err="1">
                <a:hlinkClick r:id="rId2"/>
              </a:rPr>
              <a:t>code</a:t>
            </a:r>
            <a:r>
              <a:rPr lang="tr-TR" dirty="0"/>
              <a:t> olarak tanımlanan hemen çalıştırılabilir kodlar üretmektedir.</a:t>
            </a:r>
          </a:p>
          <a:p>
            <a:r>
              <a:rPr lang="tr-TR" dirty="0" err="1"/>
              <a:t>İnterpreter</a:t>
            </a:r>
            <a:r>
              <a:rPr lang="tr-TR" dirty="0"/>
              <a:t> (yorumlayıcı), yüksek seviyeli programlama dili ile yazılmış bir programı adım adım makine diline çeviren ve makine dilindeki talimatları çalıştıran programdır. </a:t>
            </a:r>
            <a:r>
              <a:rPr lang="tr-TR" dirty="0" err="1"/>
              <a:t>İnterpreter</a:t>
            </a:r>
            <a:r>
              <a:rPr lang="tr-TR" dirty="0"/>
              <a:t> bütün programın çalıştırılabilir bir kodunu üretmek yerine, programın adımlarını tek tek makine diline çevirir ve hemen çalıştırır. Program tekrar çalıştırılmak istenirse yorumlayıcı kaynak kod üzerinde yine aynı yolu izler.</a:t>
            </a:r>
          </a:p>
          <a:p>
            <a:endParaRPr lang="tr-TR" dirty="0"/>
          </a:p>
        </p:txBody>
      </p:sp>
    </p:spTree>
    <p:extLst>
      <p:ext uri="{BB962C8B-B14F-4D97-AF65-F5344CB8AC3E}">
        <p14:creationId xmlns:p14="http://schemas.microsoft.com/office/powerpoint/2010/main" val="293582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67F202-E554-4125-AEE1-FE923D88A727}"/>
              </a:ext>
            </a:extLst>
          </p:cNvPr>
          <p:cNvSpPr>
            <a:spLocks noGrp="1"/>
          </p:cNvSpPr>
          <p:nvPr>
            <p:ph type="title"/>
          </p:nvPr>
        </p:nvSpPr>
        <p:spPr/>
        <p:txBody>
          <a:bodyPr/>
          <a:lstStyle/>
          <a:p>
            <a:r>
              <a:rPr lang="tr-TR" dirty="0"/>
              <a:t>Arasındaki farklar nelerdir?</a:t>
            </a:r>
          </a:p>
        </p:txBody>
      </p:sp>
      <p:sp>
        <p:nvSpPr>
          <p:cNvPr id="3" name="Content Placeholder 2">
            <a:extLst>
              <a:ext uri="{FF2B5EF4-FFF2-40B4-BE49-F238E27FC236}">
                <a16:creationId xmlns="" xmlns:a16="http://schemas.microsoft.com/office/drawing/2014/main" id="{E74FADDA-39F7-4F8F-A2C4-0148090C03A3}"/>
              </a:ext>
            </a:extLst>
          </p:cNvPr>
          <p:cNvSpPr>
            <a:spLocks noGrp="1"/>
          </p:cNvSpPr>
          <p:nvPr>
            <p:ph idx="1"/>
          </p:nvPr>
        </p:nvSpPr>
        <p:spPr>
          <a:xfrm>
            <a:off x="1154954" y="1882065"/>
            <a:ext cx="9853357" cy="4376691"/>
          </a:xfrm>
        </p:spPr>
        <p:txBody>
          <a:bodyPr>
            <a:normAutofit fontScale="77500" lnSpcReduction="20000"/>
          </a:bodyPr>
          <a:lstStyle/>
          <a:p>
            <a:r>
              <a:rPr lang="tr-TR" dirty="0">
                <a:solidFill>
                  <a:schemeClr val="tx1">
                    <a:lumMod val="95000"/>
                    <a:lumOff val="5000"/>
                  </a:schemeClr>
                </a:solidFill>
              </a:rPr>
              <a:t>Bir kaynak kodu hedef koda çevirdikten sonra çalıştıran ve dolayısıyla koddaki hataları yakalama işlemini ve kodun iyileştirilmesini daha kod çalıştırmadan yapan çeviricilere derleyici, kodu satır </a:t>
            </a:r>
            <a:r>
              <a:rPr lang="tr-TR" dirty="0" err="1">
                <a:solidFill>
                  <a:schemeClr val="tx1">
                    <a:lumMod val="95000"/>
                    <a:lumOff val="5000"/>
                  </a:schemeClr>
                </a:solidFill>
              </a:rPr>
              <a:t>satır</a:t>
            </a:r>
            <a:r>
              <a:rPr lang="tr-TR" dirty="0">
                <a:solidFill>
                  <a:schemeClr val="tx1">
                    <a:lumMod val="95000"/>
                    <a:lumOff val="5000"/>
                  </a:schemeClr>
                </a:solidFill>
              </a:rPr>
              <a:t> veya bloklar halinde çalıştırıp sırası gelmeyen satırları hiç çalıştırmayan bu satırlardaki hataları hiçbir zaman göremeyen ve kodun bütününe ait iyileştirmeleri yapamayan çeviricilere de yorumlayıcı (</a:t>
            </a:r>
            <a:r>
              <a:rPr lang="tr-TR" dirty="0" err="1">
                <a:solidFill>
                  <a:schemeClr val="tx1">
                    <a:lumMod val="95000"/>
                    <a:lumOff val="5000"/>
                  </a:schemeClr>
                </a:solidFill>
              </a:rPr>
              <a:t>interpreter</a:t>
            </a:r>
            <a:r>
              <a:rPr lang="tr-TR" dirty="0">
                <a:solidFill>
                  <a:schemeClr val="tx1">
                    <a:lumMod val="95000"/>
                    <a:lumOff val="5000"/>
                  </a:schemeClr>
                </a:solidFill>
              </a:rPr>
              <a:t>) adı verilmektedir.</a:t>
            </a:r>
          </a:p>
          <a:p>
            <a:r>
              <a:rPr lang="tr-TR" dirty="0">
                <a:solidFill>
                  <a:schemeClr val="tx1">
                    <a:lumMod val="95000"/>
                    <a:lumOff val="5000"/>
                  </a:schemeClr>
                </a:solidFill>
              </a:rPr>
              <a:t>Derleyiciler, yorumlayıcılara göre daha hızlıdır. Çünkü yorumlayıcılar ilk kod satırından son kod satırına kadar her satırını teker teker yorumlar ve kodun karşılığındaki işlemi gerçekleştirir. Derleyiciler ise kodların tamamını bilgisayar diline çevirir. Eğer hata varsa, tüm hataları programcıya bildirir. Ancak yorumlayıcılar karşısına ilk çıkan hatayı bildirmektedir, ilk hata çözülene kadar diğer hataları bulamaz çünkü satır </a:t>
            </a:r>
            <a:r>
              <a:rPr lang="tr-TR" dirty="0" err="1">
                <a:solidFill>
                  <a:schemeClr val="tx1">
                    <a:lumMod val="95000"/>
                    <a:lumOff val="5000"/>
                  </a:schemeClr>
                </a:solidFill>
              </a:rPr>
              <a:t>satır</a:t>
            </a:r>
            <a:r>
              <a:rPr lang="tr-TR" dirty="0">
                <a:solidFill>
                  <a:schemeClr val="tx1">
                    <a:lumMod val="95000"/>
                    <a:lumOff val="5000"/>
                  </a:schemeClr>
                </a:solidFill>
              </a:rPr>
              <a:t> işlem yapmaktadır.</a:t>
            </a:r>
          </a:p>
          <a:p>
            <a:r>
              <a:rPr lang="tr-TR" dirty="0">
                <a:solidFill>
                  <a:schemeClr val="tx1">
                    <a:lumMod val="95000"/>
                    <a:lumOff val="5000"/>
                  </a:schemeClr>
                </a:solidFill>
              </a:rPr>
              <a:t>Derleyici kullanan program dillerine örnek olarak; Pascal, C++, Ada, Visual Basic, C gibi bir çok örnek verebiliriz.</a:t>
            </a:r>
          </a:p>
          <a:p>
            <a:r>
              <a:rPr lang="tr-TR" dirty="0">
                <a:solidFill>
                  <a:schemeClr val="tx1">
                    <a:lumMod val="95000"/>
                    <a:lumOff val="5000"/>
                  </a:schemeClr>
                </a:solidFill>
              </a:rPr>
              <a:t>Yorumlayıcı kullanan program dillerine örnek olarak; HTML, XML, PHP, </a:t>
            </a:r>
            <a:r>
              <a:rPr lang="tr-TR" dirty="0" err="1">
                <a:solidFill>
                  <a:schemeClr val="tx1">
                    <a:lumMod val="95000"/>
                    <a:lumOff val="5000"/>
                  </a:schemeClr>
                </a:solidFill>
              </a:rPr>
              <a:t>Script</a:t>
            </a:r>
            <a:r>
              <a:rPr lang="tr-TR" dirty="0">
                <a:solidFill>
                  <a:schemeClr val="tx1">
                    <a:lumMod val="95000"/>
                    <a:lumOff val="5000"/>
                  </a:schemeClr>
                </a:solidFill>
              </a:rPr>
              <a:t> Dilleri gibi bir çok örnek verebiliriz.</a:t>
            </a:r>
          </a:p>
          <a:p>
            <a:r>
              <a:rPr lang="tr-TR" dirty="0">
                <a:solidFill>
                  <a:schemeClr val="tx1">
                    <a:lumMod val="95000"/>
                    <a:lumOff val="5000"/>
                  </a:schemeClr>
                </a:solidFill>
              </a:rPr>
              <a:t>Hem Derleyicileri </a:t>
            </a:r>
            <a:r>
              <a:rPr lang="tr-TR" dirty="0" err="1">
                <a:solidFill>
                  <a:schemeClr val="tx1">
                    <a:lumMod val="95000"/>
                    <a:lumOff val="5000"/>
                  </a:schemeClr>
                </a:solidFill>
              </a:rPr>
              <a:t>hemde</a:t>
            </a:r>
            <a:r>
              <a:rPr lang="tr-TR" dirty="0">
                <a:solidFill>
                  <a:schemeClr val="tx1">
                    <a:lumMod val="95000"/>
                    <a:lumOff val="5000"/>
                  </a:schemeClr>
                </a:solidFill>
              </a:rPr>
              <a:t> Yorumlayıcıları kullanan program dillerinden biri de </a:t>
            </a:r>
            <a:r>
              <a:rPr lang="tr-TR" dirty="0" err="1">
                <a:solidFill>
                  <a:schemeClr val="tx1">
                    <a:lumMod val="95000"/>
                    <a:lumOff val="5000"/>
                  </a:schemeClr>
                </a:solidFill>
              </a:rPr>
              <a:t>JAVA’dır</a:t>
            </a:r>
            <a:r>
              <a:rPr lang="tr-TR" dirty="0">
                <a:solidFill>
                  <a:schemeClr val="tx1">
                    <a:lumMod val="95000"/>
                    <a:lumOff val="5000"/>
                  </a:schemeClr>
                </a:solidFill>
              </a:rPr>
              <a:t>. JAVA dilinde kod önce derlenerek </a:t>
            </a:r>
            <a:r>
              <a:rPr lang="tr-TR" dirty="0" err="1">
                <a:solidFill>
                  <a:schemeClr val="tx1">
                    <a:lumMod val="95000"/>
                    <a:lumOff val="5000"/>
                  </a:schemeClr>
                </a:solidFill>
              </a:rPr>
              <a:t>byte</a:t>
            </a:r>
            <a:r>
              <a:rPr lang="tr-TR" dirty="0">
                <a:solidFill>
                  <a:schemeClr val="tx1">
                    <a:lumMod val="95000"/>
                    <a:lumOff val="5000"/>
                  </a:schemeClr>
                </a:solidFill>
              </a:rPr>
              <a:t> </a:t>
            </a:r>
            <a:r>
              <a:rPr lang="tr-TR" dirty="0" err="1">
                <a:solidFill>
                  <a:schemeClr val="tx1">
                    <a:lumMod val="95000"/>
                    <a:lumOff val="5000"/>
                  </a:schemeClr>
                </a:solidFill>
              </a:rPr>
              <a:t>code</a:t>
            </a:r>
            <a:r>
              <a:rPr lang="tr-TR" dirty="0">
                <a:solidFill>
                  <a:schemeClr val="tx1">
                    <a:lumMod val="95000"/>
                    <a:lumOff val="5000"/>
                  </a:schemeClr>
                </a:solidFill>
              </a:rPr>
              <a:t> adı verilen ve sadece </a:t>
            </a:r>
            <a:r>
              <a:rPr lang="tr-TR" dirty="0" err="1">
                <a:solidFill>
                  <a:schemeClr val="tx1">
                    <a:lumMod val="95000"/>
                    <a:lumOff val="5000"/>
                  </a:schemeClr>
                </a:solidFill>
              </a:rPr>
              <a:t>java</a:t>
            </a:r>
            <a:r>
              <a:rPr lang="tr-TR" dirty="0">
                <a:solidFill>
                  <a:schemeClr val="tx1">
                    <a:lumMod val="95000"/>
                    <a:lumOff val="5000"/>
                  </a:schemeClr>
                </a:solidFill>
              </a:rPr>
              <a:t> sanal </a:t>
            </a:r>
            <a:r>
              <a:rPr lang="tr-TR" dirty="0" err="1">
                <a:solidFill>
                  <a:schemeClr val="tx1">
                    <a:lumMod val="95000"/>
                    <a:lumOff val="5000"/>
                  </a:schemeClr>
                </a:solidFill>
              </a:rPr>
              <a:t>makinelarında</a:t>
            </a:r>
            <a:r>
              <a:rPr lang="tr-TR" dirty="0">
                <a:solidFill>
                  <a:schemeClr val="tx1">
                    <a:lumMod val="95000"/>
                    <a:lumOff val="5000"/>
                  </a:schemeClr>
                </a:solidFill>
              </a:rPr>
              <a:t> (</a:t>
            </a:r>
            <a:r>
              <a:rPr lang="tr-TR" dirty="0" err="1">
                <a:solidFill>
                  <a:schemeClr val="tx1">
                    <a:lumMod val="95000"/>
                    <a:lumOff val="5000"/>
                  </a:schemeClr>
                </a:solidFill>
              </a:rPr>
              <a:t>java</a:t>
            </a:r>
            <a:r>
              <a:rPr lang="tr-TR" dirty="0">
                <a:solidFill>
                  <a:schemeClr val="tx1">
                    <a:lumMod val="95000"/>
                    <a:lumOff val="5000"/>
                  </a:schemeClr>
                </a:solidFill>
              </a:rPr>
              <a:t> </a:t>
            </a:r>
            <a:r>
              <a:rPr lang="tr-TR" dirty="0" err="1">
                <a:solidFill>
                  <a:schemeClr val="tx1">
                    <a:lumMod val="95000"/>
                    <a:lumOff val="5000"/>
                  </a:schemeClr>
                </a:solidFill>
              </a:rPr>
              <a:t>virtual</a:t>
            </a:r>
            <a:r>
              <a:rPr lang="tr-TR" dirty="0">
                <a:solidFill>
                  <a:schemeClr val="tx1">
                    <a:lumMod val="95000"/>
                    <a:lumOff val="5000"/>
                  </a:schemeClr>
                </a:solidFill>
              </a:rPr>
              <a:t> </a:t>
            </a:r>
            <a:r>
              <a:rPr lang="tr-TR" dirty="0" err="1">
                <a:solidFill>
                  <a:schemeClr val="tx1">
                    <a:lumMod val="95000"/>
                    <a:lumOff val="5000"/>
                  </a:schemeClr>
                </a:solidFill>
              </a:rPr>
              <a:t>machine</a:t>
            </a:r>
            <a:r>
              <a:rPr lang="tr-TR" dirty="0">
                <a:solidFill>
                  <a:schemeClr val="tx1">
                    <a:lumMod val="95000"/>
                    <a:lumOff val="5000"/>
                  </a:schemeClr>
                </a:solidFill>
              </a:rPr>
              <a:t>) çalıştırılabilen bir kod üretilmektedir. Bu üretilen ara kod daha sonra </a:t>
            </a:r>
            <a:r>
              <a:rPr lang="tr-TR" dirty="0" err="1">
                <a:solidFill>
                  <a:schemeClr val="tx1">
                    <a:lumMod val="95000"/>
                    <a:lumOff val="5000"/>
                  </a:schemeClr>
                </a:solidFill>
              </a:rPr>
              <a:t>java</a:t>
            </a:r>
            <a:r>
              <a:rPr lang="tr-TR" dirty="0">
                <a:solidFill>
                  <a:schemeClr val="tx1">
                    <a:lumMod val="95000"/>
                    <a:lumOff val="5000"/>
                  </a:schemeClr>
                </a:solidFill>
              </a:rPr>
              <a:t> sanal makinasında bir yorumlayıcı yapısına uygun olarak çalıştırılmaktadır.</a:t>
            </a:r>
          </a:p>
        </p:txBody>
      </p:sp>
    </p:spTree>
    <p:extLst>
      <p:ext uri="{BB962C8B-B14F-4D97-AF65-F5344CB8AC3E}">
        <p14:creationId xmlns:p14="http://schemas.microsoft.com/office/powerpoint/2010/main" val="235767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72D7D9-DCBC-4E11-9B3A-6E4A28CCFA3D}"/>
              </a:ext>
            </a:extLst>
          </p:cNvPr>
          <p:cNvSpPr>
            <a:spLocks noGrp="1"/>
          </p:cNvSpPr>
          <p:nvPr>
            <p:ph type="title"/>
          </p:nvPr>
        </p:nvSpPr>
        <p:spPr/>
        <p:txBody>
          <a:bodyPr/>
          <a:lstStyle/>
          <a:p>
            <a:r>
              <a:rPr lang="tr-TR" dirty="0"/>
              <a:t>Java da </a:t>
            </a:r>
            <a:r>
              <a:rPr lang="tr-TR" dirty="0" err="1"/>
              <a:t>Pass</a:t>
            </a:r>
            <a:r>
              <a:rPr lang="tr-TR" dirty="0"/>
              <a:t> </a:t>
            </a:r>
            <a:r>
              <a:rPr lang="tr-TR" dirty="0" err="1"/>
              <a:t>By</a:t>
            </a:r>
            <a:r>
              <a:rPr lang="tr-TR" dirty="0"/>
              <a:t> Value &amp;</a:t>
            </a:r>
            <a:r>
              <a:rPr lang="tr-TR" dirty="0" err="1"/>
              <a:t>Pass</a:t>
            </a:r>
            <a:r>
              <a:rPr lang="tr-TR" dirty="0"/>
              <a:t> </a:t>
            </a:r>
            <a:r>
              <a:rPr lang="tr-TR" dirty="0" err="1"/>
              <a:t>By</a:t>
            </a:r>
            <a:r>
              <a:rPr lang="tr-TR" dirty="0"/>
              <a:t> Reference Kavramı</a:t>
            </a:r>
          </a:p>
        </p:txBody>
      </p:sp>
      <p:sp>
        <p:nvSpPr>
          <p:cNvPr id="3" name="Content Placeholder 2">
            <a:extLst>
              <a:ext uri="{FF2B5EF4-FFF2-40B4-BE49-F238E27FC236}">
                <a16:creationId xmlns="" xmlns:a16="http://schemas.microsoft.com/office/drawing/2014/main" id="{522C1C27-A2FE-41F5-BAB2-42BBDA708FEA}"/>
              </a:ext>
            </a:extLst>
          </p:cNvPr>
          <p:cNvSpPr>
            <a:spLocks noGrp="1"/>
          </p:cNvSpPr>
          <p:nvPr>
            <p:ph idx="1"/>
          </p:nvPr>
        </p:nvSpPr>
        <p:spPr/>
        <p:txBody>
          <a:bodyPr>
            <a:normAutofit/>
          </a:bodyPr>
          <a:lstStyle/>
          <a:p>
            <a:r>
              <a:rPr lang="tr-TR" dirty="0"/>
              <a:t>Değişkenlerin (</a:t>
            </a:r>
            <a:r>
              <a:rPr lang="tr-TR" dirty="0" err="1"/>
              <a:t>Variables</a:t>
            </a:r>
            <a:r>
              <a:rPr lang="tr-TR" dirty="0"/>
              <a:t>)  metotlara (</a:t>
            </a:r>
            <a:r>
              <a:rPr lang="tr-TR" dirty="0" err="1"/>
              <a:t>methods</a:t>
            </a:r>
            <a:r>
              <a:rPr lang="tr-TR" dirty="0"/>
              <a:t>) parametre olarak verilmesi (</a:t>
            </a:r>
            <a:r>
              <a:rPr lang="tr-TR" dirty="0" err="1"/>
              <a:t>pass</a:t>
            </a:r>
            <a:r>
              <a:rPr lang="tr-TR" dirty="0"/>
              <a:t> </a:t>
            </a:r>
            <a:r>
              <a:rPr lang="tr-TR" dirty="0" err="1"/>
              <a:t>by</a:t>
            </a:r>
            <a:r>
              <a:rPr lang="tr-TR" dirty="0"/>
              <a:t> </a:t>
            </a:r>
            <a:r>
              <a:rPr lang="tr-TR" dirty="0" err="1"/>
              <a:t>value</a:t>
            </a:r>
            <a:r>
              <a:rPr lang="tr-TR" dirty="0"/>
              <a:t> </a:t>
            </a:r>
            <a:r>
              <a:rPr lang="tr-TR" dirty="0" err="1"/>
              <a:t>or</a:t>
            </a:r>
            <a:r>
              <a:rPr lang="tr-TR" dirty="0"/>
              <a:t> </a:t>
            </a:r>
            <a:r>
              <a:rPr lang="tr-TR" dirty="0" err="1"/>
              <a:t>reference</a:t>
            </a:r>
            <a:r>
              <a:rPr lang="tr-TR" dirty="0"/>
              <a:t>)</a:t>
            </a:r>
          </a:p>
          <a:p>
            <a:r>
              <a:rPr lang="tr-TR" dirty="0"/>
              <a:t>Değişkenler, metotlara parametre olarak 2 farklı şekilde geçebilir:</a:t>
            </a:r>
          </a:p>
          <a:p>
            <a:r>
              <a:rPr lang="tr-TR" b="1" dirty="0"/>
              <a:t>Değeriyle geçebilir (</a:t>
            </a:r>
            <a:r>
              <a:rPr lang="tr-TR" b="1" dirty="0" err="1"/>
              <a:t>pass</a:t>
            </a:r>
            <a:r>
              <a:rPr lang="tr-TR" b="1" dirty="0"/>
              <a:t> </a:t>
            </a:r>
            <a:r>
              <a:rPr lang="tr-TR" b="1" dirty="0" err="1"/>
              <a:t>by</a:t>
            </a:r>
            <a:r>
              <a:rPr lang="tr-TR" b="1" dirty="0"/>
              <a:t> </a:t>
            </a:r>
            <a:r>
              <a:rPr lang="tr-TR" b="1" dirty="0" err="1"/>
              <a:t>value</a:t>
            </a:r>
            <a:r>
              <a:rPr lang="tr-TR" b="1" dirty="0"/>
              <a:t>)</a:t>
            </a:r>
          </a:p>
          <a:p>
            <a:r>
              <a:rPr lang="tr-TR" b="1" dirty="0"/>
              <a:t>Referansıyla geçebilir (</a:t>
            </a:r>
            <a:r>
              <a:rPr lang="tr-TR" b="1" dirty="0" err="1"/>
              <a:t>pass</a:t>
            </a:r>
            <a:r>
              <a:rPr lang="tr-TR" b="1" dirty="0"/>
              <a:t> </a:t>
            </a:r>
            <a:r>
              <a:rPr lang="tr-TR" b="1" dirty="0" err="1"/>
              <a:t>by</a:t>
            </a:r>
            <a:r>
              <a:rPr lang="tr-TR" b="1" dirty="0"/>
              <a:t> </a:t>
            </a:r>
            <a:r>
              <a:rPr lang="tr-TR" b="1" dirty="0" err="1"/>
              <a:t>reference</a:t>
            </a:r>
            <a:r>
              <a:rPr lang="tr-TR" b="1" dirty="0"/>
              <a:t>)</a:t>
            </a:r>
          </a:p>
          <a:p>
            <a:r>
              <a:rPr lang="tr-TR" dirty="0"/>
              <a:t>Metotlara parametreler geçilmeden önce parametrenin değeri </a:t>
            </a:r>
            <a:r>
              <a:rPr lang="tr-TR" dirty="0" err="1"/>
              <a:t>belirlenir.Bu</a:t>
            </a:r>
            <a:r>
              <a:rPr lang="tr-TR" dirty="0"/>
              <a:t> belirlenen değer bellekte bir alana kopyalanır ve daha sonra parametre aktarımı </a:t>
            </a:r>
            <a:r>
              <a:rPr lang="tr-TR" dirty="0" err="1"/>
              <a:t>yapılır.Parametre</a:t>
            </a:r>
            <a:r>
              <a:rPr lang="tr-TR" dirty="0"/>
              <a:t> aktarımı yapılırken </a:t>
            </a:r>
            <a:r>
              <a:rPr lang="tr-TR" dirty="0" err="1"/>
              <a:t>ise,bu</a:t>
            </a:r>
            <a:r>
              <a:rPr lang="tr-TR" dirty="0"/>
              <a:t> bellek alanının adresinin kendisi değil kopyası metoda gönderilir. Bu olaya “</a:t>
            </a:r>
            <a:r>
              <a:rPr lang="tr-TR" dirty="0" err="1"/>
              <a:t>Pass</a:t>
            </a:r>
            <a:r>
              <a:rPr lang="tr-TR" dirty="0"/>
              <a:t> </a:t>
            </a:r>
            <a:r>
              <a:rPr lang="tr-TR" dirty="0" err="1"/>
              <a:t>by</a:t>
            </a:r>
            <a:r>
              <a:rPr lang="tr-TR" dirty="0"/>
              <a:t> </a:t>
            </a:r>
            <a:r>
              <a:rPr lang="tr-TR" dirty="0" err="1"/>
              <a:t>value</a:t>
            </a:r>
            <a:r>
              <a:rPr lang="tr-TR" dirty="0"/>
              <a:t>” denir.</a:t>
            </a:r>
          </a:p>
        </p:txBody>
      </p:sp>
    </p:spTree>
    <p:extLst>
      <p:ext uri="{BB962C8B-B14F-4D97-AF65-F5344CB8AC3E}">
        <p14:creationId xmlns:p14="http://schemas.microsoft.com/office/powerpoint/2010/main" val="418189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B52532-3007-445A-BE62-3C8F6F95B07C}"/>
              </a:ext>
            </a:extLst>
          </p:cNvPr>
          <p:cNvSpPr>
            <a:spLocks noGrp="1"/>
          </p:cNvSpPr>
          <p:nvPr>
            <p:ph idx="1"/>
          </p:nvPr>
        </p:nvSpPr>
        <p:spPr>
          <a:xfrm>
            <a:off x="1154954" y="994299"/>
            <a:ext cx="8825659" cy="5025501"/>
          </a:xfrm>
        </p:spPr>
        <p:txBody>
          <a:bodyPr>
            <a:normAutofit fontScale="85000" lnSpcReduction="10000"/>
          </a:bodyPr>
          <a:lstStyle/>
          <a:p>
            <a:pPr marL="0" indent="0">
              <a:buNone/>
            </a:pPr>
            <a:r>
              <a:rPr lang="tr-TR" dirty="0">
                <a:solidFill>
                  <a:schemeClr val="tx1"/>
                </a:solidFill>
              </a:rPr>
              <a:t>	</a:t>
            </a:r>
            <a:r>
              <a:rPr lang="tr-TR" dirty="0" err="1">
                <a:solidFill>
                  <a:schemeClr val="tx1"/>
                </a:solidFill>
              </a:rPr>
              <a:t>Pass</a:t>
            </a:r>
            <a:r>
              <a:rPr lang="tr-TR" dirty="0">
                <a:solidFill>
                  <a:schemeClr val="tx1"/>
                </a:solidFill>
              </a:rPr>
              <a:t> </a:t>
            </a:r>
            <a:r>
              <a:rPr lang="tr-TR" dirty="0" err="1">
                <a:solidFill>
                  <a:schemeClr val="tx1"/>
                </a:solidFill>
              </a:rPr>
              <a:t>by</a:t>
            </a:r>
            <a:r>
              <a:rPr lang="tr-TR" dirty="0">
                <a:solidFill>
                  <a:schemeClr val="tx1"/>
                </a:solidFill>
              </a:rPr>
              <a:t> Value” yaklaşımı uygulandığında, </a:t>
            </a:r>
            <a:r>
              <a:rPr lang="tr-TR" dirty="0" err="1">
                <a:solidFill>
                  <a:schemeClr val="tx1"/>
                </a:solidFill>
              </a:rPr>
              <a:t>metotun</a:t>
            </a:r>
            <a:r>
              <a:rPr lang="tr-TR" dirty="0">
                <a:solidFill>
                  <a:schemeClr val="tx1"/>
                </a:solidFill>
              </a:rPr>
              <a:t> içine aldığı parametrenin 	değeri, belleğin başka bir yerine kopyalanır. Şayet metodun değişkenine 	erişmek veyahut bu değişkeni değiştirmek isterseniz, yalnızca kopyaya 	erişilir/değiştirilir, orijinal değere dokunulmaz. </a:t>
            </a:r>
          </a:p>
          <a:p>
            <a:r>
              <a:rPr lang="tr-TR" b="1" dirty="0" err="1"/>
              <a:t>Pass</a:t>
            </a:r>
            <a:r>
              <a:rPr lang="tr-TR" b="1" dirty="0"/>
              <a:t> </a:t>
            </a:r>
            <a:r>
              <a:rPr lang="tr-TR" b="1" dirty="0" err="1"/>
              <a:t>by</a:t>
            </a:r>
            <a:r>
              <a:rPr lang="tr-TR" b="1" dirty="0"/>
              <a:t> Reference </a:t>
            </a:r>
          </a:p>
          <a:p>
            <a:pPr marL="0" indent="0">
              <a:buNone/>
            </a:pPr>
            <a:r>
              <a:rPr lang="tr-TR" dirty="0"/>
              <a:t>	Referans ile geçirme, değişkenin hafıza adresinin ilgili metoda iletildiği 	anlamına gelir. Yani hafızada ilgili değişkenin değerini saklayan bloğun adresi, 	metoda geçirilir.</a:t>
            </a:r>
          </a:p>
          <a:p>
            <a:pPr marL="0" indent="0">
              <a:buNone/>
            </a:pPr>
            <a:r>
              <a:rPr lang="tr-TR" dirty="0"/>
              <a:t>	</a:t>
            </a:r>
            <a:r>
              <a:rPr lang="tr-TR" dirty="0" err="1"/>
              <a:t>Pass</a:t>
            </a:r>
            <a:r>
              <a:rPr lang="tr-TR" dirty="0"/>
              <a:t> </a:t>
            </a:r>
            <a:r>
              <a:rPr lang="tr-TR" dirty="0" err="1"/>
              <a:t>by</a:t>
            </a:r>
            <a:r>
              <a:rPr lang="tr-TR" dirty="0"/>
              <a:t> </a:t>
            </a:r>
            <a:r>
              <a:rPr lang="tr-TR" dirty="0" err="1"/>
              <a:t>reference</a:t>
            </a:r>
            <a:r>
              <a:rPr lang="tr-TR" dirty="0"/>
              <a:t> veya </a:t>
            </a:r>
            <a:r>
              <a:rPr lang="tr-TR" dirty="0" err="1"/>
              <a:t>pass</a:t>
            </a:r>
            <a:r>
              <a:rPr lang="tr-TR" dirty="0"/>
              <a:t> </a:t>
            </a:r>
            <a:r>
              <a:rPr lang="tr-TR" dirty="0" err="1"/>
              <a:t>by</a:t>
            </a:r>
            <a:r>
              <a:rPr lang="tr-TR" dirty="0"/>
              <a:t> </a:t>
            </a:r>
            <a:r>
              <a:rPr lang="tr-TR" dirty="0" err="1"/>
              <a:t>value’dan</a:t>
            </a:r>
            <a:r>
              <a:rPr lang="tr-TR" dirty="0"/>
              <a:t> birini kullanmaya karar vermek için 	iki basit genel kural vardır:</a:t>
            </a:r>
          </a:p>
          <a:p>
            <a:pPr marL="0" indent="0">
              <a:buNone/>
            </a:pPr>
            <a:r>
              <a:rPr lang="tr-TR" dirty="0"/>
              <a:t>	Bir işlev tek bir değer döndürüyorsa: </a:t>
            </a:r>
            <a:r>
              <a:rPr lang="tr-TR" dirty="0" err="1"/>
              <a:t>pass</a:t>
            </a:r>
            <a:r>
              <a:rPr lang="tr-TR" dirty="0"/>
              <a:t> </a:t>
            </a:r>
            <a:r>
              <a:rPr lang="tr-TR" dirty="0" err="1"/>
              <a:t>by</a:t>
            </a:r>
            <a:r>
              <a:rPr lang="tr-TR" dirty="0"/>
              <a:t> </a:t>
            </a:r>
            <a:r>
              <a:rPr lang="tr-TR" dirty="0" err="1"/>
              <a:t>value</a:t>
            </a:r>
            <a:r>
              <a:rPr lang="tr-TR" dirty="0"/>
              <a:t> kullanılabilir,</a:t>
            </a:r>
          </a:p>
          <a:p>
            <a:pPr marL="400050" lvl="1" indent="0">
              <a:buNone/>
            </a:pPr>
            <a:r>
              <a:rPr lang="tr-TR" dirty="0"/>
              <a:t>	Bir işlev iki veya daha fazla farklı değer döndürüyorsa: </a:t>
            </a:r>
            <a:r>
              <a:rPr lang="tr-TR" dirty="0" err="1"/>
              <a:t>pass</a:t>
            </a:r>
            <a:r>
              <a:rPr lang="tr-TR" dirty="0"/>
              <a:t> </a:t>
            </a:r>
            <a:r>
              <a:rPr lang="tr-TR" dirty="0" err="1"/>
              <a:t>by</a:t>
            </a:r>
            <a:r>
              <a:rPr lang="tr-TR" dirty="0"/>
              <a:t> </a:t>
            </a:r>
            <a:r>
              <a:rPr lang="tr-TR" dirty="0" err="1"/>
              <a:t>reference</a:t>
            </a:r>
            <a:r>
              <a:rPr lang="tr-TR" dirty="0"/>
              <a:t> kullanmak daha 	isabetli olabilir. Son verdiğimiz iki örnek bu madde için uygundur. Dönüş türü </a:t>
            </a:r>
            <a:r>
              <a:rPr lang="tr-TR" dirty="0" err="1"/>
              <a:t>boolean</a:t>
            </a:r>
            <a:r>
              <a:rPr lang="tr-TR" dirty="0"/>
              <a:t> 	olan bir metot içinde birden fazla referans değeri değiştirilmektedir.</a:t>
            </a:r>
          </a:p>
          <a:p>
            <a:r>
              <a:rPr lang="tr-TR" dirty="0"/>
              <a:t>Not: Referans yoluyla geçirme genellikle diziler veya obje gibi yapılar kullanılarak önlenebilir.</a:t>
            </a:r>
          </a:p>
          <a:p>
            <a:r>
              <a:rPr lang="tr-TR" dirty="0">
                <a:solidFill>
                  <a:srgbClr val="FF0000"/>
                </a:solidFill>
              </a:rPr>
              <a:t>Java’da HER ZAMAN </a:t>
            </a:r>
            <a:r>
              <a:rPr lang="tr-TR" dirty="0" err="1">
                <a:solidFill>
                  <a:srgbClr val="FF0000"/>
                </a:solidFill>
              </a:rPr>
              <a:t>pass</a:t>
            </a:r>
            <a:r>
              <a:rPr lang="tr-TR" dirty="0">
                <a:solidFill>
                  <a:srgbClr val="FF0000"/>
                </a:solidFill>
              </a:rPr>
              <a:t> </a:t>
            </a:r>
            <a:r>
              <a:rPr lang="tr-TR" dirty="0" err="1">
                <a:solidFill>
                  <a:srgbClr val="FF0000"/>
                </a:solidFill>
              </a:rPr>
              <a:t>by</a:t>
            </a:r>
            <a:r>
              <a:rPr lang="tr-TR" dirty="0">
                <a:solidFill>
                  <a:srgbClr val="FF0000"/>
                </a:solidFill>
              </a:rPr>
              <a:t> </a:t>
            </a:r>
            <a:r>
              <a:rPr lang="tr-TR" dirty="0" err="1">
                <a:solidFill>
                  <a:srgbClr val="FF0000"/>
                </a:solidFill>
              </a:rPr>
              <a:t>value</a:t>
            </a:r>
            <a:r>
              <a:rPr lang="tr-TR" dirty="0">
                <a:solidFill>
                  <a:srgbClr val="FF0000"/>
                </a:solidFill>
              </a:rPr>
              <a:t> yaklaşımı uygulanır.</a:t>
            </a:r>
          </a:p>
          <a:p>
            <a:endParaRPr lang="tr-TR" dirty="0"/>
          </a:p>
        </p:txBody>
      </p:sp>
    </p:spTree>
    <p:extLst>
      <p:ext uri="{BB962C8B-B14F-4D97-AF65-F5344CB8AC3E}">
        <p14:creationId xmlns:p14="http://schemas.microsoft.com/office/powerpoint/2010/main" val="337528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43165-9DF0-4102-BA9C-98958599BF71}"/>
              </a:ext>
            </a:extLst>
          </p:cNvPr>
          <p:cNvSpPr>
            <a:spLocks noGrp="1"/>
          </p:cNvSpPr>
          <p:nvPr>
            <p:ph type="title"/>
          </p:nvPr>
        </p:nvSpPr>
        <p:spPr/>
        <p:txBody>
          <a:bodyPr/>
          <a:lstStyle/>
          <a:p>
            <a:r>
              <a:rPr lang="tr-TR" dirty="0"/>
              <a:t>JDK,JRE,JVM ve JİT Nedir?</a:t>
            </a:r>
          </a:p>
        </p:txBody>
      </p:sp>
      <p:sp>
        <p:nvSpPr>
          <p:cNvPr id="3" name="Content Placeholder 2">
            <a:extLst>
              <a:ext uri="{FF2B5EF4-FFF2-40B4-BE49-F238E27FC236}">
                <a16:creationId xmlns="" xmlns:a16="http://schemas.microsoft.com/office/drawing/2014/main" id="{34CDB9FA-3071-43B4-95F6-E40E2E6F2889}"/>
              </a:ext>
            </a:extLst>
          </p:cNvPr>
          <p:cNvSpPr>
            <a:spLocks noGrp="1"/>
          </p:cNvSpPr>
          <p:nvPr>
            <p:ph idx="1"/>
          </p:nvPr>
        </p:nvSpPr>
        <p:spPr>
          <a:xfrm>
            <a:off x="1154954" y="1864311"/>
            <a:ext cx="10323873" cy="4412202"/>
          </a:xfrm>
        </p:spPr>
        <p:txBody>
          <a:bodyPr>
            <a:normAutofit fontScale="85000" lnSpcReduction="10000"/>
          </a:bodyPr>
          <a:lstStyle/>
          <a:p>
            <a:r>
              <a:rPr lang="tr-TR" b="1" dirty="0">
                <a:solidFill>
                  <a:schemeClr val="tx1"/>
                </a:solidFill>
              </a:rPr>
              <a:t>JDK(Java Development Kit) :</a:t>
            </a:r>
            <a:r>
              <a:rPr lang="tr-TR" dirty="0">
                <a:solidFill>
                  <a:schemeClr val="tx1"/>
                </a:solidFill>
              </a:rPr>
              <a:t>Java geliştiricilerinin uygulamalarını geliştirme olanağı sağlayan, program yazma ve çalıştırmayı yerine getiren bir yazılımdır. </a:t>
            </a:r>
            <a:r>
              <a:rPr lang="tr-TR" dirty="0" err="1">
                <a:solidFill>
                  <a:schemeClr val="tx1"/>
                </a:solidFill>
              </a:rPr>
              <a:t>java</a:t>
            </a:r>
            <a:r>
              <a:rPr lang="tr-TR" dirty="0">
                <a:solidFill>
                  <a:schemeClr val="tx1"/>
                </a:solidFill>
              </a:rPr>
              <a:t> da geliştirme yapmak isteyen her </a:t>
            </a:r>
            <a:r>
              <a:rPr lang="tr-TR" dirty="0" err="1">
                <a:solidFill>
                  <a:schemeClr val="tx1"/>
                </a:solidFill>
              </a:rPr>
              <a:t>developer</a:t>
            </a:r>
            <a:r>
              <a:rPr lang="tr-TR" dirty="0">
                <a:solidFill>
                  <a:schemeClr val="tx1"/>
                </a:solidFill>
              </a:rPr>
              <a:t> </a:t>
            </a:r>
            <a:r>
              <a:rPr lang="tr-TR" dirty="0" err="1">
                <a:solidFill>
                  <a:schemeClr val="tx1"/>
                </a:solidFill>
              </a:rPr>
              <a:t>ın</a:t>
            </a:r>
            <a:r>
              <a:rPr lang="tr-TR" dirty="0">
                <a:solidFill>
                  <a:schemeClr val="tx1"/>
                </a:solidFill>
              </a:rPr>
              <a:t> mutlaka indirmesi gereken bir bileşendir. Kısaca </a:t>
            </a:r>
            <a:r>
              <a:rPr lang="tr-TR" dirty="0" err="1">
                <a:solidFill>
                  <a:schemeClr val="tx1"/>
                </a:solidFill>
              </a:rPr>
              <a:t>java</a:t>
            </a:r>
            <a:r>
              <a:rPr lang="tr-TR" dirty="0">
                <a:solidFill>
                  <a:schemeClr val="tx1"/>
                </a:solidFill>
              </a:rPr>
              <a:t> için SDK(Software Development Kit) diyebiliriz. Hem yorumlayıcı hem de derleyici görevini </a:t>
            </a:r>
            <a:r>
              <a:rPr lang="tr-TR" dirty="0" err="1">
                <a:solidFill>
                  <a:schemeClr val="tx1"/>
                </a:solidFill>
              </a:rPr>
              <a:t>üstlenmektedir.JRE</a:t>
            </a:r>
            <a:r>
              <a:rPr lang="tr-TR" dirty="0">
                <a:solidFill>
                  <a:schemeClr val="tx1"/>
                </a:solidFill>
              </a:rPr>
              <a:t> ile birlikte </a:t>
            </a:r>
            <a:r>
              <a:rPr lang="tr-TR" dirty="0" err="1">
                <a:solidFill>
                  <a:schemeClr val="tx1"/>
                </a:solidFill>
              </a:rPr>
              <a:t>appletleri</a:t>
            </a:r>
            <a:r>
              <a:rPr lang="tr-TR" dirty="0">
                <a:solidFill>
                  <a:schemeClr val="tx1"/>
                </a:solidFill>
              </a:rPr>
              <a:t> ve uygulamaları geliştirirken zorunlu olan </a:t>
            </a:r>
            <a:r>
              <a:rPr lang="tr-TR" dirty="0" err="1">
                <a:solidFill>
                  <a:schemeClr val="tx1"/>
                </a:solidFill>
              </a:rPr>
              <a:t>debuggers</a:t>
            </a:r>
            <a:r>
              <a:rPr lang="tr-TR" dirty="0">
                <a:solidFill>
                  <a:schemeClr val="tx1"/>
                </a:solidFill>
              </a:rPr>
              <a:t> ve </a:t>
            </a:r>
            <a:r>
              <a:rPr lang="tr-TR" dirty="0" err="1">
                <a:solidFill>
                  <a:schemeClr val="tx1"/>
                </a:solidFill>
              </a:rPr>
              <a:t>compilers</a:t>
            </a:r>
            <a:r>
              <a:rPr lang="tr-TR" dirty="0">
                <a:solidFill>
                  <a:schemeClr val="tx1"/>
                </a:solidFill>
              </a:rPr>
              <a:t> gibi geliştirme araçlarını da bünyesinde </a:t>
            </a:r>
            <a:r>
              <a:rPr lang="tr-TR" dirty="0" err="1">
                <a:solidFill>
                  <a:schemeClr val="tx1"/>
                </a:solidFill>
              </a:rPr>
              <a:t>bulundurur.Hem</a:t>
            </a:r>
            <a:r>
              <a:rPr lang="tr-TR" dirty="0">
                <a:solidFill>
                  <a:schemeClr val="tx1"/>
                </a:solidFill>
              </a:rPr>
              <a:t> yorumlayıcı hem de derleyici görevini </a:t>
            </a:r>
            <a:r>
              <a:rPr lang="tr-TR" dirty="0" err="1">
                <a:solidFill>
                  <a:schemeClr val="tx1"/>
                </a:solidFill>
              </a:rPr>
              <a:t>üstlenmektedir.JDK</a:t>
            </a:r>
            <a:r>
              <a:rPr lang="tr-TR" dirty="0">
                <a:solidFill>
                  <a:schemeClr val="tx1"/>
                </a:solidFill>
              </a:rPr>
              <a:t>, JVM ve </a:t>
            </a:r>
            <a:r>
              <a:rPr lang="tr-TR" dirty="0" err="1">
                <a:solidFill>
                  <a:schemeClr val="tx1"/>
                </a:solidFill>
              </a:rPr>
              <a:t>JDK’yıda</a:t>
            </a:r>
            <a:r>
              <a:rPr lang="tr-TR" dirty="0">
                <a:solidFill>
                  <a:schemeClr val="tx1"/>
                </a:solidFill>
              </a:rPr>
              <a:t> bünyesinde bulundurur.</a:t>
            </a:r>
          </a:p>
          <a:p>
            <a:r>
              <a:rPr lang="tr-TR" b="1" dirty="0">
                <a:solidFill>
                  <a:schemeClr val="tx1"/>
                </a:solidFill>
              </a:rPr>
              <a:t>JRE(Java Runtime Environment) : </a:t>
            </a:r>
            <a:r>
              <a:rPr lang="tr-TR" dirty="0">
                <a:solidFill>
                  <a:schemeClr val="tx1"/>
                </a:solidFill>
              </a:rPr>
              <a:t>Java programlama dili ile yazılmış olan uygulama ve </a:t>
            </a:r>
            <a:r>
              <a:rPr lang="tr-TR" dirty="0" err="1">
                <a:solidFill>
                  <a:schemeClr val="tx1"/>
                </a:solidFill>
              </a:rPr>
              <a:t>appletlerin</a:t>
            </a:r>
            <a:r>
              <a:rPr lang="tr-TR" dirty="0">
                <a:solidFill>
                  <a:schemeClr val="tx1"/>
                </a:solidFill>
              </a:rPr>
              <a:t> çalışmasını sağlayan bileşenler ile JVM e kütüphaneler </a:t>
            </a:r>
            <a:r>
              <a:rPr lang="tr-TR" dirty="0" err="1">
                <a:solidFill>
                  <a:schemeClr val="tx1"/>
                </a:solidFill>
              </a:rPr>
              <a:t>sağlar.Derlenmiş</a:t>
            </a:r>
            <a:r>
              <a:rPr lang="tr-TR" dirty="0">
                <a:solidFill>
                  <a:schemeClr val="tx1"/>
                </a:solidFill>
              </a:rPr>
              <a:t> </a:t>
            </a:r>
            <a:r>
              <a:rPr lang="tr-TR" dirty="0" err="1">
                <a:solidFill>
                  <a:schemeClr val="tx1"/>
                </a:solidFill>
              </a:rPr>
              <a:t>byte</a:t>
            </a:r>
            <a:r>
              <a:rPr lang="tr-TR" dirty="0">
                <a:solidFill>
                  <a:schemeClr val="tx1"/>
                </a:solidFill>
              </a:rPr>
              <a:t> </a:t>
            </a:r>
            <a:r>
              <a:rPr lang="tr-TR" dirty="0" err="1">
                <a:solidFill>
                  <a:schemeClr val="tx1"/>
                </a:solidFill>
              </a:rPr>
              <a:t>codelar</a:t>
            </a:r>
            <a:r>
              <a:rPr lang="tr-TR" dirty="0">
                <a:solidFill>
                  <a:schemeClr val="tx1"/>
                </a:solidFill>
              </a:rPr>
              <a:t> direk olarak CPU üzerinde çalışmazlar. CPU tarafından anlaşılması için aradaki JVM </a:t>
            </a:r>
            <a:r>
              <a:rPr lang="tr-TR" dirty="0" err="1">
                <a:solidFill>
                  <a:schemeClr val="tx1"/>
                </a:solidFill>
              </a:rPr>
              <a:t>bytecode</a:t>
            </a:r>
            <a:r>
              <a:rPr lang="tr-TR" dirty="0">
                <a:solidFill>
                  <a:schemeClr val="tx1"/>
                </a:solidFill>
              </a:rPr>
              <a:t> </a:t>
            </a:r>
            <a:r>
              <a:rPr lang="tr-TR" dirty="0" err="1">
                <a:solidFill>
                  <a:schemeClr val="tx1"/>
                </a:solidFill>
              </a:rPr>
              <a:t>ları</a:t>
            </a:r>
            <a:r>
              <a:rPr lang="tr-TR" dirty="0">
                <a:solidFill>
                  <a:schemeClr val="tx1"/>
                </a:solidFill>
              </a:rPr>
              <a:t> okunabilir makine kodları olarak yorumlar. Aslında; </a:t>
            </a:r>
            <a:r>
              <a:rPr lang="tr-TR" dirty="0" err="1">
                <a:solidFill>
                  <a:schemeClr val="tx1"/>
                </a:solidFill>
              </a:rPr>
              <a:t>java</a:t>
            </a:r>
            <a:r>
              <a:rPr lang="tr-TR" dirty="0">
                <a:solidFill>
                  <a:schemeClr val="tx1"/>
                </a:solidFill>
              </a:rPr>
              <a:t> </a:t>
            </a:r>
            <a:r>
              <a:rPr lang="tr-TR" dirty="0" err="1">
                <a:solidFill>
                  <a:schemeClr val="tx1"/>
                </a:solidFill>
              </a:rPr>
              <a:t>bytecode</a:t>
            </a:r>
            <a:r>
              <a:rPr lang="tr-TR" dirty="0">
                <a:solidFill>
                  <a:schemeClr val="tx1"/>
                </a:solidFill>
              </a:rPr>
              <a:t> </a:t>
            </a:r>
            <a:r>
              <a:rPr lang="tr-TR" dirty="0" err="1">
                <a:solidFill>
                  <a:schemeClr val="tx1"/>
                </a:solidFill>
              </a:rPr>
              <a:t>ların</a:t>
            </a:r>
            <a:r>
              <a:rPr lang="tr-TR" dirty="0">
                <a:solidFill>
                  <a:schemeClr val="tx1"/>
                </a:solidFill>
              </a:rPr>
              <a:t> bütün </a:t>
            </a:r>
            <a:r>
              <a:rPr lang="tr-TR" dirty="0" err="1">
                <a:solidFill>
                  <a:schemeClr val="tx1"/>
                </a:solidFill>
              </a:rPr>
              <a:t>platformalarda</a:t>
            </a:r>
            <a:r>
              <a:rPr lang="tr-TR" dirty="0">
                <a:solidFill>
                  <a:schemeClr val="tx1"/>
                </a:solidFill>
              </a:rPr>
              <a:t> çalışması JRE sayesindedir. İçerisinde; JVM, </a:t>
            </a:r>
            <a:r>
              <a:rPr lang="tr-TR" dirty="0" err="1">
                <a:solidFill>
                  <a:schemeClr val="tx1"/>
                </a:solidFill>
              </a:rPr>
              <a:t>Core</a:t>
            </a:r>
            <a:r>
              <a:rPr lang="tr-TR" dirty="0">
                <a:solidFill>
                  <a:schemeClr val="tx1"/>
                </a:solidFill>
              </a:rPr>
              <a:t> kitaplıkları ve Java yazılımında yazılan uygulamaları ve küçük uygulamaları çalıştırmak için diğer ek bileşenleri içerir. </a:t>
            </a:r>
            <a:r>
              <a:rPr lang="tr-TR" dirty="0" err="1">
                <a:solidFill>
                  <a:schemeClr val="tx1"/>
                </a:solidFill>
              </a:rPr>
              <a:t>JRE’nin</a:t>
            </a:r>
            <a:r>
              <a:rPr lang="tr-TR" dirty="0">
                <a:solidFill>
                  <a:schemeClr val="tx1"/>
                </a:solidFill>
              </a:rPr>
              <a:t> görevi Java kodları derlendikten sonra bir ara dil olarak kabul edilen Java bayt kodlarını oluşturmaktır. Bu bayt kodlar bütün işletim sistemleri için </a:t>
            </a:r>
            <a:r>
              <a:rPr lang="tr-TR" dirty="0" err="1">
                <a:solidFill>
                  <a:schemeClr val="tx1"/>
                </a:solidFill>
              </a:rPr>
              <a:t>aynıdır.JRE</a:t>
            </a:r>
            <a:r>
              <a:rPr lang="tr-TR" dirty="0">
                <a:solidFill>
                  <a:schemeClr val="tx1"/>
                </a:solidFill>
              </a:rPr>
              <a:t> bir eklentidir. </a:t>
            </a:r>
            <a:r>
              <a:rPr lang="tr-TR" dirty="0" err="1">
                <a:solidFill>
                  <a:schemeClr val="tx1"/>
                </a:solidFill>
              </a:rPr>
              <a:t>Yorunlayıcı</a:t>
            </a:r>
            <a:r>
              <a:rPr lang="tr-TR" dirty="0">
                <a:solidFill>
                  <a:schemeClr val="tx1"/>
                </a:solidFill>
              </a:rPr>
              <a:t> görevini üstlenmektedir. Java programlarını içerir bunların içinde </a:t>
            </a:r>
            <a:r>
              <a:rPr lang="tr-TR" dirty="0" err="1">
                <a:solidFill>
                  <a:schemeClr val="tx1"/>
                </a:solidFill>
              </a:rPr>
              <a:t>JVM’de</a:t>
            </a:r>
            <a:r>
              <a:rPr lang="tr-TR" dirty="0">
                <a:solidFill>
                  <a:schemeClr val="tx1"/>
                </a:solidFill>
              </a:rPr>
              <a:t> </a:t>
            </a:r>
            <a:r>
              <a:rPr lang="tr-TR" dirty="0" err="1">
                <a:solidFill>
                  <a:schemeClr val="tx1"/>
                </a:solidFill>
              </a:rPr>
              <a:t>mevcuttur.JRE</a:t>
            </a:r>
            <a:r>
              <a:rPr lang="tr-TR" dirty="0">
                <a:solidFill>
                  <a:schemeClr val="tx1"/>
                </a:solidFill>
              </a:rPr>
              <a:t>, </a:t>
            </a:r>
            <a:r>
              <a:rPr lang="tr-TR" dirty="0" err="1">
                <a:solidFill>
                  <a:schemeClr val="tx1"/>
                </a:solidFill>
              </a:rPr>
              <a:t>JDK’dan</a:t>
            </a:r>
            <a:r>
              <a:rPr lang="tr-TR" dirty="0">
                <a:solidFill>
                  <a:schemeClr val="tx1"/>
                </a:solidFill>
              </a:rPr>
              <a:t> daha küçük boyuttadır.</a:t>
            </a:r>
          </a:p>
        </p:txBody>
      </p:sp>
    </p:spTree>
    <p:extLst>
      <p:ext uri="{BB962C8B-B14F-4D97-AF65-F5344CB8AC3E}">
        <p14:creationId xmlns:p14="http://schemas.microsoft.com/office/powerpoint/2010/main" val="362881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6787C3-918B-4CEC-8271-0E112689B7DA}"/>
              </a:ext>
            </a:extLst>
          </p:cNvPr>
          <p:cNvSpPr>
            <a:spLocks noGrp="1"/>
          </p:cNvSpPr>
          <p:nvPr>
            <p:ph idx="1"/>
          </p:nvPr>
        </p:nvSpPr>
        <p:spPr>
          <a:xfrm>
            <a:off x="1154954" y="887767"/>
            <a:ext cx="10314996" cy="5185299"/>
          </a:xfrm>
        </p:spPr>
        <p:txBody>
          <a:bodyPr>
            <a:normAutofit fontScale="92500" lnSpcReduction="20000"/>
          </a:bodyPr>
          <a:lstStyle/>
          <a:p>
            <a:r>
              <a:rPr lang="tr-TR" b="1" dirty="0">
                <a:solidFill>
                  <a:schemeClr val="tx1"/>
                </a:solidFill>
              </a:rPr>
              <a:t>JVM(Java Virtual Machine):</a:t>
            </a:r>
            <a:r>
              <a:rPr lang="tr-TR" dirty="0">
                <a:solidFill>
                  <a:schemeClr val="tx1"/>
                </a:solidFill>
              </a:rPr>
              <a:t>Java ile yazılmış programların neredeyse bütün işletim sistemlerinde çalışmasının temeli, </a:t>
            </a:r>
            <a:r>
              <a:rPr lang="tr-TR" dirty="0" err="1">
                <a:solidFill>
                  <a:schemeClr val="tx1"/>
                </a:solidFill>
              </a:rPr>
              <a:t>java</a:t>
            </a:r>
            <a:r>
              <a:rPr lang="tr-TR" dirty="0">
                <a:solidFill>
                  <a:schemeClr val="tx1"/>
                </a:solidFill>
              </a:rPr>
              <a:t> kodları derlendiğinde </a:t>
            </a:r>
            <a:r>
              <a:rPr lang="tr-TR" dirty="0" err="1">
                <a:solidFill>
                  <a:schemeClr val="tx1"/>
                </a:solidFill>
              </a:rPr>
              <a:t>bytecode’a</a:t>
            </a:r>
            <a:r>
              <a:rPr lang="tr-TR" dirty="0">
                <a:solidFill>
                  <a:schemeClr val="tx1"/>
                </a:solidFill>
              </a:rPr>
              <a:t> (</a:t>
            </a:r>
            <a:r>
              <a:rPr lang="tr-TR" dirty="0" err="1">
                <a:solidFill>
                  <a:schemeClr val="tx1"/>
                </a:solidFill>
              </a:rPr>
              <a:t>baytkod</a:t>
            </a:r>
            <a:r>
              <a:rPr lang="tr-TR" dirty="0">
                <a:solidFill>
                  <a:schemeClr val="tx1"/>
                </a:solidFill>
              </a:rPr>
              <a:t>) </a:t>
            </a:r>
            <a:r>
              <a:rPr lang="tr-TR" dirty="0" err="1">
                <a:solidFill>
                  <a:schemeClr val="tx1"/>
                </a:solidFill>
              </a:rPr>
              <a:t>çevirilir</a:t>
            </a:r>
            <a:r>
              <a:rPr lang="tr-TR" dirty="0">
                <a:solidFill>
                  <a:schemeClr val="tx1"/>
                </a:solidFill>
              </a:rPr>
              <a:t> ve bu </a:t>
            </a:r>
            <a:r>
              <a:rPr lang="tr-TR" dirty="0" err="1">
                <a:solidFill>
                  <a:schemeClr val="tx1"/>
                </a:solidFill>
              </a:rPr>
              <a:t>bytecode’ları</a:t>
            </a:r>
            <a:r>
              <a:rPr lang="tr-TR" dirty="0">
                <a:solidFill>
                  <a:schemeClr val="tx1"/>
                </a:solidFill>
              </a:rPr>
              <a:t> yorumlayarak makina kodlarına çevirir. JVM(Java Virtual Machine) için </a:t>
            </a:r>
            <a:r>
              <a:rPr lang="tr-TR" dirty="0" err="1">
                <a:solidFill>
                  <a:schemeClr val="tx1"/>
                </a:solidFill>
              </a:rPr>
              <a:t>java</a:t>
            </a:r>
            <a:r>
              <a:rPr lang="tr-TR" dirty="0">
                <a:solidFill>
                  <a:schemeClr val="tx1"/>
                </a:solidFill>
              </a:rPr>
              <a:t> programının çalıştığı platform ile </a:t>
            </a:r>
            <a:r>
              <a:rPr lang="tr-TR" dirty="0" err="1">
                <a:solidFill>
                  <a:schemeClr val="tx1"/>
                </a:solidFill>
              </a:rPr>
              <a:t>java</a:t>
            </a:r>
            <a:r>
              <a:rPr lang="tr-TR" dirty="0">
                <a:solidFill>
                  <a:schemeClr val="tx1"/>
                </a:solidFill>
              </a:rPr>
              <a:t> programı arasında soyut bir ara katman diyebiliriz. JVM; platforma bağımlı olarak çalışır. Yani geliştirme yapacağınız platforma(</a:t>
            </a:r>
            <a:r>
              <a:rPr lang="tr-TR" dirty="0" err="1">
                <a:solidFill>
                  <a:schemeClr val="tx1"/>
                </a:solidFill>
              </a:rPr>
              <a:t>Windows,Linux,Mac</a:t>
            </a:r>
            <a:r>
              <a:rPr lang="tr-TR" dirty="0">
                <a:solidFill>
                  <a:schemeClr val="tx1"/>
                </a:solidFill>
              </a:rPr>
              <a:t>) göre farklı </a:t>
            </a:r>
            <a:r>
              <a:rPr lang="tr-TR" dirty="0" err="1">
                <a:solidFill>
                  <a:schemeClr val="tx1"/>
                </a:solidFill>
              </a:rPr>
              <a:t>implementasyonları</a:t>
            </a:r>
            <a:r>
              <a:rPr lang="tr-TR" dirty="0">
                <a:solidFill>
                  <a:schemeClr val="tx1"/>
                </a:solidFill>
              </a:rPr>
              <a:t> mevcuttur. JVM; bizim yazdığımız .</a:t>
            </a:r>
            <a:r>
              <a:rPr lang="tr-TR" dirty="0" err="1">
                <a:solidFill>
                  <a:schemeClr val="tx1"/>
                </a:solidFill>
              </a:rPr>
              <a:t>java</a:t>
            </a:r>
            <a:r>
              <a:rPr lang="tr-TR" dirty="0">
                <a:solidFill>
                  <a:schemeClr val="tx1"/>
                </a:solidFill>
              </a:rPr>
              <a:t> uzantılı dosyaları anlamaz onun yerine derlenmiş .</a:t>
            </a:r>
            <a:r>
              <a:rPr lang="tr-TR" dirty="0" err="1">
                <a:solidFill>
                  <a:schemeClr val="tx1"/>
                </a:solidFill>
              </a:rPr>
              <a:t>class</a:t>
            </a:r>
            <a:r>
              <a:rPr lang="tr-TR" dirty="0">
                <a:solidFill>
                  <a:schemeClr val="tx1"/>
                </a:solidFill>
              </a:rPr>
              <a:t> uzantılı dosyaları anlar. Çünkü .</a:t>
            </a:r>
            <a:r>
              <a:rPr lang="tr-TR" dirty="0" err="1">
                <a:solidFill>
                  <a:schemeClr val="tx1"/>
                </a:solidFill>
              </a:rPr>
              <a:t>class</a:t>
            </a:r>
            <a:r>
              <a:rPr lang="tr-TR" dirty="0">
                <a:solidFill>
                  <a:schemeClr val="tx1"/>
                </a:solidFill>
              </a:rPr>
              <a:t> uzantılı dosyalar içlerinde </a:t>
            </a:r>
            <a:r>
              <a:rPr lang="tr-TR" dirty="0" err="1">
                <a:solidFill>
                  <a:schemeClr val="tx1"/>
                </a:solidFill>
              </a:rPr>
              <a:t>bytecode</a:t>
            </a:r>
            <a:r>
              <a:rPr lang="tr-TR" dirty="0">
                <a:solidFill>
                  <a:schemeClr val="tx1"/>
                </a:solidFill>
              </a:rPr>
              <a:t> </a:t>
            </a:r>
            <a:r>
              <a:rPr lang="tr-TR" dirty="0" err="1">
                <a:solidFill>
                  <a:schemeClr val="tx1"/>
                </a:solidFill>
              </a:rPr>
              <a:t>lar</a:t>
            </a:r>
            <a:r>
              <a:rPr lang="tr-TR" dirty="0">
                <a:solidFill>
                  <a:schemeClr val="tx1"/>
                </a:solidFill>
              </a:rPr>
              <a:t> içerirler. Yani bu şu demek oluyor; bizim </a:t>
            </a:r>
            <a:r>
              <a:rPr lang="tr-TR" dirty="0" err="1">
                <a:solidFill>
                  <a:schemeClr val="tx1"/>
                </a:solidFill>
              </a:rPr>
              <a:t>windows</a:t>
            </a:r>
            <a:r>
              <a:rPr lang="tr-TR" dirty="0">
                <a:solidFill>
                  <a:schemeClr val="tx1"/>
                </a:solidFill>
              </a:rPr>
              <a:t> bir makinede yazmış olduğumuz uygulama önce Compiler tarafından </a:t>
            </a:r>
            <a:r>
              <a:rPr lang="tr-TR" dirty="0" err="1">
                <a:solidFill>
                  <a:schemeClr val="tx1"/>
                </a:solidFill>
              </a:rPr>
              <a:t>bytecode</a:t>
            </a:r>
            <a:r>
              <a:rPr lang="tr-TR" dirty="0">
                <a:solidFill>
                  <a:schemeClr val="tx1"/>
                </a:solidFill>
              </a:rPr>
              <a:t> </a:t>
            </a:r>
            <a:r>
              <a:rPr lang="tr-TR" dirty="0" err="1">
                <a:solidFill>
                  <a:schemeClr val="tx1"/>
                </a:solidFill>
              </a:rPr>
              <a:t>lara</a:t>
            </a:r>
            <a:r>
              <a:rPr lang="tr-TR" dirty="0">
                <a:solidFill>
                  <a:schemeClr val="tx1"/>
                </a:solidFill>
              </a:rPr>
              <a:t> çevriliyor daha sonra bu </a:t>
            </a:r>
            <a:r>
              <a:rPr lang="tr-TR" dirty="0" err="1">
                <a:solidFill>
                  <a:schemeClr val="tx1"/>
                </a:solidFill>
              </a:rPr>
              <a:t>bytecode</a:t>
            </a:r>
            <a:r>
              <a:rPr lang="tr-TR" dirty="0">
                <a:solidFill>
                  <a:schemeClr val="tx1"/>
                </a:solidFill>
              </a:rPr>
              <a:t> </a:t>
            </a:r>
            <a:r>
              <a:rPr lang="tr-TR" dirty="0" err="1">
                <a:solidFill>
                  <a:schemeClr val="tx1"/>
                </a:solidFill>
              </a:rPr>
              <a:t>lar</a:t>
            </a:r>
            <a:r>
              <a:rPr lang="tr-TR" dirty="0">
                <a:solidFill>
                  <a:schemeClr val="tx1"/>
                </a:solidFill>
              </a:rPr>
              <a:t> diğer platformlarda kurulu olan JVM </a:t>
            </a:r>
            <a:r>
              <a:rPr lang="tr-TR" dirty="0" err="1">
                <a:solidFill>
                  <a:schemeClr val="tx1"/>
                </a:solidFill>
              </a:rPr>
              <a:t>ler</a:t>
            </a:r>
            <a:r>
              <a:rPr lang="tr-TR" dirty="0">
                <a:solidFill>
                  <a:schemeClr val="tx1"/>
                </a:solidFill>
              </a:rPr>
              <a:t> aracılığıyla tüm platformlarda </a:t>
            </a:r>
            <a:r>
              <a:rPr lang="tr-TR" dirty="0" err="1">
                <a:solidFill>
                  <a:schemeClr val="tx1"/>
                </a:solidFill>
              </a:rPr>
              <a:t>çalışıyor.</a:t>
            </a:r>
            <a:r>
              <a:rPr lang="tr-TR" dirty="0" err="1"/>
              <a:t>O</a:t>
            </a:r>
            <a:r>
              <a:rPr lang="tr-TR" dirty="0"/>
              <a:t> zaman Özetle şu şekilde düşünebiliriz:</a:t>
            </a:r>
          </a:p>
          <a:p>
            <a:r>
              <a:rPr lang="tr-TR" dirty="0">
                <a:solidFill>
                  <a:schemeClr val="tx1"/>
                </a:solidFill>
              </a:rPr>
              <a:t>JRE=JVM + Java Kütüphaneleri</a:t>
            </a:r>
          </a:p>
          <a:p>
            <a:r>
              <a:rPr lang="tr-TR" dirty="0">
                <a:solidFill>
                  <a:schemeClr val="tx1"/>
                </a:solidFill>
              </a:rPr>
              <a:t>JDK=JRE + Compiler + </a:t>
            </a:r>
            <a:r>
              <a:rPr lang="tr-TR" dirty="0" err="1">
                <a:solidFill>
                  <a:schemeClr val="tx1"/>
                </a:solidFill>
              </a:rPr>
              <a:t>debugger</a:t>
            </a:r>
            <a:endParaRPr lang="tr-TR" dirty="0">
              <a:solidFill>
                <a:schemeClr val="tx1"/>
              </a:solidFill>
            </a:endParaRPr>
          </a:p>
          <a:p>
            <a:r>
              <a:rPr lang="tr-TR" b="1" dirty="0">
                <a:solidFill>
                  <a:schemeClr val="tx1"/>
                </a:solidFill>
              </a:rPr>
              <a:t>JİT (</a:t>
            </a:r>
            <a:r>
              <a:rPr lang="tr-TR" b="1" dirty="0" err="1">
                <a:solidFill>
                  <a:schemeClr val="tx1"/>
                </a:solidFill>
              </a:rPr>
              <a:t>Just</a:t>
            </a:r>
            <a:r>
              <a:rPr lang="tr-TR" b="1" dirty="0">
                <a:solidFill>
                  <a:schemeClr val="tx1"/>
                </a:solidFill>
              </a:rPr>
              <a:t> in time) :</a:t>
            </a:r>
            <a:r>
              <a:rPr lang="tr-TR" dirty="0">
                <a:solidFill>
                  <a:schemeClr val="tx1"/>
                </a:solidFill>
              </a:rPr>
              <a:t> JVM bünyesinde </a:t>
            </a:r>
            <a:r>
              <a:rPr lang="tr-TR" dirty="0" err="1">
                <a:solidFill>
                  <a:schemeClr val="tx1"/>
                </a:solidFill>
              </a:rPr>
              <a:t>bytekodun</a:t>
            </a:r>
            <a:r>
              <a:rPr lang="tr-TR" dirty="0">
                <a:solidFill>
                  <a:schemeClr val="tx1"/>
                </a:solidFill>
              </a:rPr>
              <a:t> makine koduna dönüştürüldüğü bir derleme gerçekleştirilir. Bu işleme </a:t>
            </a:r>
            <a:r>
              <a:rPr lang="tr-TR" dirty="0" err="1">
                <a:solidFill>
                  <a:schemeClr val="tx1"/>
                </a:solidFill>
              </a:rPr>
              <a:t>Just</a:t>
            </a:r>
            <a:r>
              <a:rPr lang="tr-TR" dirty="0">
                <a:solidFill>
                  <a:schemeClr val="tx1"/>
                </a:solidFill>
              </a:rPr>
              <a:t> in time (JIT) </a:t>
            </a:r>
            <a:r>
              <a:rPr lang="tr-TR" dirty="0" err="1">
                <a:solidFill>
                  <a:schemeClr val="tx1"/>
                </a:solidFill>
              </a:rPr>
              <a:t>compilation</a:t>
            </a:r>
            <a:r>
              <a:rPr lang="tr-TR" dirty="0">
                <a:solidFill>
                  <a:schemeClr val="tx1"/>
                </a:solidFill>
              </a:rPr>
              <a:t> ismi verilmektedir. JIT Java gibi dillerde uygulamanın çalışması esnasında (</a:t>
            </a:r>
            <a:r>
              <a:rPr lang="tr-TR" dirty="0" err="1">
                <a:solidFill>
                  <a:schemeClr val="tx1"/>
                </a:solidFill>
              </a:rPr>
              <a:t>runtime</a:t>
            </a:r>
            <a:r>
              <a:rPr lang="tr-TR" dirty="0">
                <a:solidFill>
                  <a:schemeClr val="tx1"/>
                </a:solidFill>
              </a:rPr>
              <a:t>) kazanılan performans verileri doğrultusunda uygulanan derleme tekniğidir. JIT devreye girmeden önce kod </a:t>
            </a:r>
            <a:r>
              <a:rPr lang="tr-TR" dirty="0" err="1">
                <a:solidFill>
                  <a:schemeClr val="tx1"/>
                </a:solidFill>
              </a:rPr>
              <a:t>bytekod</a:t>
            </a:r>
            <a:r>
              <a:rPr lang="tr-TR" dirty="0">
                <a:solidFill>
                  <a:schemeClr val="tx1"/>
                </a:solidFill>
              </a:rPr>
              <a:t> olarak yorumlanır. JIT derleyicileri platformdan bağımsız çalışırlar. </a:t>
            </a:r>
          </a:p>
          <a:p>
            <a:endParaRPr lang="tr-TR" dirty="0"/>
          </a:p>
        </p:txBody>
      </p:sp>
    </p:spTree>
    <p:extLst>
      <p:ext uri="{BB962C8B-B14F-4D97-AF65-F5344CB8AC3E}">
        <p14:creationId xmlns:p14="http://schemas.microsoft.com/office/powerpoint/2010/main" val="321949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8A41ED-98B7-4572-9FE3-94476E7971E8}"/>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 xmlns:a16="http://schemas.microsoft.com/office/drawing/2014/main" id="{25B5FF46-6DBA-441F-A02E-702F30E1D7C0}"/>
              </a:ext>
            </a:extLst>
          </p:cNvPr>
          <p:cNvSpPr>
            <a:spLocks noGrp="1"/>
          </p:cNvSpPr>
          <p:nvPr>
            <p:ph idx="1"/>
          </p:nvPr>
        </p:nvSpPr>
        <p:spPr>
          <a:xfrm>
            <a:off x="1154954" y="1349406"/>
            <a:ext cx="8825659" cy="4670394"/>
          </a:xfrm>
        </p:spPr>
        <p:txBody>
          <a:bodyPr/>
          <a:lstStyle/>
          <a:p>
            <a:r>
              <a:rPr lang="tr-TR"/>
              <a:t>8 Ocak 2022</a:t>
            </a:r>
            <a:endParaRPr lang="tr-TR">
              <a:solidFill>
                <a:schemeClr val="tx1"/>
              </a:solidFill>
            </a:endParaRPr>
          </a:p>
          <a:p>
            <a:r>
              <a:rPr lang="tr-TR" dirty="0">
                <a:solidFill>
                  <a:schemeClr val="tx1"/>
                </a:solidFill>
              </a:rPr>
              <a:t>Java 8 ile birlikte hayatımıza giren yenilikleri genel olarak aşağıdaki şekilde listeleyebiliriz;</a:t>
            </a:r>
          </a:p>
          <a:p>
            <a:r>
              <a:rPr lang="tr-TR" dirty="0" err="1">
                <a:solidFill>
                  <a:schemeClr val="tx1"/>
                </a:solidFill>
              </a:rPr>
              <a:t>Lambda</a:t>
            </a:r>
            <a:r>
              <a:rPr lang="tr-TR" dirty="0">
                <a:solidFill>
                  <a:schemeClr val="tx1"/>
                </a:solidFill>
              </a:rPr>
              <a:t> </a:t>
            </a:r>
            <a:r>
              <a:rPr lang="tr-TR" dirty="0" err="1">
                <a:solidFill>
                  <a:schemeClr val="tx1"/>
                </a:solidFill>
              </a:rPr>
              <a:t>expressions</a:t>
            </a:r>
            <a:endParaRPr lang="tr-TR" dirty="0">
              <a:solidFill>
                <a:schemeClr val="tx1"/>
              </a:solidFill>
            </a:endParaRPr>
          </a:p>
          <a:p>
            <a:r>
              <a:rPr lang="tr-TR" dirty="0" err="1">
                <a:solidFill>
                  <a:schemeClr val="tx1"/>
                </a:solidFill>
              </a:rPr>
              <a:t>Functional</a:t>
            </a:r>
            <a:r>
              <a:rPr lang="tr-TR" dirty="0">
                <a:solidFill>
                  <a:schemeClr val="tx1"/>
                </a:solidFill>
              </a:rPr>
              <a:t> </a:t>
            </a:r>
            <a:r>
              <a:rPr lang="tr-TR" dirty="0" err="1">
                <a:solidFill>
                  <a:schemeClr val="tx1"/>
                </a:solidFill>
              </a:rPr>
              <a:t>interfaces</a:t>
            </a:r>
            <a:endParaRPr lang="tr-TR" dirty="0">
              <a:solidFill>
                <a:schemeClr val="tx1"/>
              </a:solidFill>
            </a:endParaRPr>
          </a:p>
          <a:p>
            <a:r>
              <a:rPr lang="tr-TR" dirty="0" err="1">
                <a:solidFill>
                  <a:schemeClr val="tx1"/>
                </a:solidFill>
              </a:rPr>
              <a:t>Method</a:t>
            </a:r>
            <a:r>
              <a:rPr lang="tr-TR" dirty="0">
                <a:solidFill>
                  <a:schemeClr val="tx1"/>
                </a:solidFill>
              </a:rPr>
              <a:t> </a:t>
            </a:r>
            <a:r>
              <a:rPr lang="tr-TR" dirty="0" err="1">
                <a:solidFill>
                  <a:schemeClr val="tx1"/>
                </a:solidFill>
              </a:rPr>
              <a:t>references</a:t>
            </a:r>
            <a:endParaRPr lang="tr-TR" dirty="0">
              <a:solidFill>
                <a:schemeClr val="tx1"/>
              </a:solidFill>
            </a:endParaRPr>
          </a:p>
          <a:p>
            <a:r>
              <a:rPr lang="tr-TR" dirty="0" err="1">
                <a:solidFill>
                  <a:schemeClr val="tx1"/>
                </a:solidFill>
              </a:rPr>
              <a:t>Stream</a:t>
            </a:r>
            <a:r>
              <a:rPr lang="tr-TR" dirty="0">
                <a:solidFill>
                  <a:schemeClr val="tx1"/>
                </a:solidFill>
              </a:rPr>
              <a:t> API</a:t>
            </a:r>
          </a:p>
          <a:p>
            <a:r>
              <a:rPr lang="tr-TR" dirty="0" err="1">
                <a:solidFill>
                  <a:schemeClr val="tx1"/>
                </a:solidFill>
              </a:rPr>
              <a:t>Optional</a:t>
            </a:r>
            <a:r>
              <a:rPr lang="tr-TR" dirty="0">
                <a:solidFill>
                  <a:schemeClr val="tx1"/>
                </a:solidFill>
              </a:rPr>
              <a:t> </a:t>
            </a:r>
            <a:r>
              <a:rPr lang="tr-TR" dirty="0" err="1">
                <a:solidFill>
                  <a:schemeClr val="tx1"/>
                </a:solidFill>
              </a:rPr>
              <a:t>class</a:t>
            </a:r>
            <a:endParaRPr lang="tr-TR" dirty="0">
              <a:solidFill>
                <a:schemeClr val="tx1"/>
              </a:solidFill>
            </a:endParaRPr>
          </a:p>
          <a:p>
            <a:r>
              <a:rPr lang="tr-TR" dirty="0" err="1">
                <a:solidFill>
                  <a:schemeClr val="tx1"/>
                </a:solidFill>
              </a:rPr>
              <a:t>Concurrency</a:t>
            </a:r>
            <a:r>
              <a:rPr lang="tr-TR" dirty="0">
                <a:solidFill>
                  <a:schemeClr val="tx1"/>
                </a:solidFill>
              </a:rPr>
              <a:t> </a:t>
            </a:r>
            <a:r>
              <a:rPr lang="tr-TR" dirty="0" err="1">
                <a:solidFill>
                  <a:schemeClr val="tx1"/>
                </a:solidFill>
              </a:rPr>
              <a:t>Enhancements</a:t>
            </a:r>
            <a:endParaRPr lang="tr-TR" dirty="0">
              <a:solidFill>
                <a:schemeClr val="tx1"/>
              </a:solidFill>
            </a:endParaRPr>
          </a:p>
          <a:p>
            <a:r>
              <a:rPr lang="tr-TR" dirty="0">
                <a:solidFill>
                  <a:schemeClr val="tx1"/>
                </a:solidFill>
              </a:rPr>
              <a:t>JDBC </a:t>
            </a:r>
            <a:r>
              <a:rPr lang="tr-TR" dirty="0" err="1">
                <a:solidFill>
                  <a:schemeClr val="tx1"/>
                </a:solidFill>
              </a:rPr>
              <a:t>Enhancements</a:t>
            </a:r>
            <a:r>
              <a:rPr lang="tr-TR" dirty="0">
                <a:solidFill>
                  <a:schemeClr val="tx1"/>
                </a:solidFill>
              </a:rPr>
              <a:t> </a:t>
            </a:r>
            <a:r>
              <a:rPr lang="tr-TR" dirty="0" err="1">
                <a:solidFill>
                  <a:schemeClr val="tx1"/>
                </a:solidFill>
              </a:rPr>
              <a:t>etc</a:t>
            </a:r>
            <a:r>
              <a:rPr lang="tr-TR" dirty="0">
                <a:solidFill>
                  <a:schemeClr val="tx1"/>
                </a:solidFill>
              </a:rPr>
              <a:t>.</a:t>
            </a:r>
          </a:p>
          <a:p>
            <a:endParaRPr lang="tr-TR" dirty="0">
              <a:solidFill>
                <a:schemeClr val="tx1"/>
              </a:solidFill>
            </a:endParaRPr>
          </a:p>
        </p:txBody>
      </p:sp>
    </p:spTree>
    <p:extLst>
      <p:ext uri="{BB962C8B-B14F-4D97-AF65-F5344CB8AC3E}">
        <p14:creationId xmlns:p14="http://schemas.microsoft.com/office/powerpoint/2010/main" val="195654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D368-4B3F-4608-90FB-57000BCE6168}"/>
              </a:ext>
            </a:extLst>
          </p:cNvPr>
          <p:cNvSpPr>
            <a:spLocks noGrp="1"/>
          </p:cNvSpPr>
          <p:nvPr>
            <p:ph type="title"/>
          </p:nvPr>
        </p:nvSpPr>
        <p:spPr>
          <a:xfrm>
            <a:off x="1154954" y="973669"/>
            <a:ext cx="9729069" cy="706964"/>
          </a:xfrm>
        </p:spPr>
        <p:txBody>
          <a:bodyPr/>
          <a:lstStyle/>
          <a:p>
            <a:r>
              <a:rPr lang="tr-TR" dirty="0" err="1"/>
              <a:t>Primitive</a:t>
            </a:r>
            <a:r>
              <a:rPr lang="tr-TR" dirty="0"/>
              <a:t> </a:t>
            </a:r>
            <a:r>
              <a:rPr lang="tr-TR" dirty="0" err="1"/>
              <a:t>Type</a:t>
            </a:r>
            <a:r>
              <a:rPr lang="tr-TR" dirty="0"/>
              <a:t> ile </a:t>
            </a:r>
            <a:r>
              <a:rPr lang="tr-TR" dirty="0" err="1"/>
              <a:t>Wrapper</a:t>
            </a:r>
            <a:r>
              <a:rPr lang="tr-TR" dirty="0"/>
              <a:t> Class Arasındaki Farklar Nelerdir?</a:t>
            </a:r>
          </a:p>
        </p:txBody>
      </p:sp>
      <p:sp>
        <p:nvSpPr>
          <p:cNvPr id="3" name="Content Placeholder 2">
            <a:extLst>
              <a:ext uri="{FF2B5EF4-FFF2-40B4-BE49-F238E27FC236}">
                <a16:creationId xmlns="" xmlns:a16="http://schemas.microsoft.com/office/drawing/2014/main" id="{235D1F47-C4F8-4995-9A0B-9005507D5A93}"/>
              </a:ext>
            </a:extLst>
          </p:cNvPr>
          <p:cNvSpPr>
            <a:spLocks noGrp="1"/>
          </p:cNvSpPr>
          <p:nvPr>
            <p:ph idx="1"/>
          </p:nvPr>
        </p:nvSpPr>
        <p:spPr>
          <a:xfrm>
            <a:off x="1154954" y="2246050"/>
            <a:ext cx="8825659" cy="3773750"/>
          </a:xfrm>
        </p:spPr>
        <p:txBody>
          <a:bodyPr>
            <a:normAutofit fontScale="85000" lnSpcReduction="20000"/>
          </a:bodyPr>
          <a:lstStyle/>
          <a:p>
            <a:r>
              <a:rPr lang="tr-TR" b="1" dirty="0"/>
              <a:t>Değişken (</a:t>
            </a:r>
            <a:r>
              <a:rPr lang="tr-TR" b="1" dirty="0" err="1"/>
              <a:t>Variable</a:t>
            </a:r>
            <a:r>
              <a:rPr lang="tr-TR" dirty="0"/>
              <a:t>):Değişken, içinde veri depolayan (data </a:t>
            </a:r>
            <a:r>
              <a:rPr lang="tr-TR" dirty="0" err="1"/>
              <a:t>storage</a:t>
            </a:r>
            <a:r>
              <a:rPr lang="tr-TR" dirty="0"/>
              <a:t> özelliği taşıyan) en küçük veri üniteleridir (data </a:t>
            </a:r>
            <a:r>
              <a:rPr lang="tr-TR" dirty="0" err="1"/>
              <a:t>units</a:t>
            </a:r>
            <a:r>
              <a:rPr lang="tr-TR" dirty="0"/>
              <a:t>).</a:t>
            </a:r>
          </a:p>
          <a:p>
            <a:r>
              <a:rPr lang="tr-TR" dirty="0"/>
              <a:t>Değişkenleri, depoladıkları verinin türüne göre 2 şekilde, tanımlandığı alana göre yine 2 farklı şekilde sınıflandırabiliriz.</a:t>
            </a:r>
          </a:p>
          <a:p>
            <a:r>
              <a:rPr lang="tr-TR" b="1" dirty="0"/>
              <a:t>Depoladıkları verinin türüne göre;</a:t>
            </a:r>
          </a:p>
          <a:p>
            <a:r>
              <a:rPr lang="tr-TR" b="1" dirty="0" err="1"/>
              <a:t>Primitive</a:t>
            </a:r>
            <a:r>
              <a:rPr lang="tr-TR" b="1" dirty="0"/>
              <a:t> Data </a:t>
            </a:r>
            <a:r>
              <a:rPr lang="tr-TR" b="1" dirty="0" err="1"/>
              <a:t>Types</a:t>
            </a:r>
            <a:endParaRPr lang="tr-TR" b="1" dirty="0"/>
          </a:p>
          <a:p>
            <a:r>
              <a:rPr lang="tr-TR" b="1" dirty="0"/>
              <a:t>Reference Data </a:t>
            </a:r>
            <a:r>
              <a:rPr lang="tr-TR" b="1" dirty="0" err="1"/>
              <a:t>Types</a:t>
            </a:r>
            <a:endParaRPr lang="tr-TR" b="1" dirty="0"/>
          </a:p>
          <a:p>
            <a:r>
              <a:rPr lang="tr-TR" b="1" dirty="0" err="1"/>
              <a:t>Primitive</a:t>
            </a:r>
            <a:r>
              <a:rPr lang="tr-TR" b="1" dirty="0"/>
              <a:t> Data </a:t>
            </a:r>
            <a:r>
              <a:rPr lang="tr-TR" b="1" dirty="0" err="1"/>
              <a:t>Types</a:t>
            </a:r>
            <a:r>
              <a:rPr lang="tr-TR" b="1" dirty="0"/>
              <a:t> (İlkel Veri Tipindeki Değişkenler): </a:t>
            </a:r>
            <a:r>
              <a:rPr lang="tr-TR" dirty="0" err="1"/>
              <a:t>Primitive</a:t>
            </a:r>
            <a:r>
              <a:rPr lang="tr-TR" dirty="0"/>
              <a:t> değişkenler hafızadaki boyutları belli olan değişkenlerdir. </a:t>
            </a:r>
            <a:r>
              <a:rPr lang="tr-TR" dirty="0" err="1"/>
              <a:t>Null</a:t>
            </a:r>
            <a:r>
              <a:rPr lang="tr-TR" dirty="0"/>
              <a:t> değer alamazlar </a:t>
            </a:r>
            <a:r>
              <a:rPr lang="tr-TR" dirty="0" err="1"/>
              <a:t>java</a:t>
            </a:r>
            <a:r>
              <a:rPr lang="tr-TR" dirty="0"/>
              <a:t> </a:t>
            </a:r>
            <a:r>
              <a:rPr lang="tr-TR" dirty="0" err="1"/>
              <a:t>başlanğıçta</a:t>
            </a:r>
            <a:r>
              <a:rPr lang="tr-TR" dirty="0"/>
              <a:t> değer atanmadı ise bunlara otomatik sıfır değeri atar. İlkel Veri Tipindeki Değişkenler 8 adet olup, genelde sayısal verileri depolamak için kullanılmakla birlikte, tek karakterli ve </a:t>
            </a:r>
            <a:r>
              <a:rPr lang="tr-TR" dirty="0" err="1"/>
              <a:t>true-false</a:t>
            </a:r>
            <a:r>
              <a:rPr lang="tr-TR" dirty="0"/>
              <a:t> tipinde verileri de tutabilen değişkenlerdir.  Bunlar;</a:t>
            </a:r>
          </a:p>
          <a:p>
            <a:r>
              <a:rPr lang="tr-TR" dirty="0" err="1"/>
              <a:t>İnt,short,long,double,float,char,boolean</a:t>
            </a:r>
            <a:endParaRPr lang="tr-TR" dirty="0"/>
          </a:p>
          <a:p>
            <a:endParaRPr lang="tr-TR" dirty="0"/>
          </a:p>
          <a:p>
            <a:endParaRPr lang="tr-TR" dirty="0"/>
          </a:p>
        </p:txBody>
      </p:sp>
    </p:spTree>
    <p:extLst>
      <p:ext uri="{BB962C8B-B14F-4D97-AF65-F5344CB8AC3E}">
        <p14:creationId xmlns:p14="http://schemas.microsoft.com/office/powerpoint/2010/main" val="305862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B57422-2D64-4276-86FA-2B1E9D192889}"/>
              </a:ext>
            </a:extLst>
          </p:cNvPr>
          <p:cNvSpPr>
            <a:spLocks noGrp="1"/>
          </p:cNvSpPr>
          <p:nvPr>
            <p:ph idx="1"/>
          </p:nvPr>
        </p:nvSpPr>
        <p:spPr>
          <a:xfrm>
            <a:off x="1154954" y="1020932"/>
            <a:ext cx="8825659" cy="4998868"/>
          </a:xfrm>
        </p:spPr>
        <p:txBody>
          <a:bodyPr>
            <a:normAutofit fontScale="85000" lnSpcReduction="20000"/>
          </a:bodyPr>
          <a:lstStyle/>
          <a:p>
            <a:r>
              <a:rPr lang="tr-TR" b="1" dirty="0">
                <a:solidFill>
                  <a:schemeClr val="tx1"/>
                </a:solidFill>
              </a:rPr>
              <a:t>Reference Data </a:t>
            </a:r>
            <a:r>
              <a:rPr lang="tr-TR" b="1" dirty="0" err="1">
                <a:solidFill>
                  <a:schemeClr val="tx1"/>
                </a:solidFill>
              </a:rPr>
              <a:t>Type</a:t>
            </a:r>
            <a:r>
              <a:rPr lang="tr-TR" b="1" dirty="0">
                <a:solidFill>
                  <a:schemeClr val="tx1"/>
                </a:solidFill>
              </a:rPr>
              <a:t> (Referans Tipteki Değişkenler) :</a:t>
            </a:r>
            <a:r>
              <a:rPr lang="tr-TR" dirty="0">
                <a:solidFill>
                  <a:schemeClr val="tx1"/>
                </a:solidFill>
              </a:rPr>
              <a:t>Genel anlamda referans tipi değişkenlerden,  </a:t>
            </a:r>
            <a:r>
              <a:rPr lang="tr-TR" dirty="0" err="1">
                <a:solidFill>
                  <a:schemeClr val="tx1"/>
                </a:solidFill>
              </a:rPr>
              <a:t>RAM’de</a:t>
            </a:r>
            <a:r>
              <a:rPr lang="tr-TR" dirty="0">
                <a:solidFill>
                  <a:schemeClr val="tx1"/>
                </a:solidFill>
              </a:rPr>
              <a:t> kendisi için yer ayrılan (</a:t>
            </a:r>
            <a:r>
              <a:rPr lang="tr-TR" dirty="0" err="1">
                <a:solidFill>
                  <a:schemeClr val="tx1"/>
                </a:solidFill>
              </a:rPr>
              <a:t>memory</a:t>
            </a:r>
            <a:r>
              <a:rPr lang="tr-TR" dirty="0">
                <a:solidFill>
                  <a:schemeClr val="tx1"/>
                </a:solidFill>
              </a:rPr>
              <a:t> </a:t>
            </a:r>
            <a:r>
              <a:rPr lang="tr-TR" dirty="0" err="1">
                <a:solidFill>
                  <a:schemeClr val="tx1"/>
                </a:solidFill>
              </a:rPr>
              <a:t>allocation</a:t>
            </a:r>
            <a:r>
              <a:rPr lang="tr-TR" dirty="0">
                <a:solidFill>
                  <a:schemeClr val="tx1"/>
                </a:solidFill>
              </a:rPr>
              <a:t>) nesneleri </a:t>
            </a:r>
            <a:r>
              <a:rPr lang="tr-TR" dirty="0" err="1">
                <a:solidFill>
                  <a:schemeClr val="tx1"/>
                </a:solidFill>
              </a:rPr>
              <a:t>refer</a:t>
            </a:r>
            <a:r>
              <a:rPr lang="tr-TR" dirty="0">
                <a:solidFill>
                  <a:schemeClr val="tx1"/>
                </a:solidFill>
              </a:rPr>
              <a:t> eden, </a:t>
            </a:r>
            <a:r>
              <a:rPr lang="tr-TR" dirty="0" err="1">
                <a:solidFill>
                  <a:schemeClr val="tx1"/>
                </a:solidFill>
              </a:rPr>
              <a:t>hold</a:t>
            </a:r>
            <a:r>
              <a:rPr lang="tr-TR" dirty="0">
                <a:solidFill>
                  <a:schemeClr val="tx1"/>
                </a:solidFill>
              </a:rPr>
              <a:t> eden, nesne tutabilen türdeki değişkenler (</a:t>
            </a:r>
            <a:r>
              <a:rPr lang="tr-TR" dirty="0" err="1">
                <a:solidFill>
                  <a:schemeClr val="tx1"/>
                </a:solidFill>
              </a:rPr>
              <a:t>object</a:t>
            </a:r>
            <a:r>
              <a:rPr lang="tr-TR" dirty="0">
                <a:solidFill>
                  <a:schemeClr val="tx1"/>
                </a:solidFill>
              </a:rPr>
              <a:t> </a:t>
            </a:r>
            <a:r>
              <a:rPr lang="tr-TR" dirty="0" err="1">
                <a:solidFill>
                  <a:schemeClr val="tx1"/>
                </a:solidFill>
              </a:rPr>
              <a:t>referers</a:t>
            </a:r>
            <a:r>
              <a:rPr lang="tr-TR" dirty="0">
                <a:solidFill>
                  <a:schemeClr val="tx1"/>
                </a:solidFill>
              </a:rPr>
              <a:t>) kast edilir. Bununla birlikte, </a:t>
            </a:r>
            <a:r>
              <a:rPr lang="tr-TR" dirty="0" err="1">
                <a:solidFill>
                  <a:schemeClr val="tx1"/>
                </a:solidFill>
              </a:rPr>
              <a:t>Stringler</a:t>
            </a:r>
            <a:r>
              <a:rPr lang="tr-TR" dirty="0">
                <a:solidFill>
                  <a:schemeClr val="tx1"/>
                </a:solidFill>
              </a:rPr>
              <a:t> (Karakter Dizileri) ve </a:t>
            </a:r>
            <a:r>
              <a:rPr lang="tr-TR" dirty="0" err="1">
                <a:solidFill>
                  <a:schemeClr val="tx1"/>
                </a:solidFill>
              </a:rPr>
              <a:t>Arrayler</a:t>
            </a:r>
            <a:r>
              <a:rPr lang="tr-TR" dirty="0">
                <a:solidFill>
                  <a:schemeClr val="tx1"/>
                </a:solidFill>
              </a:rPr>
              <a:t> (Diziler) de </a:t>
            </a:r>
            <a:r>
              <a:rPr lang="tr-TR" dirty="0" err="1">
                <a:solidFill>
                  <a:schemeClr val="tx1"/>
                </a:solidFill>
              </a:rPr>
              <a:t>JAVA’nın</a:t>
            </a:r>
            <a:r>
              <a:rPr lang="tr-TR" dirty="0">
                <a:solidFill>
                  <a:schemeClr val="tx1"/>
                </a:solidFill>
              </a:rPr>
              <a:t> doğası gereği </a:t>
            </a:r>
            <a:r>
              <a:rPr lang="tr-TR" dirty="0" err="1">
                <a:solidFill>
                  <a:schemeClr val="tx1"/>
                </a:solidFill>
              </a:rPr>
              <a:t>reference</a:t>
            </a:r>
            <a:r>
              <a:rPr lang="tr-TR" dirty="0">
                <a:solidFill>
                  <a:schemeClr val="tx1"/>
                </a:solidFill>
              </a:rPr>
              <a:t> data </a:t>
            </a:r>
            <a:r>
              <a:rPr lang="tr-TR" dirty="0" err="1">
                <a:solidFill>
                  <a:schemeClr val="tx1"/>
                </a:solidFill>
              </a:rPr>
              <a:t>type</a:t>
            </a:r>
            <a:r>
              <a:rPr lang="tr-TR" dirty="0">
                <a:solidFill>
                  <a:schemeClr val="tx1"/>
                </a:solidFill>
              </a:rPr>
              <a:t> olarak karşımıza çıkar.</a:t>
            </a:r>
          </a:p>
          <a:p>
            <a:r>
              <a:rPr lang="tr-TR" b="1" dirty="0" err="1"/>
              <a:t>Wrapper</a:t>
            </a:r>
            <a:r>
              <a:rPr lang="tr-TR" b="1" dirty="0"/>
              <a:t> (</a:t>
            </a:r>
            <a:r>
              <a:rPr lang="tr-TR" b="1" dirty="0" err="1"/>
              <a:t>Sarmalayıcı</a:t>
            </a:r>
            <a:r>
              <a:rPr lang="tr-TR" b="1" dirty="0"/>
              <a:t>) Class: </a:t>
            </a:r>
            <a:r>
              <a:rPr lang="tr-TR" dirty="0" err="1"/>
              <a:t>RAM’de</a:t>
            </a:r>
            <a:r>
              <a:rPr lang="tr-TR" dirty="0"/>
              <a:t> ayrılan yerde </a:t>
            </a:r>
            <a:r>
              <a:rPr lang="tr-TR" dirty="0" err="1"/>
              <a:t>primitive</a:t>
            </a:r>
            <a:r>
              <a:rPr lang="tr-TR" dirty="0"/>
              <a:t> data </a:t>
            </a:r>
            <a:r>
              <a:rPr lang="tr-TR" dirty="0" err="1"/>
              <a:t>type</a:t>
            </a:r>
            <a:r>
              <a:rPr lang="tr-TR" dirty="0"/>
              <a:t> depolayabileceğimiz, </a:t>
            </a:r>
            <a:r>
              <a:rPr lang="tr-TR" dirty="0" err="1"/>
              <a:t>primitive</a:t>
            </a:r>
            <a:r>
              <a:rPr lang="tr-TR" dirty="0"/>
              <a:t> data </a:t>
            </a:r>
            <a:r>
              <a:rPr lang="tr-TR" dirty="0" err="1"/>
              <a:t>typeları</a:t>
            </a:r>
            <a:r>
              <a:rPr lang="tr-TR" dirty="0"/>
              <a:t> nesne oluşturur gibi </a:t>
            </a:r>
            <a:r>
              <a:rPr lang="tr-TR" dirty="0" err="1"/>
              <a:t>reference</a:t>
            </a:r>
            <a:r>
              <a:rPr lang="tr-TR" dirty="0"/>
              <a:t> data </a:t>
            </a:r>
            <a:r>
              <a:rPr lang="tr-TR" dirty="0" err="1"/>
              <a:t>type</a:t>
            </a:r>
            <a:r>
              <a:rPr lang="tr-TR" dirty="0"/>
              <a:t> formatında tanımlamamıza olanak veren sınıflardır. </a:t>
            </a:r>
            <a:r>
              <a:rPr lang="tr-TR" dirty="0" err="1"/>
              <a:t>Wrapper</a:t>
            </a:r>
            <a:r>
              <a:rPr lang="tr-TR" dirty="0"/>
              <a:t> sınıfı olan </a:t>
            </a:r>
            <a:r>
              <a:rPr lang="tr-TR" dirty="0" err="1"/>
              <a:t>rerefans</a:t>
            </a:r>
            <a:r>
              <a:rPr lang="tr-TR" dirty="0"/>
              <a:t> türü bir </a:t>
            </a:r>
            <a:r>
              <a:rPr lang="tr-TR" dirty="0" err="1"/>
              <a:t>object’tir</a:t>
            </a:r>
            <a:r>
              <a:rPr lang="tr-TR" dirty="0"/>
              <a:t> ve </a:t>
            </a:r>
            <a:r>
              <a:rPr lang="tr-TR" dirty="0" err="1"/>
              <a:t>null</a:t>
            </a:r>
            <a:r>
              <a:rPr lang="tr-TR" dirty="0"/>
              <a:t> değer alabilir.</a:t>
            </a:r>
          </a:p>
          <a:p>
            <a:r>
              <a:rPr lang="tr-TR" dirty="0">
                <a:solidFill>
                  <a:schemeClr val="tx1"/>
                </a:solidFill>
              </a:rPr>
              <a:t>Bir </a:t>
            </a:r>
            <a:r>
              <a:rPr lang="tr-TR" dirty="0" err="1">
                <a:solidFill>
                  <a:schemeClr val="tx1"/>
                </a:solidFill>
              </a:rPr>
              <a:t>Primitive</a:t>
            </a:r>
            <a:r>
              <a:rPr lang="tr-TR" dirty="0">
                <a:solidFill>
                  <a:schemeClr val="tx1"/>
                </a:solidFill>
              </a:rPr>
              <a:t> tipi bir </a:t>
            </a:r>
            <a:r>
              <a:rPr lang="tr-TR" dirty="0" err="1">
                <a:solidFill>
                  <a:schemeClr val="tx1"/>
                </a:solidFill>
              </a:rPr>
              <a:t>wrapper</a:t>
            </a:r>
            <a:r>
              <a:rPr lang="tr-TR" dirty="0">
                <a:solidFill>
                  <a:schemeClr val="tx1"/>
                </a:solidFill>
              </a:rPr>
              <a:t> </a:t>
            </a:r>
            <a:r>
              <a:rPr lang="tr-TR" dirty="0" err="1">
                <a:solidFill>
                  <a:schemeClr val="tx1"/>
                </a:solidFill>
              </a:rPr>
              <a:t>class</a:t>
            </a:r>
            <a:r>
              <a:rPr lang="tr-TR" dirty="0">
                <a:solidFill>
                  <a:schemeClr val="tx1"/>
                </a:solidFill>
              </a:rPr>
              <a:t> sınıf içerisine koyma işlemine </a:t>
            </a:r>
            <a:r>
              <a:rPr lang="tr-TR" dirty="0" err="1">
                <a:solidFill>
                  <a:schemeClr val="tx1"/>
                </a:solidFill>
              </a:rPr>
              <a:t>Boxing</a:t>
            </a:r>
            <a:r>
              <a:rPr lang="tr-TR" dirty="0">
                <a:solidFill>
                  <a:schemeClr val="tx1"/>
                </a:solidFill>
              </a:rPr>
              <a:t> (kutulama), </a:t>
            </a:r>
            <a:r>
              <a:rPr lang="tr-TR" dirty="0" err="1">
                <a:solidFill>
                  <a:schemeClr val="tx1"/>
                </a:solidFill>
              </a:rPr>
              <a:t>wrapper</a:t>
            </a:r>
            <a:r>
              <a:rPr lang="tr-TR" dirty="0">
                <a:solidFill>
                  <a:schemeClr val="tx1"/>
                </a:solidFill>
              </a:rPr>
              <a:t> </a:t>
            </a:r>
            <a:r>
              <a:rPr lang="tr-TR" dirty="0" err="1">
                <a:solidFill>
                  <a:schemeClr val="tx1"/>
                </a:solidFill>
              </a:rPr>
              <a:t>class’in</a:t>
            </a:r>
            <a:r>
              <a:rPr lang="tr-TR" dirty="0">
                <a:solidFill>
                  <a:schemeClr val="tx1"/>
                </a:solidFill>
              </a:rPr>
              <a:t> içerisinden </a:t>
            </a:r>
            <a:r>
              <a:rPr lang="tr-TR" dirty="0" err="1">
                <a:solidFill>
                  <a:schemeClr val="tx1"/>
                </a:solidFill>
              </a:rPr>
              <a:t>Primitive</a:t>
            </a:r>
            <a:r>
              <a:rPr lang="tr-TR" dirty="0">
                <a:solidFill>
                  <a:schemeClr val="tx1"/>
                </a:solidFill>
              </a:rPr>
              <a:t> tipi geri alma </a:t>
            </a:r>
            <a:r>
              <a:rPr lang="tr-TR" dirty="0" err="1">
                <a:solidFill>
                  <a:schemeClr val="tx1"/>
                </a:solidFill>
              </a:rPr>
              <a:t>işleminede</a:t>
            </a:r>
            <a:r>
              <a:rPr lang="tr-TR" dirty="0">
                <a:solidFill>
                  <a:schemeClr val="tx1"/>
                </a:solidFill>
              </a:rPr>
              <a:t> </a:t>
            </a:r>
            <a:r>
              <a:rPr lang="tr-TR" dirty="0" err="1">
                <a:solidFill>
                  <a:schemeClr val="tx1"/>
                </a:solidFill>
              </a:rPr>
              <a:t>Unboxing</a:t>
            </a:r>
            <a:r>
              <a:rPr lang="tr-TR" dirty="0">
                <a:solidFill>
                  <a:schemeClr val="tx1"/>
                </a:solidFill>
              </a:rPr>
              <a:t> (kutudan çıkarma) işlemi denilmektedir.</a:t>
            </a:r>
          </a:p>
          <a:p>
            <a:r>
              <a:rPr lang="tr-TR" dirty="0" err="1">
                <a:solidFill>
                  <a:schemeClr val="tx1"/>
                </a:solidFill>
              </a:rPr>
              <a:t>int</a:t>
            </a:r>
            <a:r>
              <a:rPr lang="tr-TR" dirty="0">
                <a:solidFill>
                  <a:schemeClr val="tx1"/>
                </a:solidFill>
              </a:rPr>
              <a:t> x = 100;</a:t>
            </a:r>
          </a:p>
          <a:p>
            <a:r>
              <a:rPr lang="tr-TR" dirty="0" err="1">
                <a:solidFill>
                  <a:schemeClr val="tx1"/>
                </a:solidFill>
              </a:rPr>
              <a:t>Integer</a:t>
            </a:r>
            <a:r>
              <a:rPr lang="tr-TR" dirty="0">
                <a:solidFill>
                  <a:schemeClr val="tx1"/>
                </a:solidFill>
              </a:rPr>
              <a:t> </a:t>
            </a:r>
            <a:r>
              <a:rPr lang="tr-TR" dirty="0" err="1">
                <a:solidFill>
                  <a:schemeClr val="tx1"/>
                </a:solidFill>
              </a:rPr>
              <a:t>box</a:t>
            </a:r>
            <a:r>
              <a:rPr lang="tr-TR" dirty="0">
                <a:solidFill>
                  <a:schemeClr val="tx1"/>
                </a:solidFill>
              </a:rPr>
              <a:t> = </a:t>
            </a:r>
            <a:r>
              <a:rPr lang="tr-TR" dirty="0" err="1">
                <a:solidFill>
                  <a:schemeClr val="tx1"/>
                </a:solidFill>
              </a:rPr>
              <a:t>new</a:t>
            </a:r>
            <a:r>
              <a:rPr lang="tr-TR" dirty="0">
                <a:solidFill>
                  <a:schemeClr val="tx1"/>
                </a:solidFill>
              </a:rPr>
              <a:t> </a:t>
            </a:r>
            <a:r>
              <a:rPr lang="tr-TR" dirty="0" err="1">
                <a:solidFill>
                  <a:schemeClr val="tx1"/>
                </a:solidFill>
              </a:rPr>
              <a:t>Integer</a:t>
            </a:r>
            <a:r>
              <a:rPr lang="tr-TR" dirty="0">
                <a:solidFill>
                  <a:schemeClr val="tx1"/>
                </a:solidFill>
              </a:rPr>
              <a:t> (x); //BOXING</a:t>
            </a:r>
          </a:p>
          <a:p>
            <a:r>
              <a:rPr lang="tr-TR" dirty="0" err="1">
                <a:solidFill>
                  <a:schemeClr val="tx1"/>
                </a:solidFill>
              </a:rPr>
              <a:t>int</a:t>
            </a:r>
            <a:r>
              <a:rPr lang="tr-TR" dirty="0">
                <a:solidFill>
                  <a:schemeClr val="tx1"/>
                </a:solidFill>
              </a:rPr>
              <a:t> y = </a:t>
            </a:r>
            <a:r>
              <a:rPr lang="tr-TR" dirty="0" err="1">
                <a:solidFill>
                  <a:schemeClr val="tx1"/>
                </a:solidFill>
              </a:rPr>
              <a:t>box.intValue</a:t>
            </a:r>
            <a:r>
              <a:rPr lang="tr-TR" dirty="0">
                <a:solidFill>
                  <a:schemeClr val="tx1"/>
                </a:solidFill>
              </a:rPr>
              <a:t>(); //UNBOXING</a:t>
            </a:r>
          </a:p>
          <a:p>
            <a:r>
              <a:rPr lang="tr-TR" dirty="0">
                <a:solidFill>
                  <a:schemeClr val="tx1"/>
                </a:solidFill>
              </a:rPr>
              <a:t>Java 5.0 dan önce her </a:t>
            </a:r>
            <a:r>
              <a:rPr lang="tr-TR" dirty="0" err="1">
                <a:solidFill>
                  <a:schemeClr val="tx1"/>
                </a:solidFill>
              </a:rPr>
              <a:t>wrapper</a:t>
            </a:r>
            <a:r>
              <a:rPr lang="tr-TR" dirty="0">
                <a:solidFill>
                  <a:schemeClr val="tx1"/>
                </a:solidFill>
              </a:rPr>
              <a:t> sınıf kullandığımızda mecburen </a:t>
            </a:r>
            <a:r>
              <a:rPr lang="tr-TR" dirty="0" err="1">
                <a:solidFill>
                  <a:schemeClr val="tx1"/>
                </a:solidFill>
              </a:rPr>
              <a:t>boxing</a:t>
            </a:r>
            <a:r>
              <a:rPr lang="tr-TR" dirty="0">
                <a:solidFill>
                  <a:schemeClr val="tx1"/>
                </a:solidFill>
              </a:rPr>
              <a:t> ve </a:t>
            </a:r>
            <a:r>
              <a:rPr lang="tr-TR" dirty="0" err="1">
                <a:solidFill>
                  <a:schemeClr val="tx1"/>
                </a:solidFill>
              </a:rPr>
              <a:t>unboxing</a:t>
            </a:r>
            <a:r>
              <a:rPr lang="tr-TR" dirty="0">
                <a:solidFill>
                  <a:schemeClr val="tx1"/>
                </a:solidFill>
              </a:rPr>
              <a:t> işlemi yapmak </a:t>
            </a:r>
            <a:r>
              <a:rPr lang="tr-TR" dirty="0" err="1">
                <a:solidFill>
                  <a:schemeClr val="tx1"/>
                </a:solidFill>
              </a:rPr>
              <a:t>zorundaydık.Fakat</a:t>
            </a:r>
            <a:r>
              <a:rPr lang="tr-TR" dirty="0">
                <a:solidFill>
                  <a:schemeClr val="tx1"/>
                </a:solidFill>
              </a:rPr>
              <a:t> Java 5.0 ile artık bunu yapmak zorunda </a:t>
            </a:r>
            <a:r>
              <a:rPr lang="tr-TR" dirty="0" err="1">
                <a:solidFill>
                  <a:schemeClr val="tx1"/>
                </a:solidFill>
              </a:rPr>
              <a:t>değiliz.Çünkü</a:t>
            </a:r>
            <a:r>
              <a:rPr lang="tr-TR" dirty="0">
                <a:solidFill>
                  <a:schemeClr val="tx1"/>
                </a:solidFill>
              </a:rPr>
              <a:t> bu işlem Java 5.0 tarafından otomatik olarak yapılıyor.</a:t>
            </a:r>
          </a:p>
        </p:txBody>
      </p:sp>
    </p:spTree>
    <p:extLst>
      <p:ext uri="{BB962C8B-B14F-4D97-AF65-F5344CB8AC3E}">
        <p14:creationId xmlns:p14="http://schemas.microsoft.com/office/powerpoint/2010/main" val="112289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DFB8-20BB-47C6-9EEE-9B2A6A43BAC5}"/>
              </a:ext>
            </a:extLst>
          </p:cNvPr>
          <p:cNvSpPr>
            <a:spLocks noGrp="1"/>
          </p:cNvSpPr>
          <p:nvPr>
            <p:ph type="title"/>
          </p:nvPr>
        </p:nvSpPr>
        <p:spPr/>
        <p:txBody>
          <a:bodyPr/>
          <a:lstStyle/>
          <a:p>
            <a:r>
              <a:rPr lang="tr-TR" dirty="0" err="1"/>
              <a:t>Stack</a:t>
            </a:r>
            <a:r>
              <a:rPr lang="tr-TR" dirty="0"/>
              <a:t> Hafıza &amp; </a:t>
            </a:r>
            <a:r>
              <a:rPr lang="tr-TR" dirty="0" err="1"/>
              <a:t>Heap</a:t>
            </a:r>
            <a:r>
              <a:rPr lang="tr-TR" dirty="0"/>
              <a:t> Hafıza Nedir?</a:t>
            </a:r>
          </a:p>
        </p:txBody>
      </p:sp>
      <p:sp>
        <p:nvSpPr>
          <p:cNvPr id="3" name="Content Placeholder 2">
            <a:extLst>
              <a:ext uri="{FF2B5EF4-FFF2-40B4-BE49-F238E27FC236}">
                <a16:creationId xmlns="" xmlns:a16="http://schemas.microsoft.com/office/drawing/2014/main" id="{3416DD3D-56A2-4E6F-AB58-C07B89867612}"/>
              </a:ext>
            </a:extLst>
          </p:cNvPr>
          <p:cNvSpPr>
            <a:spLocks noGrp="1"/>
          </p:cNvSpPr>
          <p:nvPr>
            <p:ph idx="1"/>
          </p:nvPr>
        </p:nvSpPr>
        <p:spPr>
          <a:xfrm>
            <a:off x="1154954" y="1748901"/>
            <a:ext cx="9977644" cy="4634144"/>
          </a:xfrm>
        </p:spPr>
        <p:txBody>
          <a:bodyPr>
            <a:normAutofit fontScale="85000" lnSpcReduction="10000"/>
          </a:bodyPr>
          <a:lstStyle/>
          <a:p>
            <a:r>
              <a:rPr lang="tr-TR" b="1" dirty="0" err="1">
                <a:solidFill>
                  <a:schemeClr val="tx1"/>
                </a:solidFill>
              </a:rPr>
              <a:t>Stack</a:t>
            </a:r>
            <a:r>
              <a:rPr lang="tr-TR" dirty="0" err="1">
                <a:solidFill>
                  <a:schemeClr val="tx1"/>
                </a:solidFill>
              </a:rPr>
              <a:t>:Daha</a:t>
            </a:r>
            <a:r>
              <a:rPr lang="tr-TR" dirty="0">
                <a:solidFill>
                  <a:schemeClr val="tx1"/>
                </a:solidFill>
              </a:rPr>
              <a:t> küçük bir alana sahiptir. Burada nispeten basit tipli verilerin saklanması amaçlanır. Değer tipli değişkenler, belleğin </a:t>
            </a:r>
            <a:r>
              <a:rPr lang="tr-TR" dirty="0" err="1">
                <a:solidFill>
                  <a:schemeClr val="tx1"/>
                </a:solidFill>
              </a:rPr>
              <a:t>stack</a:t>
            </a:r>
            <a:r>
              <a:rPr lang="tr-TR" dirty="0">
                <a:solidFill>
                  <a:schemeClr val="tx1"/>
                </a:solidFill>
              </a:rPr>
              <a:t> bölgesinde tutulur.(</a:t>
            </a:r>
            <a:r>
              <a:rPr lang="tr-TR" dirty="0" err="1">
                <a:solidFill>
                  <a:schemeClr val="tx1"/>
                </a:solidFill>
              </a:rPr>
              <a:t>int</a:t>
            </a:r>
            <a:r>
              <a:rPr lang="tr-TR" dirty="0">
                <a:solidFill>
                  <a:schemeClr val="tx1"/>
                </a:solidFill>
              </a:rPr>
              <a:t>, </a:t>
            </a:r>
            <a:r>
              <a:rPr lang="tr-TR" dirty="0" err="1">
                <a:solidFill>
                  <a:schemeClr val="tx1"/>
                </a:solidFill>
              </a:rPr>
              <a:t>double</a:t>
            </a:r>
            <a:r>
              <a:rPr lang="tr-TR" dirty="0">
                <a:solidFill>
                  <a:schemeClr val="tx1"/>
                </a:solidFill>
              </a:rPr>
              <a:t>, </a:t>
            </a:r>
            <a:r>
              <a:rPr lang="tr-TR" dirty="0" err="1">
                <a:solidFill>
                  <a:schemeClr val="tx1"/>
                </a:solidFill>
              </a:rPr>
              <a:t>DateTime</a:t>
            </a:r>
            <a:r>
              <a:rPr lang="tr-TR" dirty="0">
                <a:solidFill>
                  <a:schemeClr val="tx1"/>
                </a:solidFill>
              </a:rPr>
              <a:t> vb.)</a:t>
            </a:r>
          </a:p>
          <a:p>
            <a:r>
              <a:rPr lang="tr-TR" b="1" dirty="0" err="1">
                <a:solidFill>
                  <a:schemeClr val="tx1"/>
                </a:solidFill>
              </a:rPr>
              <a:t>Heap</a:t>
            </a:r>
            <a:r>
              <a:rPr lang="tr-TR" dirty="0" err="1">
                <a:solidFill>
                  <a:schemeClr val="tx1"/>
                </a:solidFill>
              </a:rPr>
              <a:t>:Belleğin</a:t>
            </a:r>
            <a:r>
              <a:rPr lang="tr-TR" dirty="0">
                <a:solidFill>
                  <a:schemeClr val="tx1"/>
                </a:solidFill>
              </a:rPr>
              <a:t> </a:t>
            </a:r>
            <a:r>
              <a:rPr lang="tr-TR" dirty="0" err="1">
                <a:solidFill>
                  <a:schemeClr val="tx1"/>
                </a:solidFill>
              </a:rPr>
              <a:t>heap</a:t>
            </a:r>
            <a:r>
              <a:rPr lang="tr-TR" dirty="0">
                <a:solidFill>
                  <a:schemeClr val="tx1"/>
                </a:solidFill>
              </a:rPr>
              <a:t> bölgesi, daha karmaşık verilerin saklanması için bulunmaktadır. </a:t>
            </a:r>
            <a:r>
              <a:rPr lang="tr-TR" dirty="0" err="1">
                <a:solidFill>
                  <a:schemeClr val="tx1"/>
                </a:solidFill>
              </a:rPr>
              <a:t>Stack</a:t>
            </a:r>
            <a:r>
              <a:rPr lang="tr-TR" dirty="0">
                <a:solidFill>
                  <a:schemeClr val="tx1"/>
                </a:solidFill>
              </a:rPr>
              <a:t> bölgesine göre bellekte daha büyük miktarda yer kaplar. Referans tipli değişkenler, belleğin </a:t>
            </a:r>
            <a:r>
              <a:rPr lang="tr-TR" dirty="0" err="1">
                <a:solidFill>
                  <a:schemeClr val="tx1"/>
                </a:solidFill>
              </a:rPr>
              <a:t>heap</a:t>
            </a:r>
            <a:r>
              <a:rPr lang="tr-TR" dirty="0">
                <a:solidFill>
                  <a:schemeClr val="tx1"/>
                </a:solidFill>
              </a:rPr>
              <a:t> bölgesinde tutulurlar.(</a:t>
            </a:r>
            <a:r>
              <a:rPr lang="tr-TR" dirty="0" err="1">
                <a:solidFill>
                  <a:schemeClr val="tx1"/>
                </a:solidFill>
              </a:rPr>
              <a:t>string</a:t>
            </a:r>
            <a:r>
              <a:rPr lang="tr-TR" dirty="0">
                <a:solidFill>
                  <a:schemeClr val="tx1"/>
                </a:solidFill>
              </a:rPr>
              <a:t>, </a:t>
            </a:r>
            <a:r>
              <a:rPr lang="tr-TR" dirty="0" err="1">
                <a:solidFill>
                  <a:schemeClr val="tx1"/>
                </a:solidFill>
              </a:rPr>
              <a:t>object</a:t>
            </a:r>
            <a:r>
              <a:rPr lang="tr-TR" dirty="0">
                <a:solidFill>
                  <a:schemeClr val="tx1"/>
                </a:solidFill>
              </a:rPr>
              <a:t>, Console vb.)</a:t>
            </a:r>
          </a:p>
          <a:p>
            <a:r>
              <a:rPr lang="tr-TR" dirty="0" err="1">
                <a:solidFill>
                  <a:schemeClr val="tx1"/>
                </a:solidFill>
              </a:rPr>
              <a:t>Stack</a:t>
            </a:r>
            <a:r>
              <a:rPr lang="tr-TR" dirty="0">
                <a:solidFill>
                  <a:schemeClr val="tx1"/>
                </a:solidFill>
              </a:rPr>
              <a:t> ve </a:t>
            </a:r>
            <a:r>
              <a:rPr lang="tr-TR" dirty="0" err="1">
                <a:solidFill>
                  <a:schemeClr val="tx1"/>
                </a:solidFill>
              </a:rPr>
              <a:t>Heap</a:t>
            </a:r>
            <a:r>
              <a:rPr lang="tr-TR" dirty="0">
                <a:solidFill>
                  <a:schemeClr val="tx1"/>
                </a:solidFill>
              </a:rPr>
              <a:t> bellekte (</a:t>
            </a:r>
            <a:r>
              <a:rPr lang="tr-TR" dirty="0" err="1">
                <a:solidFill>
                  <a:schemeClr val="tx1"/>
                </a:solidFill>
              </a:rPr>
              <a:t>RAM’de</a:t>
            </a:r>
            <a:r>
              <a:rPr lang="tr-TR" dirty="0">
                <a:solidFill>
                  <a:schemeClr val="tx1"/>
                </a:solidFill>
              </a:rPr>
              <a:t>) bulunan mantıksal yapılardır demiştik. Değer tip (</a:t>
            </a:r>
            <a:r>
              <a:rPr lang="tr-TR" dirty="0" err="1">
                <a:solidFill>
                  <a:schemeClr val="tx1"/>
                </a:solidFill>
              </a:rPr>
              <a:t>value</a:t>
            </a:r>
            <a:r>
              <a:rPr lang="tr-TR" dirty="0">
                <a:solidFill>
                  <a:schemeClr val="tx1"/>
                </a:solidFill>
              </a:rPr>
              <a:t> </a:t>
            </a:r>
            <a:r>
              <a:rPr lang="tr-TR" dirty="0" err="1">
                <a:solidFill>
                  <a:schemeClr val="tx1"/>
                </a:solidFill>
              </a:rPr>
              <a:t>type</a:t>
            </a:r>
            <a:r>
              <a:rPr lang="tr-TR" dirty="0">
                <a:solidFill>
                  <a:schemeClr val="tx1"/>
                </a:solidFill>
              </a:rPr>
              <a:t>) dediğimiz </a:t>
            </a:r>
            <a:r>
              <a:rPr lang="tr-TR" dirty="0" err="1">
                <a:solidFill>
                  <a:schemeClr val="tx1"/>
                </a:solidFill>
              </a:rPr>
              <a:t>int</a:t>
            </a:r>
            <a:r>
              <a:rPr lang="tr-TR" dirty="0">
                <a:solidFill>
                  <a:schemeClr val="tx1"/>
                </a:solidFill>
              </a:rPr>
              <a:t>, </a:t>
            </a:r>
            <a:r>
              <a:rPr lang="tr-TR" dirty="0" err="1">
                <a:solidFill>
                  <a:schemeClr val="tx1"/>
                </a:solidFill>
              </a:rPr>
              <a:t>short</a:t>
            </a:r>
            <a:r>
              <a:rPr lang="tr-TR" dirty="0">
                <a:solidFill>
                  <a:schemeClr val="tx1"/>
                </a:solidFill>
              </a:rPr>
              <a:t>, </a:t>
            </a:r>
            <a:r>
              <a:rPr lang="tr-TR" dirty="0" err="1">
                <a:solidFill>
                  <a:schemeClr val="tx1"/>
                </a:solidFill>
              </a:rPr>
              <a:t>byte</a:t>
            </a:r>
            <a:r>
              <a:rPr lang="tr-TR" dirty="0">
                <a:solidFill>
                  <a:schemeClr val="tx1"/>
                </a:solidFill>
              </a:rPr>
              <a:t>, </a:t>
            </a:r>
            <a:r>
              <a:rPr lang="tr-TR" dirty="0" err="1">
                <a:solidFill>
                  <a:schemeClr val="tx1"/>
                </a:solidFill>
              </a:rPr>
              <a:t>long</a:t>
            </a:r>
            <a:r>
              <a:rPr lang="tr-TR" dirty="0">
                <a:solidFill>
                  <a:schemeClr val="tx1"/>
                </a:solidFill>
              </a:rPr>
              <a:t>, </a:t>
            </a:r>
            <a:r>
              <a:rPr lang="tr-TR" dirty="0" err="1">
                <a:solidFill>
                  <a:schemeClr val="tx1"/>
                </a:solidFill>
              </a:rPr>
              <a:t>decimal</a:t>
            </a:r>
            <a:r>
              <a:rPr lang="tr-TR" dirty="0">
                <a:solidFill>
                  <a:schemeClr val="tx1"/>
                </a:solidFill>
              </a:rPr>
              <a:t>, </a:t>
            </a:r>
            <a:r>
              <a:rPr lang="tr-TR" dirty="0" err="1">
                <a:solidFill>
                  <a:schemeClr val="tx1"/>
                </a:solidFill>
              </a:rPr>
              <a:t>double</a:t>
            </a:r>
            <a:r>
              <a:rPr lang="tr-TR" dirty="0">
                <a:solidFill>
                  <a:schemeClr val="tx1"/>
                </a:solidFill>
              </a:rPr>
              <a:t>, </a:t>
            </a:r>
            <a:r>
              <a:rPr lang="tr-TR" dirty="0" err="1">
                <a:solidFill>
                  <a:schemeClr val="tx1"/>
                </a:solidFill>
              </a:rPr>
              <a:t>float</a:t>
            </a:r>
            <a:r>
              <a:rPr lang="tr-TR" dirty="0">
                <a:solidFill>
                  <a:schemeClr val="tx1"/>
                </a:solidFill>
              </a:rPr>
              <a:t> gibi tipler </a:t>
            </a:r>
            <a:r>
              <a:rPr lang="tr-TR" dirty="0" err="1">
                <a:solidFill>
                  <a:schemeClr val="tx1"/>
                </a:solidFill>
              </a:rPr>
              <a:t>stackte</a:t>
            </a:r>
            <a:r>
              <a:rPr lang="tr-TR" dirty="0">
                <a:solidFill>
                  <a:schemeClr val="tx1"/>
                </a:solidFill>
              </a:rPr>
              <a:t> tutulur. </a:t>
            </a:r>
            <a:r>
              <a:rPr lang="tr-TR" dirty="0" err="1">
                <a:solidFill>
                  <a:schemeClr val="tx1"/>
                </a:solidFill>
              </a:rPr>
              <a:t>Stackte</a:t>
            </a:r>
            <a:r>
              <a:rPr lang="tr-TR" dirty="0">
                <a:solidFill>
                  <a:schemeClr val="tx1"/>
                </a:solidFill>
              </a:rPr>
              <a:t> veriler üst üste (LIFO– </a:t>
            </a:r>
            <a:r>
              <a:rPr lang="tr-TR" dirty="0" err="1">
                <a:solidFill>
                  <a:schemeClr val="tx1"/>
                </a:solidFill>
              </a:rPr>
              <a:t>Last</a:t>
            </a:r>
            <a:r>
              <a:rPr lang="tr-TR" dirty="0">
                <a:solidFill>
                  <a:schemeClr val="tx1"/>
                </a:solidFill>
              </a:rPr>
              <a:t> in First </a:t>
            </a:r>
            <a:r>
              <a:rPr lang="tr-TR" dirty="0" err="1">
                <a:solidFill>
                  <a:schemeClr val="tx1"/>
                </a:solidFill>
              </a:rPr>
              <a:t>out</a:t>
            </a:r>
            <a:r>
              <a:rPr lang="tr-TR" dirty="0">
                <a:solidFill>
                  <a:schemeClr val="tx1"/>
                </a:solidFill>
              </a:rPr>
              <a:t>) mantığında dizilir ve sırası gelmeden aradaki bir değer ile işlem yapılamaz. Class </a:t>
            </a:r>
            <a:r>
              <a:rPr lang="tr-TR" dirty="0" err="1">
                <a:solidFill>
                  <a:schemeClr val="tx1"/>
                </a:solidFill>
              </a:rPr>
              <a:t>type</a:t>
            </a:r>
            <a:r>
              <a:rPr lang="tr-TR" dirty="0">
                <a:solidFill>
                  <a:schemeClr val="tx1"/>
                </a:solidFill>
              </a:rPr>
              <a:t> (Sınıf tipi) değişkenler referans tiplerdir referans ettikleri model (referans) </a:t>
            </a:r>
            <a:r>
              <a:rPr lang="tr-TR" dirty="0" err="1">
                <a:solidFill>
                  <a:schemeClr val="tx1"/>
                </a:solidFill>
              </a:rPr>
              <a:t>stackte</a:t>
            </a:r>
            <a:r>
              <a:rPr lang="tr-TR" dirty="0">
                <a:solidFill>
                  <a:schemeClr val="tx1"/>
                </a:solidFill>
              </a:rPr>
              <a:t> değerleri ise </a:t>
            </a:r>
            <a:r>
              <a:rPr lang="tr-TR" dirty="0" err="1">
                <a:solidFill>
                  <a:schemeClr val="tx1"/>
                </a:solidFill>
              </a:rPr>
              <a:t>heapde</a:t>
            </a:r>
            <a:r>
              <a:rPr lang="tr-TR" dirty="0">
                <a:solidFill>
                  <a:schemeClr val="tx1"/>
                </a:solidFill>
              </a:rPr>
              <a:t> saklanır.</a:t>
            </a:r>
          </a:p>
          <a:p>
            <a:r>
              <a:rPr lang="tr-TR" dirty="0">
                <a:solidFill>
                  <a:schemeClr val="tx1"/>
                </a:solidFill>
              </a:rPr>
              <a:t>NOT: Değer tipler veriyi tutan değişken türleridir. Referans tipler ise veri yerine verinin bellekteki adresini tutan değişken türleridir. (Referans tiplere </a:t>
            </a:r>
            <a:r>
              <a:rPr lang="tr-TR" dirty="0" err="1">
                <a:solidFill>
                  <a:schemeClr val="tx1"/>
                </a:solidFill>
              </a:rPr>
              <a:t>string</a:t>
            </a:r>
            <a:r>
              <a:rPr lang="tr-TR" dirty="0">
                <a:solidFill>
                  <a:schemeClr val="tx1"/>
                </a:solidFill>
              </a:rPr>
              <a:t>, </a:t>
            </a:r>
            <a:r>
              <a:rPr lang="tr-TR" dirty="0" err="1">
                <a:solidFill>
                  <a:schemeClr val="tx1"/>
                </a:solidFill>
              </a:rPr>
              <a:t>array</a:t>
            </a:r>
            <a:r>
              <a:rPr lang="tr-TR" dirty="0">
                <a:solidFill>
                  <a:schemeClr val="tx1"/>
                </a:solidFill>
              </a:rPr>
              <a:t>, </a:t>
            </a:r>
            <a:r>
              <a:rPr lang="tr-TR" dirty="0" err="1">
                <a:solidFill>
                  <a:schemeClr val="tx1"/>
                </a:solidFill>
              </a:rPr>
              <a:t>interface</a:t>
            </a:r>
            <a:r>
              <a:rPr lang="tr-TR" dirty="0">
                <a:solidFill>
                  <a:schemeClr val="tx1"/>
                </a:solidFill>
              </a:rPr>
              <a:t>, </a:t>
            </a:r>
            <a:r>
              <a:rPr lang="tr-TR" dirty="0" err="1">
                <a:solidFill>
                  <a:schemeClr val="tx1"/>
                </a:solidFill>
              </a:rPr>
              <a:t>class</a:t>
            </a:r>
            <a:r>
              <a:rPr lang="tr-TR" dirty="0">
                <a:solidFill>
                  <a:schemeClr val="tx1"/>
                </a:solidFill>
              </a:rPr>
              <a:t>, </a:t>
            </a:r>
            <a:r>
              <a:rPr lang="tr-TR" dirty="0" err="1">
                <a:solidFill>
                  <a:schemeClr val="tx1"/>
                </a:solidFill>
              </a:rPr>
              <a:t>pointer’ı</a:t>
            </a:r>
            <a:r>
              <a:rPr lang="tr-TR" dirty="0">
                <a:solidFill>
                  <a:schemeClr val="tx1"/>
                </a:solidFill>
              </a:rPr>
              <a:t> örnek olarak vermek mümkün.)</a:t>
            </a:r>
          </a:p>
          <a:p>
            <a:r>
              <a:rPr lang="tr-TR" dirty="0" err="1">
                <a:solidFill>
                  <a:schemeClr val="tx1"/>
                </a:solidFill>
              </a:rPr>
              <a:t>Stack</a:t>
            </a:r>
            <a:r>
              <a:rPr lang="tr-TR" dirty="0">
                <a:solidFill>
                  <a:schemeClr val="tx1"/>
                </a:solidFill>
              </a:rPr>
              <a:t>, boyutları belli sabit değerlerin saklandığı kısım ve </a:t>
            </a:r>
            <a:r>
              <a:rPr lang="tr-TR" dirty="0" err="1">
                <a:solidFill>
                  <a:schemeClr val="tx1"/>
                </a:solidFill>
              </a:rPr>
              <a:t>Heap</a:t>
            </a:r>
            <a:r>
              <a:rPr lang="tr-TR" dirty="0">
                <a:solidFill>
                  <a:schemeClr val="tx1"/>
                </a:solidFill>
              </a:rPr>
              <a:t> için de, değişken değerlerin saklandığı kısım demek mümkün.</a:t>
            </a:r>
          </a:p>
        </p:txBody>
      </p:sp>
    </p:spTree>
    <p:extLst>
      <p:ext uri="{BB962C8B-B14F-4D97-AF65-F5344CB8AC3E}">
        <p14:creationId xmlns:p14="http://schemas.microsoft.com/office/powerpoint/2010/main" val="424172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C7B163-C428-4170-8F32-FBB623EAE57E}"/>
              </a:ext>
            </a:extLst>
          </p:cNvPr>
          <p:cNvSpPr>
            <a:spLocks noGrp="1"/>
          </p:cNvSpPr>
          <p:nvPr>
            <p:ph idx="1"/>
          </p:nvPr>
        </p:nvSpPr>
        <p:spPr>
          <a:xfrm>
            <a:off x="1039544" y="2343704"/>
            <a:ext cx="9533761" cy="3605074"/>
          </a:xfrm>
        </p:spPr>
        <p:txBody>
          <a:bodyPr>
            <a:normAutofit lnSpcReduction="10000"/>
          </a:bodyPr>
          <a:lstStyle/>
          <a:p>
            <a:r>
              <a:rPr lang="tr-TR" dirty="0" err="1">
                <a:solidFill>
                  <a:schemeClr val="tx1"/>
                </a:solidFill>
              </a:rPr>
              <a:t>Stack</a:t>
            </a:r>
            <a:r>
              <a:rPr lang="tr-TR" dirty="0">
                <a:solidFill>
                  <a:schemeClr val="tx1"/>
                </a:solidFill>
              </a:rPr>
              <a:t> ve </a:t>
            </a:r>
            <a:r>
              <a:rPr lang="tr-TR" dirty="0" err="1">
                <a:solidFill>
                  <a:schemeClr val="tx1"/>
                </a:solidFill>
              </a:rPr>
              <a:t>Heap</a:t>
            </a:r>
            <a:r>
              <a:rPr lang="tr-TR" dirty="0">
                <a:solidFill>
                  <a:schemeClr val="tx1"/>
                </a:solidFill>
              </a:rPr>
              <a:t> </a:t>
            </a:r>
            <a:r>
              <a:rPr lang="tr-TR" dirty="0" err="1">
                <a:solidFill>
                  <a:schemeClr val="tx1"/>
                </a:solidFill>
              </a:rPr>
              <a:t>ram’in</a:t>
            </a:r>
            <a:r>
              <a:rPr lang="tr-TR" dirty="0">
                <a:solidFill>
                  <a:schemeClr val="tx1"/>
                </a:solidFill>
              </a:rPr>
              <a:t> mantıksal bölümleridir.</a:t>
            </a:r>
          </a:p>
          <a:p>
            <a:r>
              <a:rPr lang="tr-TR" dirty="0" err="1">
                <a:solidFill>
                  <a:schemeClr val="tx1"/>
                </a:solidFill>
              </a:rPr>
              <a:t>Stack</a:t>
            </a:r>
            <a:r>
              <a:rPr lang="tr-TR" dirty="0">
                <a:solidFill>
                  <a:schemeClr val="tx1"/>
                </a:solidFill>
              </a:rPr>
              <a:t> LIFO mantığında çalışır. Yani son gelen ilk olarak çıkar.</a:t>
            </a:r>
          </a:p>
          <a:p>
            <a:r>
              <a:rPr lang="tr-TR" dirty="0" err="1">
                <a:solidFill>
                  <a:schemeClr val="tx1"/>
                </a:solidFill>
              </a:rPr>
              <a:t>Stack’de</a:t>
            </a:r>
            <a:r>
              <a:rPr lang="tr-TR" dirty="0">
                <a:solidFill>
                  <a:schemeClr val="tx1"/>
                </a:solidFill>
              </a:rPr>
              <a:t> değer tipleri, </a:t>
            </a:r>
            <a:r>
              <a:rPr lang="tr-TR" dirty="0" err="1">
                <a:solidFill>
                  <a:schemeClr val="tx1"/>
                </a:solidFill>
              </a:rPr>
              <a:t>pointer</a:t>
            </a:r>
            <a:r>
              <a:rPr lang="tr-TR" dirty="0">
                <a:solidFill>
                  <a:schemeClr val="tx1"/>
                </a:solidFill>
              </a:rPr>
              <a:t> ve adresler saklanırken </a:t>
            </a:r>
            <a:r>
              <a:rPr lang="tr-TR" dirty="0" err="1">
                <a:solidFill>
                  <a:schemeClr val="tx1"/>
                </a:solidFill>
              </a:rPr>
              <a:t>Heap’de</a:t>
            </a:r>
            <a:r>
              <a:rPr lang="tr-TR" dirty="0">
                <a:solidFill>
                  <a:schemeClr val="tx1"/>
                </a:solidFill>
              </a:rPr>
              <a:t> ise referans değerleri saklanır.</a:t>
            </a:r>
          </a:p>
          <a:p>
            <a:r>
              <a:rPr lang="tr-TR" dirty="0" err="1">
                <a:solidFill>
                  <a:schemeClr val="tx1"/>
                </a:solidFill>
              </a:rPr>
              <a:t>Stack</a:t>
            </a:r>
            <a:r>
              <a:rPr lang="tr-TR" dirty="0">
                <a:solidFill>
                  <a:schemeClr val="tx1"/>
                </a:solidFill>
              </a:rPr>
              <a:t> daha hızlıdır. Ulaşılmak istenen veriler </a:t>
            </a:r>
            <a:r>
              <a:rPr lang="tr-TR" dirty="0" err="1">
                <a:solidFill>
                  <a:schemeClr val="tx1"/>
                </a:solidFill>
              </a:rPr>
              <a:t>ard</a:t>
            </a:r>
            <a:r>
              <a:rPr lang="tr-TR" dirty="0">
                <a:solidFill>
                  <a:schemeClr val="tx1"/>
                </a:solidFill>
              </a:rPr>
              <a:t> arda sıralanmış olur.</a:t>
            </a:r>
          </a:p>
          <a:p>
            <a:r>
              <a:rPr lang="tr-TR" dirty="0" err="1">
                <a:solidFill>
                  <a:schemeClr val="tx1"/>
                </a:solidFill>
              </a:rPr>
              <a:t>Heap</a:t>
            </a:r>
            <a:r>
              <a:rPr lang="tr-TR" dirty="0">
                <a:solidFill>
                  <a:schemeClr val="tx1"/>
                </a:solidFill>
              </a:rPr>
              <a:t> ortak olarak kullanılır ve uygulama başlatıldığında başlar.</a:t>
            </a:r>
          </a:p>
          <a:p>
            <a:r>
              <a:rPr lang="tr-TR" dirty="0">
                <a:solidFill>
                  <a:schemeClr val="tx1"/>
                </a:solidFill>
              </a:rPr>
              <a:t>NOT:  </a:t>
            </a:r>
            <a:r>
              <a:rPr lang="tr-TR" dirty="0" err="1">
                <a:solidFill>
                  <a:schemeClr val="tx1"/>
                </a:solidFill>
              </a:rPr>
              <a:t>ref</a:t>
            </a:r>
            <a:r>
              <a:rPr lang="tr-TR" dirty="0">
                <a:solidFill>
                  <a:schemeClr val="tx1"/>
                </a:solidFill>
              </a:rPr>
              <a:t> </a:t>
            </a:r>
            <a:r>
              <a:rPr lang="tr-TR" dirty="0" err="1">
                <a:solidFill>
                  <a:schemeClr val="tx1"/>
                </a:solidFill>
              </a:rPr>
              <a:t>anahlar</a:t>
            </a:r>
            <a:r>
              <a:rPr lang="tr-TR" dirty="0">
                <a:solidFill>
                  <a:schemeClr val="tx1"/>
                </a:solidFill>
              </a:rPr>
              <a:t> kelimesi ile bir </a:t>
            </a:r>
            <a:r>
              <a:rPr lang="tr-TR" dirty="0" err="1">
                <a:solidFill>
                  <a:schemeClr val="tx1"/>
                </a:solidFill>
              </a:rPr>
              <a:t>method’a</a:t>
            </a:r>
            <a:r>
              <a:rPr lang="tr-TR" dirty="0">
                <a:solidFill>
                  <a:schemeClr val="tx1"/>
                </a:solidFill>
              </a:rPr>
              <a:t> değer tipi dahi yollasak, (yukarıda bahsettik değer tipleri </a:t>
            </a:r>
            <a:r>
              <a:rPr lang="tr-TR" dirty="0" err="1">
                <a:solidFill>
                  <a:schemeClr val="tx1"/>
                </a:solidFill>
              </a:rPr>
              <a:t>Stack</a:t>
            </a:r>
            <a:r>
              <a:rPr lang="tr-TR" dirty="0">
                <a:solidFill>
                  <a:schemeClr val="tx1"/>
                </a:solidFill>
              </a:rPr>
              <a:t> üzerinde tutulmaktadır) söz konusu değişkenin içeriğini </a:t>
            </a:r>
            <a:r>
              <a:rPr lang="tr-TR" dirty="0" err="1">
                <a:solidFill>
                  <a:schemeClr val="tx1"/>
                </a:solidFill>
              </a:rPr>
              <a:t>Stack</a:t>
            </a:r>
            <a:r>
              <a:rPr lang="tr-TR" dirty="0">
                <a:solidFill>
                  <a:schemeClr val="tx1"/>
                </a:solidFill>
              </a:rPr>
              <a:t> bölgesinden </a:t>
            </a:r>
            <a:r>
              <a:rPr lang="tr-TR" dirty="0" err="1">
                <a:solidFill>
                  <a:schemeClr val="tx1"/>
                </a:solidFill>
              </a:rPr>
              <a:t>Heap</a:t>
            </a:r>
            <a:r>
              <a:rPr lang="tr-TR" dirty="0">
                <a:solidFill>
                  <a:schemeClr val="tx1"/>
                </a:solidFill>
              </a:rPr>
              <a:t> bölgeye aktarır ve adresini ise </a:t>
            </a:r>
            <a:r>
              <a:rPr lang="tr-TR" dirty="0" err="1">
                <a:solidFill>
                  <a:schemeClr val="tx1"/>
                </a:solidFill>
              </a:rPr>
              <a:t>Stack</a:t>
            </a:r>
            <a:r>
              <a:rPr lang="tr-TR" dirty="0">
                <a:solidFill>
                  <a:schemeClr val="tx1"/>
                </a:solidFill>
              </a:rPr>
              <a:t> bölgesindeki alanına yazar.</a:t>
            </a:r>
          </a:p>
          <a:p>
            <a:endParaRPr lang="tr-TR" dirty="0">
              <a:solidFill>
                <a:schemeClr val="tx1"/>
              </a:solidFill>
            </a:endParaRPr>
          </a:p>
        </p:txBody>
      </p:sp>
      <p:pic>
        <p:nvPicPr>
          <p:cNvPr id="2" name="Picture 1">
            <a:extLst>
              <a:ext uri="{FF2B5EF4-FFF2-40B4-BE49-F238E27FC236}">
                <a16:creationId xmlns="" xmlns:a16="http://schemas.microsoft.com/office/drawing/2014/main" id="{19EEF486-6A28-448A-83F1-E8D78D148CBB}"/>
              </a:ext>
            </a:extLst>
          </p:cNvPr>
          <p:cNvPicPr>
            <a:picLocks noChangeAspect="1"/>
          </p:cNvPicPr>
          <p:nvPr/>
        </p:nvPicPr>
        <p:blipFill>
          <a:blip r:embed="rId2"/>
          <a:stretch>
            <a:fillRect/>
          </a:stretch>
        </p:blipFill>
        <p:spPr>
          <a:xfrm>
            <a:off x="4157662" y="657225"/>
            <a:ext cx="3876675" cy="1466850"/>
          </a:xfrm>
          <a:prstGeom prst="rect">
            <a:avLst/>
          </a:prstGeom>
        </p:spPr>
      </p:pic>
    </p:spTree>
    <p:extLst>
      <p:ext uri="{BB962C8B-B14F-4D97-AF65-F5344CB8AC3E}">
        <p14:creationId xmlns:p14="http://schemas.microsoft.com/office/powerpoint/2010/main" val="71389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447829-35EC-4B21-94A7-5AC1DCC1B12D}"/>
              </a:ext>
            </a:extLst>
          </p:cNvPr>
          <p:cNvSpPr>
            <a:spLocks noGrp="1"/>
          </p:cNvSpPr>
          <p:nvPr>
            <p:ph idx="1"/>
          </p:nvPr>
        </p:nvSpPr>
        <p:spPr>
          <a:xfrm>
            <a:off x="1350263" y="1660125"/>
            <a:ext cx="8825659" cy="4989990"/>
          </a:xfrm>
        </p:spPr>
        <p:txBody>
          <a:bodyPr>
            <a:normAutofit fontScale="77500" lnSpcReduction="20000"/>
          </a:bodyPr>
          <a:lstStyle/>
          <a:p>
            <a:r>
              <a:rPr lang="tr-TR" b="1" dirty="0" err="1">
                <a:solidFill>
                  <a:schemeClr val="tx1"/>
                </a:solidFill>
              </a:rPr>
              <a:t>Stack</a:t>
            </a:r>
            <a:r>
              <a:rPr lang="tr-TR" b="1" dirty="0">
                <a:solidFill>
                  <a:schemeClr val="tx1"/>
                </a:solidFill>
              </a:rPr>
              <a:t> ve </a:t>
            </a:r>
            <a:r>
              <a:rPr lang="tr-TR" b="1" dirty="0" err="1">
                <a:solidFill>
                  <a:schemeClr val="tx1"/>
                </a:solidFill>
              </a:rPr>
              <a:t>Heap</a:t>
            </a:r>
            <a:r>
              <a:rPr lang="tr-TR" b="1" dirty="0">
                <a:solidFill>
                  <a:schemeClr val="tx1"/>
                </a:solidFill>
              </a:rPr>
              <a:t> Arasındaki Farklar</a:t>
            </a:r>
          </a:p>
          <a:p>
            <a:r>
              <a:rPr lang="tr-TR" dirty="0" err="1">
                <a:solidFill>
                  <a:schemeClr val="tx1"/>
                </a:solidFill>
              </a:rPr>
              <a:t>Heap</a:t>
            </a:r>
            <a:r>
              <a:rPr lang="tr-TR" dirty="0">
                <a:solidFill>
                  <a:schemeClr val="tx1"/>
                </a:solidFill>
              </a:rPr>
              <a:t> ve </a:t>
            </a:r>
            <a:r>
              <a:rPr lang="tr-TR" dirty="0" err="1">
                <a:solidFill>
                  <a:schemeClr val="tx1"/>
                </a:solidFill>
              </a:rPr>
              <a:t>Stack</a:t>
            </a:r>
            <a:r>
              <a:rPr lang="tr-TR" dirty="0">
                <a:solidFill>
                  <a:schemeClr val="tx1"/>
                </a:solidFill>
              </a:rPr>
              <a:t> arasında ki en önemli farklardan birisi </a:t>
            </a:r>
            <a:r>
              <a:rPr lang="tr-TR" dirty="0" err="1">
                <a:solidFill>
                  <a:schemeClr val="tx1"/>
                </a:solidFill>
              </a:rPr>
              <a:t>heapde</a:t>
            </a:r>
            <a:r>
              <a:rPr lang="tr-TR" dirty="0">
                <a:solidFill>
                  <a:schemeClr val="tx1"/>
                </a:solidFill>
              </a:rPr>
              <a:t> veriler karışık bir şekilde saklanırken </a:t>
            </a:r>
            <a:r>
              <a:rPr lang="tr-TR" dirty="0" err="1">
                <a:solidFill>
                  <a:schemeClr val="tx1"/>
                </a:solidFill>
              </a:rPr>
              <a:t>stackte</a:t>
            </a:r>
            <a:r>
              <a:rPr lang="tr-TR" dirty="0">
                <a:solidFill>
                  <a:schemeClr val="tx1"/>
                </a:solidFill>
              </a:rPr>
              <a:t> artan ya da azalan adres mantığında (</a:t>
            </a:r>
            <a:r>
              <a:rPr lang="tr-TR" dirty="0" err="1">
                <a:solidFill>
                  <a:schemeClr val="tx1"/>
                </a:solidFill>
              </a:rPr>
              <a:t>big</a:t>
            </a:r>
            <a:r>
              <a:rPr lang="tr-TR" dirty="0">
                <a:solidFill>
                  <a:schemeClr val="tx1"/>
                </a:solidFill>
              </a:rPr>
              <a:t> </a:t>
            </a:r>
            <a:r>
              <a:rPr lang="tr-TR" dirty="0" err="1">
                <a:solidFill>
                  <a:schemeClr val="tx1"/>
                </a:solidFill>
              </a:rPr>
              <a:t>and</a:t>
            </a:r>
            <a:r>
              <a:rPr lang="tr-TR" dirty="0">
                <a:solidFill>
                  <a:schemeClr val="tx1"/>
                </a:solidFill>
              </a:rPr>
              <a:t> </a:t>
            </a:r>
            <a:r>
              <a:rPr lang="tr-TR" dirty="0" err="1">
                <a:solidFill>
                  <a:schemeClr val="tx1"/>
                </a:solidFill>
              </a:rPr>
              <a:t>little</a:t>
            </a:r>
            <a:r>
              <a:rPr lang="tr-TR" dirty="0">
                <a:solidFill>
                  <a:schemeClr val="tx1"/>
                </a:solidFill>
              </a:rPr>
              <a:t> </a:t>
            </a:r>
            <a:r>
              <a:rPr lang="tr-TR" dirty="0" err="1">
                <a:solidFill>
                  <a:schemeClr val="tx1"/>
                </a:solidFill>
              </a:rPr>
              <a:t>endian</a:t>
            </a:r>
            <a:r>
              <a:rPr lang="tr-TR" dirty="0">
                <a:solidFill>
                  <a:schemeClr val="tx1"/>
                </a:solidFill>
              </a:rPr>
              <a:t>) çalışır. Buna bağlı olarak </a:t>
            </a:r>
            <a:r>
              <a:rPr lang="tr-TR" dirty="0" err="1">
                <a:solidFill>
                  <a:schemeClr val="tx1"/>
                </a:solidFill>
              </a:rPr>
              <a:t>heapde</a:t>
            </a:r>
            <a:r>
              <a:rPr lang="tr-TR" dirty="0">
                <a:solidFill>
                  <a:schemeClr val="tx1"/>
                </a:solidFill>
              </a:rPr>
              <a:t> yer alan bir veriye erişmek </a:t>
            </a:r>
            <a:r>
              <a:rPr lang="tr-TR" dirty="0" err="1">
                <a:solidFill>
                  <a:schemeClr val="tx1"/>
                </a:solidFill>
              </a:rPr>
              <a:t>stackte</a:t>
            </a:r>
            <a:r>
              <a:rPr lang="tr-TR" dirty="0">
                <a:solidFill>
                  <a:schemeClr val="tx1"/>
                </a:solidFill>
              </a:rPr>
              <a:t> yer alan bir veriye erişmeye göre daha maliyetli bir işlemdir. Başka bir fark ise </a:t>
            </a:r>
            <a:r>
              <a:rPr lang="tr-TR" dirty="0" err="1">
                <a:solidFill>
                  <a:schemeClr val="tx1"/>
                </a:solidFill>
              </a:rPr>
              <a:t>stackteki</a:t>
            </a:r>
            <a:r>
              <a:rPr lang="tr-TR" dirty="0">
                <a:solidFill>
                  <a:schemeClr val="tx1"/>
                </a:solidFill>
              </a:rPr>
              <a:t> veri hemen silinirken </a:t>
            </a:r>
            <a:r>
              <a:rPr lang="tr-TR" dirty="0" err="1">
                <a:solidFill>
                  <a:schemeClr val="tx1"/>
                </a:solidFill>
              </a:rPr>
              <a:t>heapdeki</a:t>
            </a:r>
            <a:r>
              <a:rPr lang="tr-TR" dirty="0">
                <a:solidFill>
                  <a:schemeClr val="tx1"/>
                </a:solidFill>
              </a:rPr>
              <a:t> veri </a:t>
            </a:r>
            <a:r>
              <a:rPr lang="tr-TR" dirty="0" err="1">
                <a:solidFill>
                  <a:schemeClr val="tx1"/>
                </a:solidFill>
              </a:rPr>
              <a:t>Garbage</a:t>
            </a:r>
            <a:r>
              <a:rPr lang="tr-TR" dirty="0">
                <a:solidFill>
                  <a:schemeClr val="tx1"/>
                </a:solidFill>
              </a:rPr>
              <a:t> </a:t>
            </a:r>
            <a:r>
              <a:rPr lang="tr-TR" dirty="0" err="1">
                <a:solidFill>
                  <a:schemeClr val="tx1"/>
                </a:solidFill>
              </a:rPr>
              <a:t>Collector</a:t>
            </a:r>
            <a:r>
              <a:rPr lang="tr-TR" dirty="0">
                <a:solidFill>
                  <a:schemeClr val="tx1"/>
                </a:solidFill>
              </a:rPr>
              <a:t> algoritmasına bağlıdır.</a:t>
            </a:r>
          </a:p>
          <a:p>
            <a:r>
              <a:rPr lang="tr-TR" dirty="0" err="1">
                <a:solidFill>
                  <a:schemeClr val="tx1"/>
                </a:solidFill>
              </a:rPr>
              <a:t>Stack</a:t>
            </a:r>
            <a:r>
              <a:rPr lang="tr-TR" dirty="0">
                <a:solidFill>
                  <a:schemeClr val="tx1"/>
                </a:solidFill>
              </a:rPr>
              <a:t> bellekten statik olarak yer tahsisi için kullanılırken, </a:t>
            </a:r>
            <a:r>
              <a:rPr lang="tr-TR" dirty="0" err="1">
                <a:solidFill>
                  <a:schemeClr val="tx1"/>
                </a:solidFill>
              </a:rPr>
              <a:t>Heap</a:t>
            </a:r>
            <a:r>
              <a:rPr lang="tr-TR" dirty="0">
                <a:solidFill>
                  <a:schemeClr val="tx1"/>
                </a:solidFill>
              </a:rPr>
              <a:t> dinamik olarak yer tahsisi etmeyi sağlar. Her ikisi de Ram bölgesinde bulunur. </a:t>
            </a:r>
            <a:r>
              <a:rPr lang="tr-TR" dirty="0" err="1">
                <a:solidFill>
                  <a:schemeClr val="tx1"/>
                </a:solidFill>
              </a:rPr>
              <a:t>Stack’te</a:t>
            </a:r>
            <a:r>
              <a:rPr lang="tr-TR" dirty="0">
                <a:solidFill>
                  <a:schemeClr val="tx1"/>
                </a:solidFill>
              </a:rPr>
              <a:t> yer alan veriler direk bellek içine yerleştirilir dolayısıyla erişimi çok hızlıdır. </a:t>
            </a:r>
            <a:r>
              <a:rPr lang="tr-TR" dirty="0" err="1">
                <a:solidFill>
                  <a:schemeClr val="tx1"/>
                </a:solidFill>
              </a:rPr>
              <a:t>Heap</a:t>
            </a:r>
            <a:r>
              <a:rPr lang="tr-TR" dirty="0">
                <a:solidFill>
                  <a:schemeClr val="tx1"/>
                </a:solidFill>
              </a:rPr>
              <a:t> ise </a:t>
            </a:r>
            <a:r>
              <a:rPr lang="tr-TR" dirty="0" err="1">
                <a:solidFill>
                  <a:schemeClr val="tx1"/>
                </a:solidFill>
              </a:rPr>
              <a:t>runtime</a:t>
            </a:r>
            <a:r>
              <a:rPr lang="tr-TR" dirty="0">
                <a:solidFill>
                  <a:schemeClr val="tx1"/>
                </a:solidFill>
              </a:rPr>
              <a:t> (çalışma zamanı) anında kullanılırlar ve dağınık bir bellek göz yapısı olduğu için erişimi </a:t>
            </a:r>
            <a:r>
              <a:rPr lang="tr-TR" dirty="0" err="1">
                <a:solidFill>
                  <a:schemeClr val="tx1"/>
                </a:solidFill>
              </a:rPr>
              <a:t>stack</a:t>
            </a:r>
            <a:r>
              <a:rPr lang="tr-TR" dirty="0">
                <a:solidFill>
                  <a:schemeClr val="tx1"/>
                </a:solidFill>
              </a:rPr>
              <a:t> kadar kolay olmaz dolayısıyla yavaş çalışır. </a:t>
            </a:r>
            <a:r>
              <a:rPr lang="tr-TR" dirty="0" err="1">
                <a:solidFill>
                  <a:schemeClr val="tx1"/>
                </a:solidFill>
              </a:rPr>
              <a:t>Stack</a:t>
            </a:r>
            <a:r>
              <a:rPr lang="tr-TR" dirty="0">
                <a:solidFill>
                  <a:schemeClr val="tx1"/>
                </a:solidFill>
              </a:rPr>
              <a:t> bellekteki veri hemen silinirken </a:t>
            </a:r>
            <a:r>
              <a:rPr lang="tr-TR" dirty="0" err="1">
                <a:solidFill>
                  <a:schemeClr val="tx1"/>
                </a:solidFill>
              </a:rPr>
              <a:t>Heap</a:t>
            </a:r>
            <a:r>
              <a:rPr lang="tr-TR" dirty="0">
                <a:solidFill>
                  <a:schemeClr val="tx1"/>
                </a:solidFill>
              </a:rPr>
              <a:t> bellekteki verinin silinmesi </a:t>
            </a:r>
            <a:r>
              <a:rPr lang="tr-TR" dirty="0" err="1">
                <a:solidFill>
                  <a:schemeClr val="tx1"/>
                </a:solidFill>
              </a:rPr>
              <a:t>Garbage</a:t>
            </a:r>
            <a:r>
              <a:rPr lang="tr-TR" dirty="0">
                <a:solidFill>
                  <a:schemeClr val="tx1"/>
                </a:solidFill>
              </a:rPr>
              <a:t> </a:t>
            </a:r>
            <a:r>
              <a:rPr lang="tr-TR" dirty="0" err="1">
                <a:solidFill>
                  <a:schemeClr val="tx1"/>
                </a:solidFill>
              </a:rPr>
              <a:t>Collector’a</a:t>
            </a:r>
            <a:r>
              <a:rPr lang="tr-TR" dirty="0">
                <a:solidFill>
                  <a:schemeClr val="tx1"/>
                </a:solidFill>
              </a:rPr>
              <a:t> (Çöp toplama mekanizmasına) bağlıdır. </a:t>
            </a:r>
            <a:r>
              <a:rPr lang="tr-TR" dirty="0" err="1">
                <a:solidFill>
                  <a:schemeClr val="tx1"/>
                </a:solidFill>
              </a:rPr>
              <a:t>Stack</a:t>
            </a:r>
            <a:r>
              <a:rPr lang="tr-TR" dirty="0">
                <a:solidFill>
                  <a:schemeClr val="tx1"/>
                </a:solidFill>
              </a:rPr>
              <a:t> alanı sınırlı olduğundan çok büyük sayıda ve büyük tiplerde veri atanması belleğin dolmasına sebep olabilir.</a:t>
            </a:r>
          </a:p>
          <a:p>
            <a:r>
              <a:rPr lang="tr-TR" dirty="0" err="1">
                <a:solidFill>
                  <a:schemeClr val="tx1"/>
                </a:solidFill>
              </a:rPr>
              <a:t>Stack</a:t>
            </a:r>
            <a:r>
              <a:rPr lang="tr-TR" dirty="0">
                <a:solidFill>
                  <a:schemeClr val="tx1"/>
                </a:solidFill>
              </a:rPr>
              <a:t> veri yapısına üst üste dizili tabaklar örnek verilebilir. Alttaki bir tabağı almak istediğinizde nasıl ki üstündeki tabakları da indirmeniz gerekiyorsa, </a:t>
            </a:r>
            <a:r>
              <a:rPr lang="tr-TR" dirty="0" err="1">
                <a:solidFill>
                  <a:schemeClr val="tx1"/>
                </a:solidFill>
              </a:rPr>
              <a:t>stack</a:t>
            </a:r>
            <a:r>
              <a:rPr lang="tr-TR" dirty="0">
                <a:solidFill>
                  <a:schemeClr val="tx1"/>
                </a:solidFill>
              </a:rPr>
              <a:t> veri yapısında da aradaki bir veriyi alabilmek için öncelikle üsttekileri çekmek gerekiyor.</a:t>
            </a:r>
          </a:p>
          <a:p>
            <a:r>
              <a:rPr lang="tr-TR" dirty="0">
                <a:solidFill>
                  <a:schemeClr val="tx1"/>
                </a:solidFill>
              </a:rPr>
              <a:t>Kullanacağınız yerin boyutunu tam olarak biliyorsanız </a:t>
            </a:r>
            <a:r>
              <a:rPr lang="tr-TR" dirty="0" err="1">
                <a:solidFill>
                  <a:schemeClr val="tx1"/>
                </a:solidFill>
              </a:rPr>
              <a:t>Stack</a:t>
            </a:r>
            <a:r>
              <a:rPr lang="tr-TR" dirty="0">
                <a:solidFill>
                  <a:schemeClr val="tx1"/>
                </a:solidFill>
              </a:rPr>
              <a:t>, ihtiyacınız olan boyutu tam olarak bilmiyorsanız </a:t>
            </a:r>
            <a:r>
              <a:rPr lang="tr-TR" dirty="0" err="1">
                <a:solidFill>
                  <a:schemeClr val="tx1"/>
                </a:solidFill>
              </a:rPr>
              <a:t>Heap</a:t>
            </a:r>
            <a:r>
              <a:rPr lang="tr-TR" dirty="0">
                <a:solidFill>
                  <a:schemeClr val="tx1"/>
                </a:solidFill>
              </a:rPr>
              <a:t> kullanımı daha mantıklı bir tercih olacaktır.</a:t>
            </a:r>
          </a:p>
        </p:txBody>
      </p:sp>
    </p:spTree>
    <p:extLst>
      <p:ext uri="{BB962C8B-B14F-4D97-AF65-F5344CB8AC3E}">
        <p14:creationId xmlns:p14="http://schemas.microsoft.com/office/powerpoint/2010/main" val="320940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0805B-D3F6-4C72-83D7-44B94C88D6D9}"/>
              </a:ext>
            </a:extLst>
          </p:cNvPr>
          <p:cNvSpPr>
            <a:spLocks noGrp="1"/>
          </p:cNvSpPr>
          <p:nvPr>
            <p:ph type="title"/>
          </p:nvPr>
        </p:nvSpPr>
        <p:spPr/>
        <p:txBody>
          <a:bodyPr/>
          <a:lstStyle/>
          <a:p>
            <a:r>
              <a:rPr lang="tr-TR" dirty="0"/>
              <a:t>Serileştirme</a:t>
            </a:r>
          </a:p>
        </p:txBody>
      </p:sp>
      <p:sp>
        <p:nvSpPr>
          <p:cNvPr id="3" name="Content Placeholder 2">
            <a:extLst>
              <a:ext uri="{FF2B5EF4-FFF2-40B4-BE49-F238E27FC236}">
                <a16:creationId xmlns="" xmlns:a16="http://schemas.microsoft.com/office/drawing/2014/main" id="{B9FEDB0F-13A8-448C-991F-42F8205D8507}"/>
              </a:ext>
            </a:extLst>
          </p:cNvPr>
          <p:cNvSpPr>
            <a:spLocks noGrp="1"/>
          </p:cNvSpPr>
          <p:nvPr>
            <p:ph idx="1"/>
          </p:nvPr>
        </p:nvSpPr>
        <p:spPr/>
        <p:txBody>
          <a:bodyPr>
            <a:normAutofit fontScale="85000" lnSpcReduction="20000"/>
          </a:bodyPr>
          <a:lstStyle/>
          <a:p>
            <a:r>
              <a:rPr lang="tr-TR" dirty="0"/>
              <a:t>Java gibi nesneye yönelik programlama dillerinde, nesneye ait alanların değerleri o nesnenin durumunu oluştururken, yazdığımız metotlar ise o nesnenin davranışını belirleyen ve nesnenin durumu üzerinde değişiklikler yapan kodlardır. Java dili bizlere bir nesnenin herhangi bir andaki durumunu bir dosyaya kaydetmemizi ve daha sonra bu dosya üzerinden nesneyi tekrar oluşturmamızı sağlayan bir mekanizma sunmaktadır. Bu mekanizmaya Serileştirme denir. Serileştirmeyi kullanarak JVM içerisindeki nesneleri sabit diske kaydedip kalıcı olmalarını sağlayabiliriz veya bir yerden başka bir yere aktarabiliriz .</a:t>
            </a:r>
          </a:p>
          <a:p>
            <a:endParaRPr lang="tr-TR" dirty="0"/>
          </a:p>
          <a:p>
            <a:r>
              <a:rPr lang="tr-TR" dirty="0"/>
              <a:t>Serileştirme yapılırken sınıf adı, tanımlı alanların türleri, adları ve değerleri gibi bilgiler tek tek </a:t>
            </a:r>
            <a:r>
              <a:rPr lang="tr-TR" dirty="0" err="1"/>
              <a:t>bytelara</a:t>
            </a:r>
            <a:r>
              <a:rPr lang="tr-TR" dirty="0"/>
              <a:t> çevrilir ve bir dosyaya kaydedilir. Daha sonra bu dosya kullanılarak aynı nesne yeniden oluşturulabilir. Serileştirme genellikle nesnelerin bir ağ üzerinden gönderilmesi amacıyla kullanılır. Serileştirme işlemi uygulanarak </a:t>
            </a:r>
            <a:r>
              <a:rPr lang="tr-TR" dirty="0" err="1"/>
              <a:t>byte</a:t>
            </a:r>
            <a:r>
              <a:rPr lang="tr-TR" dirty="0"/>
              <a:t> dizisi haline getirilen nesne ağ üzerinden başka bir bilgisayara gönderilir ve alıcı bilgisayar üzerinde yeniden oluşturulur. Nesnenin </a:t>
            </a:r>
            <a:r>
              <a:rPr lang="tr-TR" dirty="0" err="1"/>
              <a:t>byte</a:t>
            </a:r>
            <a:r>
              <a:rPr lang="tr-TR" dirty="0"/>
              <a:t> dizisine çevrilmesi işlemine “</a:t>
            </a:r>
            <a:r>
              <a:rPr lang="tr-TR" dirty="0" err="1"/>
              <a:t>Serialization</a:t>
            </a:r>
            <a:r>
              <a:rPr lang="tr-TR" dirty="0"/>
              <a:t>”, </a:t>
            </a:r>
            <a:r>
              <a:rPr lang="tr-TR" dirty="0" err="1"/>
              <a:t>byte</a:t>
            </a:r>
            <a:r>
              <a:rPr lang="tr-TR" dirty="0"/>
              <a:t> dizisi kullanılarak nesnenin yeniden oluşturulmasına ise “De-</a:t>
            </a:r>
            <a:r>
              <a:rPr lang="tr-TR" dirty="0" err="1"/>
              <a:t>Serialization</a:t>
            </a:r>
            <a:r>
              <a:rPr lang="tr-TR" dirty="0"/>
              <a:t>” denir. </a:t>
            </a:r>
          </a:p>
        </p:txBody>
      </p:sp>
    </p:spTree>
    <p:extLst>
      <p:ext uri="{BB962C8B-B14F-4D97-AF65-F5344CB8AC3E}">
        <p14:creationId xmlns:p14="http://schemas.microsoft.com/office/powerpoint/2010/main" val="213745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B37D34-5C43-4F9F-9490-FB5EAF0E0E64}"/>
              </a:ext>
            </a:extLst>
          </p:cNvPr>
          <p:cNvSpPr>
            <a:spLocks noGrp="1"/>
          </p:cNvSpPr>
          <p:nvPr>
            <p:ph idx="1"/>
          </p:nvPr>
        </p:nvSpPr>
        <p:spPr>
          <a:xfrm>
            <a:off x="1154954" y="914400"/>
            <a:ext cx="10519182" cy="5105400"/>
          </a:xfrm>
        </p:spPr>
        <p:txBody>
          <a:bodyPr>
            <a:normAutofit fontScale="92500" lnSpcReduction="20000"/>
          </a:bodyPr>
          <a:lstStyle/>
          <a:p>
            <a:r>
              <a:rPr lang="tr-TR" dirty="0">
                <a:solidFill>
                  <a:schemeClr val="tx1"/>
                </a:solidFill>
              </a:rPr>
              <a:t>Java bilindiği üzerine nesneye yönelik bir dil. Ancak nesneleri bazen JVM dışında kullanmak gerekebiliyor. Fakat dışarıda kullandığımız bir nesnemizi tekrar içeride kullanmak istediğimizde nesne içinde kullanılan değerlerin hangi tipte olduğunu öğrenemiyoruz. Yani herhangi bir sınıftan bir nesne üretip, bunu bir dosyaya yazdırıp onu tekrar dosyadan okuduğumuzda değerlerin tip bilgisini bilememe problemimiz var. İşte tam bu durumda Java </a:t>
            </a:r>
            <a:r>
              <a:rPr lang="tr-TR" dirty="0" err="1">
                <a:solidFill>
                  <a:schemeClr val="tx1"/>
                </a:solidFill>
              </a:rPr>
              <a:t>Serialization</a:t>
            </a:r>
            <a:r>
              <a:rPr lang="tr-TR" dirty="0">
                <a:solidFill>
                  <a:schemeClr val="tx1"/>
                </a:solidFill>
              </a:rPr>
              <a:t> API yardımımıza koşuyor.</a:t>
            </a:r>
          </a:p>
          <a:p>
            <a:r>
              <a:rPr lang="tr-TR" dirty="0">
                <a:solidFill>
                  <a:schemeClr val="tx1"/>
                </a:solidFill>
              </a:rPr>
              <a:t>Java </a:t>
            </a:r>
            <a:r>
              <a:rPr lang="tr-TR" dirty="0" err="1">
                <a:solidFill>
                  <a:schemeClr val="tx1"/>
                </a:solidFill>
              </a:rPr>
              <a:t>Serialization</a:t>
            </a:r>
            <a:r>
              <a:rPr lang="tr-TR" dirty="0">
                <a:solidFill>
                  <a:schemeClr val="tx1"/>
                </a:solidFill>
              </a:rPr>
              <a:t> API sayesinde bir nesnenin birebir kopyasını, Java platformu dışında da depolayabiliriz. Bu mekanizma ile daha sonra, nesneyi depolanan yerden çekip, aynı durum (</a:t>
            </a:r>
            <a:r>
              <a:rPr lang="tr-TR" dirty="0" err="1">
                <a:solidFill>
                  <a:schemeClr val="tx1"/>
                </a:solidFill>
              </a:rPr>
              <a:t>state</a:t>
            </a:r>
            <a:r>
              <a:rPr lang="tr-TR" dirty="0">
                <a:solidFill>
                  <a:schemeClr val="tx1"/>
                </a:solidFill>
              </a:rPr>
              <a:t>) ve özellikleri ile kullanmaya devam edebiliriz. Tüm bu sisteme, Object </a:t>
            </a:r>
            <a:r>
              <a:rPr lang="tr-TR" dirty="0" err="1">
                <a:solidFill>
                  <a:schemeClr val="tx1"/>
                </a:solidFill>
              </a:rPr>
              <a:t>Serialization</a:t>
            </a:r>
            <a:r>
              <a:rPr lang="tr-TR" dirty="0">
                <a:solidFill>
                  <a:schemeClr val="tx1"/>
                </a:solidFill>
              </a:rPr>
              <a:t> (Nesne Serileştirme) adı verilir.</a:t>
            </a:r>
          </a:p>
          <a:p>
            <a:r>
              <a:rPr lang="tr-TR" dirty="0">
                <a:solidFill>
                  <a:schemeClr val="tx1"/>
                </a:solidFill>
              </a:rPr>
              <a:t>Nesneleri serileştirmek için yapılması gereken tek şey, serileştirilecek nesnemizin serileştirilebilir (</a:t>
            </a:r>
            <a:r>
              <a:rPr lang="tr-TR" dirty="0" err="1">
                <a:solidFill>
                  <a:schemeClr val="tx1"/>
                </a:solidFill>
              </a:rPr>
              <a:t>serializable</a:t>
            </a:r>
            <a:r>
              <a:rPr lang="tr-TR" dirty="0">
                <a:solidFill>
                  <a:schemeClr val="tx1"/>
                </a:solidFill>
              </a:rPr>
              <a:t>) olduğunu </a:t>
            </a:r>
            <a:r>
              <a:rPr lang="tr-TR" dirty="0" err="1">
                <a:solidFill>
                  <a:schemeClr val="tx1"/>
                </a:solidFill>
              </a:rPr>
              <a:t>tagging</a:t>
            </a:r>
            <a:r>
              <a:rPr lang="tr-TR" dirty="0">
                <a:solidFill>
                  <a:schemeClr val="tx1"/>
                </a:solidFill>
              </a:rPr>
              <a:t> </a:t>
            </a:r>
            <a:r>
              <a:rPr lang="tr-TR" dirty="0" err="1">
                <a:solidFill>
                  <a:schemeClr val="tx1"/>
                </a:solidFill>
              </a:rPr>
              <a:t>interface</a:t>
            </a:r>
            <a:r>
              <a:rPr lang="tr-TR" dirty="0">
                <a:solidFill>
                  <a:schemeClr val="tx1"/>
                </a:solidFill>
              </a:rPr>
              <a:t> sayesinde sınıf deklarasyonunun başında belirtmek.</a:t>
            </a:r>
          </a:p>
          <a:p>
            <a:r>
              <a:rPr lang="tr-TR" dirty="0">
                <a:solidFill>
                  <a:schemeClr val="tx1"/>
                </a:solidFill>
              </a:rPr>
              <a:t>Nesneleri serileştirmek için Java platformu 2 temel sınıf sunar. </a:t>
            </a:r>
            <a:r>
              <a:rPr lang="tr-TR" dirty="0" err="1">
                <a:solidFill>
                  <a:schemeClr val="tx1"/>
                </a:solidFill>
              </a:rPr>
              <a:t>ObjectInputStream</a:t>
            </a:r>
            <a:r>
              <a:rPr lang="tr-TR" dirty="0">
                <a:solidFill>
                  <a:schemeClr val="tx1"/>
                </a:solidFill>
              </a:rPr>
              <a:t> ve </a:t>
            </a:r>
            <a:r>
              <a:rPr lang="tr-TR" dirty="0" err="1">
                <a:solidFill>
                  <a:schemeClr val="tx1"/>
                </a:solidFill>
              </a:rPr>
              <a:t>ObjectOutputStream</a:t>
            </a:r>
            <a:r>
              <a:rPr lang="tr-TR" dirty="0">
                <a:solidFill>
                  <a:schemeClr val="tx1"/>
                </a:solidFill>
              </a:rPr>
              <a:t> adı verilen bu iki sınıf ile, </a:t>
            </a:r>
            <a:r>
              <a:rPr lang="tr-TR" dirty="0" err="1">
                <a:solidFill>
                  <a:schemeClr val="tx1"/>
                </a:solidFill>
              </a:rPr>
              <a:t>Serializable</a:t>
            </a:r>
            <a:r>
              <a:rPr lang="tr-TR" dirty="0">
                <a:solidFill>
                  <a:schemeClr val="tx1"/>
                </a:solidFill>
              </a:rPr>
              <a:t> </a:t>
            </a:r>
            <a:r>
              <a:rPr lang="tr-TR" dirty="0" err="1">
                <a:solidFill>
                  <a:schemeClr val="tx1"/>
                </a:solidFill>
              </a:rPr>
              <a:t>interfaceini</a:t>
            </a:r>
            <a:r>
              <a:rPr lang="tr-TR" dirty="0">
                <a:solidFill>
                  <a:schemeClr val="tx1"/>
                </a:solidFill>
              </a:rPr>
              <a:t> uygulayan herhangi bir sınıfı serileştirebiliriz. Bu iki </a:t>
            </a:r>
            <a:r>
              <a:rPr lang="tr-TR" dirty="0" err="1">
                <a:solidFill>
                  <a:schemeClr val="tx1"/>
                </a:solidFill>
              </a:rPr>
              <a:t>sınıfdan</a:t>
            </a:r>
            <a:r>
              <a:rPr lang="tr-TR" dirty="0">
                <a:solidFill>
                  <a:schemeClr val="tx1"/>
                </a:solidFill>
              </a:rPr>
              <a:t> ilki olan </a:t>
            </a:r>
            <a:r>
              <a:rPr lang="tr-TR" dirty="0" err="1">
                <a:solidFill>
                  <a:schemeClr val="tx1"/>
                </a:solidFill>
              </a:rPr>
              <a:t>ObjectInputStream</a:t>
            </a:r>
            <a:r>
              <a:rPr lang="tr-TR" dirty="0">
                <a:solidFill>
                  <a:schemeClr val="tx1"/>
                </a:solidFill>
              </a:rPr>
              <a:t>, </a:t>
            </a:r>
            <a:r>
              <a:rPr lang="tr-TR" dirty="0" err="1">
                <a:solidFill>
                  <a:schemeClr val="tx1"/>
                </a:solidFill>
              </a:rPr>
              <a:t>ObjectInput</a:t>
            </a:r>
            <a:r>
              <a:rPr lang="tr-TR" dirty="0">
                <a:solidFill>
                  <a:schemeClr val="tx1"/>
                </a:solidFill>
              </a:rPr>
              <a:t> </a:t>
            </a:r>
            <a:r>
              <a:rPr lang="tr-TR" dirty="0" err="1">
                <a:solidFill>
                  <a:schemeClr val="tx1"/>
                </a:solidFill>
              </a:rPr>
              <a:t>interfaceini</a:t>
            </a:r>
            <a:r>
              <a:rPr lang="tr-TR" dirty="0">
                <a:solidFill>
                  <a:schemeClr val="tx1"/>
                </a:solidFill>
              </a:rPr>
              <a:t> uygular ve </a:t>
            </a:r>
            <a:r>
              <a:rPr lang="tr-TR" dirty="0" err="1">
                <a:solidFill>
                  <a:schemeClr val="tx1"/>
                </a:solidFill>
              </a:rPr>
              <a:t>serileştrilen</a:t>
            </a:r>
            <a:r>
              <a:rPr lang="tr-TR" dirty="0">
                <a:solidFill>
                  <a:schemeClr val="tx1"/>
                </a:solidFill>
              </a:rPr>
              <a:t> nesneyi tekrar </a:t>
            </a:r>
            <a:r>
              <a:rPr lang="tr-TR" dirty="0" err="1">
                <a:solidFill>
                  <a:schemeClr val="tx1"/>
                </a:solidFill>
              </a:rPr>
              <a:t>akışdan</a:t>
            </a:r>
            <a:r>
              <a:rPr lang="tr-TR" dirty="0">
                <a:solidFill>
                  <a:schemeClr val="tx1"/>
                </a:solidFill>
              </a:rPr>
              <a:t> okumak için kullanılır. </a:t>
            </a:r>
            <a:r>
              <a:rPr lang="tr-TR" dirty="0" err="1">
                <a:solidFill>
                  <a:schemeClr val="tx1"/>
                </a:solidFill>
              </a:rPr>
              <a:t>ObjectInputStream</a:t>
            </a:r>
            <a:r>
              <a:rPr lang="tr-TR" dirty="0">
                <a:solidFill>
                  <a:schemeClr val="tx1"/>
                </a:solidFill>
              </a:rPr>
              <a:t> adındaki diğer sınıf, </a:t>
            </a:r>
            <a:r>
              <a:rPr lang="tr-TR" dirty="0" err="1">
                <a:solidFill>
                  <a:schemeClr val="tx1"/>
                </a:solidFill>
              </a:rPr>
              <a:t>ObjectOutput</a:t>
            </a:r>
            <a:r>
              <a:rPr lang="tr-TR" dirty="0">
                <a:solidFill>
                  <a:schemeClr val="tx1"/>
                </a:solidFill>
              </a:rPr>
              <a:t> </a:t>
            </a:r>
            <a:r>
              <a:rPr lang="tr-TR" dirty="0" err="1">
                <a:solidFill>
                  <a:schemeClr val="tx1"/>
                </a:solidFill>
              </a:rPr>
              <a:t>interfaceini</a:t>
            </a:r>
            <a:r>
              <a:rPr lang="tr-TR" dirty="0">
                <a:solidFill>
                  <a:schemeClr val="tx1"/>
                </a:solidFill>
              </a:rPr>
              <a:t> uygular ve herhangi bir nesneyi akışa yazdırmak için kullanılır.</a:t>
            </a:r>
          </a:p>
        </p:txBody>
      </p:sp>
    </p:spTree>
    <p:extLst>
      <p:ext uri="{BB962C8B-B14F-4D97-AF65-F5344CB8AC3E}">
        <p14:creationId xmlns:p14="http://schemas.microsoft.com/office/powerpoint/2010/main" val="47512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95436"/>
          </a:xfrm>
        </p:spPr>
        <p:txBody>
          <a:bodyPr/>
          <a:lstStyle/>
          <a:p>
            <a:r>
              <a:rPr lang="tr-TR" b="1" dirty="0" err="1"/>
              <a:t>IoC</a:t>
            </a:r>
            <a:r>
              <a:rPr lang="tr-TR" b="1" dirty="0"/>
              <a:t> Prensibi Nedir?</a:t>
            </a:r>
            <a:br>
              <a:rPr lang="tr-TR" b="1" dirty="0"/>
            </a:br>
            <a:endParaRPr lang="tr-TR" dirty="0"/>
          </a:p>
        </p:txBody>
      </p:sp>
      <p:sp>
        <p:nvSpPr>
          <p:cNvPr id="3" name="İçerik Yer Tutucusu 2"/>
          <p:cNvSpPr>
            <a:spLocks noGrp="1"/>
          </p:cNvSpPr>
          <p:nvPr>
            <p:ph idx="1"/>
          </p:nvPr>
        </p:nvSpPr>
        <p:spPr>
          <a:xfrm>
            <a:off x="1103312" y="1735016"/>
            <a:ext cx="8946541" cy="4513384"/>
          </a:xfrm>
        </p:spPr>
        <p:txBody>
          <a:bodyPr/>
          <a:lstStyle/>
          <a:p>
            <a:pPr marL="0" indent="0">
              <a:buNone/>
            </a:pPr>
            <a:r>
              <a:rPr lang="tr-TR" b="1" dirty="0" err="1"/>
              <a:t>IoC</a:t>
            </a:r>
            <a:r>
              <a:rPr lang="tr-TR" b="1" dirty="0"/>
              <a:t>(</a:t>
            </a:r>
            <a:r>
              <a:rPr lang="tr-TR" b="1" dirty="0" err="1"/>
              <a:t>Inversion</a:t>
            </a:r>
            <a:r>
              <a:rPr lang="tr-TR" b="1" dirty="0"/>
              <a:t> Of Control)</a:t>
            </a:r>
            <a:r>
              <a:rPr lang="tr-TR" dirty="0"/>
              <a:t>, uygulamanın yaşam döngüsü boyunca birbirine bağımlılığı az (</a:t>
            </a:r>
            <a:r>
              <a:rPr lang="tr-TR" dirty="0" err="1"/>
              <a:t>loose</a:t>
            </a:r>
            <a:r>
              <a:rPr lang="tr-TR" dirty="0"/>
              <a:t> </a:t>
            </a:r>
            <a:r>
              <a:rPr lang="tr-TR" dirty="0" err="1"/>
              <a:t>coupling</a:t>
            </a:r>
            <a:r>
              <a:rPr lang="tr-TR" dirty="0"/>
              <a:t>) olan nesneler oluşturmayı amaçlayan bir yazılım geliştirme prensibidir. Nesnelerin yaşam döngüsünden sorumludur, yönetimini sağlar. </a:t>
            </a:r>
            <a:r>
              <a:rPr lang="tr-TR" dirty="0" err="1"/>
              <a:t>IoC</a:t>
            </a:r>
            <a:r>
              <a:rPr lang="tr-TR" dirty="0"/>
              <a:t> kullanan sınıfa bir </a:t>
            </a:r>
            <a:r>
              <a:rPr lang="tr-TR" dirty="0" err="1"/>
              <a:t>interface</a:t>
            </a:r>
            <a:r>
              <a:rPr lang="tr-TR" dirty="0"/>
              <a:t> </a:t>
            </a:r>
            <a:r>
              <a:rPr lang="tr-TR" dirty="0" err="1"/>
              <a:t>inject</a:t>
            </a:r>
            <a:r>
              <a:rPr lang="tr-TR" dirty="0"/>
              <a:t> edildiğinde, ilgili </a:t>
            </a:r>
            <a:r>
              <a:rPr lang="tr-TR" dirty="0" err="1"/>
              <a:t>interface</a:t>
            </a:r>
            <a:r>
              <a:rPr lang="tr-TR" dirty="0"/>
              <a:t> metotları kullanılabilir olur. Böylece </a:t>
            </a:r>
            <a:r>
              <a:rPr lang="tr-TR" dirty="0" err="1"/>
              <a:t>IoC</a:t>
            </a:r>
            <a:r>
              <a:rPr lang="tr-TR" dirty="0"/>
              <a:t> kullanan sınıf sadece kullanacağı metotları bilir, sınıf içerisinde daha fazla metot olsa bile </a:t>
            </a:r>
            <a:r>
              <a:rPr lang="tr-TR" dirty="0" err="1"/>
              <a:t>interface’de</a:t>
            </a:r>
            <a:r>
              <a:rPr lang="tr-TR" dirty="0"/>
              <a:t> belirtilen metotlara </a:t>
            </a:r>
            <a:r>
              <a:rPr lang="tr-TR" dirty="0" smtClean="0"/>
              <a:t>erişebilecektir.</a:t>
            </a:r>
          </a:p>
          <a:p>
            <a:pPr marL="0" indent="0">
              <a:buNone/>
            </a:pPr>
            <a:r>
              <a:rPr lang="tr-TR" dirty="0"/>
              <a:t>Sınıf içerisinde yapılacak herhangi bir değişiklikte </a:t>
            </a:r>
            <a:r>
              <a:rPr lang="tr-TR" dirty="0" err="1"/>
              <a:t>IoC</a:t>
            </a:r>
            <a:r>
              <a:rPr lang="tr-TR" dirty="0"/>
              <a:t> kullanan sınıf etkilenmeyeceği için yeniden yazılabilir ve test edilebilir yazılım geliştirmemizi sağlar. </a:t>
            </a:r>
            <a:r>
              <a:rPr lang="tr-TR" dirty="0" err="1"/>
              <a:t>IoC</a:t>
            </a:r>
            <a:r>
              <a:rPr lang="tr-TR" dirty="0"/>
              <a:t> nesne bağlamalar genellikle uygulama başlangıcında yapılandırılmaktadır. Bu anlamda tek bir yerden yapılan </a:t>
            </a:r>
            <a:r>
              <a:rPr lang="tr-TR" dirty="0" err="1"/>
              <a:t>IoC</a:t>
            </a:r>
            <a:r>
              <a:rPr lang="tr-TR" dirty="0"/>
              <a:t> yapılandırmalarının değiştirilmesi ve yönetimi de oldukça kolaydır.</a:t>
            </a:r>
          </a:p>
        </p:txBody>
      </p:sp>
    </p:spTree>
    <p:extLst>
      <p:ext uri="{BB962C8B-B14F-4D97-AF65-F5344CB8AC3E}">
        <p14:creationId xmlns:p14="http://schemas.microsoft.com/office/powerpoint/2010/main" val="286502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85373" y="1289537"/>
            <a:ext cx="8946541" cy="4255477"/>
          </a:xfrm>
        </p:spPr>
        <p:txBody>
          <a:bodyPr/>
          <a:lstStyle/>
          <a:p>
            <a:pPr marL="0" indent="0">
              <a:buNone/>
            </a:pPr>
            <a:r>
              <a:rPr lang="tr-TR" dirty="0" err="1"/>
              <a:t>IoC</a:t>
            </a:r>
            <a:r>
              <a:rPr lang="tr-TR" dirty="0"/>
              <a:t> kullanmanın avantajlarını şöyle sıralayabiliriz:</a:t>
            </a:r>
          </a:p>
          <a:p>
            <a:r>
              <a:rPr lang="tr-TR" dirty="0" err="1"/>
              <a:t>Loosely</a:t>
            </a:r>
            <a:r>
              <a:rPr lang="tr-TR" dirty="0"/>
              <a:t> </a:t>
            </a:r>
            <a:r>
              <a:rPr lang="tr-TR" dirty="0" err="1"/>
              <a:t>coupled</a:t>
            </a:r>
            <a:r>
              <a:rPr lang="tr-TR" dirty="0"/>
              <a:t> (bağımlılığı az) sınıflar oluşturma</a:t>
            </a:r>
          </a:p>
          <a:p>
            <a:r>
              <a:rPr lang="tr-TR" dirty="0"/>
              <a:t>Kolay </a:t>
            </a:r>
            <a:r>
              <a:rPr lang="tr-TR" dirty="0" err="1"/>
              <a:t>unit</a:t>
            </a:r>
            <a:r>
              <a:rPr lang="tr-TR" dirty="0"/>
              <a:t> test yazma</a:t>
            </a:r>
          </a:p>
          <a:p>
            <a:r>
              <a:rPr lang="tr-TR" dirty="0"/>
              <a:t>Yönetilebilirlik</a:t>
            </a:r>
          </a:p>
          <a:p>
            <a:r>
              <a:rPr lang="tr-TR" dirty="0"/>
              <a:t>Modüler programlar</a:t>
            </a:r>
          </a:p>
          <a:p>
            <a:r>
              <a:rPr lang="tr-TR" dirty="0"/>
              <a:t>Farklı </a:t>
            </a:r>
            <a:r>
              <a:rPr lang="tr-TR" dirty="0" err="1"/>
              <a:t>implementasyonlar</a:t>
            </a:r>
            <a:r>
              <a:rPr lang="tr-TR" dirty="0"/>
              <a:t> arası kolay geçiş</a:t>
            </a:r>
          </a:p>
          <a:p>
            <a:pPr marL="0" indent="0">
              <a:buNone/>
            </a:pPr>
            <a:endParaRPr lang="tr-TR" dirty="0"/>
          </a:p>
        </p:txBody>
      </p:sp>
    </p:spTree>
    <p:extLst>
      <p:ext uri="{BB962C8B-B14F-4D97-AF65-F5344CB8AC3E}">
        <p14:creationId xmlns:p14="http://schemas.microsoft.com/office/powerpoint/2010/main" val="3583783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01651"/>
          </a:xfrm>
        </p:spPr>
        <p:txBody>
          <a:bodyPr/>
          <a:lstStyle/>
          <a:p>
            <a:r>
              <a:rPr lang="tr-TR" dirty="0" err="1" smtClean="0"/>
              <a:t>Alternative</a:t>
            </a:r>
            <a:endParaRPr lang="tr-TR" dirty="0"/>
          </a:p>
        </p:txBody>
      </p:sp>
      <p:sp>
        <p:nvSpPr>
          <p:cNvPr id="3" name="İçerik Yer Tutucusu 2"/>
          <p:cNvSpPr>
            <a:spLocks noGrp="1"/>
          </p:cNvSpPr>
          <p:nvPr>
            <p:ph idx="1"/>
          </p:nvPr>
        </p:nvSpPr>
        <p:spPr>
          <a:xfrm>
            <a:off x="1103312" y="1383324"/>
            <a:ext cx="8946541" cy="4865076"/>
          </a:xfrm>
        </p:spPr>
        <p:txBody>
          <a:bodyPr/>
          <a:lstStyle/>
          <a:p>
            <a:pPr marL="0" indent="0">
              <a:buNone/>
            </a:pPr>
            <a:endParaRPr lang="tr-TR" dirty="0" smtClean="0"/>
          </a:p>
          <a:p>
            <a:pPr marL="0" indent="0">
              <a:buNone/>
            </a:pPr>
            <a:r>
              <a:rPr lang="tr-TR" dirty="0" smtClean="0"/>
              <a:t>DatabaseManager.java</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2368428"/>
            <a:ext cx="795813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5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F484EE-7BF3-493A-B97A-12F8C84D1533}"/>
              </a:ext>
            </a:extLst>
          </p:cNvPr>
          <p:cNvSpPr>
            <a:spLocks noGrp="1"/>
          </p:cNvSpPr>
          <p:nvPr>
            <p:ph idx="1"/>
          </p:nvPr>
        </p:nvSpPr>
        <p:spPr>
          <a:xfrm>
            <a:off x="1154954" y="1171852"/>
            <a:ext cx="10172953" cy="4847948"/>
          </a:xfrm>
        </p:spPr>
        <p:txBody>
          <a:bodyPr>
            <a:normAutofit fontScale="77500" lnSpcReduction="20000"/>
          </a:bodyPr>
          <a:lstStyle/>
          <a:p>
            <a:r>
              <a:rPr lang="tr-TR" dirty="0">
                <a:solidFill>
                  <a:schemeClr val="tx1"/>
                </a:solidFill>
              </a:rPr>
              <a:t>1) Java 7 de gelen </a:t>
            </a:r>
            <a:r>
              <a:rPr lang="tr-TR" dirty="0" err="1">
                <a:solidFill>
                  <a:schemeClr val="tx1"/>
                </a:solidFill>
              </a:rPr>
              <a:t>array</a:t>
            </a:r>
            <a:r>
              <a:rPr lang="tr-TR" dirty="0">
                <a:solidFill>
                  <a:schemeClr val="tx1"/>
                </a:solidFill>
              </a:rPr>
              <a:t> </a:t>
            </a:r>
            <a:r>
              <a:rPr lang="tr-TR" dirty="0" err="1">
                <a:solidFill>
                  <a:schemeClr val="tx1"/>
                </a:solidFill>
              </a:rPr>
              <a:t>lerin</a:t>
            </a:r>
            <a:r>
              <a:rPr lang="tr-TR" dirty="0">
                <a:solidFill>
                  <a:schemeClr val="tx1"/>
                </a:solidFill>
              </a:rPr>
              <a:t> </a:t>
            </a:r>
            <a:r>
              <a:rPr lang="tr-TR" dirty="0" err="1">
                <a:solidFill>
                  <a:schemeClr val="tx1"/>
                </a:solidFill>
              </a:rPr>
              <a:t>multi</a:t>
            </a:r>
            <a:r>
              <a:rPr lang="tr-TR" dirty="0">
                <a:solidFill>
                  <a:schemeClr val="tx1"/>
                </a:solidFill>
              </a:rPr>
              <a:t> </a:t>
            </a:r>
            <a:r>
              <a:rPr lang="tr-TR" dirty="0" err="1">
                <a:solidFill>
                  <a:schemeClr val="tx1"/>
                </a:solidFill>
              </a:rPr>
              <a:t>threading</a:t>
            </a:r>
            <a:r>
              <a:rPr lang="tr-TR" dirty="0">
                <a:solidFill>
                  <a:schemeClr val="tx1"/>
                </a:solidFill>
              </a:rPr>
              <a:t> çalıştırılabilmeleri, </a:t>
            </a:r>
            <a:r>
              <a:rPr lang="tr-TR" dirty="0" err="1">
                <a:solidFill>
                  <a:schemeClr val="tx1"/>
                </a:solidFill>
              </a:rPr>
              <a:t>java</a:t>
            </a:r>
            <a:r>
              <a:rPr lang="tr-TR" dirty="0">
                <a:solidFill>
                  <a:schemeClr val="tx1"/>
                </a:solidFill>
              </a:rPr>
              <a:t> </a:t>
            </a:r>
            <a:r>
              <a:rPr lang="tr-TR" dirty="0" err="1">
                <a:solidFill>
                  <a:schemeClr val="tx1"/>
                </a:solidFill>
              </a:rPr>
              <a:t>nın</a:t>
            </a:r>
            <a:r>
              <a:rPr lang="tr-TR" dirty="0">
                <a:solidFill>
                  <a:schemeClr val="tx1"/>
                </a:solidFill>
              </a:rPr>
              <a:t> çok çekirdekli işlemcilerde çalışmasını anlamlı kılıyordu. Ancak, </a:t>
            </a:r>
            <a:r>
              <a:rPr lang="tr-TR" dirty="0" err="1">
                <a:solidFill>
                  <a:schemeClr val="tx1"/>
                </a:solidFill>
              </a:rPr>
              <a:t>java</a:t>
            </a:r>
            <a:r>
              <a:rPr lang="tr-TR" dirty="0">
                <a:solidFill>
                  <a:schemeClr val="tx1"/>
                </a:solidFill>
              </a:rPr>
              <a:t> 8 de bu yetenek Collection </a:t>
            </a:r>
            <a:r>
              <a:rPr lang="tr-TR" dirty="0" err="1">
                <a:solidFill>
                  <a:schemeClr val="tx1"/>
                </a:solidFill>
              </a:rPr>
              <a:t>lar</a:t>
            </a:r>
            <a:r>
              <a:rPr lang="tr-TR" dirty="0">
                <a:solidFill>
                  <a:schemeClr val="tx1"/>
                </a:solidFill>
              </a:rPr>
              <a:t> üzerinde de uygulanabilir hale gelmiştir.</a:t>
            </a:r>
          </a:p>
          <a:p>
            <a:r>
              <a:rPr lang="tr-TR" dirty="0">
                <a:solidFill>
                  <a:schemeClr val="tx1"/>
                </a:solidFill>
              </a:rPr>
              <a:t>2) </a:t>
            </a:r>
            <a:r>
              <a:rPr lang="tr-TR" dirty="0" err="1">
                <a:solidFill>
                  <a:schemeClr val="tx1"/>
                </a:solidFill>
              </a:rPr>
              <a:t>Garbage</a:t>
            </a:r>
            <a:r>
              <a:rPr lang="tr-TR" dirty="0">
                <a:solidFill>
                  <a:schemeClr val="tx1"/>
                </a:solidFill>
              </a:rPr>
              <a:t> </a:t>
            </a:r>
            <a:r>
              <a:rPr lang="tr-TR" dirty="0" err="1">
                <a:solidFill>
                  <a:schemeClr val="tx1"/>
                </a:solidFill>
              </a:rPr>
              <a:t>collector</a:t>
            </a:r>
            <a:r>
              <a:rPr lang="tr-TR" dirty="0">
                <a:solidFill>
                  <a:schemeClr val="tx1"/>
                </a:solidFill>
              </a:rPr>
              <a:t> ile ilgili olan “</a:t>
            </a:r>
            <a:r>
              <a:rPr lang="tr-TR" dirty="0" err="1">
                <a:solidFill>
                  <a:schemeClr val="tx1"/>
                </a:solidFill>
              </a:rPr>
              <a:t>PermGen</a:t>
            </a:r>
            <a:r>
              <a:rPr lang="tr-TR" dirty="0">
                <a:solidFill>
                  <a:schemeClr val="tx1"/>
                </a:solidFill>
              </a:rPr>
              <a:t>” </a:t>
            </a:r>
            <a:r>
              <a:rPr lang="tr-TR" dirty="0" err="1">
                <a:solidFill>
                  <a:schemeClr val="tx1"/>
                </a:solidFill>
              </a:rPr>
              <a:t>Stack</a:t>
            </a:r>
            <a:r>
              <a:rPr lang="tr-TR" dirty="0">
                <a:solidFill>
                  <a:schemeClr val="tx1"/>
                </a:solidFill>
              </a:rPr>
              <a:t>’ ten </a:t>
            </a:r>
            <a:r>
              <a:rPr lang="tr-TR" dirty="0" err="1">
                <a:solidFill>
                  <a:schemeClr val="tx1"/>
                </a:solidFill>
              </a:rPr>
              <a:t>Heap</a:t>
            </a:r>
            <a:r>
              <a:rPr lang="tr-TR" dirty="0">
                <a:solidFill>
                  <a:schemeClr val="tx1"/>
                </a:solidFill>
              </a:rPr>
              <a:t>’ e taşınmıştır.</a:t>
            </a:r>
          </a:p>
          <a:p>
            <a:r>
              <a:rPr lang="tr-TR" dirty="0">
                <a:solidFill>
                  <a:schemeClr val="tx1"/>
                </a:solidFill>
              </a:rPr>
              <a:t>3) Java 8 öncesinde herhangi bir </a:t>
            </a:r>
            <a:r>
              <a:rPr lang="tr-TR" dirty="0" err="1">
                <a:solidFill>
                  <a:schemeClr val="tx1"/>
                </a:solidFill>
              </a:rPr>
              <a:t>Interface</a:t>
            </a:r>
            <a:r>
              <a:rPr lang="tr-TR" dirty="0">
                <a:solidFill>
                  <a:schemeClr val="tx1"/>
                </a:solidFill>
              </a:rPr>
              <a:t> sınıfında gövdeli(</a:t>
            </a:r>
            <a:r>
              <a:rPr lang="tr-TR" dirty="0" err="1">
                <a:solidFill>
                  <a:schemeClr val="tx1"/>
                </a:solidFill>
              </a:rPr>
              <a:t>implement</a:t>
            </a:r>
            <a:r>
              <a:rPr lang="tr-TR" dirty="0">
                <a:solidFill>
                  <a:schemeClr val="tx1"/>
                </a:solidFill>
              </a:rPr>
              <a:t>) </a:t>
            </a:r>
            <a:r>
              <a:rPr lang="tr-TR" dirty="0" err="1">
                <a:solidFill>
                  <a:schemeClr val="tx1"/>
                </a:solidFill>
              </a:rPr>
              <a:t>metod</a:t>
            </a:r>
            <a:r>
              <a:rPr lang="tr-TR" dirty="0">
                <a:solidFill>
                  <a:schemeClr val="tx1"/>
                </a:solidFill>
              </a:rPr>
              <a:t> yazmak mümkün değildi. Java 8 ile gelen </a:t>
            </a:r>
            <a:r>
              <a:rPr lang="tr-TR" dirty="0" err="1">
                <a:solidFill>
                  <a:schemeClr val="tx1"/>
                </a:solidFill>
              </a:rPr>
              <a:t>default</a:t>
            </a:r>
            <a:r>
              <a:rPr lang="tr-TR" dirty="0">
                <a:solidFill>
                  <a:schemeClr val="tx1"/>
                </a:solidFill>
              </a:rPr>
              <a:t> </a:t>
            </a:r>
            <a:r>
              <a:rPr lang="tr-TR" dirty="0" err="1">
                <a:solidFill>
                  <a:schemeClr val="tx1"/>
                </a:solidFill>
              </a:rPr>
              <a:t>keyword</a:t>
            </a:r>
            <a:r>
              <a:rPr lang="tr-TR" dirty="0">
                <a:solidFill>
                  <a:schemeClr val="tx1"/>
                </a:solidFill>
              </a:rPr>
              <a:t> ü ile artık </a:t>
            </a:r>
            <a:r>
              <a:rPr lang="tr-TR" dirty="0" err="1">
                <a:solidFill>
                  <a:schemeClr val="tx1"/>
                </a:solidFill>
              </a:rPr>
              <a:t>Interface</a:t>
            </a:r>
            <a:r>
              <a:rPr lang="tr-TR" dirty="0">
                <a:solidFill>
                  <a:schemeClr val="tx1"/>
                </a:solidFill>
              </a:rPr>
              <a:t> sınıflarda gövdeli metot yazmak mümkün. Spring Data API sinde, bu yenilik kullanılarak ORM yeteneklerinin daha da güzelleştiğini gözlemlemekteyiz.</a:t>
            </a:r>
          </a:p>
          <a:p>
            <a:r>
              <a:rPr lang="tr-TR" dirty="0">
                <a:solidFill>
                  <a:schemeClr val="tx1"/>
                </a:solidFill>
              </a:rPr>
              <a:t>4) </a:t>
            </a:r>
            <a:r>
              <a:rPr lang="tr-TR" dirty="0" err="1">
                <a:solidFill>
                  <a:schemeClr val="tx1"/>
                </a:solidFill>
              </a:rPr>
              <a:t>Lambda</a:t>
            </a:r>
            <a:r>
              <a:rPr lang="tr-TR" dirty="0">
                <a:solidFill>
                  <a:schemeClr val="tx1"/>
                </a:solidFill>
              </a:rPr>
              <a:t> ifadelerini uygulayabilmek için, </a:t>
            </a:r>
            <a:r>
              <a:rPr lang="tr-TR" dirty="0" err="1">
                <a:solidFill>
                  <a:schemeClr val="tx1"/>
                </a:solidFill>
              </a:rPr>
              <a:t>functional</a:t>
            </a:r>
            <a:r>
              <a:rPr lang="tr-TR" dirty="0">
                <a:solidFill>
                  <a:schemeClr val="tx1"/>
                </a:solidFill>
              </a:rPr>
              <a:t> </a:t>
            </a:r>
            <a:r>
              <a:rPr lang="tr-TR" dirty="0" err="1">
                <a:solidFill>
                  <a:schemeClr val="tx1"/>
                </a:solidFill>
              </a:rPr>
              <a:t>interface</a:t>
            </a:r>
            <a:r>
              <a:rPr lang="tr-TR" dirty="0">
                <a:solidFill>
                  <a:schemeClr val="tx1"/>
                </a:solidFill>
              </a:rPr>
              <a:t> </a:t>
            </a:r>
            <a:r>
              <a:rPr lang="tr-TR" dirty="0" err="1">
                <a:solidFill>
                  <a:schemeClr val="tx1"/>
                </a:solidFill>
              </a:rPr>
              <a:t>ler</a:t>
            </a:r>
            <a:r>
              <a:rPr lang="tr-TR" dirty="0">
                <a:solidFill>
                  <a:schemeClr val="tx1"/>
                </a:solidFill>
              </a:rPr>
              <a:t> geldi. İçerisinde, tek bir </a:t>
            </a:r>
            <a:r>
              <a:rPr lang="tr-TR" dirty="0" err="1">
                <a:solidFill>
                  <a:schemeClr val="tx1"/>
                </a:solidFill>
              </a:rPr>
              <a:t>abstract</a:t>
            </a:r>
            <a:r>
              <a:rPr lang="tr-TR" dirty="0">
                <a:solidFill>
                  <a:schemeClr val="tx1"/>
                </a:solidFill>
              </a:rPr>
              <a:t> </a:t>
            </a:r>
            <a:r>
              <a:rPr lang="tr-TR" dirty="0" err="1">
                <a:solidFill>
                  <a:schemeClr val="tx1"/>
                </a:solidFill>
              </a:rPr>
              <a:t>methodu</a:t>
            </a:r>
            <a:r>
              <a:rPr lang="tr-TR" dirty="0">
                <a:solidFill>
                  <a:schemeClr val="tx1"/>
                </a:solidFill>
              </a:rPr>
              <a:t> olan ve birden fazla </a:t>
            </a:r>
            <a:r>
              <a:rPr lang="tr-TR" dirty="0" err="1">
                <a:solidFill>
                  <a:schemeClr val="tx1"/>
                </a:solidFill>
              </a:rPr>
              <a:t>static</a:t>
            </a:r>
            <a:r>
              <a:rPr lang="tr-TR" dirty="0">
                <a:solidFill>
                  <a:schemeClr val="tx1"/>
                </a:solidFill>
              </a:rPr>
              <a:t> ve </a:t>
            </a:r>
            <a:r>
              <a:rPr lang="tr-TR" dirty="0" err="1">
                <a:solidFill>
                  <a:schemeClr val="tx1"/>
                </a:solidFill>
              </a:rPr>
              <a:t>default</a:t>
            </a:r>
            <a:r>
              <a:rPr lang="tr-TR" dirty="0">
                <a:solidFill>
                  <a:schemeClr val="tx1"/>
                </a:solidFill>
              </a:rPr>
              <a:t> </a:t>
            </a:r>
            <a:r>
              <a:rPr lang="tr-TR" dirty="0" err="1">
                <a:solidFill>
                  <a:schemeClr val="tx1"/>
                </a:solidFill>
              </a:rPr>
              <a:t>metodlar</a:t>
            </a:r>
            <a:r>
              <a:rPr lang="tr-TR" dirty="0">
                <a:solidFill>
                  <a:schemeClr val="tx1"/>
                </a:solidFill>
              </a:rPr>
              <a:t> barındırabilen </a:t>
            </a:r>
            <a:r>
              <a:rPr lang="tr-TR" dirty="0" err="1">
                <a:solidFill>
                  <a:schemeClr val="tx1"/>
                </a:solidFill>
              </a:rPr>
              <a:t>interface</a:t>
            </a:r>
            <a:r>
              <a:rPr lang="tr-TR" dirty="0">
                <a:solidFill>
                  <a:schemeClr val="tx1"/>
                </a:solidFill>
              </a:rPr>
              <a:t> </a:t>
            </a:r>
            <a:r>
              <a:rPr lang="tr-TR" dirty="0" err="1">
                <a:solidFill>
                  <a:schemeClr val="tx1"/>
                </a:solidFill>
              </a:rPr>
              <a:t>lere</a:t>
            </a:r>
            <a:r>
              <a:rPr lang="tr-TR" dirty="0">
                <a:solidFill>
                  <a:schemeClr val="tx1"/>
                </a:solidFill>
              </a:rPr>
              <a:t> </a:t>
            </a:r>
            <a:r>
              <a:rPr lang="tr-TR" dirty="0" err="1">
                <a:solidFill>
                  <a:schemeClr val="tx1"/>
                </a:solidFill>
              </a:rPr>
              <a:t>functional</a:t>
            </a:r>
            <a:r>
              <a:rPr lang="tr-TR" dirty="0">
                <a:solidFill>
                  <a:schemeClr val="tx1"/>
                </a:solidFill>
              </a:rPr>
              <a:t> </a:t>
            </a:r>
            <a:r>
              <a:rPr lang="tr-TR" dirty="0" err="1">
                <a:solidFill>
                  <a:schemeClr val="tx1"/>
                </a:solidFill>
              </a:rPr>
              <a:t>interface</a:t>
            </a:r>
            <a:r>
              <a:rPr lang="tr-TR" dirty="0">
                <a:solidFill>
                  <a:schemeClr val="tx1"/>
                </a:solidFill>
              </a:rPr>
              <a:t> denir.</a:t>
            </a:r>
          </a:p>
          <a:p>
            <a:r>
              <a:rPr lang="tr-TR" dirty="0">
                <a:solidFill>
                  <a:schemeClr val="tx1"/>
                </a:solidFill>
              </a:rPr>
              <a:t>5) Lamda </a:t>
            </a:r>
            <a:r>
              <a:rPr lang="tr-TR" dirty="0" err="1">
                <a:solidFill>
                  <a:schemeClr val="tx1"/>
                </a:solidFill>
              </a:rPr>
              <a:t>expression</a:t>
            </a:r>
            <a:r>
              <a:rPr lang="tr-TR" dirty="0">
                <a:solidFill>
                  <a:schemeClr val="tx1"/>
                </a:solidFill>
              </a:rPr>
              <a:t> </a:t>
            </a:r>
            <a:r>
              <a:rPr lang="tr-TR" dirty="0" err="1">
                <a:solidFill>
                  <a:schemeClr val="tx1"/>
                </a:solidFill>
              </a:rPr>
              <a:t>lar</a:t>
            </a:r>
            <a:r>
              <a:rPr lang="tr-TR" dirty="0">
                <a:solidFill>
                  <a:schemeClr val="tx1"/>
                </a:solidFill>
              </a:rPr>
              <a:t> geldi. Lamda </a:t>
            </a:r>
            <a:r>
              <a:rPr lang="tr-TR" dirty="0" err="1">
                <a:solidFill>
                  <a:schemeClr val="tx1"/>
                </a:solidFill>
              </a:rPr>
              <a:t>expressionlarda</a:t>
            </a:r>
            <a:r>
              <a:rPr lang="tr-TR" dirty="0">
                <a:solidFill>
                  <a:schemeClr val="tx1"/>
                </a:solidFill>
              </a:rPr>
              <a:t> daha az satır kod ile </a:t>
            </a:r>
            <a:r>
              <a:rPr lang="tr-TR" dirty="0" err="1">
                <a:solidFill>
                  <a:schemeClr val="tx1"/>
                </a:solidFill>
              </a:rPr>
              <a:t>imperative</a:t>
            </a:r>
            <a:r>
              <a:rPr lang="tr-TR" dirty="0">
                <a:solidFill>
                  <a:schemeClr val="tx1"/>
                </a:solidFill>
              </a:rPr>
              <a:t> programlamada yazdığımız kodları yazabilmekteyiz. </a:t>
            </a:r>
            <a:r>
              <a:rPr lang="tr-TR" dirty="0" err="1">
                <a:solidFill>
                  <a:schemeClr val="tx1"/>
                </a:solidFill>
              </a:rPr>
              <a:t>Stream</a:t>
            </a:r>
            <a:r>
              <a:rPr lang="tr-TR" dirty="0">
                <a:solidFill>
                  <a:schemeClr val="tx1"/>
                </a:solidFill>
              </a:rPr>
              <a:t> API içerisinde </a:t>
            </a:r>
            <a:r>
              <a:rPr lang="tr-TR" dirty="0" err="1">
                <a:solidFill>
                  <a:schemeClr val="tx1"/>
                </a:solidFill>
              </a:rPr>
              <a:t>lambda</a:t>
            </a:r>
            <a:r>
              <a:rPr lang="tr-TR" dirty="0">
                <a:solidFill>
                  <a:schemeClr val="tx1"/>
                </a:solidFill>
              </a:rPr>
              <a:t> </a:t>
            </a:r>
            <a:r>
              <a:rPr lang="tr-TR" dirty="0" err="1">
                <a:solidFill>
                  <a:schemeClr val="tx1"/>
                </a:solidFill>
              </a:rPr>
              <a:t>expressionlar</a:t>
            </a:r>
            <a:r>
              <a:rPr lang="tr-TR" dirty="0">
                <a:solidFill>
                  <a:schemeClr val="tx1"/>
                </a:solidFill>
              </a:rPr>
              <a:t> sıklıkla kullanılmaktadır.</a:t>
            </a:r>
          </a:p>
          <a:p>
            <a:r>
              <a:rPr lang="tr-TR" dirty="0">
                <a:solidFill>
                  <a:schemeClr val="tx1"/>
                </a:solidFill>
              </a:rPr>
              <a:t>6) </a:t>
            </a:r>
            <a:r>
              <a:rPr lang="tr-TR" dirty="0" err="1">
                <a:solidFill>
                  <a:schemeClr val="tx1"/>
                </a:solidFill>
              </a:rPr>
              <a:t>Imperative</a:t>
            </a:r>
            <a:r>
              <a:rPr lang="tr-TR" dirty="0">
                <a:solidFill>
                  <a:schemeClr val="tx1"/>
                </a:solidFill>
              </a:rPr>
              <a:t> </a:t>
            </a:r>
            <a:r>
              <a:rPr lang="tr-TR" dirty="0" err="1">
                <a:solidFill>
                  <a:schemeClr val="tx1"/>
                </a:solidFill>
              </a:rPr>
              <a:t>programming</a:t>
            </a:r>
            <a:r>
              <a:rPr lang="tr-TR" dirty="0">
                <a:solidFill>
                  <a:schemeClr val="tx1"/>
                </a:solidFill>
              </a:rPr>
              <a:t> den , </a:t>
            </a:r>
            <a:r>
              <a:rPr lang="tr-TR" dirty="0" err="1">
                <a:solidFill>
                  <a:schemeClr val="tx1"/>
                </a:solidFill>
              </a:rPr>
              <a:t>functional</a:t>
            </a:r>
            <a:r>
              <a:rPr lang="tr-TR" dirty="0">
                <a:solidFill>
                  <a:schemeClr val="tx1"/>
                </a:solidFill>
              </a:rPr>
              <a:t> </a:t>
            </a:r>
            <a:r>
              <a:rPr lang="tr-TR" dirty="0" err="1">
                <a:solidFill>
                  <a:schemeClr val="tx1"/>
                </a:solidFill>
              </a:rPr>
              <a:t>programming</a:t>
            </a:r>
            <a:r>
              <a:rPr lang="tr-TR" dirty="0">
                <a:solidFill>
                  <a:schemeClr val="tx1"/>
                </a:solidFill>
              </a:rPr>
              <a:t> e geçildiğini gözlemliyoruz. </a:t>
            </a:r>
            <a:r>
              <a:rPr lang="tr-TR" dirty="0" err="1">
                <a:solidFill>
                  <a:schemeClr val="tx1"/>
                </a:solidFill>
              </a:rPr>
              <a:t>Functional</a:t>
            </a:r>
            <a:r>
              <a:rPr lang="tr-TR" dirty="0">
                <a:solidFill>
                  <a:schemeClr val="tx1"/>
                </a:solidFill>
              </a:rPr>
              <a:t> </a:t>
            </a:r>
            <a:r>
              <a:rPr lang="tr-TR" dirty="0" err="1">
                <a:solidFill>
                  <a:schemeClr val="tx1"/>
                </a:solidFill>
              </a:rPr>
              <a:t>programming</a:t>
            </a:r>
            <a:r>
              <a:rPr lang="tr-TR" dirty="0">
                <a:solidFill>
                  <a:schemeClr val="tx1"/>
                </a:solidFill>
              </a:rPr>
              <a:t> örneği olarak; “bana filtrelenmiş listeyi getir”, </a:t>
            </a:r>
            <a:r>
              <a:rPr lang="tr-TR" dirty="0" err="1">
                <a:solidFill>
                  <a:schemeClr val="tx1"/>
                </a:solidFill>
              </a:rPr>
              <a:t>imperative</a:t>
            </a:r>
            <a:r>
              <a:rPr lang="tr-TR" dirty="0">
                <a:solidFill>
                  <a:schemeClr val="tx1"/>
                </a:solidFill>
              </a:rPr>
              <a:t> ise ; “filtrelenmiş yeni liste nesnesi oluştur, liste içerisinde dön, her liste elemanının içeriği filtreye uygunsa yeni liste elemanına ekle, son eklenmiş listeyi getir, …” şeklinde örnek verilebilir.</a:t>
            </a:r>
          </a:p>
          <a:p>
            <a:r>
              <a:rPr lang="tr-TR" dirty="0">
                <a:solidFill>
                  <a:schemeClr val="tx1"/>
                </a:solidFill>
              </a:rPr>
              <a:t>7) </a:t>
            </a:r>
            <a:r>
              <a:rPr lang="tr-TR" dirty="0" err="1">
                <a:solidFill>
                  <a:schemeClr val="tx1"/>
                </a:solidFill>
              </a:rPr>
              <a:t>Methodlar</a:t>
            </a:r>
            <a:r>
              <a:rPr lang="tr-TR" dirty="0">
                <a:solidFill>
                  <a:schemeClr val="tx1"/>
                </a:solidFill>
              </a:rPr>
              <a:t> “::” söz dizimi ile referans verilebilmektedir. </a:t>
            </a:r>
            <a:r>
              <a:rPr lang="tr-TR" dirty="0" err="1">
                <a:solidFill>
                  <a:schemeClr val="tx1"/>
                </a:solidFill>
              </a:rPr>
              <a:t>Static</a:t>
            </a:r>
            <a:r>
              <a:rPr lang="tr-TR" dirty="0">
                <a:solidFill>
                  <a:schemeClr val="tx1"/>
                </a:solidFill>
              </a:rPr>
              <a:t> </a:t>
            </a:r>
            <a:r>
              <a:rPr lang="tr-TR" dirty="0" err="1">
                <a:solidFill>
                  <a:schemeClr val="tx1"/>
                </a:solidFill>
              </a:rPr>
              <a:t>methodlar</a:t>
            </a:r>
            <a:r>
              <a:rPr lang="tr-TR" dirty="0">
                <a:solidFill>
                  <a:schemeClr val="tx1"/>
                </a:solidFill>
              </a:rPr>
              <a:t> </a:t>
            </a:r>
            <a:r>
              <a:rPr lang="tr-TR" dirty="0" err="1">
                <a:solidFill>
                  <a:schemeClr val="tx1"/>
                </a:solidFill>
              </a:rPr>
              <a:t>class</a:t>
            </a:r>
            <a:r>
              <a:rPr lang="tr-TR" dirty="0">
                <a:solidFill>
                  <a:schemeClr val="tx1"/>
                </a:solidFill>
              </a:rPr>
              <a:t> name ile, </a:t>
            </a:r>
            <a:r>
              <a:rPr lang="tr-TR" dirty="0" err="1">
                <a:solidFill>
                  <a:schemeClr val="tx1"/>
                </a:solidFill>
              </a:rPr>
              <a:t>static</a:t>
            </a:r>
            <a:r>
              <a:rPr lang="tr-TR" dirty="0">
                <a:solidFill>
                  <a:schemeClr val="tx1"/>
                </a:solidFill>
              </a:rPr>
              <a:t> olmayan </a:t>
            </a:r>
            <a:r>
              <a:rPr lang="tr-TR" dirty="0" err="1">
                <a:solidFill>
                  <a:schemeClr val="tx1"/>
                </a:solidFill>
              </a:rPr>
              <a:t>methodlar</a:t>
            </a:r>
            <a:r>
              <a:rPr lang="tr-TR" dirty="0">
                <a:solidFill>
                  <a:schemeClr val="tx1"/>
                </a:solidFill>
              </a:rPr>
              <a:t> ise </a:t>
            </a:r>
            <a:r>
              <a:rPr lang="tr-TR" dirty="0" err="1">
                <a:solidFill>
                  <a:schemeClr val="tx1"/>
                </a:solidFill>
              </a:rPr>
              <a:t>instance</a:t>
            </a:r>
            <a:r>
              <a:rPr lang="tr-TR" dirty="0">
                <a:solidFill>
                  <a:schemeClr val="tx1"/>
                </a:solidFill>
              </a:rPr>
              <a:t> objeleri ile referans verilebilmektedir.</a:t>
            </a:r>
          </a:p>
        </p:txBody>
      </p:sp>
    </p:spTree>
    <p:extLst>
      <p:ext uri="{BB962C8B-B14F-4D97-AF65-F5344CB8AC3E}">
        <p14:creationId xmlns:p14="http://schemas.microsoft.com/office/powerpoint/2010/main" val="21208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633046" y="539263"/>
            <a:ext cx="5287108" cy="5717076"/>
          </a:xfrm>
        </p:spPr>
        <p:txBody>
          <a:bodyPr/>
          <a:lstStyle/>
          <a:p>
            <a:endParaRPr lang="tr-TR" dirty="0" smtClean="0"/>
          </a:p>
          <a:p>
            <a:r>
              <a:rPr lang="tr-TR" dirty="0" smtClean="0"/>
              <a:t>IDatabaseOption.java</a:t>
            </a:r>
            <a:endParaRPr lang="tr-TR" dirty="0"/>
          </a:p>
        </p:txBody>
      </p:sp>
      <p:sp>
        <p:nvSpPr>
          <p:cNvPr id="4" name="İçerik Yer Tutucusu 3"/>
          <p:cNvSpPr>
            <a:spLocks noGrp="1"/>
          </p:cNvSpPr>
          <p:nvPr>
            <p:ph sz="half" idx="2"/>
          </p:nvPr>
        </p:nvSpPr>
        <p:spPr>
          <a:xfrm>
            <a:off x="6099970" y="586155"/>
            <a:ext cx="5201076" cy="5763968"/>
          </a:xfrm>
        </p:spPr>
        <p:txBody>
          <a:bodyPr/>
          <a:lstStyle/>
          <a:p>
            <a:endParaRPr lang="tr-TR" dirty="0" smtClean="0"/>
          </a:p>
          <a:p>
            <a:r>
              <a:rPr lang="tr-TR" dirty="0" smtClean="0"/>
              <a:t>MariaDb.java</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2" y="1787037"/>
            <a:ext cx="43529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501" y="1758462"/>
            <a:ext cx="45624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28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103312" y="492369"/>
            <a:ext cx="4828565" cy="5763969"/>
          </a:xfrm>
        </p:spPr>
        <p:txBody>
          <a:bodyPr/>
          <a:lstStyle/>
          <a:p>
            <a:endParaRPr lang="tr-TR" dirty="0" smtClean="0"/>
          </a:p>
          <a:p>
            <a:r>
              <a:rPr lang="tr-TR" dirty="0" smtClean="0"/>
              <a:t>Mssql.java</a:t>
            </a:r>
            <a:endParaRPr lang="tr-TR" dirty="0"/>
          </a:p>
        </p:txBody>
      </p:sp>
      <p:sp>
        <p:nvSpPr>
          <p:cNvPr id="4" name="İçerik Yer Tutucusu 3"/>
          <p:cNvSpPr>
            <a:spLocks noGrp="1"/>
          </p:cNvSpPr>
          <p:nvPr>
            <p:ph sz="half" idx="2"/>
          </p:nvPr>
        </p:nvSpPr>
        <p:spPr>
          <a:xfrm>
            <a:off x="6240647" y="480646"/>
            <a:ext cx="5013507" cy="5775691"/>
          </a:xfrm>
        </p:spPr>
        <p:txBody>
          <a:bodyPr/>
          <a:lstStyle/>
          <a:p>
            <a:endParaRPr lang="tr-TR" dirty="0" smtClean="0"/>
          </a:p>
          <a:p>
            <a:r>
              <a:rPr lang="tr-TR" dirty="0" smtClean="0"/>
              <a:t>Mysql.java</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44" y="1685925"/>
            <a:ext cx="406717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930" y="1685925"/>
            <a:ext cx="38862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450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sz="half" idx="2"/>
          </p:nvPr>
        </p:nvSpPr>
        <p:spPr>
          <a:xfrm>
            <a:off x="1910862" y="844062"/>
            <a:ext cx="7924800" cy="4779229"/>
          </a:xfrm>
        </p:spPr>
        <p:txBody>
          <a:bodyPr/>
          <a:lstStyle/>
          <a:p>
            <a:pPr marL="0" indent="0">
              <a:buNone/>
            </a:pPr>
            <a:r>
              <a:rPr lang="tr-TR" dirty="0" smtClean="0"/>
              <a:t>_01_Alternative.xhtml</a:t>
            </a:r>
            <a:endParaRPr 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554" y="1352184"/>
            <a:ext cx="88392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996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778205"/>
          </a:xfrm>
        </p:spPr>
        <p:txBody>
          <a:bodyPr/>
          <a:lstStyle/>
          <a:p>
            <a:r>
              <a:rPr lang="tr-TR" dirty="0" err="1" smtClean="0"/>
              <a:t>Qualifier</a:t>
            </a:r>
            <a:endParaRPr lang="tr-TR" dirty="0"/>
          </a:p>
        </p:txBody>
      </p:sp>
      <p:sp>
        <p:nvSpPr>
          <p:cNvPr id="3" name="İçerik Yer Tutucusu 2"/>
          <p:cNvSpPr>
            <a:spLocks noGrp="1"/>
          </p:cNvSpPr>
          <p:nvPr>
            <p:ph idx="1"/>
          </p:nvPr>
        </p:nvSpPr>
        <p:spPr>
          <a:xfrm>
            <a:off x="1103312" y="1266092"/>
            <a:ext cx="8946541" cy="4982307"/>
          </a:xfrm>
        </p:spPr>
        <p:txBody>
          <a:bodyPr/>
          <a:lstStyle/>
          <a:p>
            <a:r>
              <a:rPr lang="tr-TR" b="1" dirty="0"/>
              <a:t>Seçiciler (</a:t>
            </a:r>
            <a:r>
              <a:rPr lang="tr-TR" b="1" dirty="0" err="1"/>
              <a:t>Qualifiers</a:t>
            </a:r>
            <a:r>
              <a:rPr lang="tr-TR" b="1" dirty="0"/>
              <a:t>), </a:t>
            </a:r>
            <a:r>
              <a:rPr lang="tr-TR" dirty="0" err="1"/>
              <a:t>Dependency</a:t>
            </a:r>
            <a:r>
              <a:rPr lang="tr-TR" dirty="0"/>
              <a:t> </a:t>
            </a:r>
            <a:r>
              <a:rPr lang="tr-TR" dirty="0" err="1"/>
              <a:t>Injection</a:t>
            </a:r>
            <a:r>
              <a:rPr lang="tr-TR" dirty="0"/>
              <a:t> kütüphaneleri için ortak olarak sunulan mekanizmalardır. Kullanılan DI konteyner ortamında aynı nesne türünden birden fazla enjekte edilebilir kaynak bulunduğunda, hangisinin seçileceğini seçme olayı, Seçicilerin çıkış noktasını oluşturur</a:t>
            </a:r>
            <a:r>
              <a:rPr lang="tr-TR" dirty="0" smtClean="0"/>
              <a:t>.</a:t>
            </a:r>
          </a:p>
          <a:p>
            <a:pPr marL="0" indent="0">
              <a:buNone/>
            </a:pPr>
            <a:r>
              <a:rPr lang="tr-TR" dirty="0" smtClean="0"/>
              <a:t>IDatabaseOption.java				MariaDb.java</a:t>
            </a:r>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327" y="3429000"/>
            <a:ext cx="34671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525" y="3429000"/>
            <a:ext cx="37242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50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303"/>
          <a:stretch/>
        </p:blipFill>
        <p:spPr bwMode="auto">
          <a:xfrm>
            <a:off x="1158753" y="930520"/>
            <a:ext cx="4200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888" y="926490"/>
            <a:ext cx="4000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9" t="-129" r="-2192" b="8161"/>
          <a:stretch/>
        </p:blipFill>
        <p:spPr bwMode="auto">
          <a:xfrm>
            <a:off x="2957512" y="3703394"/>
            <a:ext cx="6074752" cy="287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1158753" y="526019"/>
            <a:ext cx="1332416" cy="369332"/>
          </a:xfrm>
          <a:prstGeom prst="rect">
            <a:avLst/>
          </a:prstGeom>
          <a:noFill/>
        </p:spPr>
        <p:txBody>
          <a:bodyPr wrap="none" rtlCol="0">
            <a:spAutoFit/>
          </a:bodyPr>
          <a:lstStyle/>
          <a:p>
            <a:r>
              <a:rPr lang="tr-TR" dirty="0" smtClean="0"/>
              <a:t>Mssql.java</a:t>
            </a:r>
            <a:endParaRPr lang="tr-TR" dirty="0"/>
          </a:p>
        </p:txBody>
      </p:sp>
      <p:sp>
        <p:nvSpPr>
          <p:cNvPr id="5" name="Metin kutusu 4"/>
          <p:cNvSpPr txBox="1"/>
          <p:nvPr/>
        </p:nvSpPr>
        <p:spPr>
          <a:xfrm>
            <a:off x="5994888" y="561188"/>
            <a:ext cx="1366080" cy="369332"/>
          </a:xfrm>
          <a:prstGeom prst="rect">
            <a:avLst/>
          </a:prstGeom>
          <a:noFill/>
        </p:spPr>
        <p:txBody>
          <a:bodyPr wrap="none" rtlCol="0">
            <a:spAutoFit/>
          </a:bodyPr>
          <a:lstStyle/>
          <a:p>
            <a:r>
              <a:rPr lang="tr-TR" dirty="0" smtClean="0"/>
              <a:t>Mysql.java</a:t>
            </a:r>
            <a:endParaRPr lang="tr-TR" dirty="0"/>
          </a:p>
        </p:txBody>
      </p:sp>
    </p:spTree>
    <p:extLst>
      <p:ext uri="{BB962C8B-B14F-4D97-AF65-F5344CB8AC3E}">
        <p14:creationId xmlns:p14="http://schemas.microsoft.com/office/powerpoint/2010/main" val="3245176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46" y="989135"/>
            <a:ext cx="3505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610" y="989135"/>
            <a:ext cx="5543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536" y="3528646"/>
            <a:ext cx="7791450" cy="314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556847" y="542165"/>
            <a:ext cx="2997018" cy="369332"/>
          </a:xfrm>
          <a:prstGeom prst="rect">
            <a:avLst/>
          </a:prstGeom>
          <a:noFill/>
        </p:spPr>
        <p:txBody>
          <a:bodyPr wrap="square" rtlCol="0">
            <a:spAutoFit/>
          </a:bodyPr>
          <a:lstStyle/>
          <a:p>
            <a:r>
              <a:rPr lang="tr-TR" dirty="0" smtClean="0"/>
              <a:t>QualifierCokluSecim.java</a:t>
            </a:r>
            <a:endParaRPr lang="tr-TR" dirty="0"/>
          </a:p>
        </p:txBody>
      </p:sp>
      <p:sp>
        <p:nvSpPr>
          <p:cNvPr id="5" name="Metin kutusu 4"/>
          <p:cNvSpPr txBox="1"/>
          <p:nvPr/>
        </p:nvSpPr>
        <p:spPr>
          <a:xfrm>
            <a:off x="4789610" y="530442"/>
            <a:ext cx="2593980" cy="369332"/>
          </a:xfrm>
          <a:prstGeom prst="rect">
            <a:avLst/>
          </a:prstGeom>
          <a:noFill/>
        </p:spPr>
        <p:txBody>
          <a:bodyPr wrap="none" rtlCol="0">
            <a:spAutoFit/>
          </a:bodyPr>
          <a:lstStyle/>
          <a:p>
            <a:r>
              <a:rPr lang="tr-TR" dirty="0" smtClean="0"/>
              <a:t>QualiferMainTest.java</a:t>
            </a:r>
            <a:endParaRPr lang="tr-TR" dirty="0"/>
          </a:p>
        </p:txBody>
      </p:sp>
    </p:spTree>
    <p:extLst>
      <p:ext uri="{BB962C8B-B14F-4D97-AF65-F5344CB8AC3E}">
        <p14:creationId xmlns:p14="http://schemas.microsoft.com/office/powerpoint/2010/main" val="3070246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59505" y="394103"/>
            <a:ext cx="4275203" cy="789928"/>
          </a:xfrm>
        </p:spPr>
        <p:txBody>
          <a:bodyPr/>
          <a:lstStyle/>
          <a:p>
            <a:r>
              <a:rPr lang="tr-TR" dirty="0" err="1" smtClean="0"/>
              <a:t>EnumQualifier</a:t>
            </a:r>
            <a:endParaRPr lang="tr-T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42" y="1631338"/>
            <a:ext cx="34671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492" y="3850663"/>
            <a:ext cx="33337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877" y="1602763"/>
            <a:ext cx="5679831"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0877" y="3688738"/>
            <a:ext cx="57721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904142" y="1186934"/>
            <a:ext cx="3113353" cy="369332"/>
          </a:xfrm>
          <a:prstGeom prst="rect">
            <a:avLst/>
          </a:prstGeom>
          <a:noFill/>
        </p:spPr>
        <p:txBody>
          <a:bodyPr wrap="none" rtlCol="0">
            <a:spAutoFit/>
          </a:bodyPr>
          <a:lstStyle/>
          <a:p>
            <a:r>
              <a:rPr lang="tr-TR" dirty="0" smtClean="0"/>
              <a:t>_1_EDatabaseOption.java</a:t>
            </a:r>
            <a:endParaRPr lang="tr-TR" dirty="0"/>
          </a:p>
        </p:txBody>
      </p:sp>
      <p:sp>
        <p:nvSpPr>
          <p:cNvPr id="9" name="Metin kutusu 8"/>
          <p:cNvSpPr txBox="1"/>
          <p:nvPr/>
        </p:nvSpPr>
        <p:spPr>
          <a:xfrm>
            <a:off x="5550877" y="1154668"/>
            <a:ext cx="3042821" cy="369332"/>
          </a:xfrm>
          <a:prstGeom prst="rect">
            <a:avLst/>
          </a:prstGeom>
          <a:noFill/>
        </p:spPr>
        <p:txBody>
          <a:bodyPr wrap="none" rtlCol="0">
            <a:spAutoFit/>
          </a:bodyPr>
          <a:lstStyle/>
          <a:p>
            <a:r>
              <a:rPr lang="tr-TR" dirty="0" smtClean="0"/>
              <a:t>_3_IDatabaseOption.java</a:t>
            </a:r>
            <a:endParaRPr lang="tr-TR" dirty="0"/>
          </a:p>
        </p:txBody>
      </p:sp>
      <p:sp>
        <p:nvSpPr>
          <p:cNvPr id="10" name="Metin kutusu 9"/>
          <p:cNvSpPr txBox="1"/>
          <p:nvPr/>
        </p:nvSpPr>
        <p:spPr>
          <a:xfrm>
            <a:off x="904142" y="3345755"/>
            <a:ext cx="2008883" cy="369332"/>
          </a:xfrm>
          <a:prstGeom prst="rect">
            <a:avLst/>
          </a:prstGeom>
          <a:noFill/>
        </p:spPr>
        <p:txBody>
          <a:bodyPr wrap="none" rtlCol="0">
            <a:spAutoFit/>
          </a:bodyPr>
          <a:lstStyle/>
          <a:p>
            <a:r>
              <a:rPr lang="tr-TR" dirty="0" smtClean="0"/>
              <a:t>_2_EQalifier.java</a:t>
            </a:r>
            <a:endParaRPr lang="tr-TR" dirty="0"/>
          </a:p>
        </p:txBody>
      </p:sp>
      <p:sp>
        <p:nvSpPr>
          <p:cNvPr id="11" name="Metin kutusu 10"/>
          <p:cNvSpPr txBox="1"/>
          <p:nvPr/>
        </p:nvSpPr>
        <p:spPr>
          <a:xfrm>
            <a:off x="5550877" y="3169514"/>
            <a:ext cx="3842719" cy="369332"/>
          </a:xfrm>
          <a:prstGeom prst="rect">
            <a:avLst/>
          </a:prstGeom>
          <a:noFill/>
        </p:spPr>
        <p:txBody>
          <a:bodyPr wrap="none" rtlCol="0">
            <a:spAutoFit/>
          </a:bodyPr>
          <a:lstStyle/>
          <a:p>
            <a:r>
              <a:rPr lang="tr-TR" dirty="0" smtClean="0"/>
              <a:t>_4_DefaultDatabaseVersion.java</a:t>
            </a:r>
            <a:endParaRPr lang="tr-TR" dirty="0"/>
          </a:p>
        </p:txBody>
      </p:sp>
    </p:spTree>
    <p:extLst>
      <p:ext uri="{BB962C8B-B14F-4D97-AF65-F5344CB8AC3E}">
        <p14:creationId xmlns:p14="http://schemas.microsoft.com/office/powerpoint/2010/main" val="3320835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0" y="968619"/>
            <a:ext cx="55911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170" y="968619"/>
            <a:ext cx="44862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20305"/>
          <a:stretch/>
        </p:blipFill>
        <p:spPr bwMode="auto">
          <a:xfrm>
            <a:off x="6549170" y="3808533"/>
            <a:ext cx="44862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340" y="3389433"/>
            <a:ext cx="55911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etin kutusu 9"/>
          <p:cNvSpPr txBox="1"/>
          <p:nvPr/>
        </p:nvSpPr>
        <p:spPr>
          <a:xfrm>
            <a:off x="525340" y="471826"/>
            <a:ext cx="1725152" cy="369332"/>
          </a:xfrm>
          <a:prstGeom prst="rect">
            <a:avLst/>
          </a:prstGeom>
          <a:noFill/>
        </p:spPr>
        <p:txBody>
          <a:bodyPr wrap="none" rtlCol="0">
            <a:spAutoFit/>
          </a:bodyPr>
          <a:lstStyle/>
          <a:p>
            <a:r>
              <a:rPr lang="tr-TR" dirty="0" smtClean="0"/>
              <a:t>_5_Mysql.java</a:t>
            </a:r>
            <a:endParaRPr lang="tr-TR" dirty="0"/>
          </a:p>
        </p:txBody>
      </p:sp>
      <p:sp>
        <p:nvSpPr>
          <p:cNvPr id="11" name="Metin kutusu 10"/>
          <p:cNvSpPr txBox="1"/>
          <p:nvPr/>
        </p:nvSpPr>
        <p:spPr>
          <a:xfrm>
            <a:off x="525340" y="3005475"/>
            <a:ext cx="3068469" cy="369332"/>
          </a:xfrm>
          <a:prstGeom prst="rect">
            <a:avLst/>
          </a:prstGeom>
          <a:noFill/>
        </p:spPr>
        <p:txBody>
          <a:bodyPr wrap="none" rtlCol="0">
            <a:spAutoFit/>
          </a:bodyPr>
          <a:lstStyle/>
          <a:p>
            <a:r>
              <a:rPr lang="tr-TR" dirty="0" smtClean="0"/>
              <a:t>_8_QualifierManager.java</a:t>
            </a:r>
            <a:endParaRPr lang="tr-TR" dirty="0"/>
          </a:p>
        </p:txBody>
      </p:sp>
      <p:sp>
        <p:nvSpPr>
          <p:cNvPr id="12" name="Metin kutusu 11"/>
          <p:cNvSpPr txBox="1"/>
          <p:nvPr/>
        </p:nvSpPr>
        <p:spPr>
          <a:xfrm>
            <a:off x="6549170" y="471826"/>
            <a:ext cx="2066591" cy="369332"/>
          </a:xfrm>
          <a:prstGeom prst="rect">
            <a:avLst/>
          </a:prstGeom>
          <a:noFill/>
        </p:spPr>
        <p:txBody>
          <a:bodyPr wrap="none" rtlCol="0">
            <a:spAutoFit/>
          </a:bodyPr>
          <a:lstStyle/>
          <a:p>
            <a:r>
              <a:rPr lang="tr-TR" dirty="0" smtClean="0"/>
              <a:t>_6_MariaDb.java</a:t>
            </a:r>
            <a:endParaRPr lang="tr-TR" dirty="0"/>
          </a:p>
        </p:txBody>
      </p:sp>
      <p:sp>
        <p:nvSpPr>
          <p:cNvPr id="13" name="Metin kutusu 12"/>
          <p:cNvSpPr txBox="1"/>
          <p:nvPr/>
        </p:nvSpPr>
        <p:spPr>
          <a:xfrm>
            <a:off x="6549170" y="3374807"/>
            <a:ext cx="1725152" cy="369332"/>
          </a:xfrm>
          <a:prstGeom prst="rect">
            <a:avLst/>
          </a:prstGeom>
          <a:noFill/>
        </p:spPr>
        <p:txBody>
          <a:bodyPr wrap="none" rtlCol="0">
            <a:spAutoFit/>
          </a:bodyPr>
          <a:lstStyle/>
          <a:p>
            <a:r>
              <a:rPr lang="tr-TR" dirty="0" smtClean="0"/>
              <a:t>_7_Mysql.java</a:t>
            </a:r>
            <a:endParaRPr lang="tr-TR" dirty="0"/>
          </a:p>
        </p:txBody>
      </p:sp>
    </p:spTree>
    <p:extLst>
      <p:ext uri="{BB962C8B-B14F-4D97-AF65-F5344CB8AC3E}">
        <p14:creationId xmlns:p14="http://schemas.microsoft.com/office/powerpoint/2010/main" val="1456282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543" y="960559"/>
            <a:ext cx="89725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4442482" y="439560"/>
            <a:ext cx="2962671" cy="369332"/>
          </a:xfrm>
          <a:prstGeom prst="rect">
            <a:avLst/>
          </a:prstGeom>
          <a:noFill/>
        </p:spPr>
        <p:txBody>
          <a:bodyPr wrap="none" rtlCol="0">
            <a:spAutoFit/>
          </a:bodyPr>
          <a:lstStyle/>
          <a:p>
            <a:r>
              <a:rPr lang="tr-TR" dirty="0" smtClean="0"/>
              <a:t>_3_QualiferMultiple.xhtml</a:t>
            </a:r>
            <a:endParaRPr lang="tr-TR" dirty="0"/>
          </a:p>
        </p:txBody>
      </p:sp>
    </p:spTree>
    <p:extLst>
      <p:ext uri="{BB962C8B-B14F-4D97-AF65-F5344CB8AC3E}">
        <p14:creationId xmlns:p14="http://schemas.microsoft.com/office/powerpoint/2010/main" val="2435448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71990"/>
          </a:xfrm>
        </p:spPr>
        <p:txBody>
          <a:bodyPr/>
          <a:lstStyle/>
          <a:p>
            <a:r>
              <a:rPr lang="tr-TR" dirty="0" err="1" smtClean="0"/>
              <a:t>Scoped</a:t>
            </a:r>
            <a:endParaRPr lang="tr-T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04" y="1282578"/>
            <a:ext cx="55245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786" y="4004530"/>
            <a:ext cx="66865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7179815" y="1720387"/>
            <a:ext cx="3013967" cy="369332"/>
          </a:xfrm>
          <a:prstGeom prst="rect">
            <a:avLst/>
          </a:prstGeom>
          <a:noFill/>
        </p:spPr>
        <p:txBody>
          <a:bodyPr wrap="none" rtlCol="0">
            <a:spAutoFit/>
          </a:bodyPr>
          <a:lstStyle/>
          <a:p>
            <a:r>
              <a:rPr lang="tr-TR" dirty="0" smtClean="0"/>
              <a:t>_01_RequestScoped.java</a:t>
            </a:r>
            <a:endParaRPr lang="tr-TR" dirty="0"/>
          </a:p>
        </p:txBody>
      </p:sp>
      <p:sp>
        <p:nvSpPr>
          <p:cNvPr id="8" name="Metin kutusu 7"/>
          <p:cNvSpPr txBox="1"/>
          <p:nvPr/>
        </p:nvSpPr>
        <p:spPr>
          <a:xfrm>
            <a:off x="1153926" y="4825273"/>
            <a:ext cx="2890535" cy="369332"/>
          </a:xfrm>
          <a:prstGeom prst="rect">
            <a:avLst/>
          </a:prstGeom>
          <a:noFill/>
        </p:spPr>
        <p:txBody>
          <a:bodyPr wrap="none" rtlCol="0">
            <a:spAutoFit/>
          </a:bodyPr>
          <a:lstStyle/>
          <a:p>
            <a:r>
              <a:rPr lang="tr-TR" dirty="0" smtClean="0"/>
              <a:t>_02_SessionScoped.java</a:t>
            </a:r>
            <a:endParaRPr lang="tr-TR" dirty="0"/>
          </a:p>
        </p:txBody>
      </p:sp>
      <p:sp>
        <p:nvSpPr>
          <p:cNvPr id="5" name="Sağ Ok 4"/>
          <p:cNvSpPr/>
          <p:nvPr/>
        </p:nvSpPr>
        <p:spPr>
          <a:xfrm rot="10800000">
            <a:off x="6330462" y="1720388"/>
            <a:ext cx="726830" cy="305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Sağ Ok 5"/>
          <p:cNvSpPr/>
          <p:nvPr/>
        </p:nvSpPr>
        <p:spPr>
          <a:xfrm>
            <a:off x="4208585" y="4893295"/>
            <a:ext cx="679938" cy="233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9985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DBF631-E9B5-4003-B231-2FB311FEA63E}"/>
              </a:ext>
            </a:extLst>
          </p:cNvPr>
          <p:cNvSpPr>
            <a:spLocks noGrp="1"/>
          </p:cNvSpPr>
          <p:nvPr>
            <p:ph idx="1"/>
          </p:nvPr>
        </p:nvSpPr>
        <p:spPr>
          <a:xfrm>
            <a:off x="1154954" y="1038687"/>
            <a:ext cx="8825659" cy="4981113"/>
          </a:xfrm>
        </p:spPr>
        <p:txBody>
          <a:bodyPr/>
          <a:lstStyle/>
          <a:p>
            <a:r>
              <a:rPr lang="tr-TR" dirty="0">
                <a:solidFill>
                  <a:schemeClr val="tx1"/>
                </a:solidFill>
              </a:rPr>
              <a:t>Örnek;</a:t>
            </a:r>
          </a:p>
          <a:p>
            <a:r>
              <a:rPr lang="tr-TR" dirty="0" err="1">
                <a:solidFill>
                  <a:schemeClr val="tx1"/>
                </a:solidFill>
              </a:rPr>
              <a:t>testList.forEach</a:t>
            </a:r>
            <a:r>
              <a:rPr lang="tr-TR" dirty="0">
                <a:solidFill>
                  <a:schemeClr val="tx1"/>
                </a:solidFill>
              </a:rPr>
              <a:t>(</a:t>
            </a:r>
            <a:r>
              <a:rPr lang="tr-TR" dirty="0" err="1">
                <a:solidFill>
                  <a:schemeClr val="tx1"/>
                </a:solidFill>
              </a:rPr>
              <a:t>TestClass</a:t>
            </a:r>
            <a:r>
              <a:rPr lang="tr-TR" dirty="0">
                <a:solidFill>
                  <a:schemeClr val="tx1"/>
                </a:solidFill>
              </a:rPr>
              <a:t>::</a:t>
            </a:r>
            <a:r>
              <a:rPr lang="tr-TR" dirty="0" err="1">
                <a:solidFill>
                  <a:schemeClr val="tx1"/>
                </a:solidFill>
              </a:rPr>
              <a:t>staticMetod</a:t>
            </a:r>
            <a:r>
              <a:rPr lang="tr-TR" dirty="0">
                <a:solidFill>
                  <a:schemeClr val="tx1"/>
                </a:solidFill>
              </a:rPr>
              <a:t>);</a:t>
            </a:r>
          </a:p>
          <a:p>
            <a:r>
              <a:rPr lang="tr-TR" dirty="0" err="1">
                <a:solidFill>
                  <a:schemeClr val="tx1"/>
                </a:solidFill>
              </a:rPr>
              <a:t>TestClass</a:t>
            </a:r>
            <a:r>
              <a:rPr lang="tr-TR" dirty="0">
                <a:solidFill>
                  <a:schemeClr val="tx1"/>
                </a:solidFill>
              </a:rPr>
              <a:t> </a:t>
            </a:r>
            <a:r>
              <a:rPr lang="tr-TR" dirty="0" err="1">
                <a:solidFill>
                  <a:schemeClr val="tx1"/>
                </a:solidFill>
              </a:rPr>
              <a:t>testClass</a:t>
            </a:r>
            <a:r>
              <a:rPr lang="tr-TR" dirty="0">
                <a:solidFill>
                  <a:schemeClr val="tx1"/>
                </a:solidFill>
              </a:rPr>
              <a:t>=</a:t>
            </a:r>
            <a:r>
              <a:rPr lang="tr-TR" dirty="0" err="1">
                <a:solidFill>
                  <a:schemeClr val="tx1"/>
                </a:solidFill>
              </a:rPr>
              <a:t>new</a:t>
            </a:r>
            <a:r>
              <a:rPr lang="tr-TR" dirty="0">
                <a:solidFill>
                  <a:schemeClr val="tx1"/>
                </a:solidFill>
              </a:rPr>
              <a:t> </a:t>
            </a:r>
            <a:r>
              <a:rPr lang="tr-TR" dirty="0" err="1">
                <a:solidFill>
                  <a:schemeClr val="tx1"/>
                </a:solidFill>
              </a:rPr>
              <a:t>TestClass</a:t>
            </a:r>
            <a:r>
              <a:rPr lang="tr-TR" dirty="0">
                <a:solidFill>
                  <a:schemeClr val="tx1"/>
                </a:solidFill>
              </a:rPr>
              <a:t>();</a:t>
            </a:r>
          </a:p>
          <a:p>
            <a:r>
              <a:rPr lang="tr-TR" dirty="0" err="1">
                <a:solidFill>
                  <a:schemeClr val="tx1"/>
                </a:solidFill>
              </a:rPr>
              <a:t>testList.forEach</a:t>
            </a:r>
            <a:r>
              <a:rPr lang="tr-TR" dirty="0">
                <a:solidFill>
                  <a:schemeClr val="tx1"/>
                </a:solidFill>
              </a:rPr>
              <a:t>(</a:t>
            </a:r>
            <a:r>
              <a:rPr lang="tr-TR" dirty="0" err="1">
                <a:solidFill>
                  <a:schemeClr val="tx1"/>
                </a:solidFill>
              </a:rPr>
              <a:t>testClass</a:t>
            </a:r>
            <a:r>
              <a:rPr lang="tr-TR" dirty="0">
                <a:solidFill>
                  <a:schemeClr val="tx1"/>
                </a:solidFill>
              </a:rPr>
              <a:t>::</a:t>
            </a:r>
            <a:r>
              <a:rPr lang="tr-TR" dirty="0" err="1">
                <a:solidFill>
                  <a:schemeClr val="tx1"/>
                </a:solidFill>
              </a:rPr>
              <a:t>nonStaticMetod</a:t>
            </a:r>
            <a:r>
              <a:rPr lang="tr-TR" dirty="0">
                <a:solidFill>
                  <a:schemeClr val="tx1"/>
                </a:solidFill>
              </a:rPr>
              <a:t>);</a:t>
            </a:r>
          </a:p>
          <a:p>
            <a:r>
              <a:rPr lang="tr-TR" dirty="0">
                <a:solidFill>
                  <a:schemeClr val="tx1"/>
                </a:solidFill>
              </a:rPr>
              <a:t>8) </a:t>
            </a:r>
            <a:r>
              <a:rPr lang="tr-TR" dirty="0" err="1">
                <a:solidFill>
                  <a:schemeClr val="tx1"/>
                </a:solidFill>
              </a:rPr>
              <a:t>Javascript</a:t>
            </a:r>
            <a:r>
              <a:rPr lang="tr-TR" dirty="0">
                <a:solidFill>
                  <a:schemeClr val="tx1"/>
                </a:solidFill>
              </a:rPr>
              <a:t> kodlarının çok hızlı çalışmasını sağlayan, </a:t>
            </a:r>
            <a:r>
              <a:rPr lang="tr-TR" dirty="0" err="1">
                <a:solidFill>
                  <a:schemeClr val="tx1"/>
                </a:solidFill>
              </a:rPr>
              <a:t>Nashorn</a:t>
            </a:r>
            <a:r>
              <a:rPr lang="tr-TR" dirty="0">
                <a:solidFill>
                  <a:schemeClr val="tx1"/>
                </a:solidFill>
              </a:rPr>
              <a:t> </a:t>
            </a:r>
            <a:r>
              <a:rPr lang="tr-TR" dirty="0" err="1">
                <a:solidFill>
                  <a:schemeClr val="tx1"/>
                </a:solidFill>
              </a:rPr>
              <a:t>javascript</a:t>
            </a:r>
            <a:r>
              <a:rPr lang="tr-TR" dirty="0">
                <a:solidFill>
                  <a:schemeClr val="tx1"/>
                </a:solidFill>
              </a:rPr>
              <a:t> engine geldi.</a:t>
            </a:r>
          </a:p>
          <a:p>
            <a:r>
              <a:rPr lang="tr-TR" dirty="0">
                <a:solidFill>
                  <a:schemeClr val="tx1"/>
                </a:solidFill>
              </a:rPr>
              <a:t>9) </a:t>
            </a:r>
            <a:r>
              <a:rPr lang="tr-TR" dirty="0" err="1">
                <a:solidFill>
                  <a:schemeClr val="tx1"/>
                </a:solidFill>
              </a:rPr>
              <a:t>AtomicLong</a:t>
            </a:r>
            <a:r>
              <a:rPr lang="tr-TR" dirty="0">
                <a:solidFill>
                  <a:schemeClr val="tx1"/>
                </a:solidFill>
              </a:rPr>
              <a:t> dan daha yüksek başarımlı sayaç işlemlerinin yapıldığı </a:t>
            </a:r>
            <a:r>
              <a:rPr lang="tr-TR" dirty="0" err="1">
                <a:solidFill>
                  <a:schemeClr val="tx1"/>
                </a:solidFill>
              </a:rPr>
              <a:t>LongAdder</a:t>
            </a:r>
            <a:r>
              <a:rPr lang="tr-TR" dirty="0">
                <a:solidFill>
                  <a:schemeClr val="tx1"/>
                </a:solidFill>
              </a:rPr>
              <a:t> objesi geldi. </a:t>
            </a:r>
            <a:r>
              <a:rPr lang="tr-TR" dirty="0" err="1">
                <a:solidFill>
                  <a:schemeClr val="tx1"/>
                </a:solidFill>
              </a:rPr>
              <a:t>AtomicLong</a:t>
            </a:r>
            <a:r>
              <a:rPr lang="tr-TR" dirty="0">
                <a:solidFill>
                  <a:schemeClr val="tx1"/>
                </a:solidFill>
              </a:rPr>
              <a:t> a </a:t>
            </a:r>
            <a:r>
              <a:rPr lang="tr-TR" dirty="0" err="1">
                <a:solidFill>
                  <a:schemeClr val="tx1"/>
                </a:solidFill>
              </a:rPr>
              <a:t>gore</a:t>
            </a:r>
            <a:r>
              <a:rPr lang="tr-TR" dirty="0">
                <a:solidFill>
                  <a:schemeClr val="tx1"/>
                </a:solidFill>
              </a:rPr>
              <a:t> daha fazla bellek kullanmaktadır.</a:t>
            </a:r>
          </a:p>
          <a:p>
            <a:r>
              <a:rPr lang="tr-TR" dirty="0">
                <a:solidFill>
                  <a:schemeClr val="tx1"/>
                </a:solidFill>
              </a:rPr>
              <a:t>10) Nesnelerin </a:t>
            </a:r>
            <a:r>
              <a:rPr lang="tr-TR" dirty="0" err="1">
                <a:solidFill>
                  <a:schemeClr val="tx1"/>
                </a:solidFill>
              </a:rPr>
              <a:t>NullCheck</a:t>
            </a:r>
            <a:r>
              <a:rPr lang="tr-TR" dirty="0">
                <a:solidFill>
                  <a:schemeClr val="tx1"/>
                </a:solidFill>
              </a:rPr>
              <a:t> işlemleri için “</a:t>
            </a:r>
            <a:r>
              <a:rPr lang="tr-TR" dirty="0" err="1">
                <a:solidFill>
                  <a:schemeClr val="tx1"/>
                </a:solidFill>
              </a:rPr>
              <a:t>Optional</a:t>
            </a:r>
            <a:r>
              <a:rPr lang="tr-TR" dirty="0">
                <a:solidFill>
                  <a:schemeClr val="tx1"/>
                </a:solidFill>
              </a:rPr>
              <a:t>” isimli özel bir </a:t>
            </a:r>
            <a:r>
              <a:rPr lang="tr-TR" dirty="0" err="1">
                <a:solidFill>
                  <a:schemeClr val="tx1"/>
                </a:solidFill>
              </a:rPr>
              <a:t>utilityclass</a:t>
            </a:r>
            <a:r>
              <a:rPr lang="tr-TR" dirty="0">
                <a:solidFill>
                  <a:schemeClr val="tx1"/>
                </a:solidFill>
              </a:rPr>
              <a:t> geldi.</a:t>
            </a:r>
          </a:p>
          <a:p>
            <a:endParaRPr lang="tr-TR" dirty="0">
              <a:solidFill>
                <a:schemeClr val="tx1"/>
              </a:solidFill>
            </a:endParaRPr>
          </a:p>
          <a:p>
            <a:endParaRPr lang="tr-TR" dirty="0">
              <a:solidFill>
                <a:schemeClr val="tx1"/>
              </a:solidFill>
            </a:endParaRPr>
          </a:p>
        </p:txBody>
      </p:sp>
      <p:pic>
        <p:nvPicPr>
          <p:cNvPr id="4" name="Picture 3">
            <a:extLst>
              <a:ext uri="{FF2B5EF4-FFF2-40B4-BE49-F238E27FC236}">
                <a16:creationId xmlns="" xmlns:a16="http://schemas.microsoft.com/office/drawing/2014/main" id="{14186B67-ECAD-464C-8175-9E3D7CFA3BB1}"/>
              </a:ext>
            </a:extLst>
          </p:cNvPr>
          <p:cNvPicPr>
            <a:picLocks noChangeAspect="1"/>
          </p:cNvPicPr>
          <p:nvPr/>
        </p:nvPicPr>
        <p:blipFill>
          <a:blip r:embed="rId2"/>
          <a:stretch>
            <a:fillRect/>
          </a:stretch>
        </p:blipFill>
        <p:spPr>
          <a:xfrm>
            <a:off x="7227888" y="664992"/>
            <a:ext cx="3256640" cy="1960745"/>
          </a:xfrm>
          <a:prstGeom prst="rect">
            <a:avLst/>
          </a:prstGeom>
        </p:spPr>
      </p:pic>
    </p:spTree>
    <p:extLst>
      <p:ext uri="{BB962C8B-B14F-4D97-AF65-F5344CB8AC3E}">
        <p14:creationId xmlns:p14="http://schemas.microsoft.com/office/powerpoint/2010/main" val="609965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67" y="492791"/>
            <a:ext cx="74866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282" y="3428634"/>
            <a:ext cx="90201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8293508" y="1166281"/>
            <a:ext cx="3408305" cy="369332"/>
          </a:xfrm>
          <a:prstGeom prst="rect">
            <a:avLst/>
          </a:prstGeom>
          <a:noFill/>
        </p:spPr>
        <p:txBody>
          <a:bodyPr wrap="none" rtlCol="0">
            <a:spAutoFit/>
          </a:bodyPr>
          <a:lstStyle/>
          <a:p>
            <a:r>
              <a:rPr lang="tr-TR" dirty="0" smtClean="0"/>
              <a:t>_03_ApplicationScoped.java</a:t>
            </a:r>
            <a:endParaRPr lang="tr-TR" dirty="0"/>
          </a:p>
        </p:txBody>
      </p:sp>
      <p:sp>
        <p:nvSpPr>
          <p:cNvPr id="7" name="Metin kutusu 6"/>
          <p:cNvSpPr txBox="1"/>
          <p:nvPr/>
        </p:nvSpPr>
        <p:spPr>
          <a:xfrm>
            <a:off x="439046" y="3434551"/>
            <a:ext cx="2210862" cy="369332"/>
          </a:xfrm>
          <a:prstGeom prst="rect">
            <a:avLst/>
          </a:prstGeom>
          <a:noFill/>
        </p:spPr>
        <p:txBody>
          <a:bodyPr wrap="none" rtlCol="0">
            <a:spAutoFit/>
          </a:bodyPr>
          <a:lstStyle/>
          <a:p>
            <a:r>
              <a:rPr lang="tr-TR" dirty="0" smtClean="0"/>
              <a:t>_07_Scoped.xhtml</a:t>
            </a:r>
            <a:endParaRPr lang="tr-TR" dirty="0"/>
          </a:p>
        </p:txBody>
      </p:sp>
    </p:spTree>
    <p:extLst>
      <p:ext uri="{BB962C8B-B14F-4D97-AF65-F5344CB8AC3E}">
        <p14:creationId xmlns:p14="http://schemas.microsoft.com/office/powerpoint/2010/main" val="4241020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789928"/>
          </a:xfrm>
        </p:spPr>
        <p:txBody>
          <a:bodyPr/>
          <a:lstStyle/>
          <a:p>
            <a:r>
              <a:rPr lang="tr-TR" dirty="0" err="1" smtClean="0"/>
              <a:t>Interceptor</a:t>
            </a:r>
            <a:endParaRPr lang="tr-TR"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652" y="1229458"/>
            <a:ext cx="908685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171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07" y="706315"/>
            <a:ext cx="4419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401" y="706315"/>
            <a:ext cx="46386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07" y="3587628"/>
            <a:ext cx="58864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35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128713"/>
            <a:ext cx="897255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103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64049" y="863026"/>
            <a:ext cx="9404723" cy="766482"/>
          </a:xfrm>
        </p:spPr>
        <p:txBody>
          <a:bodyPr/>
          <a:lstStyle/>
          <a:p>
            <a:r>
              <a:rPr lang="tr-TR" dirty="0" err="1" smtClean="0"/>
              <a:t>Stereotype</a:t>
            </a:r>
            <a:endParaRPr lang="tr-TR"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91" y="2313110"/>
            <a:ext cx="4286250" cy="2724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143" y="2313110"/>
            <a:ext cx="51339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618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181100"/>
            <a:ext cx="90106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269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25097"/>
          </a:xfrm>
        </p:spPr>
        <p:txBody>
          <a:bodyPr/>
          <a:lstStyle/>
          <a:p>
            <a:pPr algn="r"/>
            <a:r>
              <a:rPr lang="tr-TR" dirty="0" smtClean="0"/>
              <a:t>PERMALINK</a:t>
            </a:r>
            <a:endParaRPr lang="tr-TR" dirty="0"/>
          </a:p>
        </p:txBody>
      </p:sp>
      <p:sp>
        <p:nvSpPr>
          <p:cNvPr id="3" name="İçerik Yer Tutucusu 2"/>
          <p:cNvSpPr>
            <a:spLocks noGrp="1"/>
          </p:cNvSpPr>
          <p:nvPr>
            <p:ph idx="1"/>
          </p:nvPr>
        </p:nvSpPr>
        <p:spPr>
          <a:xfrm>
            <a:off x="1079866" y="1642611"/>
            <a:ext cx="8946541" cy="4195481"/>
          </a:xfrm>
        </p:spPr>
        <p:txBody>
          <a:bodyPr/>
          <a:lstStyle/>
          <a:p>
            <a:r>
              <a:rPr lang="tr-TR">
                <a:hlinkClick r:id="rId2"/>
              </a:rPr>
              <a:t>https://</a:t>
            </a:r>
            <a:r>
              <a:rPr lang="tr-TR" smtClean="0">
                <a:hlinkClick r:id="rId2"/>
              </a:rPr>
              <a:t>github.com/nurmelekovat/InnovaSpringframework2WeekHomework.git</a:t>
            </a:r>
            <a:endParaRPr lang="tr-TR" smtClean="0"/>
          </a:p>
          <a:p>
            <a:endParaRPr lang="tr-TR" dirty="0"/>
          </a:p>
        </p:txBody>
      </p:sp>
    </p:spTree>
    <p:extLst>
      <p:ext uri="{BB962C8B-B14F-4D97-AF65-F5344CB8AC3E}">
        <p14:creationId xmlns:p14="http://schemas.microsoft.com/office/powerpoint/2010/main" val="295827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36820"/>
          </a:xfrm>
        </p:spPr>
        <p:txBody>
          <a:bodyPr/>
          <a:lstStyle/>
          <a:p>
            <a:r>
              <a:rPr lang="tr-TR" b="1" dirty="0"/>
              <a:t>ASCII Kodu Nedir? </a:t>
            </a:r>
            <a:br>
              <a:rPr lang="tr-TR" b="1" dirty="0"/>
            </a:br>
            <a:endParaRPr lang="tr-TR" dirty="0"/>
          </a:p>
        </p:txBody>
      </p:sp>
      <p:sp>
        <p:nvSpPr>
          <p:cNvPr id="3" name="İçerik Yer Tutucusu 2"/>
          <p:cNvSpPr>
            <a:spLocks noGrp="1"/>
          </p:cNvSpPr>
          <p:nvPr>
            <p:ph idx="1"/>
          </p:nvPr>
        </p:nvSpPr>
        <p:spPr>
          <a:xfrm>
            <a:off x="1032973" y="1712948"/>
            <a:ext cx="8946541" cy="4195481"/>
          </a:xfrm>
        </p:spPr>
        <p:txBody>
          <a:bodyPr/>
          <a:lstStyle/>
          <a:p>
            <a:pPr algn="just"/>
            <a:r>
              <a:rPr lang="tr-TR" dirty="0" err="1"/>
              <a:t>Ascii</a:t>
            </a:r>
            <a:r>
              <a:rPr lang="tr-TR" dirty="0"/>
              <a:t> kodu ,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a:t>
            </a:r>
            <a:r>
              <a:rPr lang="tr-TR" dirty="0" err="1"/>
              <a:t>biçimidir,bilgisayar</a:t>
            </a:r>
            <a:r>
              <a:rPr lang="tr-TR" dirty="0"/>
              <a:t> dilindeki kodlama </a:t>
            </a:r>
            <a:r>
              <a:rPr lang="tr-TR" dirty="0" err="1"/>
              <a:t>sistemidir.Açılımı</a:t>
            </a:r>
            <a:r>
              <a:rPr lang="tr-TR" dirty="0"/>
              <a:t> ASCII (</a:t>
            </a:r>
            <a:r>
              <a:rPr lang="tr-TR" dirty="0" err="1"/>
              <a:t>American</a:t>
            </a:r>
            <a:r>
              <a:rPr lang="tr-TR" dirty="0"/>
              <a:t> </a:t>
            </a:r>
            <a:r>
              <a:rPr lang="tr-TR" dirty="0" err="1"/>
              <a:t>Standard</a:t>
            </a:r>
            <a:r>
              <a:rPr lang="tr-TR" dirty="0"/>
              <a:t> </a:t>
            </a:r>
            <a:r>
              <a:rPr lang="tr-TR" dirty="0" err="1"/>
              <a:t>Code</a:t>
            </a:r>
            <a:r>
              <a:rPr lang="tr-TR" dirty="0"/>
              <a:t> </a:t>
            </a:r>
            <a:r>
              <a:rPr lang="tr-TR" dirty="0" err="1"/>
              <a:t>for</a:t>
            </a:r>
            <a:r>
              <a:rPr lang="tr-TR" dirty="0"/>
              <a:t> Information </a:t>
            </a:r>
            <a:r>
              <a:rPr lang="tr-TR" dirty="0" err="1"/>
              <a:t>Interchange</a:t>
            </a:r>
            <a:r>
              <a:rPr lang="tr-TR" dirty="0"/>
              <a:t>) olan bu kodlama sistemi ilk olarak telgraf kodlarında ticari amaçlı </a:t>
            </a:r>
            <a:r>
              <a:rPr lang="tr-TR" dirty="0" smtClean="0"/>
              <a:t>kullanılmıştır </a:t>
            </a:r>
            <a:r>
              <a:rPr lang="tr-TR" dirty="0"/>
              <a:t>ve daha sonraları değişim ve gelişime uğramıştır</a:t>
            </a:r>
            <a:r>
              <a:rPr lang="tr-TR" dirty="0" smtClean="0"/>
              <a:t>.</a:t>
            </a:r>
          </a:p>
          <a:p>
            <a:pPr fontAlgn="base"/>
            <a:r>
              <a:rPr lang="tr-TR" b="1"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446701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6764215" y="902678"/>
            <a:ext cx="3657600" cy="5345722"/>
          </a:xfrm>
        </p:spPr>
        <p:txBody>
          <a:bodyPr>
            <a:normAutofit lnSpcReduction="10000"/>
          </a:bodyPr>
          <a:lstStyle/>
          <a:p>
            <a:r>
              <a:rPr lang="tr-TR" dirty="0"/>
              <a:t>Klavyede yazabileceğimiz ve görebileceğimiz ya da göremediğimiz bir çok karakter vardır. ancak bilgisayarlar sadece ikili bilgiyi anlar ve hafızasındaki her şeyi  ikili biçiminde </a:t>
            </a:r>
            <a:r>
              <a:rPr lang="tr-TR" dirty="0" err="1"/>
              <a:t>saklar.Örneğin</a:t>
            </a:r>
            <a:r>
              <a:rPr lang="tr-TR" dirty="0"/>
              <a:t> bir bilgisayar “A” karakterinin ne anlama geldiğini bilemez bu karakterler bilgisayar içinde ikili basamak dizisiyle temsil edilir. Bu karakterlerin her biri 8 bitlik dizi kodlarına ayrılmıştır.</a:t>
            </a:r>
            <a:endParaRPr lang="tr-TR" dirty="0"/>
          </a:p>
        </p:txBody>
      </p:sp>
      <p:pic>
        <p:nvPicPr>
          <p:cNvPr id="1028" name="Picture 4" descr="ascii-ne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05" y="902677"/>
            <a:ext cx="5648325" cy="506436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2729261" y="6145796"/>
            <a:ext cx="1649811" cy="369332"/>
          </a:xfrm>
          <a:prstGeom prst="rect">
            <a:avLst/>
          </a:prstGeom>
          <a:noFill/>
        </p:spPr>
        <p:txBody>
          <a:bodyPr wrap="none" rtlCol="0">
            <a:spAutoFit/>
          </a:bodyPr>
          <a:lstStyle/>
          <a:p>
            <a:r>
              <a:rPr lang="tr-TR" i="1" dirty="0"/>
              <a:t>ASCII tablosu</a:t>
            </a:r>
            <a:endParaRPr lang="tr-TR" dirty="0"/>
          </a:p>
        </p:txBody>
      </p:sp>
    </p:spTree>
    <p:extLst>
      <p:ext uri="{BB962C8B-B14F-4D97-AF65-F5344CB8AC3E}">
        <p14:creationId xmlns:p14="http://schemas.microsoft.com/office/powerpoint/2010/main" val="153223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69557" y="652010"/>
            <a:ext cx="9404723" cy="954051"/>
          </a:xfrm>
        </p:spPr>
        <p:txBody>
          <a:bodyPr/>
          <a:lstStyle/>
          <a:p>
            <a:r>
              <a:rPr lang="tr-TR" b="1" dirty="0"/>
              <a:t>Unicode Nedir?</a:t>
            </a:r>
            <a:br>
              <a:rPr lang="tr-TR" b="1" dirty="0"/>
            </a:br>
            <a:endParaRPr lang="tr-TR" dirty="0"/>
          </a:p>
        </p:txBody>
      </p:sp>
      <p:sp>
        <p:nvSpPr>
          <p:cNvPr id="3" name="İçerik Yer Tutucusu 2"/>
          <p:cNvSpPr>
            <a:spLocks noGrp="1"/>
          </p:cNvSpPr>
          <p:nvPr>
            <p:ph idx="1"/>
          </p:nvPr>
        </p:nvSpPr>
        <p:spPr>
          <a:xfrm>
            <a:off x="1068143" y="1724672"/>
            <a:ext cx="8946541" cy="4195481"/>
          </a:xfrm>
        </p:spPr>
        <p:txBody>
          <a:bodyPr>
            <a:normAutofit fontScale="92500" lnSpcReduction="10000"/>
          </a:bodyPr>
          <a:lstStyle/>
          <a:p>
            <a:r>
              <a:rPr lang="tr-TR" dirty="0"/>
              <a:t>Unicode, dijital, ve geleneksel medyada her bir karakter ve sembolleri benzersiz bir rakam yardımıyla oluşturmak için geliştirilen bir metin </a:t>
            </a:r>
            <a:r>
              <a:rPr lang="tr-TR" dirty="0" err="1"/>
              <a:t>standartıdır</a:t>
            </a:r>
            <a:r>
              <a:rPr lang="tr-TR" dirty="0"/>
              <a:t>. Adı “Universal” ve “</a:t>
            </a:r>
            <a:r>
              <a:rPr lang="tr-TR" dirty="0" err="1"/>
              <a:t>Code</a:t>
            </a:r>
            <a:r>
              <a:rPr lang="tr-TR" dirty="0"/>
              <a:t>” kelimelerinin bir araya getirilmesiyle oluşan Unicode, </a:t>
            </a:r>
            <a:r>
              <a:rPr lang="tr-TR" dirty="0" err="1"/>
              <a:t>standartı</a:t>
            </a:r>
            <a:r>
              <a:rPr lang="tr-TR" dirty="0"/>
              <a:t> 1980’li yıllarda geliştirilmiştir. Unicode’un geliştirilmesinin arında yatan temel neden ASCII, (</a:t>
            </a: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karakter kodlamasının daha gelişmiş ve stratejik bir sürümünün oluşturulabilmesidir.</a:t>
            </a:r>
          </a:p>
          <a:p>
            <a:endParaRPr lang="tr-TR" dirty="0"/>
          </a:p>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55905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27F312-06F3-4626-B10B-AF327639580E}"/>
              </a:ext>
            </a:extLst>
          </p:cNvPr>
          <p:cNvSpPr>
            <a:spLocks noGrp="1"/>
          </p:cNvSpPr>
          <p:nvPr>
            <p:ph type="title"/>
          </p:nvPr>
        </p:nvSpPr>
        <p:spPr/>
        <p:txBody>
          <a:bodyPr/>
          <a:lstStyle/>
          <a:p>
            <a:r>
              <a:rPr lang="tr-TR" dirty="0"/>
              <a:t>JAVA 9 İLE GELEN ÖZELLİKLER</a:t>
            </a:r>
          </a:p>
        </p:txBody>
      </p:sp>
      <p:sp>
        <p:nvSpPr>
          <p:cNvPr id="3" name="Content Placeholder 2">
            <a:extLst>
              <a:ext uri="{FF2B5EF4-FFF2-40B4-BE49-F238E27FC236}">
                <a16:creationId xmlns="" xmlns:a16="http://schemas.microsoft.com/office/drawing/2014/main" id="{63A16777-0AD2-4F46-8CD3-EC6B7E00E5A9}"/>
              </a:ext>
            </a:extLst>
          </p:cNvPr>
          <p:cNvSpPr>
            <a:spLocks noGrp="1"/>
          </p:cNvSpPr>
          <p:nvPr>
            <p:ph idx="1"/>
          </p:nvPr>
        </p:nvSpPr>
        <p:spPr>
          <a:xfrm>
            <a:off x="1103312" y="1482572"/>
            <a:ext cx="9993775" cy="4765828"/>
          </a:xfrm>
        </p:spPr>
        <p:txBody>
          <a:bodyPr/>
          <a:lstStyle/>
          <a:p>
            <a:r>
              <a:rPr lang="tr-TR" dirty="0"/>
              <a:t>Java 9 ile gelen modül sistemi, </a:t>
            </a:r>
            <a:r>
              <a:rPr lang="tr-TR" dirty="0" err="1"/>
              <a:t>JLink</a:t>
            </a:r>
            <a:r>
              <a:rPr lang="tr-TR" dirty="0"/>
              <a:t>, </a:t>
            </a:r>
            <a:r>
              <a:rPr lang="tr-TR" dirty="0" err="1"/>
              <a:t>Interface</a:t>
            </a:r>
            <a:r>
              <a:rPr lang="tr-TR" dirty="0"/>
              <a:t> </a:t>
            </a:r>
            <a:r>
              <a:rPr lang="tr-TR" dirty="0" err="1"/>
              <a:t>Private</a:t>
            </a:r>
            <a:r>
              <a:rPr lang="tr-TR" dirty="0"/>
              <a:t> </a:t>
            </a:r>
            <a:r>
              <a:rPr lang="tr-TR" dirty="0" err="1"/>
              <a:t>Methods</a:t>
            </a:r>
            <a:r>
              <a:rPr lang="tr-TR" dirty="0"/>
              <a:t>, </a:t>
            </a:r>
            <a:r>
              <a:rPr lang="tr-TR" dirty="0" err="1"/>
              <a:t>JShell</a:t>
            </a:r>
            <a:r>
              <a:rPr lang="tr-TR" dirty="0"/>
              <a:t>, HTTP/2 Client, </a:t>
            </a:r>
            <a:r>
              <a:rPr lang="tr-TR" dirty="0" err="1"/>
              <a:t>Reactive</a:t>
            </a:r>
            <a:r>
              <a:rPr lang="tr-TR" dirty="0"/>
              <a:t> </a:t>
            </a:r>
            <a:r>
              <a:rPr lang="tr-TR" dirty="0" err="1"/>
              <a:t>Streams</a:t>
            </a:r>
            <a:r>
              <a:rPr lang="tr-TR" dirty="0"/>
              <a:t> veya reaktif programlama gibi özelliklerin örnekleri ve kullanımı ile yer alıyor.</a:t>
            </a:r>
          </a:p>
          <a:p>
            <a:r>
              <a:rPr lang="tr-TR" dirty="0"/>
              <a:t>Java 9 öncesi modül sistemi </a:t>
            </a:r>
            <a:r>
              <a:rPr lang="tr-TR" dirty="0" err="1"/>
              <a:t>maven</a:t>
            </a:r>
            <a:r>
              <a:rPr lang="tr-TR" dirty="0"/>
              <a:t>, </a:t>
            </a:r>
            <a:r>
              <a:rPr lang="tr-TR" dirty="0" err="1"/>
              <a:t>gradle</a:t>
            </a:r>
            <a:r>
              <a:rPr lang="tr-TR" dirty="0"/>
              <a:t> gibi araçlar ile sağlanıyordu.</a:t>
            </a:r>
          </a:p>
          <a:p>
            <a:r>
              <a:rPr lang="tr-TR" dirty="0"/>
              <a:t>Java 9 ile birlikte gelen modül sistemi ile birlikte JDK içerisinde modül sistemi özelliği gelmiş oldu.</a:t>
            </a:r>
          </a:p>
          <a:p>
            <a:r>
              <a:rPr lang="tr-TR" dirty="0"/>
              <a:t>Modüler </a:t>
            </a:r>
            <a:r>
              <a:rPr lang="tr-TR" dirty="0" err="1"/>
              <a:t>sistem:Jigsaw</a:t>
            </a:r>
            <a:r>
              <a:rPr lang="tr-TR" dirty="0"/>
              <a:t>(yapboz) projesi kapsamında hayatımıza giren bu yenilik ile projelerin erişim gereksinimleri ve sunduğu özellikleri net olan modüllerden oluşması hedeflenmektedir.</a:t>
            </a:r>
          </a:p>
          <a:p>
            <a:r>
              <a:rPr lang="tr-TR" dirty="0"/>
              <a:t>Bu sistemde kullanılan bir modül birbirleriyle ilişkili paketler(</a:t>
            </a:r>
            <a:r>
              <a:rPr lang="tr-TR" dirty="0" err="1"/>
              <a:t>packages</a:t>
            </a:r>
            <a:r>
              <a:rPr lang="tr-TR" dirty="0"/>
              <a:t>), kaynaklar(</a:t>
            </a:r>
            <a:r>
              <a:rPr lang="tr-TR" dirty="0" err="1"/>
              <a:t>resources</a:t>
            </a:r>
            <a:r>
              <a:rPr lang="tr-TR" dirty="0"/>
              <a:t>) ve kendisini açıklayan bir dosyadan(module-info.java) oluşmaktadır.</a:t>
            </a:r>
          </a:p>
        </p:txBody>
      </p:sp>
    </p:spTree>
    <p:extLst>
      <p:ext uri="{BB962C8B-B14F-4D97-AF65-F5344CB8AC3E}">
        <p14:creationId xmlns:p14="http://schemas.microsoft.com/office/powerpoint/2010/main" val="1196488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492370"/>
            <a:ext cx="8946541" cy="5756030"/>
          </a:xfrm>
        </p:spPr>
        <p:txBody>
          <a:bodyPr/>
          <a:lstStyle/>
          <a:p>
            <a:r>
              <a:rPr lang="tr-TR" dirty="0"/>
              <a:t>Her karakter için benzersiz bir numara kullanılarak platformlar arası karmaşalara çözüm getirildi. Unicode kullanıldığı sürece hangi platformu kullandığınızı hangi cihaz, </a:t>
            </a:r>
            <a:r>
              <a:rPr lang="tr-TR" dirty="0">
                <a:hlinkClick r:id="rId2"/>
              </a:rPr>
              <a:t>yazılım</a:t>
            </a:r>
            <a:r>
              <a:rPr lang="tr-TR" dirty="0"/>
              <a:t>, veya dili kullandığınız fark etmiyordu. Yazılım üreticileri kısa süre içinde Unicode </a:t>
            </a:r>
            <a:r>
              <a:rPr lang="tr-TR" dirty="0" err="1"/>
              <a:t>standartını</a:t>
            </a:r>
            <a:r>
              <a:rPr lang="tr-TR" dirty="0"/>
              <a:t> kabul ettiler ve yazılımlarını bu </a:t>
            </a:r>
            <a:r>
              <a:rPr lang="tr-TR" dirty="0" err="1"/>
              <a:t>standarta</a:t>
            </a:r>
            <a:r>
              <a:rPr lang="tr-TR" dirty="0"/>
              <a:t> bağlı kalarak geliştirdiler ve düzenlediler. Bugün Unicode kodlaması artık her yerde kullanılıyor. Tüm işletim sistemleri, arama motorları, internet tarayıcıları, bilgisayarlar ve hatta akıllı telefonlar bile. </a:t>
            </a:r>
            <a:r>
              <a:rPr lang="tr-TR" dirty="0">
                <a:hlinkClick r:id="rId3"/>
              </a:rPr>
              <a:t>İnternet</a:t>
            </a:r>
            <a:r>
              <a:rPr lang="tr-TR" dirty="0"/>
              <a:t>, dahi Unicode karakter kodlaması üzerinden çalışıyor. URL’ler, HTML, XML, CSS, </a:t>
            </a:r>
            <a:r>
              <a:rPr lang="tr-TR" dirty="0">
                <a:hlinkClick r:id="rId4"/>
              </a:rPr>
              <a:t>JSON</a:t>
            </a:r>
            <a:r>
              <a:rPr lang="tr-TR" dirty="0"/>
              <a:t>, vb. diller yine Unicode ile internet dünyasına hayat veriyor</a:t>
            </a:r>
            <a:r>
              <a:rPr lang="tr-TR" dirty="0" smtClean="0"/>
              <a:t>.</a:t>
            </a:r>
          </a:p>
          <a:p>
            <a:r>
              <a:rPr lang="tr-TR" dirty="0"/>
              <a:t>Unicode </a:t>
            </a:r>
            <a:r>
              <a:rPr lang="tr-TR" dirty="0" err="1"/>
              <a:t>standartı</a:t>
            </a:r>
            <a:r>
              <a:rPr lang="tr-TR" dirty="0"/>
              <a:t> hem dijital hem geleneksel medyada içeriklerin </a:t>
            </a:r>
            <a:r>
              <a:rPr lang="tr-TR" dirty="0" err="1"/>
              <a:t>standarta</a:t>
            </a:r>
            <a:r>
              <a:rPr lang="tr-TR" dirty="0"/>
              <a:t> bağlanmasına yardımcı oldu. Unicode bugün </a:t>
            </a:r>
            <a:r>
              <a:rPr lang="tr-TR" b="1" dirty="0"/>
              <a:t>Unicode </a:t>
            </a:r>
            <a:r>
              <a:rPr lang="tr-TR" b="1" dirty="0" err="1"/>
              <a:t>Konsoriyum</a:t>
            </a:r>
            <a:r>
              <a:rPr lang="tr-TR" dirty="0" err="1"/>
              <a:t>’u</a:t>
            </a:r>
            <a:r>
              <a:rPr lang="tr-TR" dirty="0"/>
              <a:t> tarafından kar amacı gütmeden geliştirilmeye devam etmektedir.</a:t>
            </a:r>
            <a:endParaRPr lang="tr-TR" dirty="0"/>
          </a:p>
        </p:txBody>
      </p:sp>
    </p:spTree>
    <p:extLst>
      <p:ext uri="{BB962C8B-B14F-4D97-AF65-F5344CB8AC3E}">
        <p14:creationId xmlns:p14="http://schemas.microsoft.com/office/powerpoint/2010/main" val="3164689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808892"/>
            <a:ext cx="9404723" cy="1044356"/>
          </a:xfrm>
        </p:spPr>
        <p:txBody>
          <a:bodyPr/>
          <a:lstStyle/>
          <a:p>
            <a:r>
              <a:rPr lang="tr-TR" b="1" dirty="0"/>
              <a:t>Unicode Türkçe Karakterler</a:t>
            </a:r>
            <a:br>
              <a:rPr lang="tr-TR" b="1" dirty="0"/>
            </a:br>
            <a:endParaRPr lang="tr-TR" dirty="0"/>
          </a:p>
        </p:txBody>
      </p:sp>
      <p:sp>
        <p:nvSpPr>
          <p:cNvPr id="3" name="İçerik Yer Tutucusu 2"/>
          <p:cNvSpPr>
            <a:spLocks noGrp="1"/>
          </p:cNvSpPr>
          <p:nvPr>
            <p:ph idx="1"/>
          </p:nvPr>
        </p:nvSpPr>
        <p:spPr/>
        <p:txBody>
          <a:bodyPr>
            <a:normAutofit fontScale="85000" lnSpcReduction="20000"/>
          </a:bodyPr>
          <a:lstStyle/>
          <a:p>
            <a:pPr fontAlgn="t"/>
            <a:r>
              <a:rPr lang="tr-TR" dirty="0"/>
              <a:t>“ç” harfinin </a:t>
            </a:r>
            <a:r>
              <a:rPr lang="tr-TR" dirty="0" err="1"/>
              <a:t>unicode</a:t>
            </a:r>
            <a:r>
              <a:rPr lang="tr-TR" dirty="0"/>
              <a:t> karşılığı “\u00e7”</a:t>
            </a:r>
          </a:p>
          <a:p>
            <a:pPr fontAlgn="t"/>
            <a:r>
              <a:rPr lang="tr-TR" dirty="0"/>
              <a:t>“Ç” harfinin </a:t>
            </a:r>
            <a:r>
              <a:rPr lang="tr-TR" dirty="0" err="1"/>
              <a:t>unicode</a:t>
            </a:r>
            <a:r>
              <a:rPr lang="tr-TR" dirty="0"/>
              <a:t> karşılığı “\u00c7”</a:t>
            </a:r>
          </a:p>
          <a:p>
            <a:pPr fontAlgn="t"/>
            <a:r>
              <a:rPr lang="tr-TR" dirty="0"/>
              <a:t>“ğ” harfinin </a:t>
            </a:r>
            <a:r>
              <a:rPr lang="tr-TR" dirty="0" err="1"/>
              <a:t>unicode</a:t>
            </a:r>
            <a:r>
              <a:rPr lang="tr-TR" dirty="0"/>
              <a:t> karşılığı “\u011f”</a:t>
            </a:r>
          </a:p>
          <a:p>
            <a:pPr fontAlgn="t"/>
            <a:r>
              <a:rPr lang="tr-TR" dirty="0"/>
              <a:t>“Ğ” harfinin </a:t>
            </a:r>
            <a:r>
              <a:rPr lang="tr-TR" dirty="0" err="1"/>
              <a:t>unicode</a:t>
            </a:r>
            <a:r>
              <a:rPr lang="tr-TR" dirty="0"/>
              <a:t> karşılığı “\u011e”</a:t>
            </a:r>
          </a:p>
          <a:p>
            <a:pPr fontAlgn="t"/>
            <a:r>
              <a:rPr lang="tr-TR" dirty="0"/>
              <a:t>“ı” harfinin </a:t>
            </a:r>
            <a:r>
              <a:rPr lang="tr-TR" dirty="0" err="1"/>
              <a:t>unicode</a:t>
            </a:r>
            <a:r>
              <a:rPr lang="tr-TR" dirty="0"/>
              <a:t> karşılığı “\u0131”</a:t>
            </a:r>
          </a:p>
          <a:p>
            <a:pPr fontAlgn="t"/>
            <a:r>
              <a:rPr lang="tr-TR" dirty="0"/>
              <a:t>“İ” harfinin </a:t>
            </a:r>
            <a:r>
              <a:rPr lang="tr-TR" dirty="0" err="1"/>
              <a:t>unicode</a:t>
            </a:r>
            <a:r>
              <a:rPr lang="tr-TR" dirty="0"/>
              <a:t> karşılığı “\u0130”</a:t>
            </a:r>
          </a:p>
          <a:p>
            <a:pPr fontAlgn="t"/>
            <a:r>
              <a:rPr lang="tr-TR" dirty="0"/>
              <a:t>“ö” harfinin </a:t>
            </a:r>
            <a:r>
              <a:rPr lang="tr-TR" dirty="0" err="1"/>
              <a:t>unicode</a:t>
            </a:r>
            <a:r>
              <a:rPr lang="tr-TR" dirty="0"/>
              <a:t> karşılığı “\u00f6”</a:t>
            </a:r>
          </a:p>
          <a:p>
            <a:pPr fontAlgn="t"/>
            <a:r>
              <a:rPr lang="tr-TR" dirty="0"/>
              <a:t>“Ö” harfinin </a:t>
            </a:r>
            <a:r>
              <a:rPr lang="tr-TR" dirty="0" err="1"/>
              <a:t>unicode</a:t>
            </a:r>
            <a:r>
              <a:rPr lang="tr-TR" dirty="0"/>
              <a:t> karşılığı “\u00d6”</a:t>
            </a:r>
          </a:p>
          <a:p>
            <a:pPr fontAlgn="t"/>
            <a:r>
              <a:rPr lang="tr-TR" dirty="0"/>
              <a:t>“ş” harfinin </a:t>
            </a:r>
            <a:r>
              <a:rPr lang="tr-TR" dirty="0" err="1"/>
              <a:t>unicode</a:t>
            </a:r>
            <a:r>
              <a:rPr lang="tr-TR" dirty="0"/>
              <a:t> karşılığı “\u015f”</a:t>
            </a:r>
          </a:p>
          <a:p>
            <a:pPr fontAlgn="t"/>
            <a:r>
              <a:rPr lang="tr-TR" dirty="0"/>
              <a:t>“Ş” harfinin </a:t>
            </a:r>
            <a:r>
              <a:rPr lang="tr-TR" dirty="0" err="1"/>
              <a:t>unicode</a:t>
            </a:r>
            <a:r>
              <a:rPr lang="tr-TR" dirty="0"/>
              <a:t> karşılığı “\u015e”</a:t>
            </a:r>
          </a:p>
          <a:p>
            <a:pPr fontAlgn="t"/>
            <a:r>
              <a:rPr lang="tr-TR" dirty="0"/>
              <a:t>“ü” harfinin </a:t>
            </a:r>
            <a:r>
              <a:rPr lang="tr-TR" dirty="0" err="1"/>
              <a:t>unicode</a:t>
            </a:r>
            <a:r>
              <a:rPr lang="tr-TR" dirty="0"/>
              <a:t> karşılığı “\u00fc”</a:t>
            </a:r>
          </a:p>
          <a:p>
            <a:pPr fontAlgn="t"/>
            <a:r>
              <a:rPr lang="tr-TR" dirty="0"/>
              <a:t>“Ü” harfinin </a:t>
            </a:r>
            <a:r>
              <a:rPr lang="tr-TR" dirty="0" err="1"/>
              <a:t>unicode</a:t>
            </a:r>
            <a:r>
              <a:rPr lang="tr-TR" dirty="0"/>
              <a:t> karşılığı “\u00dc”</a:t>
            </a:r>
          </a:p>
          <a:p>
            <a:endParaRPr lang="tr-TR" dirty="0"/>
          </a:p>
        </p:txBody>
      </p:sp>
    </p:spTree>
    <p:extLst>
      <p:ext uri="{BB962C8B-B14F-4D97-AF65-F5344CB8AC3E}">
        <p14:creationId xmlns:p14="http://schemas.microsoft.com/office/powerpoint/2010/main" val="3342469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762000"/>
            <a:ext cx="9404723" cy="1091248"/>
          </a:xfrm>
        </p:spPr>
        <p:txBody>
          <a:bodyPr/>
          <a:lstStyle/>
          <a:p>
            <a:r>
              <a:rPr lang="tr-TR" b="1" dirty="0"/>
              <a:t>Unicode ile ASCII Farkları</a:t>
            </a:r>
            <a:br>
              <a:rPr lang="tr-TR" b="1" dirty="0"/>
            </a:br>
            <a:endParaRPr lang="tr-TR" dirty="0"/>
          </a:p>
        </p:txBody>
      </p:sp>
      <p:sp>
        <p:nvSpPr>
          <p:cNvPr id="3" name="İçerik Yer Tutucusu 2"/>
          <p:cNvSpPr>
            <a:spLocks noGrp="1"/>
          </p:cNvSpPr>
          <p:nvPr>
            <p:ph idx="1"/>
          </p:nvPr>
        </p:nvSpPr>
        <p:spPr/>
        <p:txBody>
          <a:bodyPr>
            <a:normAutofit lnSpcReduction="10000"/>
          </a:bodyPr>
          <a:lstStyle/>
          <a:p>
            <a:pPr fontAlgn="t"/>
            <a:r>
              <a:rPr lang="tr-TR" dirty="0"/>
              <a:t>ASCII yalnızca Latin alfabesi için kullanılabilir ve Latin alfabelerinde bile çoğu zaman yeteri kadar verimli değildir. Unicode ise evrensel olarak tüm dillerin kullanımına uygun şekilde tasarlanmıştır.</a:t>
            </a:r>
          </a:p>
          <a:p>
            <a:pPr fontAlgn="t"/>
            <a:r>
              <a:rPr lang="tr-TR" dirty="0"/>
              <a:t>ASCII’nin kullanımına 1963 yılında başlanırken ASCII’nin yerini alan Unicode’un geliştirilmesine 1980 yılında başlanmıştır.</a:t>
            </a:r>
          </a:p>
          <a:p>
            <a:pPr fontAlgn="t"/>
            <a:r>
              <a:rPr lang="tr-TR" dirty="0"/>
              <a:t>Unicode hala Unicode </a:t>
            </a:r>
            <a:r>
              <a:rPr lang="tr-TR" dirty="0" err="1"/>
              <a:t>Konsoriyum’u</a:t>
            </a:r>
            <a:r>
              <a:rPr lang="tr-TR" dirty="0"/>
              <a:t> tarafından kar amacı gütmeden geliştirilmeye devam edilmektedir. ASCII’nin geliştirilmesi yıllar önce durdurulmuştur.</a:t>
            </a:r>
          </a:p>
          <a:p>
            <a:pPr fontAlgn="t"/>
            <a:r>
              <a:rPr lang="tr-TR" dirty="0"/>
              <a:t>Unicode’un geliştirilmesinin amacı evrensel olması ve platformlar arası yaşanan karmaşaların ortadan kaldırılmasıdır.</a:t>
            </a:r>
          </a:p>
          <a:p>
            <a:pPr fontAlgn="t"/>
            <a:r>
              <a:rPr lang="tr-TR" dirty="0"/>
              <a:t>ASCII tam olarak bir standart değilken Unicode tüm dünyada </a:t>
            </a:r>
            <a:r>
              <a:rPr lang="tr-TR" dirty="0" err="1"/>
              <a:t>kabül</a:t>
            </a:r>
            <a:r>
              <a:rPr lang="tr-TR" dirty="0"/>
              <a:t> görmeyi başaran bir standarttır.</a:t>
            </a:r>
          </a:p>
          <a:p>
            <a:endParaRPr lang="tr-TR" dirty="0"/>
          </a:p>
        </p:txBody>
      </p:sp>
    </p:spTree>
    <p:extLst>
      <p:ext uri="{BB962C8B-B14F-4D97-AF65-F5344CB8AC3E}">
        <p14:creationId xmlns:p14="http://schemas.microsoft.com/office/powerpoint/2010/main" val="3388375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675456"/>
            <a:ext cx="9404723" cy="1083005"/>
          </a:xfrm>
        </p:spPr>
        <p:txBody>
          <a:bodyPr/>
          <a:lstStyle/>
          <a:p>
            <a:r>
              <a:rPr lang="tr-TR" b="1" dirty="0"/>
              <a:t>JAR Nedir?</a:t>
            </a:r>
            <a:br>
              <a:rPr lang="tr-TR" b="1" dirty="0"/>
            </a:br>
            <a:endParaRPr lang="tr-TR" dirty="0"/>
          </a:p>
        </p:txBody>
      </p:sp>
      <p:sp>
        <p:nvSpPr>
          <p:cNvPr id="3" name="İçerik Yer Tutucusu 2"/>
          <p:cNvSpPr>
            <a:spLocks noGrp="1"/>
          </p:cNvSpPr>
          <p:nvPr>
            <p:ph idx="1"/>
          </p:nvPr>
        </p:nvSpPr>
        <p:spPr/>
        <p:txBody>
          <a:bodyPr/>
          <a:lstStyle/>
          <a:p>
            <a:r>
              <a:rPr lang="tr-TR" dirty="0"/>
              <a:t>JAR(</a:t>
            </a:r>
            <a:r>
              <a:rPr lang="tr-TR" b="1" dirty="0"/>
              <a:t>J</a:t>
            </a:r>
            <a:r>
              <a:rPr lang="tr-TR" dirty="0"/>
              <a:t>ava </a:t>
            </a:r>
            <a:r>
              <a:rPr lang="tr-TR" b="1" dirty="0" err="1"/>
              <a:t>AR</a:t>
            </a:r>
            <a:r>
              <a:rPr lang="tr-TR" dirty="0" err="1"/>
              <a:t>chive</a:t>
            </a:r>
            <a:r>
              <a:rPr lang="tr-TR" dirty="0"/>
              <a:t>), birden fazla (yüzlerce, binlerce) sınıf içerebilen sıkıştırılmış dosyadır. JAR dosyasına JRE çok hızlı bir şekilde erişebilir. Esasen tüm Java </a:t>
            </a:r>
            <a:r>
              <a:rPr lang="tr-TR" dirty="0" err="1"/>
              <a:t>API’si</a:t>
            </a:r>
            <a:r>
              <a:rPr lang="tr-TR" dirty="0"/>
              <a:t> ‘</a:t>
            </a:r>
            <a:r>
              <a:rPr lang="tr-TR" b="1" dirty="0"/>
              <a:t>rt.java</a:t>
            </a:r>
            <a:r>
              <a:rPr lang="tr-TR" dirty="0"/>
              <a:t>’ isimli tek bir JAR dosyasında yer almaktadır ki bu dosya 12 binden fazla sınıf içermektedir.</a:t>
            </a:r>
          </a:p>
          <a:p>
            <a:r>
              <a:rPr lang="tr-TR" b="1" dirty="0"/>
              <a:t>JAR </a:t>
            </a:r>
            <a:r>
              <a:rPr lang="tr-TR" dirty="0"/>
              <a:t>dosyaları </a:t>
            </a:r>
            <a:r>
              <a:rPr lang="tr-TR" b="1" dirty="0"/>
              <a:t>JDK</a:t>
            </a:r>
            <a:r>
              <a:rPr lang="tr-TR" dirty="0"/>
              <a:t> kurulumu içerisinde yer alan ‘bin’ klasörü içerisindeki ‘</a:t>
            </a:r>
            <a:r>
              <a:rPr lang="tr-TR" dirty="0" err="1"/>
              <a:t>jar</a:t>
            </a:r>
            <a:r>
              <a:rPr lang="tr-TR" dirty="0"/>
              <a:t> </a:t>
            </a:r>
            <a:r>
              <a:rPr lang="tr-TR" dirty="0" err="1"/>
              <a:t>utility</a:t>
            </a:r>
            <a:r>
              <a:rPr lang="tr-TR" dirty="0"/>
              <a:t>’ ile oluşturulabilir. JAR dosyası, ZIP, RAR gibi bir sıkıştırılmış dosyadır ve </a:t>
            </a:r>
            <a:r>
              <a:rPr lang="tr-TR" dirty="0" err="1"/>
              <a:t>Winzip</a:t>
            </a:r>
            <a:r>
              <a:rPr lang="tr-TR" dirty="0"/>
              <a:t>, </a:t>
            </a:r>
            <a:r>
              <a:rPr lang="tr-TR" dirty="0" err="1"/>
              <a:t>WinRAR</a:t>
            </a:r>
            <a:r>
              <a:rPr lang="tr-TR" dirty="0"/>
              <a:t>, PKZIP gibi programlar ile açılabilir, içeriği görülebilir.</a:t>
            </a:r>
          </a:p>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382" y="4919663"/>
            <a:ext cx="28479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123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797168"/>
            <a:ext cx="9404723" cy="1056079"/>
          </a:xfrm>
        </p:spPr>
        <p:txBody>
          <a:bodyPr/>
          <a:lstStyle/>
          <a:p>
            <a:r>
              <a:rPr lang="tr-TR" b="1" dirty="0" smtClean="0"/>
              <a:t>WAR </a:t>
            </a:r>
            <a:r>
              <a:rPr lang="tr-TR" b="1" dirty="0"/>
              <a:t>Nedir?</a:t>
            </a:r>
            <a:br>
              <a:rPr lang="tr-TR" b="1" dirty="0"/>
            </a:br>
            <a:endParaRPr lang="tr-TR" dirty="0"/>
          </a:p>
        </p:txBody>
      </p:sp>
      <p:sp>
        <p:nvSpPr>
          <p:cNvPr id="3" name="İçerik Yer Tutucusu 2"/>
          <p:cNvSpPr>
            <a:spLocks noGrp="1"/>
          </p:cNvSpPr>
          <p:nvPr>
            <p:ph idx="1"/>
          </p:nvPr>
        </p:nvSpPr>
        <p:spPr/>
        <p:txBody>
          <a:bodyPr>
            <a:normAutofit lnSpcReduction="10000"/>
          </a:bodyPr>
          <a:lstStyle/>
          <a:p>
            <a:r>
              <a:rPr lang="tr-TR" dirty="0"/>
              <a:t>WAR dosyası, bir web projesiyle ilgili dosyaları içerir. Herhangi bir sunucu uygulaması / JSP kabına dağıtılabilen sunucu uygulaması, JSP, XML, HTML, CSS ve </a:t>
            </a:r>
            <a:r>
              <a:rPr lang="tr-TR" dirty="0" err="1"/>
              <a:t>JavaScript</a:t>
            </a:r>
            <a:r>
              <a:rPr lang="tr-TR" dirty="0"/>
              <a:t> dosyaları içerir. </a:t>
            </a:r>
            <a:r>
              <a:rPr lang="tr-TR" dirty="0" err="1"/>
              <a:t>JDK'nın</a:t>
            </a:r>
            <a:r>
              <a:rPr lang="tr-TR" dirty="0"/>
              <a:t> </a:t>
            </a:r>
            <a:r>
              <a:rPr lang="tr-TR" dirty="0" err="1"/>
              <a:t>jar</a:t>
            </a:r>
            <a:r>
              <a:rPr lang="tr-TR" dirty="0"/>
              <a:t> aracı bir WAR dosyası oluşturmanıza yardımcı olur. Bu dosyalar projenin WEB-INF klasörü içindedir. Bir WAR dosyası tüm dosyaları tek bir ünitede birleştirir. Bu nedenle, bir dosyayı istemciden sunucuya </a:t>
            </a:r>
            <a:r>
              <a:rPr lang="tr-TR" dirty="0" smtClean="0"/>
              <a:t>aktarmak </a:t>
            </a:r>
            <a:r>
              <a:rPr lang="tr-TR" dirty="0"/>
              <a:t>en az zaman alır</a:t>
            </a:r>
            <a:r>
              <a:rPr lang="tr-TR" dirty="0" smtClean="0"/>
              <a:t>.</a:t>
            </a:r>
          </a:p>
          <a:p>
            <a:r>
              <a:rPr lang="tr-TR" dirty="0"/>
              <a:t>Bir WAR dosyasını dağıtmanın iki yöntemi vardır: sunucu kontrol panelini kullanarak veya savaş dosyasını manuel olarak sunucunun belirli bir klasöründe bulundurarak. Programcı bir WAR dosyasını </a:t>
            </a:r>
            <a:r>
              <a:rPr lang="tr-TR" dirty="0" err="1"/>
              <a:t>Apache</a:t>
            </a:r>
            <a:r>
              <a:rPr lang="tr-TR" dirty="0"/>
              <a:t> </a:t>
            </a:r>
            <a:r>
              <a:rPr lang="tr-TR" dirty="0" err="1"/>
              <a:t>Tomcat</a:t>
            </a:r>
            <a:r>
              <a:rPr lang="tr-TR" dirty="0"/>
              <a:t> gibi bir sunucuya manuel olarak dağıtmak istiyorsa, </a:t>
            </a:r>
            <a:r>
              <a:rPr lang="tr-TR" dirty="0" err="1"/>
              <a:t>Tomcat'ın</a:t>
            </a:r>
            <a:r>
              <a:rPr lang="tr-TR" dirty="0"/>
              <a:t> </a:t>
            </a:r>
            <a:r>
              <a:rPr lang="tr-TR" dirty="0" err="1"/>
              <a:t>webapps</a:t>
            </a:r>
            <a:r>
              <a:rPr lang="tr-TR" dirty="0"/>
              <a:t> dizinine gidip WAR dosyasını bu dizine yapıştırabilir. Değilse, web projesini çalıştırırken, sunucu WAR dosyasını dahili olarak ayıklar.</a:t>
            </a:r>
          </a:p>
        </p:txBody>
      </p:sp>
    </p:spTree>
    <p:extLst>
      <p:ext uri="{BB962C8B-B14F-4D97-AF65-F5344CB8AC3E}">
        <p14:creationId xmlns:p14="http://schemas.microsoft.com/office/powerpoint/2010/main" val="1799419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JAR ve </a:t>
            </a:r>
            <a:r>
              <a:rPr lang="tr-TR" b="1" dirty="0" smtClean="0"/>
              <a:t>WAR Arasındaki </a:t>
            </a:r>
            <a:r>
              <a:rPr lang="tr-TR" b="1" dirty="0"/>
              <a:t>Fark</a:t>
            </a:r>
            <a:br>
              <a:rPr lang="tr-TR" b="1"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a:t>JAR dosyası, Java sınıfları, ilişkili meta veriler ve metin, bir dosyada toplanmış görüntüler gibi kaynaklar içeren bir dosyadır. WAR dosyası, JAR dosyaları, JSP, </a:t>
            </a:r>
            <a:r>
              <a:rPr lang="tr-TR" dirty="0" err="1"/>
              <a:t>Servlet</a:t>
            </a:r>
            <a:r>
              <a:rPr lang="tr-TR" dirty="0"/>
              <a:t>, XML dosyaları, HTML gibi statik web sayfaları ve bir web uygulamasını oluşturan diğer kaynaklar koleksiyonunu dağıtmak için kullanılan bir dosyadır. Böylece, bu JAR ve WAR Dosyaları arasındaki temel farkı açıklar</a:t>
            </a:r>
            <a:r>
              <a:rPr lang="tr-TR" dirty="0" smtClean="0"/>
              <a:t>.</a:t>
            </a:r>
          </a:p>
          <a:p>
            <a:r>
              <a:rPr lang="tr-TR" dirty="0"/>
              <a:t>JAR dosyası, Java Arşivi anlamına gelir. WAR dosyası, Web Uygulama Kaynağı veya Web Uygulama Arşivi anlamına gelir.</a:t>
            </a:r>
          </a:p>
          <a:p>
            <a:r>
              <a:rPr lang="tr-TR" dirty="0"/>
              <a:t>Ayrıca, bir JAR dosyası .</a:t>
            </a:r>
            <a:r>
              <a:rPr lang="tr-TR" dirty="0" err="1"/>
              <a:t>jar</a:t>
            </a:r>
            <a:r>
              <a:rPr lang="tr-TR" dirty="0"/>
              <a:t> dosya uzantısına sahipken, WAR dosyası .</a:t>
            </a:r>
            <a:r>
              <a:rPr lang="tr-TR" dirty="0" err="1"/>
              <a:t>war</a:t>
            </a:r>
            <a:r>
              <a:rPr lang="tr-TR" dirty="0"/>
              <a:t> dosya uzantısına sahiptir.</a:t>
            </a:r>
          </a:p>
          <a:p>
            <a:r>
              <a:rPr lang="tr-TR" dirty="0"/>
              <a:t>JAR dosyaları, derlenmiş Java kaynak kodunu, bildirim dosyasını, XML tabanlı yapılandırma verilerini, JSON tabanlı veri dosyalarını, görüntüleri ve sesleri içerir. Buna karşılık, WAR dosyaları sunucu uygulaması, JSP, XML, HTML, CSS ve, </a:t>
            </a:r>
            <a:r>
              <a:rPr lang="tr-TR" dirty="0" err="1"/>
              <a:t>JavaScript</a:t>
            </a:r>
            <a:r>
              <a:rPr lang="tr-TR" dirty="0"/>
              <a:t> dosyaları içerir. Bu nedenle, bu JAR ve WAR Dosyaları arasındaki başka bir farktır.</a:t>
            </a:r>
            <a:endParaRPr lang="tr-TR" dirty="0"/>
          </a:p>
        </p:txBody>
      </p:sp>
    </p:spTree>
    <p:extLst>
      <p:ext uri="{BB962C8B-B14F-4D97-AF65-F5344CB8AC3E}">
        <p14:creationId xmlns:p14="http://schemas.microsoft.com/office/powerpoint/2010/main" val="1337399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56420" y="1654334"/>
            <a:ext cx="8946541" cy="4195481"/>
          </a:xfrm>
        </p:spPr>
        <p:txBody>
          <a:bodyPr/>
          <a:lstStyle/>
          <a:p>
            <a:r>
              <a:rPr lang="tr-TR" dirty="0"/>
              <a:t>Bir JAR dosyası, Java Runtime Environment (JRE) uygulamasının, sınıfları ve ilgili kaynakları içeren tek bir istekte bulunan tüm bir uygulamayı dağıtmasını sağlar. Öte yandan, bir WAR dosyası web uygulamasının kolayca test edilmesini ve uygulanmasını sağlar</a:t>
            </a:r>
            <a:r>
              <a:rPr lang="tr-TR" dirty="0" smtClean="0"/>
              <a:t>.</a:t>
            </a:r>
          </a:p>
          <a:p>
            <a:r>
              <a:rPr lang="tr-TR" dirty="0"/>
              <a:t>JAR ve WAR Dosyaları arasındaki ana fark, içerikleridir. JAR dosyaları, bir Java uygulamasını yürütmek için Java sınıfı dosyaları, ilişkili meta verileri ve tek bir dosyada toplanmış kaynakları içeren dosyalardır. Oysa WAR dosyaları, </a:t>
            </a:r>
            <a:r>
              <a:rPr lang="tr-TR" dirty="0" err="1"/>
              <a:t>Servlet</a:t>
            </a:r>
            <a:r>
              <a:rPr lang="tr-TR" dirty="0"/>
              <a:t>, JSP, HTML, </a:t>
            </a:r>
            <a:r>
              <a:rPr lang="tr-TR" dirty="0" err="1"/>
              <a:t>JavaScript</a:t>
            </a:r>
            <a:r>
              <a:rPr lang="tr-TR" dirty="0"/>
              <a:t> ve web uygulamaları geliştirmek için gerekli diğer dosyaları içeren dosyalardır.</a:t>
            </a:r>
            <a:endParaRPr lang="tr-TR" dirty="0"/>
          </a:p>
        </p:txBody>
      </p:sp>
    </p:spTree>
    <p:extLst>
      <p:ext uri="{BB962C8B-B14F-4D97-AF65-F5344CB8AC3E}">
        <p14:creationId xmlns:p14="http://schemas.microsoft.com/office/powerpoint/2010/main" val="3805878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633046"/>
            <a:ext cx="9404723" cy="1220202"/>
          </a:xfrm>
        </p:spPr>
        <p:txBody>
          <a:bodyPr/>
          <a:lstStyle/>
          <a:p>
            <a:r>
              <a:rPr lang="tr-TR" dirty="0" err="1"/>
              <a:t>Absolute</a:t>
            </a:r>
            <a:r>
              <a:rPr lang="tr-TR" dirty="0"/>
              <a:t> </a:t>
            </a:r>
            <a:r>
              <a:rPr lang="tr-TR" dirty="0" err="1"/>
              <a:t>Path</a:t>
            </a:r>
            <a:r>
              <a:rPr lang="tr-TR" dirty="0"/>
              <a:t> Nedir ?</a:t>
            </a:r>
            <a:br>
              <a:rPr lang="tr-TR" dirty="0"/>
            </a:br>
            <a:endParaRPr lang="tr-TR" dirty="0"/>
          </a:p>
        </p:txBody>
      </p:sp>
      <p:sp>
        <p:nvSpPr>
          <p:cNvPr id="3" name="İçerik Yer Tutucusu 2"/>
          <p:cNvSpPr>
            <a:spLocks noGrp="1"/>
          </p:cNvSpPr>
          <p:nvPr>
            <p:ph idx="1"/>
          </p:nvPr>
        </p:nvSpPr>
        <p:spPr/>
        <p:txBody>
          <a:bodyPr/>
          <a:lstStyle/>
          <a:p>
            <a:r>
              <a:rPr lang="tr-TR" dirty="0" err="1" smtClean="0"/>
              <a:t>Absolute</a:t>
            </a:r>
            <a:r>
              <a:rPr lang="tr-TR" dirty="0" smtClean="0"/>
              <a:t> </a:t>
            </a:r>
            <a:r>
              <a:rPr lang="tr-TR" dirty="0" err="1"/>
              <a:t>path</a:t>
            </a:r>
            <a:r>
              <a:rPr lang="tr-TR" dirty="0"/>
              <a:t> ise bir dosya yada klasörün </a:t>
            </a:r>
            <a:r>
              <a:rPr lang="tr-TR" dirty="0" err="1"/>
              <a:t>root</a:t>
            </a:r>
            <a:r>
              <a:rPr lang="tr-TR" dirty="0"/>
              <a:t>(kök) dizinden itibaren verilen </a:t>
            </a:r>
            <a:r>
              <a:rPr lang="tr-TR" dirty="0" err="1"/>
              <a:t>path’e</a:t>
            </a:r>
            <a:r>
              <a:rPr lang="tr-TR" dirty="0"/>
              <a:t> denir.</a:t>
            </a:r>
          </a:p>
          <a:p>
            <a:r>
              <a:rPr lang="tr-TR" dirty="0" err="1"/>
              <a:t>Root</a:t>
            </a:r>
            <a:r>
              <a:rPr lang="tr-TR" dirty="0"/>
              <a:t> (/) dizininden itibaren alt klasörler üzerinde çalışmalarınızı gerçekleştirebilirsiniz.</a:t>
            </a:r>
          </a:p>
          <a:p>
            <a:r>
              <a:rPr lang="tr-TR" dirty="0"/>
              <a:t>Fakat </a:t>
            </a:r>
            <a:r>
              <a:rPr lang="tr-TR" dirty="0" err="1"/>
              <a:t>Absolute</a:t>
            </a:r>
            <a:r>
              <a:rPr lang="tr-TR" dirty="0"/>
              <a:t> </a:t>
            </a:r>
            <a:r>
              <a:rPr lang="tr-TR" dirty="0" err="1"/>
              <a:t>Path</a:t>
            </a:r>
            <a:r>
              <a:rPr lang="tr-TR" dirty="0"/>
              <a:t> işlemi, genellikle pek tavsiye edilmeyen bir </a:t>
            </a:r>
            <a:r>
              <a:rPr lang="tr-TR" dirty="0" err="1"/>
              <a:t>path</a:t>
            </a:r>
            <a:r>
              <a:rPr lang="tr-TR" dirty="0"/>
              <a:t> verme işlemidir. Sebebine gelirsek, </a:t>
            </a:r>
            <a:r>
              <a:rPr lang="tr-TR" dirty="0" smtClean="0"/>
              <a:t>projemize </a:t>
            </a:r>
            <a:r>
              <a:rPr lang="tr-TR" dirty="0" err="1"/>
              <a:t>locale</a:t>
            </a:r>
            <a:r>
              <a:rPr lang="tr-TR" dirty="0"/>
              <a:t> olarak </a:t>
            </a:r>
            <a:r>
              <a:rPr lang="tr-TR" dirty="0" err="1"/>
              <a:t>Path</a:t>
            </a:r>
            <a:r>
              <a:rPr lang="tr-TR" dirty="0"/>
              <a:t> veriyoruz fakat projemizi farklı makinalar da çalıştırmak istediğimiz zaman verilen </a:t>
            </a:r>
            <a:r>
              <a:rPr lang="tr-TR" dirty="0" err="1"/>
              <a:t>Absolute</a:t>
            </a:r>
            <a:r>
              <a:rPr lang="tr-TR" dirty="0"/>
              <a:t> </a:t>
            </a:r>
            <a:r>
              <a:rPr lang="tr-TR" dirty="0" err="1"/>
              <a:t>Path</a:t>
            </a:r>
            <a:r>
              <a:rPr lang="tr-TR" dirty="0"/>
              <a:t>(</a:t>
            </a:r>
            <a:r>
              <a:rPr lang="tr-TR" dirty="0" err="1"/>
              <a:t>Locale</a:t>
            </a:r>
            <a:r>
              <a:rPr lang="tr-TR" dirty="0"/>
              <a:t> </a:t>
            </a:r>
            <a:r>
              <a:rPr lang="tr-TR" dirty="0" err="1"/>
              <a:t>Path</a:t>
            </a:r>
            <a:r>
              <a:rPr lang="tr-TR" dirty="0"/>
              <a:t>) projenin patlamasına sebebiyet vermektedir</a:t>
            </a:r>
            <a:r>
              <a:rPr lang="tr-TR"/>
              <a:t>. </a:t>
            </a:r>
            <a:endParaRPr lang="tr-TR" smtClean="0"/>
          </a:p>
          <a:p>
            <a:endParaRPr lang="tr-TR" dirty="0"/>
          </a:p>
          <a:p>
            <a:endParaRPr lang="tr-TR" dirty="0"/>
          </a:p>
        </p:txBody>
      </p:sp>
    </p:spTree>
    <p:extLst>
      <p:ext uri="{BB962C8B-B14F-4D97-AF65-F5344CB8AC3E}">
        <p14:creationId xmlns:p14="http://schemas.microsoft.com/office/powerpoint/2010/main" val="156154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AB9249-F9E3-452B-9B1A-525BD32264F8}"/>
              </a:ext>
            </a:extLst>
          </p:cNvPr>
          <p:cNvSpPr>
            <a:spLocks noGrp="1"/>
          </p:cNvSpPr>
          <p:nvPr>
            <p:ph idx="1"/>
          </p:nvPr>
        </p:nvSpPr>
        <p:spPr>
          <a:xfrm>
            <a:off x="1116867" y="580008"/>
            <a:ext cx="9958265" cy="2722485"/>
          </a:xfrm>
        </p:spPr>
        <p:txBody>
          <a:bodyPr/>
          <a:lstStyle/>
          <a:p>
            <a:r>
              <a:rPr lang="tr-TR" dirty="0"/>
              <a:t>Bir modülün neler sunduğu ve nelere ihtiyaç duyduğu module-info.java ile tanımlanır. Modülün sundukları “</a:t>
            </a:r>
            <a:r>
              <a:rPr lang="tr-TR" dirty="0" err="1"/>
              <a:t>exports</a:t>
            </a:r>
            <a:r>
              <a:rPr lang="tr-TR" dirty="0"/>
              <a:t>”, modülün ihtiyaç duydukları ise “</a:t>
            </a:r>
            <a:r>
              <a:rPr lang="tr-TR" dirty="0" err="1"/>
              <a:t>requires</a:t>
            </a:r>
            <a:r>
              <a:rPr lang="tr-TR" dirty="0"/>
              <a:t>” </a:t>
            </a:r>
            <a:r>
              <a:rPr lang="tr-TR" dirty="0" err="1"/>
              <a:t>keywordleri</a:t>
            </a:r>
            <a:r>
              <a:rPr lang="tr-TR" dirty="0"/>
              <a:t> ile belirtilir. Örnek bir modül ile ilgili tanım aşağıdaki gibi yapılabilir:</a:t>
            </a:r>
          </a:p>
        </p:txBody>
      </p:sp>
      <p:pic>
        <p:nvPicPr>
          <p:cNvPr id="4" name="Picture 3">
            <a:extLst>
              <a:ext uri="{FF2B5EF4-FFF2-40B4-BE49-F238E27FC236}">
                <a16:creationId xmlns="" xmlns:a16="http://schemas.microsoft.com/office/drawing/2014/main" id="{066049B1-35D6-4B2B-B195-359EF21DF16B}"/>
              </a:ext>
            </a:extLst>
          </p:cNvPr>
          <p:cNvPicPr>
            <a:picLocks noChangeAspect="1"/>
          </p:cNvPicPr>
          <p:nvPr/>
        </p:nvPicPr>
        <p:blipFill>
          <a:blip r:embed="rId2"/>
          <a:stretch>
            <a:fillRect/>
          </a:stretch>
        </p:blipFill>
        <p:spPr>
          <a:xfrm>
            <a:off x="2186912" y="1940511"/>
            <a:ext cx="8315325" cy="1219200"/>
          </a:xfrm>
          <a:prstGeom prst="rect">
            <a:avLst/>
          </a:prstGeom>
        </p:spPr>
      </p:pic>
      <p:sp>
        <p:nvSpPr>
          <p:cNvPr id="6" name="TextBox 5">
            <a:extLst>
              <a:ext uri="{FF2B5EF4-FFF2-40B4-BE49-F238E27FC236}">
                <a16:creationId xmlns="" xmlns:a16="http://schemas.microsoft.com/office/drawing/2014/main" id="{A641BB5A-9B68-4B65-A64E-18CD28AB3033}"/>
              </a:ext>
            </a:extLst>
          </p:cNvPr>
          <p:cNvSpPr txBox="1"/>
          <p:nvPr/>
        </p:nvSpPr>
        <p:spPr>
          <a:xfrm>
            <a:off x="1116867" y="3429000"/>
            <a:ext cx="9779733" cy="369332"/>
          </a:xfrm>
          <a:prstGeom prst="rect">
            <a:avLst/>
          </a:prstGeom>
          <a:noFill/>
        </p:spPr>
        <p:txBody>
          <a:bodyPr wrap="square" rtlCol="0">
            <a:spAutoFit/>
          </a:bodyPr>
          <a:lstStyle/>
          <a:p>
            <a:r>
              <a:rPr lang="tr-TR" dirty="0"/>
              <a:t>Bu modülü kullanacak diğer bir modül içinse tanım aşağıdaki gibi olacaktır:</a:t>
            </a:r>
          </a:p>
        </p:txBody>
      </p:sp>
      <p:pic>
        <p:nvPicPr>
          <p:cNvPr id="7" name="Picture 6">
            <a:extLst>
              <a:ext uri="{FF2B5EF4-FFF2-40B4-BE49-F238E27FC236}">
                <a16:creationId xmlns="" xmlns:a16="http://schemas.microsoft.com/office/drawing/2014/main" id="{09EFE077-D160-436A-AF3C-0C212DACF8EE}"/>
              </a:ext>
            </a:extLst>
          </p:cNvPr>
          <p:cNvPicPr>
            <a:picLocks noChangeAspect="1"/>
          </p:cNvPicPr>
          <p:nvPr/>
        </p:nvPicPr>
        <p:blipFill>
          <a:blip r:embed="rId3"/>
          <a:stretch>
            <a:fillRect/>
          </a:stretch>
        </p:blipFill>
        <p:spPr>
          <a:xfrm>
            <a:off x="2186911" y="4276725"/>
            <a:ext cx="8315325" cy="1543050"/>
          </a:xfrm>
          <a:prstGeom prst="rect">
            <a:avLst/>
          </a:prstGeom>
        </p:spPr>
      </p:pic>
    </p:spTree>
    <p:extLst>
      <p:ext uri="{BB962C8B-B14F-4D97-AF65-F5344CB8AC3E}">
        <p14:creationId xmlns:p14="http://schemas.microsoft.com/office/powerpoint/2010/main" val="137762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278A21C-3FB9-4F53-A672-A68833E46D78}"/>
              </a:ext>
            </a:extLst>
          </p:cNvPr>
          <p:cNvSpPr>
            <a:spLocks noGrp="1"/>
          </p:cNvSpPr>
          <p:nvPr>
            <p:ph idx="1"/>
          </p:nvPr>
        </p:nvSpPr>
        <p:spPr>
          <a:xfrm>
            <a:off x="1103312" y="742950"/>
            <a:ext cx="9821863" cy="5505450"/>
          </a:xfrm>
        </p:spPr>
        <p:txBody>
          <a:bodyPr/>
          <a:lstStyle/>
          <a:p>
            <a:r>
              <a:rPr lang="tr-TR" dirty="0"/>
              <a:t>Bu sistemin kazandıracağı birkaç konuya değinmek gerekirse:</a:t>
            </a:r>
          </a:p>
          <a:p>
            <a:r>
              <a:rPr lang="tr-TR" dirty="0"/>
              <a:t>Hangi modülün ne sunduğunu ve neye ihtiyaç duyduğunu bilmemiz kod okunabilirliğini artıran bir durum.</a:t>
            </a:r>
          </a:p>
          <a:p>
            <a:r>
              <a:rPr lang="tr-TR" dirty="0"/>
              <a:t>Kullandığımız </a:t>
            </a:r>
            <a:r>
              <a:rPr lang="tr-TR" dirty="0" err="1"/>
              <a:t>JDK’ların</a:t>
            </a:r>
            <a:r>
              <a:rPr lang="tr-TR" dirty="0"/>
              <a:t> binlerce </a:t>
            </a:r>
            <a:r>
              <a:rPr lang="tr-TR" dirty="0" err="1"/>
              <a:t>class</a:t>
            </a:r>
            <a:r>
              <a:rPr lang="tr-TR" dirty="0"/>
              <a:t> barındırdığını göz önünde bulundurursak, modüler yapı ile çok daha az yer kaplayan ve daha az kaynak kullanan JDK versiyonları ile uygulamalarımızı çalıştırabiliriz. Dolayısıyla hem elimizdeki cihazlardan daha fazla faydalanabileceğimiz gibi daha az kaynağa sahip cihazlarda da uygulamalarımız çalıştırabilir hale geleceğiz.</a:t>
            </a:r>
          </a:p>
          <a:p>
            <a:r>
              <a:rPr lang="tr-TR" dirty="0"/>
              <a:t>Her modülün kendine ait bir kaynaklar(</a:t>
            </a:r>
            <a:r>
              <a:rPr lang="tr-TR" dirty="0" err="1"/>
              <a:t>resources</a:t>
            </a:r>
            <a:r>
              <a:rPr lang="tr-TR" dirty="0"/>
              <a:t>) birimi olduğu için projedeki tüm kaynakları tek bir noktadan yönetmekten çok daha avantajlı bir konumdayız.</a:t>
            </a:r>
          </a:p>
          <a:p>
            <a:r>
              <a:rPr lang="tr-TR" dirty="0"/>
              <a:t>Farklı modüllere sahip bir projede herhangi bir modül üzerine geliştirme yapmak bu yapıyı kullanmayan projelere göre çok daha kolay olacaktır.</a:t>
            </a:r>
          </a:p>
        </p:txBody>
      </p:sp>
    </p:spTree>
    <p:extLst>
      <p:ext uri="{BB962C8B-B14F-4D97-AF65-F5344CB8AC3E}">
        <p14:creationId xmlns:p14="http://schemas.microsoft.com/office/powerpoint/2010/main" val="326154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373F37-B82E-4B67-9A90-B43792769BA8}"/>
              </a:ext>
            </a:extLst>
          </p:cNvPr>
          <p:cNvSpPr>
            <a:spLocks noGrp="1"/>
          </p:cNvSpPr>
          <p:nvPr>
            <p:ph idx="1"/>
          </p:nvPr>
        </p:nvSpPr>
        <p:spPr>
          <a:xfrm>
            <a:off x="1103312" y="630316"/>
            <a:ext cx="10047041" cy="5618084"/>
          </a:xfrm>
        </p:spPr>
        <p:txBody>
          <a:bodyPr/>
          <a:lstStyle/>
          <a:p>
            <a:r>
              <a:rPr lang="tr-TR" b="1" dirty="0" err="1"/>
              <a:t>JShell</a:t>
            </a:r>
            <a:endParaRPr lang="tr-TR" b="1" dirty="0"/>
          </a:p>
          <a:p>
            <a:pPr marL="0" indent="0">
              <a:buNone/>
            </a:pPr>
            <a:r>
              <a:rPr lang="tr-TR" dirty="0"/>
              <a:t>	Bir çok programlama dili tarafından desteklenen REPL yani Read-</a:t>
            </a:r>
            <a:r>
              <a:rPr lang="tr-TR" dirty="0" err="1"/>
              <a:t>Eval</a:t>
            </a:r>
            <a:r>
              <a:rPr lang="tr-TR" dirty="0"/>
              <a:t>-</a:t>
            </a:r>
            <a:r>
              <a:rPr lang="tr-TR" dirty="0" err="1"/>
              <a:t>Print</a:t>
            </a:r>
            <a:r>
              <a:rPr lang="tr-TR" dirty="0"/>
              <a:t>-	</a:t>
            </a:r>
            <a:r>
              <a:rPr lang="tr-TR" dirty="0" err="1"/>
              <a:t>Loop</a:t>
            </a:r>
            <a:r>
              <a:rPr lang="tr-TR" dirty="0"/>
              <a:t> desteği Java 9 ile birlikte Java programlama diline eklenmiştir.</a:t>
            </a:r>
          </a:p>
          <a:p>
            <a:pPr marL="0" indent="0">
              <a:buNone/>
            </a:pPr>
            <a:r>
              <a:rPr lang="tr-TR" dirty="0"/>
              <a:t>	Bu özellik sayesinde Java kodlarını proje açmadan </a:t>
            </a:r>
            <a:r>
              <a:rPr lang="tr-TR" dirty="0" err="1"/>
              <a:t>jshell</a:t>
            </a:r>
            <a:r>
              <a:rPr lang="tr-TR" dirty="0"/>
              <a:t> aracı ile kolayca 	yapmayı sağlar.</a:t>
            </a:r>
          </a:p>
          <a:p>
            <a:pPr marL="0" indent="0">
              <a:buNone/>
            </a:pPr>
            <a:r>
              <a:rPr lang="tr-TR" dirty="0"/>
              <a:t>	Aracı çalıştırmak için JDK dizinini işletim sistemi ortam değişkenlerine 	ekledikten sonra komut yorumlayıcısına (CMD, </a:t>
            </a:r>
            <a:r>
              <a:rPr lang="tr-TR" dirty="0" err="1"/>
              <a:t>PowerShell</a:t>
            </a:r>
            <a:r>
              <a:rPr lang="tr-TR" dirty="0"/>
              <a:t>, </a:t>
            </a:r>
            <a:r>
              <a:rPr lang="tr-TR" dirty="0" err="1"/>
              <a:t>Bash</a:t>
            </a:r>
            <a:r>
              <a:rPr lang="tr-TR" dirty="0"/>
              <a:t>) </a:t>
            </a:r>
            <a:r>
              <a:rPr lang="tr-TR" dirty="0" err="1"/>
              <a:t>jshell</a:t>
            </a:r>
            <a:r>
              <a:rPr lang="tr-TR" dirty="0"/>
              <a:t> 	yazarak araca erişim sağlanır.</a:t>
            </a:r>
          </a:p>
          <a:p>
            <a:pPr marL="0" indent="0">
              <a:buNone/>
            </a:pPr>
            <a:r>
              <a:rPr lang="tr-TR" dirty="0"/>
              <a:t>	Araç açıldıktan sonra Java kodları yazılarak çalıştırılabilir.</a:t>
            </a:r>
          </a:p>
          <a:p>
            <a:endParaRPr lang="tr-TR" dirty="0"/>
          </a:p>
          <a:p>
            <a:endParaRPr lang="tr-TR" dirty="0"/>
          </a:p>
          <a:p>
            <a:endParaRPr lang="tr-TR" dirty="0"/>
          </a:p>
        </p:txBody>
      </p:sp>
      <p:pic>
        <p:nvPicPr>
          <p:cNvPr id="4" name="Picture 3">
            <a:extLst>
              <a:ext uri="{FF2B5EF4-FFF2-40B4-BE49-F238E27FC236}">
                <a16:creationId xmlns="" xmlns:a16="http://schemas.microsoft.com/office/drawing/2014/main" id="{8FC63642-75F7-4603-AF9A-9013E6B4EE8E}"/>
              </a:ext>
            </a:extLst>
          </p:cNvPr>
          <p:cNvPicPr>
            <a:picLocks noChangeAspect="1"/>
          </p:cNvPicPr>
          <p:nvPr/>
        </p:nvPicPr>
        <p:blipFill>
          <a:blip r:embed="rId2"/>
          <a:stretch>
            <a:fillRect/>
          </a:stretch>
        </p:blipFill>
        <p:spPr>
          <a:xfrm>
            <a:off x="1644727" y="4191231"/>
            <a:ext cx="8334375" cy="2257425"/>
          </a:xfrm>
          <a:prstGeom prst="rect">
            <a:avLst/>
          </a:prstGeom>
        </p:spPr>
      </p:pic>
    </p:spTree>
    <p:extLst>
      <p:ext uri="{BB962C8B-B14F-4D97-AF65-F5344CB8AC3E}">
        <p14:creationId xmlns:p14="http://schemas.microsoft.com/office/powerpoint/2010/main" val="14563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FC2DA5-BFFA-4BF4-884D-C2CC8CFA38B3}"/>
              </a:ext>
            </a:extLst>
          </p:cNvPr>
          <p:cNvSpPr>
            <a:spLocks noGrp="1"/>
          </p:cNvSpPr>
          <p:nvPr>
            <p:ph idx="1"/>
          </p:nvPr>
        </p:nvSpPr>
        <p:spPr>
          <a:xfrm>
            <a:off x="1103312" y="656948"/>
            <a:ext cx="10047041" cy="5591451"/>
          </a:xfrm>
        </p:spPr>
        <p:txBody>
          <a:bodyPr/>
          <a:lstStyle/>
          <a:p>
            <a:r>
              <a:rPr lang="tr-TR" b="1" dirty="0" err="1"/>
              <a:t>Interface’lerde</a:t>
            </a:r>
            <a:r>
              <a:rPr lang="tr-TR" b="1" dirty="0"/>
              <a:t> </a:t>
            </a:r>
            <a:r>
              <a:rPr lang="tr-TR" b="1" dirty="0" err="1"/>
              <a:t>private</a:t>
            </a:r>
            <a:r>
              <a:rPr lang="tr-TR" b="1" dirty="0"/>
              <a:t> </a:t>
            </a:r>
            <a:r>
              <a:rPr lang="tr-TR" b="1" dirty="0" err="1"/>
              <a:t>method</a:t>
            </a:r>
            <a:r>
              <a:rPr lang="tr-TR" b="1" dirty="0"/>
              <a:t> kullanımı</a:t>
            </a:r>
          </a:p>
          <a:p>
            <a:pPr marL="0" indent="0">
              <a:buNone/>
            </a:pPr>
            <a:r>
              <a:rPr lang="tr-TR" dirty="0"/>
              <a:t>	Java 9 ile birlikte </a:t>
            </a:r>
            <a:r>
              <a:rPr lang="tr-TR" dirty="0" err="1"/>
              <a:t>interfaceler</a:t>
            </a:r>
            <a:r>
              <a:rPr lang="tr-TR" dirty="0"/>
              <a:t> üzerinde birden fazla </a:t>
            </a:r>
            <a:r>
              <a:rPr lang="tr-TR" dirty="0" err="1"/>
              <a:t>public</a:t>
            </a:r>
            <a:r>
              <a:rPr lang="tr-TR" dirty="0"/>
              <a:t> </a:t>
            </a:r>
            <a:r>
              <a:rPr lang="tr-TR" dirty="0" err="1"/>
              <a:t>method</a:t>
            </a:r>
            <a:r>
              <a:rPr lang="tr-TR" dirty="0"/>
              <a:t> içerisinde 	kullandığımız veya </a:t>
            </a:r>
            <a:r>
              <a:rPr lang="tr-TR" dirty="0" err="1"/>
              <a:t>public</a:t>
            </a:r>
            <a:r>
              <a:rPr lang="tr-TR" dirty="0"/>
              <a:t> </a:t>
            </a:r>
            <a:r>
              <a:rPr lang="tr-TR" dirty="0" err="1"/>
              <a:t>method</a:t>
            </a:r>
            <a:r>
              <a:rPr lang="tr-TR" dirty="0"/>
              <a:t> dışında tutarak kod okunabilirliğini 	artırmak istediğimiz kod bloklarını </a:t>
            </a:r>
            <a:r>
              <a:rPr lang="tr-TR" dirty="0" err="1"/>
              <a:t>private</a:t>
            </a:r>
            <a:r>
              <a:rPr lang="tr-TR" dirty="0"/>
              <a:t> </a:t>
            </a:r>
            <a:r>
              <a:rPr lang="tr-TR" dirty="0" err="1"/>
              <a:t>method</a:t>
            </a:r>
            <a:r>
              <a:rPr lang="tr-TR" dirty="0"/>
              <a:t> olarak yazabiliyoruz.</a:t>
            </a:r>
          </a:p>
          <a:p>
            <a:endParaRPr lang="tr-TR" dirty="0"/>
          </a:p>
        </p:txBody>
      </p:sp>
      <p:pic>
        <p:nvPicPr>
          <p:cNvPr id="4" name="Picture 3">
            <a:extLst>
              <a:ext uri="{FF2B5EF4-FFF2-40B4-BE49-F238E27FC236}">
                <a16:creationId xmlns="" xmlns:a16="http://schemas.microsoft.com/office/drawing/2014/main" id="{7006EEC2-6A53-4B07-9255-0B764DFCDA37}"/>
              </a:ext>
            </a:extLst>
          </p:cNvPr>
          <p:cNvPicPr>
            <a:picLocks noChangeAspect="1"/>
          </p:cNvPicPr>
          <p:nvPr/>
        </p:nvPicPr>
        <p:blipFill>
          <a:blip r:embed="rId2"/>
          <a:stretch>
            <a:fillRect/>
          </a:stretch>
        </p:blipFill>
        <p:spPr>
          <a:xfrm>
            <a:off x="2655255" y="2190749"/>
            <a:ext cx="6419850" cy="4057650"/>
          </a:xfrm>
          <a:prstGeom prst="rect">
            <a:avLst/>
          </a:prstGeom>
        </p:spPr>
      </p:pic>
    </p:spTree>
    <p:extLst>
      <p:ext uri="{BB962C8B-B14F-4D97-AF65-F5344CB8AC3E}">
        <p14:creationId xmlns:p14="http://schemas.microsoft.com/office/powerpoint/2010/main" val="63889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1791</TotalTime>
  <Words>3739</Words>
  <Application>Microsoft Office PowerPoint</Application>
  <PresentationFormat>Özel</PresentationFormat>
  <Paragraphs>251</Paragraphs>
  <Slides>57</Slides>
  <Notes>0</Notes>
  <HiddenSlides>0</HiddenSlides>
  <MMClips>0</MMClips>
  <ScaleCrop>false</ScaleCrop>
  <HeadingPairs>
    <vt:vector size="4" baseType="variant">
      <vt:variant>
        <vt:lpstr>Tema</vt:lpstr>
      </vt:variant>
      <vt:variant>
        <vt:i4>1</vt:i4>
      </vt:variant>
      <vt:variant>
        <vt:lpstr>Slayt Başlıkları</vt:lpstr>
      </vt:variant>
      <vt:variant>
        <vt:i4>57</vt:i4>
      </vt:variant>
    </vt:vector>
  </HeadingPairs>
  <TitlesOfParts>
    <vt:vector size="58" baseType="lpstr">
      <vt:lpstr>Ion</vt:lpstr>
      <vt:lpstr>PATİKA-INNOVA</vt:lpstr>
      <vt:lpstr>JAVA 8 İLE GELEN ÖZELLİKLER</vt:lpstr>
      <vt:lpstr>PowerPoint Sunusu</vt:lpstr>
      <vt:lpstr>PowerPoint Sunusu</vt:lpstr>
      <vt:lpstr>JAVA 9 İLE GELEN ÖZELLİKLER</vt:lpstr>
      <vt:lpstr>PowerPoint Sunusu</vt:lpstr>
      <vt:lpstr>PowerPoint Sunusu</vt:lpstr>
      <vt:lpstr>PowerPoint Sunusu</vt:lpstr>
      <vt:lpstr>PowerPoint Sunusu</vt:lpstr>
      <vt:lpstr>PowerPoint Sunusu</vt:lpstr>
      <vt:lpstr>PowerPoint Sunusu</vt:lpstr>
      <vt:lpstr>PowerPoint Sunusu</vt:lpstr>
      <vt:lpstr>PowerPoint Sunusu</vt:lpstr>
      <vt:lpstr>Compiler &amp; İnterpreter Nedir?</vt:lpstr>
      <vt:lpstr>Arasındaki farklar nelerdir?</vt:lpstr>
      <vt:lpstr>Java da Pass By Value &amp;Pass By Reference Kavramı</vt:lpstr>
      <vt:lpstr>PowerPoint Sunusu</vt:lpstr>
      <vt:lpstr>JDK,JRE,JVM ve JİT Nedir?</vt:lpstr>
      <vt:lpstr>PowerPoint Sunusu</vt:lpstr>
      <vt:lpstr>Primitive Type ile Wrapper Class Arasındaki Farklar Nelerdir?</vt:lpstr>
      <vt:lpstr>PowerPoint Sunusu</vt:lpstr>
      <vt:lpstr>Stack Hafıza &amp; Heap Hafıza Nedir?</vt:lpstr>
      <vt:lpstr>PowerPoint Sunusu</vt:lpstr>
      <vt:lpstr>PowerPoint Sunusu</vt:lpstr>
      <vt:lpstr>Serileştirme</vt:lpstr>
      <vt:lpstr>PowerPoint Sunusu</vt:lpstr>
      <vt:lpstr>IoC Prensibi Nedir? </vt:lpstr>
      <vt:lpstr>PowerPoint Sunusu</vt:lpstr>
      <vt:lpstr>Alternative</vt:lpstr>
      <vt:lpstr>PowerPoint Sunusu</vt:lpstr>
      <vt:lpstr>PowerPoint Sunusu</vt:lpstr>
      <vt:lpstr>PowerPoint Sunusu</vt:lpstr>
      <vt:lpstr>Qualifier</vt:lpstr>
      <vt:lpstr>PowerPoint Sunusu</vt:lpstr>
      <vt:lpstr>PowerPoint Sunusu</vt:lpstr>
      <vt:lpstr>EnumQualifier</vt:lpstr>
      <vt:lpstr>PowerPoint Sunusu</vt:lpstr>
      <vt:lpstr>PowerPoint Sunusu</vt:lpstr>
      <vt:lpstr>Scoped</vt:lpstr>
      <vt:lpstr>PowerPoint Sunusu</vt:lpstr>
      <vt:lpstr>Interceptor</vt:lpstr>
      <vt:lpstr>PowerPoint Sunusu</vt:lpstr>
      <vt:lpstr>PowerPoint Sunusu</vt:lpstr>
      <vt:lpstr>Stereotype</vt:lpstr>
      <vt:lpstr>PowerPoint Sunusu</vt:lpstr>
      <vt:lpstr>PERMALINK</vt:lpstr>
      <vt:lpstr>ASCII Kodu Nedir?  </vt:lpstr>
      <vt:lpstr>PowerPoint Sunusu</vt:lpstr>
      <vt:lpstr>Unicode Nedir? </vt:lpstr>
      <vt:lpstr>PowerPoint Sunusu</vt:lpstr>
      <vt:lpstr>Unicode Türkçe Karakterler </vt:lpstr>
      <vt:lpstr>Unicode ile ASCII Farkları </vt:lpstr>
      <vt:lpstr>JAR Nedir? </vt:lpstr>
      <vt:lpstr>WAR Nedir? </vt:lpstr>
      <vt:lpstr>JAR ve WAR Arasındaki Fark </vt:lpstr>
      <vt:lpstr>PowerPoint Sunusu</vt:lpstr>
      <vt:lpstr>Absolute Path Nedir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INNOVA</dc:title>
  <dc:creator>NUR MELEK OVAT</dc:creator>
  <cp:lastModifiedBy>NURMELEK OVAT</cp:lastModifiedBy>
  <cp:revision>34</cp:revision>
  <dcterms:created xsi:type="dcterms:W3CDTF">2022-01-08T19:11:11Z</dcterms:created>
  <dcterms:modified xsi:type="dcterms:W3CDTF">2022-01-27T18:26:10Z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41b2520e-db02-43c3-8b94-8ab8c0c4d63b</vt:lpwstr>
  </property>
  <property fmtid="{D5CDD505-2E9C-101B-9397-08002B2CF9AE}" pid="3" name="TURKCELLCLASSIFICATION">
    <vt:lpwstr>TURKCELL DAHİLİ</vt:lpwstr>
  </property>
</Properties>
</file>