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796027F-7875-4030-9381-8BD8C4F21935}"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4509A250-FF31-4206-8172-F9D3106AACB1}" type="datetimeFigureOut">
              <a:rPr lang="en-US" dirty="0"/>
              <a:t>1/26/2022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PATİKA – INNOVA</a:t>
            </a:r>
            <a:br>
              <a:rPr lang="tr-TR" dirty="0" smtClean="0"/>
            </a:br>
            <a:r>
              <a:rPr lang="tr-TR" sz="4800" dirty="0" smtClean="0"/>
              <a:t>SPRING BOOTCAMP</a:t>
            </a:r>
            <a:r>
              <a:rPr lang="tr-TR" dirty="0" smtClean="0"/>
              <a:t/>
            </a:r>
            <a:br>
              <a:rPr lang="tr-TR" dirty="0" smtClean="0"/>
            </a:br>
            <a:endParaRPr lang="tr-TR" dirty="0"/>
          </a:p>
        </p:txBody>
      </p:sp>
      <p:sp>
        <p:nvSpPr>
          <p:cNvPr id="3" name="Alt Başlık 2"/>
          <p:cNvSpPr>
            <a:spLocks noGrp="1"/>
          </p:cNvSpPr>
          <p:nvPr>
            <p:ph type="subTitle" idx="1"/>
          </p:nvPr>
        </p:nvSpPr>
        <p:spPr/>
        <p:txBody>
          <a:bodyPr/>
          <a:lstStyle/>
          <a:p>
            <a:r>
              <a:rPr lang="tr-TR" dirty="0" smtClean="0"/>
              <a:t>Rabia çakır</a:t>
            </a:r>
            <a:endParaRPr lang="tr-TR" dirty="0"/>
          </a:p>
        </p:txBody>
      </p:sp>
    </p:spTree>
    <p:extLst>
      <p:ext uri="{BB962C8B-B14F-4D97-AF65-F5344CB8AC3E}">
        <p14:creationId xmlns:p14="http://schemas.microsoft.com/office/powerpoint/2010/main" val="157863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ASCII </a:t>
            </a:r>
            <a:endParaRPr lang="tr-TR" dirty="0"/>
          </a:p>
        </p:txBody>
      </p:sp>
      <p:sp>
        <p:nvSpPr>
          <p:cNvPr id="3" name="İçerik Yer Tutucusu 2"/>
          <p:cNvSpPr>
            <a:spLocks noGrp="1"/>
          </p:cNvSpPr>
          <p:nvPr>
            <p:ph idx="1"/>
          </p:nvPr>
        </p:nvSpPr>
        <p:spPr/>
        <p:txBody>
          <a:bodyPr/>
          <a:lstStyle/>
          <a:p>
            <a:pPr algn="just"/>
            <a:r>
              <a:rPr lang="tr-TR" dirty="0" smtClean="0"/>
              <a:t>Açılımı </a:t>
            </a:r>
            <a:r>
              <a:rPr lang="tr-TR" dirty="0"/>
              <a:t>"</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a:t>
            </a:r>
            <a:endParaRPr lang="tr-TR" dirty="0" smtClean="0"/>
          </a:p>
          <a:p>
            <a:pPr algn="just"/>
            <a:r>
              <a:rPr lang="tr-TR" dirty="0" smtClean="0"/>
              <a:t>60'ların </a:t>
            </a:r>
            <a:r>
              <a:rPr lang="tr-TR" dirty="0"/>
              <a:t>başında, bilgisayarlar ve elektronik cihazlar için standart bir karakter seti olarak tasarlandı.</a:t>
            </a:r>
          </a:p>
          <a:p>
            <a:pPr algn="just"/>
            <a:r>
              <a:rPr lang="tr-TR" dirty="0"/>
              <a:t>ASCII, 128 karakter içeren 7 bitlik bir karakter kümesidir.</a:t>
            </a:r>
          </a:p>
          <a:p>
            <a:pPr algn="just"/>
            <a:r>
              <a:rPr lang="tr-TR" dirty="0"/>
              <a:t>0-9 arasındaki sayıları, A'dan Z'ye büyük ve küçük İngilizce harfleri ve bazı özel karakterleri içerir.</a:t>
            </a:r>
          </a:p>
          <a:p>
            <a:pPr algn="just"/>
            <a:r>
              <a:rPr lang="tr-TR" dirty="0"/>
              <a:t>Modern bilgisayarlarda, </a:t>
            </a:r>
            <a:r>
              <a:rPr lang="tr-TR" dirty="0" err="1"/>
              <a:t>HTML'de</a:t>
            </a:r>
            <a:r>
              <a:rPr lang="tr-TR" dirty="0"/>
              <a:t> ve İnternette kullanılan karakter kümelerinin tümü ASCII'ye dayalıdır.</a:t>
            </a:r>
          </a:p>
          <a:p>
            <a:endParaRPr lang="tr-TR" dirty="0"/>
          </a:p>
        </p:txBody>
      </p:sp>
    </p:spTree>
    <p:extLst>
      <p:ext uri="{BB962C8B-B14F-4D97-AF65-F5344CB8AC3E}">
        <p14:creationId xmlns:p14="http://schemas.microsoft.com/office/powerpoint/2010/main" val="136233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Unicode</a:t>
            </a:r>
            <a:endParaRPr lang="tr-TR" dirty="0"/>
          </a:p>
        </p:txBody>
      </p:sp>
      <p:sp>
        <p:nvSpPr>
          <p:cNvPr id="3" name="İçerik Yer Tutucusu 2"/>
          <p:cNvSpPr>
            <a:spLocks noGrp="1"/>
          </p:cNvSpPr>
          <p:nvPr>
            <p:ph idx="1"/>
          </p:nvPr>
        </p:nvSpPr>
        <p:spPr/>
        <p:txBody>
          <a:bodyPr/>
          <a:lstStyle/>
          <a:p>
            <a:pPr algn="just"/>
            <a:r>
              <a:rPr lang="tr-TR" dirty="0"/>
              <a:t>Unicode, dünyadaki her dilde her karaktere ve sembole bir kod atayan evrensel bir karakter kodlama standardıdır. Başka hiçbir kodlama standardı tüm dilleri desteklemediğinden, herhangi bir dil kombinasyonunu kullanarak verileri almanızı veya birleştirmenizi sağlayan tek kodlama standardı Unicode'dur. Unicode, XML, Java, </a:t>
            </a:r>
            <a:r>
              <a:rPr lang="tr-TR" dirty="0" err="1"/>
              <a:t>JavaScript</a:t>
            </a:r>
            <a:r>
              <a:rPr lang="tr-TR" dirty="0"/>
              <a:t>, LDAP ve diğer web tabanlı teknolojiler için gereklidir</a:t>
            </a:r>
            <a:r>
              <a:rPr lang="tr-TR" dirty="0" smtClean="0"/>
              <a:t>.</a:t>
            </a:r>
          </a:p>
          <a:p>
            <a:r>
              <a:rPr lang="tr-TR" dirty="0"/>
              <a:t>Unicode, her karaktere bir sayı değeri karşılığı atayan bir standarttır. </a:t>
            </a:r>
            <a:endParaRPr lang="tr-TR" dirty="0" smtClean="0"/>
          </a:p>
          <a:p>
            <a:r>
              <a:rPr lang="tr-TR" dirty="0" smtClean="0"/>
              <a:t>Onaltılık </a:t>
            </a:r>
            <a:r>
              <a:rPr lang="tr-TR" dirty="0"/>
              <a:t>sayı birimi ile ifade edilir.</a:t>
            </a:r>
            <a:endParaRPr lang="tr-TR" dirty="0"/>
          </a:p>
        </p:txBody>
      </p:sp>
    </p:spTree>
    <p:extLst>
      <p:ext uri="{BB962C8B-B14F-4D97-AF65-F5344CB8AC3E}">
        <p14:creationId xmlns:p14="http://schemas.microsoft.com/office/powerpoint/2010/main" val="289980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Unicode </a:t>
            </a:r>
            <a:r>
              <a:rPr lang="tr-TR" dirty="0" err="1" smtClean="0"/>
              <a:t>vs</a:t>
            </a:r>
            <a:r>
              <a:rPr lang="tr-TR" dirty="0" smtClean="0"/>
              <a:t> ASCII </a:t>
            </a:r>
            <a:r>
              <a:rPr lang="tr-TR" dirty="0" err="1" smtClean="0"/>
              <a:t>Code</a:t>
            </a:r>
            <a:endParaRPr lang="tr-TR" dirty="0"/>
          </a:p>
        </p:txBody>
      </p:sp>
      <p:sp>
        <p:nvSpPr>
          <p:cNvPr id="3" name="Metin Yer Tutucusu 2"/>
          <p:cNvSpPr>
            <a:spLocks noGrp="1"/>
          </p:cNvSpPr>
          <p:nvPr>
            <p:ph type="body" idx="1"/>
          </p:nvPr>
        </p:nvSpPr>
        <p:spPr/>
        <p:txBody>
          <a:bodyPr/>
          <a:lstStyle/>
          <a:p>
            <a:r>
              <a:rPr lang="tr-TR" dirty="0" smtClean="0"/>
              <a:t>Unicode</a:t>
            </a:r>
            <a:endParaRPr lang="tr-TR" dirty="0"/>
          </a:p>
        </p:txBody>
      </p:sp>
      <p:sp>
        <p:nvSpPr>
          <p:cNvPr id="4" name="İçerik Yer Tutucusu 3"/>
          <p:cNvSpPr>
            <a:spLocks noGrp="1"/>
          </p:cNvSpPr>
          <p:nvPr>
            <p:ph sz="half" idx="2"/>
          </p:nvPr>
        </p:nvSpPr>
        <p:spPr/>
        <p:txBody>
          <a:bodyPr/>
          <a:lstStyle/>
          <a:p>
            <a:pPr algn="just"/>
            <a:r>
              <a:rPr lang="tr-TR" dirty="0"/>
              <a:t>Unicode, çeşitli dillerin harfleri, matematiksel semboller, tarihsel komut dosyaları vb. gibi çok sayıda karakteri temsil eder</a:t>
            </a:r>
            <a:r>
              <a:rPr lang="tr-TR" dirty="0" smtClean="0"/>
              <a:t>.</a:t>
            </a:r>
          </a:p>
          <a:p>
            <a:pPr algn="just"/>
            <a:r>
              <a:rPr lang="tr-TR" dirty="0"/>
              <a:t>Herhangi bir karakteri sunmak için 8 bit, 16 bit veya 32 bit kullanır ve ASCII, </a:t>
            </a:r>
            <a:r>
              <a:rPr lang="tr-TR" dirty="0" smtClean="0"/>
              <a:t>Unicode’un</a:t>
            </a:r>
            <a:r>
              <a:rPr lang="tr-TR" dirty="0"/>
              <a:t> alt öğesidir </a:t>
            </a:r>
            <a:r>
              <a:rPr lang="tr-TR" dirty="0" smtClean="0"/>
              <a:t>.</a:t>
            </a:r>
          </a:p>
          <a:p>
            <a:pPr algn="just"/>
            <a:r>
              <a:rPr lang="tr-TR" dirty="0"/>
              <a:t>Unicode, çok sayıda karakteri destekler ve daha fazla yer kaplar.</a:t>
            </a:r>
            <a:endParaRPr lang="tr-TR" dirty="0"/>
          </a:p>
        </p:txBody>
      </p:sp>
      <p:sp>
        <p:nvSpPr>
          <p:cNvPr id="5" name="Metin Yer Tutucusu 4"/>
          <p:cNvSpPr>
            <a:spLocks noGrp="1"/>
          </p:cNvSpPr>
          <p:nvPr>
            <p:ph type="body" sz="quarter" idx="3"/>
          </p:nvPr>
        </p:nvSpPr>
        <p:spPr/>
        <p:txBody>
          <a:bodyPr/>
          <a:lstStyle/>
          <a:p>
            <a:r>
              <a:rPr lang="tr-TR" dirty="0" smtClean="0"/>
              <a:t>ASCII </a:t>
            </a:r>
            <a:endParaRPr lang="tr-TR" dirty="0"/>
          </a:p>
        </p:txBody>
      </p:sp>
      <p:sp>
        <p:nvSpPr>
          <p:cNvPr id="6" name="İçerik Yer Tutucusu 5"/>
          <p:cNvSpPr>
            <a:spLocks noGrp="1"/>
          </p:cNvSpPr>
          <p:nvPr>
            <p:ph sz="quarter" idx="4"/>
          </p:nvPr>
        </p:nvSpPr>
        <p:spPr/>
        <p:txBody>
          <a:bodyPr/>
          <a:lstStyle/>
          <a:p>
            <a:pPr algn="just"/>
            <a:r>
              <a:rPr lang="tr-TR" dirty="0"/>
              <a:t>ASCII, İngilizce dilindeki büyük ve küçük harfler, rakamlar ve semboller gibi belirli sayıda </a:t>
            </a:r>
            <a:r>
              <a:rPr lang="tr-TR" dirty="0" smtClean="0"/>
              <a:t>karakteri temsil eder. 	</a:t>
            </a:r>
          </a:p>
          <a:p>
            <a:pPr algn="just"/>
            <a:r>
              <a:rPr lang="tr-TR" dirty="0"/>
              <a:t>Herhangi bir karakteri sunmak için 7 bit kullanır. Bunu karakterleri sayılara dönüştürerek yapar</a:t>
            </a:r>
            <a:r>
              <a:rPr lang="tr-TR" dirty="0" smtClean="0"/>
              <a:t>.</a:t>
            </a:r>
          </a:p>
          <a:p>
            <a:pPr algn="just"/>
            <a:r>
              <a:rPr lang="tr-TR" dirty="0"/>
              <a:t>ASCII yalnızca 128 karakteri destekler ve daha az yer kaplar.</a:t>
            </a:r>
            <a:r>
              <a:rPr lang="tr-TR" dirty="0" smtClean="0"/>
              <a:t> </a:t>
            </a:r>
            <a:endParaRPr lang="tr-TR" dirty="0"/>
          </a:p>
        </p:txBody>
      </p:sp>
    </p:spTree>
    <p:extLst>
      <p:ext uri="{BB962C8B-B14F-4D97-AF65-F5344CB8AC3E}">
        <p14:creationId xmlns:p14="http://schemas.microsoft.com/office/powerpoint/2010/main" val="43898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JAR </a:t>
            </a:r>
            <a:r>
              <a:rPr lang="tr-TR" dirty="0" err="1"/>
              <a:t>Packaging</a:t>
            </a:r>
            <a:r>
              <a:rPr lang="tr-TR" b="1" dirty="0"/>
              <a:t/>
            </a:r>
            <a:br>
              <a:rPr lang="tr-TR" b="1" dirty="0"/>
            </a:br>
            <a:endParaRPr lang="tr-TR" dirty="0"/>
          </a:p>
        </p:txBody>
      </p:sp>
      <p:sp>
        <p:nvSpPr>
          <p:cNvPr id="3" name="İçerik Yer Tutucusu 2"/>
          <p:cNvSpPr>
            <a:spLocks noGrp="1"/>
          </p:cNvSpPr>
          <p:nvPr>
            <p:ph idx="1"/>
          </p:nvPr>
        </p:nvSpPr>
        <p:spPr/>
        <p:txBody>
          <a:bodyPr>
            <a:normAutofit/>
          </a:bodyPr>
          <a:lstStyle/>
          <a:p>
            <a:r>
              <a:rPr lang="tr-TR" dirty="0"/>
              <a:t>Basitçe söylemek gerekirse, JAR - veya Java Arşivi - bir paket dosya formatıdır. JAR dosyaları </a:t>
            </a:r>
            <a:r>
              <a:rPr lang="tr-TR" i="1" dirty="0"/>
              <a:t>.</a:t>
            </a:r>
            <a:r>
              <a:rPr lang="tr-TR" i="1" dirty="0" err="1"/>
              <a:t>jar</a:t>
            </a:r>
            <a:r>
              <a:rPr lang="tr-TR" i="1" dirty="0"/>
              <a:t> uzantısına sahiptir ve </a:t>
            </a:r>
            <a:r>
              <a:rPr lang="en-US" dirty="0"/>
              <a:t>libraries, resources, </a:t>
            </a:r>
            <a:r>
              <a:rPr lang="tr-TR" dirty="0" smtClean="0"/>
              <a:t>ve</a:t>
            </a:r>
            <a:r>
              <a:rPr lang="en-US" dirty="0" smtClean="0"/>
              <a:t> </a:t>
            </a:r>
            <a:r>
              <a:rPr lang="en-US" dirty="0"/>
              <a:t>metadata </a:t>
            </a:r>
            <a:r>
              <a:rPr lang="en-US" dirty="0" smtClean="0"/>
              <a:t>files</a:t>
            </a:r>
            <a:r>
              <a:rPr lang="tr-TR" dirty="0"/>
              <a:t> </a:t>
            </a:r>
            <a:r>
              <a:rPr lang="tr-TR" dirty="0" smtClean="0"/>
              <a:t>içerir.</a:t>
            </a:r>
          </a:p>
          <a:p>
            <a:pPr algn="just"/>
            <a:r>
              <a:rPr lang="tr-TR" i="1" dirty="0"/>
              <a:t>Esasen, .</a:t>
            </a:r>
            <a:r>
              <a:rPr lang="tr-TR" i="1" dirty="0" err="1"/>
              <a:t>class</a:t>
            </a:r>
            <a:r>
              <a:rPr lang="tr-TR" dirty="0"/>
              <a:t> </a:t>
            </a:r>
            <a:r>
              <a:rPr lang="tr-TR" dirty="0" smtClean="0"/>
              <a:t>dosyalarının </a:t>
            </a:r>
            <a:r>
              <a:rPr lang="tr-TR" dirty="0"/>
              <a:t>sıkıştırılmış </a:t>
            </a:r>
            <a:r>
              <a:rPr lang="tr-TR" dirty="0" smtClean="0"/>
              <a:t>versiyonlarını </a:t>
            </a:r>
            <a:r>
              <a:rPr lang="tr-TR" dirty="0"/>
              <a:t>ve derlenmiş Java </a:t>
            </a:r>
            <a:r>
              <a:rPr lang="tr-TR" dirty="0" err="1" smtClean="0"/>
              <a:t>library</a:t>
            </a:r>
            <a:r>
              <a:rPr lang="tr-TR" dirty="0" smtClean="0"/>
              <a:t> </a:t>
            </a:r>
            <a:r>
              <a:rPr lang="tr-TR" dirty="0"/>
              <a:t>ve uygulamalarının </a:t>
            </a:r>
            <a:r>
              <a:rPr lang="tr-TR" dirty="0" err="1" smtClean="0"/>
              <a:t>resource’larını</a:t>
            </a:r>
            <a:r>
              <a:rPr lang="tr-TR" dirty="0" smtClean="0"/>
              <a:t>, </a:t>
            </a:r>
            <a:r>
              <a:rPr lang="tr-TR" dirty="0"/>
              <a:t>ses dosyalarının, görüntü dosyalarının veya dizinlerin sıkıştırılmış bir </a:t>
            </a:r>
            <a:r>
              <a:rPr lang="tr-TR" dirty="0" smtClean="0"/>
              <a:t>sürümünü</a:t>
            </a:r>
            <a:r>
              <a:rPr lang="tr-TR" dirty="0"/>
              <a:t> içeren </a:t>
            </a:r>
            <a:r>
              <a:rPr lang="tr-TR" dirty="0" err="1" smtClean="0"/>
              <a:t>ziplenmiş</a:t>
            </a:r>
            <a:r>
              <a:rPr lang="tr-TR" dirty="0" smtClean="0"/>
              <a:t> </a:t>
            </a:r>
            <a:r>
              <a:rPr lang="tr-TR" dirty="0"/>
              <a:t>bir dosyadır </a:t>
            </a:r>
            <a:r>
              <a:rPr lang="tr-TR" dirty="0" smtClean="0"/>
              <a:t>.</a:t>
            </a:r>
          </a:p>
          <a:p>
            <a:pPr algn="just"/>
            <a:r>
              <a:rPr lang="tr-TR" dirty="0"/>
              <a:t>META-INF/MANIFEST.MF </a:t>
            </a:r>
            <a:r>
              <a:rPr lang="tr-TR" dirty="0" smtClean="0"/>
              <a:t>dosyası, </a:t>
            </a:r>
            <a:r>
              <a:rPr lang="tr-TR" dirty="0"/>
              <a:t>arşivde depolanan dosyalar hakkında ek meta veriler içerebilir</a:t>
            </a:r>
            <a:r>
              <a:rPr lang="tr-TR" dirty="0" smtClean="0"/>
              <a:t>.</a:t>
            </a:r>
            <a:endParaRPr lang="tr-TR" dirty="0"/>
          </a:p>
          <a:p>
            <a:pPr algn="just"/>
            <a:r>
              <a:rPr lang="tr-TR" dirty="0" err="1"/>
              <a:t>jar</a:t>
            </a:r>
            <a:r>
              <a:rPr lang="tr-TR" dirty="0"/>
              <a:t> komutunu kullanarak veya </a:t>
            </a:r>
            <a:r>
              <a:rPr lang="tr-TR" dirty="0" err="1"/>
              <a:t>Maven</a:t>
            </a:r>
            <a:r>
              <a:rPr lang="tr-TR" dirty="0"/>
              <a:t> gibi araçlarla bir JAR dosyası oluşturabiliriz .</a:t>
            </a:r>
          </a:p>
        </p:txBody>
      </p:sp>
    </p:spTree>
    <p:extLst>
      <p:ext uri="{BB962C8B-B14F-4D97-AF65-F5344CB8AC3E}">
        <p14:creationId xmlns:p14="http://schemas.microsoft.com/office/powerpoint/2010/main" val="268814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WAR </a:t>
            </a:r>
            <a:r>
              <a:rPr lang="tr-TR" dirty="0" err="1" smtClean="0"/>
              <a:t>Packaging</a:t>
            </a:r>
            <a:endParaRPr lang="tr-TR" dirty="0"/>
          </a:p>
        </p:txBody>
      </p:sp>
      <p:sp>
        <p:nvSpPr>
          <p:cNvPr id="3" name="İçerik Yer Tutucusu 2"/>
          <p:cNvSpPr>
            <a:spLocks noGrp="1"/>
          </p:cNvSpPr>
          <p:nvPr>
            <p:ph idx="1"/>
          </p:nvPr>
        </p:nvSpPr>
        <p:spPr/>
        <p:txBody>
          <a:bodyPr>
            <a:normAutofit lnSpcReduction="10000"/>
          </a:bodyPr>
          <a:lstStyle/>
          <a:p>
            <a:pPr algn="just"/>
            <a:r>
              <a:rPr lang="tr-TR" dirty="0"/>
              <a:t>WAR, Web Uygulama Arşivi veya Web Uygulama Kaynağı anlamına gelir. Bu arşiv dosyaları .</a:t>
            </a:r>
            <a:r>
              <a:rPr lang="tr-TR" dirty="0" err="1"/>
              <a:t>war</a:t>
            </a:r>
            <a:r>
              <a:rPr lang="tr-TR" dirty="0"/>
              <a:t> uzantısına sahiptir ve herhangi bir </a:t>
            </a:r>
            <a:r>
              <a:rPr lang="tr-TR" dirty="0" err="1"/>
              <a:t>Servlet</a:t>
            </a:r>
            <a:r>
              <a:rPr lang="tr-TR" dirty="0"/>
              <a:t>/JSP </a:t>
            </a:r>
            <a:r>
              <a:rPr lang="tr-TR" dirty="0" err="1" smtClean="0"/>
              <a:t>container’ında</a:t>
            </a:r>
            <a:r>
              <a:rPr lang="tr-TR" dirty="0" smtClean="0"/>
              <a:t> </a:t>
            </a:r>
            <a:r>
              <a:rPr lang="tr-TR" dirty="0" err="1" smtClean="0"/>
              <a:t>deploy</a:t>
            </a:r>
            <a:r>
              <a:rPr lang="tr-TR" dirty="0" smtClean="0"/>
              <a:t> edebileceğimiz </a:t>
            </a:r>
            <a:r>
              <a:rPr lang="tr-TR" dirty="0"/>
              <a:t>web uygulamalarını paketlemek için kullanılır </a:t>
            </a:r>
            <a:r>
              <a:rPr lang="tr-TR" dirty="0" smtClean="0"/>
              <a:t>.</a:t>
            </a:r>
          </a:p>
          <a:p>
            <a:pPr algn="just"/>
            <a:r>
              <a:rPr lang="tr-TR" dirty="0"/>
              <a:t>İçeride, </a:t>
            </a:r>
            <a:r>
              <a:rPr lang="tr-TR" dirty="0" err="1"/>
              <a:t>MANIFEST.MF'de</a:t>
            </a:r>
            <a:r>
              <a:rPr lang="tr-TR" dirty="0"/>
              <a:t> web arşivi hakkında faydalı bilgiler içeren bir META-INF dizini vardır. META-INF dizini </a:t>
            </a:r>
            <a:r>
              <a:rPr lang="tr-TR" dirty="0" err="1" smtClean="0"/>
              <a:t>private</a:t>
            </a:r>
            <a:r>
              <a:rPr lang="tr-TR" dirty="0" smtClean="0"/>
              <a:t> </a:t>
            </a:r>
            <a:r>
              <a:rPr lang="tr-TR" dirty="0"/>
              <a:t>ve dışarıdan erişilemez</a:t>
            </a:r>
            <a:r>
              <a:rPr lang="tr-TR" dirty="0" smtClean="0"/>
              <a:t>.</a:t>
            </a:r>
            <a:endParaRPr lang="tr-TR" dirty="0"/>
          </a:p>
          <a:p>
            <a:pPr algn="just"/>
            <a:r>
              <a:rPr lang="tr-TR" dirty="0"/>
              <a:t>Öte yandan, HTML sayfaları, resimler ve JS dosyaları dahil olmak üzere tüm statik web kaynaklarını içeren WEB-INF genel dizinini de içerir. Ayrıca web.xml dosyasını, </a:t>
            </a:r>
            <a:r>
              <a:rPr lang="tr-TR" dirty="0" err="1" smtClean="0"/>
              <a:t>servlet</a:t>
            </a:r>
            <a:r>
              <a:rPr lang="tr-TR" dirty="0" smtClean="0"/>
              <a:t> sınıflarını </a:t>
            </a:r>
            <a:r>
              <a:rPr lang="tr-TR" dirty="0"/>
              <a:t>ve </a:t>
            </a:r>
            <a:r>
              <a:rPr lang="tr-TR" dirty="0" smtClean="0"/>
              <a:t>kütüphaneleri </a:t>
            </a:r>
            <a:r>
              <a:rPr lang="tr-TR" dirty="0"/>
              <a:t>içerir</a:t>
            </a:r>
            <a:r>
              <a:rPr lang="tr-TR" dirty="0" smtClean="0"/>
              <a:t>.</a:t>
            </a:r>
            <a:endParaRPr lang="tr-TR" dirty="0"/>
          </a:p>
          <a:p>
            <a:pPr algn="just"/>
            <a:r>
              <a:rPr lang="tr-TR" dirty="0"/>
              <a:t>Bir .</a:t>
            </a:r>
            <a:r>
              <a:rPr lang="tr-TR" dirty="0" err="1"/>
              <a:t>war</a:t>
            </a:r>
            <a:r>
              <a:rPr lang="tr-TR" dirty="0"/>
              <a:t> arşivi oluşturmak için bir JAR oluşturmak için kullandığımız aynı araçları ve komutları kullanabiliriz .</a:t>
            </a:r>
          </a:p>
        </p:txBody>
      </p:sp>
    </p:spTree>
    <p:extLst>
      <p:ext uri="{BB962C8B-B14F-4D97-AF65-F5344CB8AC3E}">
        <p14:creationId xmlns:p14="http://schemas.microsoft.com/office/powerpoint/2010/main" val="427364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JAR </a:t>
            </a:r>
            <a:r>
              <a:rPr lang="tr-TR" dirty="0" err="1" smtClean="0"/>
              <a:t>vs</a:t>
            </a:r>
            <a:r>
              <a:rPr lang="tr-TR" dirty="0" smtClean="0"/>
              <a:t> WAR</a:t>
            </a:r>
            <a:endParaRPr lang="tr-TR" dirty="0"/>
          </a:p>
        </p:txBody>
      </p:sp>
      <p:sp>
        <p:nvSpPr>
          <p:cNvPr id="3" name="İçerik Yer Tutucusu 2"/>
          <p:cNvSpPr>
            <a:spLocks noGrp="1"/>
          </p:cNvSpPr>
          <p:nvPr>
            <p:ph idx="1"/>
          </p:nvPr>
        </p:nvSpPr>
        <p:spPr/>
        <p:txBody>
          <a:bodyPr>
            <a:normAutofit lnSpcReduction="10000"/>
          </a:bodyPr>
          <a:lstStyle/>
          <a:p>
            <a:pPr algn="just"/>
            <a:r>
              <a:rPr lang="tr-TR" dirty="0" smtClean="0"/>
              <a:t>İlk  temel fark, </a:t>
            </a:r>
            <a:r>
              <a:rPr lang="tr-TR" dirty="0" err="1" smtClean="0"/>
              <a:t>JAR'lar</a:t>
            </a:r>
            <a:r>
              <a:rPr lang="tr-TR" dirty="0" smtClean="0"/>
              <a:t> </a:t>
            </a:r>
            <a:r>
              <a:rPr lang="tr-TR" dirty="0"/>
              <a:t>.</a:t>
            </a:r>
            <a:r>
              <a:rPr lang="tr-TR" dirty="0" err="1"/>
              <a:t>jar</a:t>
            </a:r>
            <a:r>
              <a:rPr lang="tr-TR" dirty="0"/>
              <a:t> uzantısına sahiptir, </a:t>
            </a:r>
            <a:r>
              <a:rPr lang="tr-TR" dirty="0" smtClean="0"/>
              <a:t>WAR </a:t>
            </a:r>
            <a:r>
              <a:rPr lang="tr-TR" dirty="0"/>
              <a:t>dosyası .</a:t>
            </a:r>
            <a:r>
              <a:rPr lang="tr-TR" dirty="0" err="1"/>
              <a:t>war</a:t>
            </a:r>
            <a:r>
              <a:rPr lang="tr-TR" dirty="0"/>
              <a:t> uzantısına sahiptir</a:t>
            </a:r>
            <a:r>
              <a:rPr lang="tr-TR" dirty="0" smtClean="0"/>
              <a:t>.</a:t>
            </a:r>
            <a:endParaRPr lang="tr-TR" dirty="0"/>
          </a:p>
          <a:p>
            <a:pPr algn="just"/>
            <a:r>
              <a:rPr lang="tr-TR" dirty="0"/>
              <a:t>İkinci temel fark, amaçları ve işleyiş biçimleridir . JAR dosyaları, </a:t>
            </a:r>
            <a:r>
              <a:rPr lang="tr-TR" dirty="0" smtClean="0"/>
              <a:t>kütüphane, </a:t>
            </a:r>
            <a:r>
              <a:rPr lang="tr-TR" dirty="0" err="1" smtClean="0"/>
              <a:t>plugin</a:t>
            </a:r>
            <a:r>
              <a:rPr lang="tr-TR" dirty="0" smtClean="0"/>
              <a:t> </a:t>
            </a:r>
            <a:r>
              <a:rPr lang="tr-TR" dirty="0"/>
              <a:t>veya herhangi bir uygulama türü olarak kullanmak için birden fazla dosyayı paketlememize izin verir. Öte yandan, WAR dosyaları yalnızca web uygulamaları için kullanılır</a:t>
            </a:r>
            <a:r>
              <a:rPr lang="tr-TR" dirty="0" smtClean="0"/>
              <a:t>.</a:t>
            </a:r>
            <a:endParaRPr lang="tr-TR" dirty="0"/>
          </a:p>
          <a:p>
            <a:pPr algn="just"/>
            <a:r>
              <a:rPr lang="tr-TR" dirty="0"/>
              <a:t>Arşivlerin yapısı da farklıdır. İstenilen herhangi bir yapıya sahip bir JAR oluşturabiliriz. Buna karşılık WAR, WEB-INF ve META-INF dizinleriyle önceden tanımlanmış bir yapıya sahiptir</a:t>
            </a:r>
            <a:r>
              <a:rPr lang="tr-TR" dirty="0" smtClean="0"/>
              <a:t>.</a:t>
            </a:r>
            <a:endParaRPr lang="tr-TR" dirty="0"/>
          </a:p>
          <a:p>
            <a:pPr algn="just"/>
            <a:r>
              <a:rPr lang="tr-TR" dirty="0"/>
              <a:t>Son olarak, ek yazılım kullanmadan </a:t>
            </a:r>
            <a:r>
              <a:rPr lang="tr-TR" dirty="0" err="1" smtClean="0"/>
              <a:t>executable</a:t>
            </a:r>
            <a:r>
              <a:rPr lang="tr-TR" dirty="0" smtClean="0"/>
              <a:t> </a:t>
            </a:r>
            <a:r>
              <a:rPr lang="tr-TR" dirty="0"/>
              <a:t>olarak oluşturursak , komut satırından bir JAR çalıştırabiliriz. Veya kütüphane olarak kullanabiliriz. Buna karşılık, bir WAR yürütmek için bir sunucuya ihtiyacımız var .</a:t>
            </a:r>
          </a:p>
        </p:txBody>
      </p:sp>
    </p:spTree>
    <p:extLst>
      <p:ext uri="{BB962C8B-B14F-4D97-AF65-F5344CB8AC3E}">
        <p14:creationId xmlns:p14="http://schemas.microsoft.com/office/powerpoint/2010/main" val="248490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494" y="1010194"/>
            <a:ext cx="6073680" cy="4951862"/>
          </a:xfrm>
        </p:spPr>
      </p:pic>
    </p:spTree>
    <p:extLst>
      <p:ext uri="{BB962C8B-B14F-4D97-AF65-F5344CB8AC3E}">
        <p14:creationId xmlns:p14="http://schemas.microsoft.com/office/powerpoint/2010/main" val="257141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Absolute</a:t>
            </a:r>
            <a:r>
              <a:rPr lang="tr-TR" dirty="0" smtClean="0"/>
              <a:t> </a:t>
            </a:r>
            <a:r>
              <a:rPr lang="tr-TR" dirty="0" err="1" smtClean="0"/>
              <a:t>Path</a:t>
            </a:r>
            <a:endParaRPr lang="tr-TR" dirty="0"/>
          </a:p>
        </p:txBody>
      </p:sp>
      <p:sp>
        <p:nvSpPr>
          <p:cNvPr id="3" name="İçerik Yer Tutucusu 2"/>
          <p:cNvSpPr>
            <a:spLocks noGrp="1"/>
          </p:cNvSpPr>
          <p:nvPr>
            <p:ph idx="1"/>
          </p:nvPr>
        </p:nvSpPr>
        <p:spPr>
          <a:xfrm>
            <a:off x="1103312" y="1410790"/>
            <a:ext cx="8946541" cy="4837610"/>
          </a:xfrm>
        </p:spPr>
        <p:txBody>
          <a:bodyPr/>
          <a:lstStyle/>
          <a:p>
            <a:pPr algn="just"/>
            <a:r>
              <a:rPr lang="tr-TR" dirty="0" err="1" smtClean="0"/>
              <a:t>Absolute</a:t>
            </a:r>
            <a:r>
              <a:rPr lang="tr-TR" dirty="0" smtClean="0"/>
              <a:t> </a:t>
            </a:r>
            <a:r>
              <a:rPr lang="tr-TR" dirty="0" err="1" smtClean="0"/>
              <a:t>path</a:t>
            </a:r>
            <a:r>
              <a:rPr lang="tr-TR" dirty="0" smtClean="0"/>
              <a:t>, </a:t>
            </a:r>
            <a:r>
              <a:rPr lang="tr-TR" dirty="0"/>
              <a:t>bir dosya veya klasörü bulmak için gereken, kök öğeden başlayıp diğer alt dizinlerle biten tüm ayrıntıları ifade eder. Web sitelerinde ve işletim sistemlerinde dosya ve klasörleri bulmak için </a:t>
            </a:r>
            <a:r>
              <a:rPr lang="tr-TR" dirty="0" err="1" smtClean="0"/>
              <a:t>absolute</a:t>
            </a:r>
            <a:r>
              <a:rPr lang="tr-TR" dirty="0" smtClean="0"/>
              <a:t> </a:t>
            </a:r>
            <a:r>
              <a:rPr lang="tr-TR" dirty="0" err="1" smtClean="0"/>
              <a:t>path</a:t>
            </a:r>
            <a:r>
              <a:rPr lang="tr-TR" dirty="0" smtClean="0"/>
              <a:t> kullanılır.</a:t>
            </a:r>
          </a:p>
          <a:p>
            <a:pPr algn="just"/>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726" y="3041345"/>
            <a:ext cx="6386113" cy="2865368"/>
          </a:xfrm>
          <a:prstGeom prst="rect">
            <a:avLst/>
          </a:prstGeom>
        </p:spPr>
      </p:pic>
    </p:spTree>
    <p:extLst>
      <p:ext uri="{BB962C8B-B14F-4D97-AF65-F5344CB8AC3E}">
        <p14:creationId xmlns:p14="http://schemas.microsoft.com/office/powerpoint/2010/main" val="3875108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448</TotalTime>
  <Words>423</Words>
  <Application>Microsoft Office PowerPoint</Application>
  <PresentationFormat>Geniş ekran</PresentationFormat>
  <Paragraphs>38</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İyon</vt:lpstr>
      <vt:lpstr>PATİKA – INNOVA SPRING BOOTCAMP </vt:lpstr>
      <vt:lpstr>ASCII </vt:lpstr>
      <vt:lpstr>Unicode</vt:lpstr>
      <vt:lpstr>Unicode vs ASCII Code</vt:lpstr>
      <vt:lpstr>JAR Packaging </vt:lpstr>
      <vt:lpstr>WAR Packaging</vt:lpstr>
      <vt:lpstr>JAR vs WAR</vt:lpstr>
      <vt:lpstr>PowerPoint Sunusu</vt:lpstr>
      <vt:lpstr>Absolute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 SPRING BOOTCAMP</dc:title>
  <dc:creator>Rabia</dc:creator>
  <cp:lastModifiedBy>Rabia</cp:lastModifiedBy>
  <cp:revision>8</cp:revision>
  <dcterms:created xsi:type="dcterms:W3CDTF">2022-01-26T08:54:59Z</dcterms:created>
  <dcterms:modified xsi:type="dcterms:W3CDTF">2022-01-26T16:23:54Z</dcterms:modified>
</cp:coreProperties>
</file>