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65" r:id="rId3"/>
    <p:sldId id="266" r:id="rId4"/>
    <p:sldId id="264" r:id="rId5"/>
    <p:sldId id="260" r:id="rId6"/>
    <p:sldId id="261" r:id="rId7"/>
    <p:sldId id="262" r:id="rId8"/>
    <p:sldId id="257" r:id="rId9"/>
    <p:sldId id="258" r:id="rId10"/>
    <p:sldId id="259" r:id="rId1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94" autoAdjust="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72331-DBF8-4724-8E4D-931231BAF081}" type="datetimeFigureOut">
              <a:rPr lang="tr-TR" smtClean="0"/>
              <a:t>23.01.2022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0C73DF-4CA2-4A70-8D2C-0F1F9F542CF0}" type="slidenum">
              <a:rPr lang="tr-TR" smtClean="0"/>
              <a:t>‹#›</a:t>
            </a:fld>
            <a:endParaRPr lang="tr-TR"/>
          </a:p>
        </p:txBody>
      </p:sp>
    </p:spTree>
    <p:extLst>
      <p:ext uri="{BB962C8B-B14F-4D97-AF65-F5344CB8AC3E}">
        <p14:creationId xmlns:p14="http://schemas.microsoft.com/office/powerpoint/2010/main" val="348770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kern="1200" dirty="0" smtClean="0">
                <a:solidFill>
                  <a:schemeClr val="tx1"/>
                </a:solidFill>
                <a:effectLst/>
                <a:latin typeface="+mn-lt"/>
                <a:ea typeface="+mn-ea"/>
                <a:cs typeface="+mn-cs"/>
              </a:rPr>
              <a:t>JAR dosyaları, bir Java uygulamasını yürütmek için Java sınıfı dosyaları, ilişkili meta verileri ve tek bir dosyada toplanmış kaynakları içeren dosyalardır. Oysa WAR dosyaları, </a:t>
            </a:r>
            <a:r>
              <a:rPr lang="tr-TR" sz="1200" b="0" i="0" kern="1200" dirty="0" err="1" smtClean="0">
                <a:solidFill>
                  <a:schemeClr val="tx1"/>
                </a:solidFill>
                <a:effectLst/>
                <a:latin typeface="+mn-lt"/>
                <a:ea typeface="+mn-ea"/>
                <a:cs typeface="+mn-cs"/>
              </a:rPr>
              <a:t>Servlet</a:t>
            </a:r>
            <a:r>
              <a:rPr lang="tr-TR" sz="1200" b="0" i="0" kern="1200" dirty="0" smtClean="0">
                <a:solidFill>
                  <a:schemeClr val="tx1"/>
                </a:solidFill>
                <a:effectLst/>
                <a:latin typeface="+mn-lt"/>
                <a:ea typeface="+mn-ea"/>
                <a:cs typeface="+mn-cs"/>
              </a:rPr>
              <a:t>, JSP, HTML, </a:t>
            </a:r>
            <a:r>
              <a:rPr lang="tr-TR" sz="1200" b="0" i="0" kern="1200" dirty="0" err="1" smtClean="0">
                <a:solidFill>
                  <a:schemeClr val="tx1"/>
                </a:solidFill>
                <a:effectLst/>
                <a:latin typeface="+mn-lt"/>
                <a:ea typeface="+mn-ea"/>
                <a:cs typeface="+mn-cs"/>
              </a:rPr>
              <a:t>JavaScript</a:t>
            </a:r>
            <a:r>
              <a:rPr lang="tr-TR" sz="1200" b="0" i="0" kern="1200" dirty="0" smtClean="0">
                <a:solidFill>
                  <a:schemeClr val="tx1"/>
                </a:solidFill>
                <a:effectLst/>
                <a:latin typeface="+mn-lt"/>
                <a:ea typeface="+mn-ea"/>
                <a:cs typeface="+mn-cs"/>
              </a:rPr>
              <a:t> ve web uygulamaları geliştirmek için gerekli diğer dosyaları içeren dosyalardır.</a:t>
            </a:r>
            <a:endParaRPr lang="tr-TR" dirty="0"/>
          </a:p>
        </p:txBody>
      </p:sp>
      <p:sp>
        <p:nvSpPr>
          <p:cNvPr id="4" name="Slayt Numarası Yer Tutucusu 3"/>
          <p:cNvSpPr>
            <a:spLocks noGrp="1"/>
          </p:cNvSpPr>
          <p:nvPr>
            <p:ph type="sldNum" sz="quarter" idx="10"/>
          </p:nvPr>
        </p:nvSpPr>
        <p:spPr/>
        <p:txBody>
          <a:bodyPr/>
          <a:lstStyle/>
          <a:p>
            <a:fld id="{030C73DF-4CA2-4A70-8D2C-0F1F9F542CF0}" type="slidenum">
              <a:rPr lang="tr-TR" smtClean="0"/>
              <a:t>7</a:t>
            </a:fld>
            <a:endParaRPr lang="tr-TR"/>
          </a:p>
        </p:txBody>
      </p:sp>
    </p:spTree>
    <p:extLst>
      <p:ext uri="{BB962C8B-B14F-4D97-AF65-F5344CB8AC3E}">
        <p14:creationId xmlns:p14="http://schemas.microsoft.com/office/powerpoint/2010/main" val="111530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İkizkenar Üçgen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1371600" y="6012656"/>
            <a:ext cx="5791200" cy="365125"/>
          </a:xfrm>
        </p:spPr>
        <p:txBody>
          <a:bodyPr tIns="0" bIns="0" anchor="t"/>
          <a:lstStyle>
            <a:lvl1pPr algn="r">
              <a:defRPr sz="1000"/>
            </a:lvl1pPr>
          </a:lstStyle>
          <a:p>
            <a:fld id="{A23720DD-5B6D-40BF-8493-A6B52D484E6B}" type="datetimeFigureOut">
              <a:rPr lang="tr-TR" smtClean="0"/>
              <a:t>23.01.2022</a:t>
            </a:fld>
            <a:endParaRPr lang="tr-TR"/>
          </a:p>
        </p:txBody>
      </p:sp>
      <p:sp>
        <p:nvSpPr>
          <p:cNvPr id="17" name="Altbilgi Yer Tutucusu 16"/>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Slayt Numarası Yer Tutucusu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23.01.2022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23.01.2022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4791456" y="6480048"/>
            <a:ext cx="2133600" cy="301752"/>
          </a:xfrm>
        </p:spPr>
        <p:txBody>
          <a:bodyPr/>
          <a:lstStyle/>
          <a:p>
            <a:fld id="{A23720DD-5B6D-40BF-8493-A6B52D484E6B}" type="datetimeFigureOut">
              <a:rPr lang="tr-TR" smtClean="0"/>
              <a:t>23.01.2022</a:t>
            </a:fld>
            <a:endParaRPr lang="tr-TR"/>
          </a:p>
        </p:txBody>
      </p:sp>
      <p:sp>
        <p:nvSpPr>
          <p:cNvPr id="5" name="Altbilgi Yer Tutucusu 4"/>
          <p:cNvSpPr>
            <a:spLocks noGrp="1"/>
          </p:cNvSpPr>
          <p:nvPr>
            <p:ph type="ftr" sz="quarter" idx="11"/>
          </p:nvPr>
        </p:nvSpPr>
        <p:spPr>
          <a:xfrm>
            <a:off x="457200" y="6480969"/>
            <a:ext cx="4260056" cy="300831"/>
          </a:xfrm>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Dik Üçgen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kizkenar Üçgen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Veri Yer Tutucusu 3"/>
          <p:cNvSpPr>
            <a:spLocks noGrp="1"/>
          </p:cNvSpPr>
          <p:nvPr>
            <p:ph type="dt" sz="half" idx="10"/>
          </p:nvPr>
        </p:nvSpPr>
        <p:spPr>
          <a:xfrm>
            <a:off x="6955632" y="6477000"/>
            <a:ext cx="2133600" cy="304800"/>
          </a:xfrm>
        </p:spPr>
        <p:txBody>
          <a:bodyPr/>
          <a:lstStyle/>
          <a:p>
            <a:fld id="{A23720DD-5B6D-40BF-8493-A6B52D484E6B}" type="datetimeFigureOut">
              <a:rPr lang="tr-TR" smtClean="0"/>
              <a:t>23.01.2022</a:t>
            </a:fld>
            <a:endParaRPr lang="tr-TR"/>
          </a:p>
        </p:txBody>
      </p:sp>
      <p:sp>
        <p:nvSpPr>
          <p:cNvPr id="5" name="Altbilgi Yer Tutucusu 4"/>
          <p:cNvSpPr>
            <a:spLocks noGrp="1"/>
          </p:cNvSpPr>
          <p:nvPr>
            <p:ph type="ftr" sz="quarter" idx="11"/>
          </p:nvPr>
        </p:nvSpPr>
        <p:spPr>
          <a:xfrm>
            <a:off x="2619376" y="6480969"/>
            <a:ext cx="4260056" cy="300831"/>
          </a:xfrm>
        </p:spPr>
        <p:txBody>
          <a:bodyPr/>
          <a:lstStyle/>
          <a:p>
            <a:endParaRPr lang="tr-TR"/>
          </a:p>
        </p:txBody>
      </p:sp>
      <p:sp>
        <p:nvSpPr>
          <p:cNvPr id="6" name="Slayt Numarası Yer Tutucusu 5"/>
          <p:cNvSpPr>
            <a:spLocks noGrp="1"/>
          </p:cNvSpPr>
          <p:nvPr>
            <p:ph type="sldNum" sz="quarter" idx="12"/>
          </p:nvPr>
        </p:nvSpPr>
        <p:spPr>
          <a:xfrm>
            <a:off x="8451056" y="809624"/>
            <a:ext cx="502920" cy="300831"/>
          </a:xfrm>
        </p:spPr>
        <p:txBody>
          <a:bodyPr/>
          <a:lstStyle/>
          <a:p>
            <a:fld id="{F302176B-0E47-46AC-8F43-DAB4B8A37D06}" type="slidenum">
              <a:rPr lang="tr-TR" smtClean="0"/>
              <a:t>‹#›</a:t>
            </a:fld>
            <a:endParaRPr lang="tr-TR"/>
          </a:p>
        </p:txBody>
      </p:sp>
      <p:cxnSp>
        <p:nvCxnSpPr>
          <p:cNvPr id="11" name="Düz Bağlayıcı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Düz Bağlayıcı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Başlık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4791456" y="6480969"/>
            <a:ext cx="2133600" cy="301752"/>
          </a:xfrm>
        </p:spPr>
        <p:txBody>
          <a:bodyPr/>
          <a:lstStyle/>
          <a:p>
            <a:fld id="{A23720DD-5B6D-40BF-8493-A6B52D484E6B}" type="datetimeFigureOut">
              <a:rPr lang="tr-TR" smtClean="0"/>
              <a:t>23.01.2022</a:t>
            </a:fld>
            <a:endParaRPr lang="tr-TR"/>
          </a:p>
        </p:txBody>
      </p:sp>
      <p:sp>
        <p:nvSpPr>
          <p:cNvPr id="6" name="Altbilgi Yer Tutucusu 5"/>
          <p:cNvSpPr>
            <a:spLocks noGrp="1"/>
          </p:cNvSpPr>
          <p:nvPr>
            <p:ph type="ftr" sz="quarter" idx="11"/>
          </p:nvPr>
        </p:nvSpPr>
        <p:spPr>
          <a:xfrm>
            <a:off x="457200" y="6480969"/>
            <a:ext cx="4260056" cy="301752"/>
          </a:xfrm>
        </p:spPr>
        <p:txBody>
          <a:bodyPr/>
          <a:lstStyle/>
          <a:p>
            <a:endParaRPr lang="tr-TR"/>
          </a:p>
        </p:txBody>
      </p:sp>
      <p:sp>
        <p:nvSpPr>
          <p:cNvPr id="7" name="Slayt Numarası Yer Tutucusu 6"/>
          <p:cNvSpPr>
            <a:spLocks noGrp="1"/>
          </p:cNvSpPr>
          <p:nvPr>
            <p:ph type="sldNum" sz="quarter" idx="12"/>
          </p:nvPr>
        </p:nvSpPr>
        <p:spPr>
          <a:xfrm>
            <a:off x="7589520" y="6480969"/>
            <a:ext cx="502920" cy="301752"/>
          </a:xfrm>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a:xfrm>
            <a:off x="4791456" y="6480969"/>
            <a:ext cx="2130552" cy="301752"/>
          </a:xfrm>
        </p:spPr>
        <p:txBody>
          <a:bodyPr/>
          <a:lstStyle/>
          <a:p>
            <a:fld id="{A23720DD-5B6D-40BF-8493-A6B52D484E6B}" type="datetimeFigureOut">
              <a:rPr lang="tr-TR" smtClean="0"/>
              <a:t>23.01.2022</a:t>
            </a:fld>
            <a:endParaRPr lang="tr-TR"/>
          </a:p>
        </p:txBody>
      </p:sp>
      <p:sp>
        <p:nvSpPr>
          <p:cNvPr id="8" name="Altbilgi Yer Tutucusu 7"/>
          <p:cNvSpPr>
            <a:spLocks noGrp="1"/>
          </p:cNvSpPr>
          <p:nvPr>
            <p:ph type="ftr" sz="quarter" idx="11"/>
          </p:nvPr>
        </p:nvSpPr>
        <p:spPr>
          <a:xfrm>
            <a:off x="457200" y="6480969"/>
            <a:ext cx="4261104" cy="301752"/>
          </a:xfrm>
        </p:spPr>
        <p:txBody>
          <a:bodyPr/>
          <a:lstStyle/>
          <a:p>
            <a:endParaRPr lang="tr-TR"/>
          </a:p>
        </p:txBody>
      </p:sp>
      <p:sp>
        <p:nvSpPr>
          <p:cNvPr id="9" name="Slayt Numarası Yer Tutucusu 8"/>
          <p:cNvSpPr>
            <a:spLocks noGrp="1"/>
          </p:cNvSpPr>
          <p:nvPr>
            <p:ph type="sldNum" sz="quarter" idx="12"/>
          </p:nvPr>
        </p:nvSpPr>
        <p:spPr>
          <a:xfrm>
            <a:off x="7589520" y="6483096"/>
            <a:ext cx="502920" cy="301752"/>
          </a:xfrm>
        </p:spPr>
        <p:txBody>
          <a:bodyPr/>
          <a:lstStyle>
            <a:lvl1pPr algn="ctr">
              <a:defRPr/>
            </a:lvl1p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A23720DD-5B6D-40BF-8493-A6B52D484E6B}" type="datetimeFigureOut">
              <a:rPr lang="tr-TR" smtClean="0"/>
              <a:t>23.01.2022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4791456" y="6480969"/>
            <a:ext cx="2133600" cy="301752"/>
          </a:xfrm>
        </p:spPr>
        <p:txBody>
          <a:bodyPr/>
          <a:lstStyle/>
          <a:p>
            <a:fld id="{A23720DD-5B6D-40BF-8493-A6B52D484E6B}" type="datetimeFigureOut">
              <a:rPr lang="tr-TR" smtClean="0"/>
              <a:t>23.01.2022</a:t>
            </a:fld>
            <a:endParaRPr lang="tr-TR"/>
          </a:p>
        </p:txBody>
      </p:sp>
      <p:sp>
        <p:nvSpPr>
          <p:cNvPr id="3" name="Altbilgi Yer Tutucusu 2"/>
          <p:cNvSpPr>
            <a:spLocks noGrp="1"/>
          </p:cNvSpPr>
          <p:nvPr>
            <p:ph type="ftr" sz="quarter" idx="11"/>
          </p:nvPr>
        </p:nvSpPr>
        <p:spPr>
          <a:xfrm>
            <a:off x="457200" y="6481890"/>
            <a:ext cx="4260056" cy="300831"/>
          </a:xfrm>
        </p:spPr>
        <p:txBody>
          <a:bodyPr/>
          <a:lstStyle/>
          <a:p>
            <a:endParaRPr lang="tr-TR"/>
          </a:p>
        </p:txBody>
      </p:sp>
      <p:sp>
        <p:nvSpPr>
          <p:cNvPr id="4" name="Slayt Numarası Yer Tutucusu 3"/>
          <p:cNvSpPr>
            <a:spLocks noGrp="1"/>
          </p:cNvSpPr>
          <p:nvPr>
            <p:ph type="sldNum" sz="quarter" idx="12"/>
          </p:nvPr>
        </p:nvSpPr>
        <p:spPr>
          <a:xfrm>
            <a:off x="7589520" y="6480969"/>
            <a:ext cx="502920" cy="301752"/>
          </a:xfrm>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6278976" y="6556248"/>
            <a:ext cx="2133600" cy="301752"/>
          </a:xfrm>
        </p:spPr>
        <p:txBody>
          <a:bodyPr/>
          <a:lstStyle>
            <a:lvl1pPr>
              <a:defRPr sz="900"/>
            </a:lvl1pPr>
          </a:lstStyle>
          <a:p>
            <a:fld id="{A23720DD-5B6D-40BF-8493-A6B52D484E6B}" type="datetimeFigureOut">
              <a:rPr lang="tr-TR" smtClean="0"/>
              <a:t>23.01.2022</a:t>
            </a:fld>
            <a:endParaRPr lang="tr-TR"/>
          </a:p>
        </p:txBody>
      </p:sp>
      <p:sp>
        <p:nvSpPr>
          <p:cNvPr id="6" name="Altbilgi Yer Tutucusu 5"/>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410576" y="6556248"/>
            <a:ext cx="502920" cy="301752"/>
          </a:xfrm>
        </p:spPr>
        <p:txBody>
          <a:bodyPr/>
          <a:lstStyle>
            <a:lvl1pPr>
              <a:defRPr sz="900"/>
            </a:lvl1p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a:xfrm>
            <a:off x="6108192" y="6556248"/>
            <a:ext cx="2103120" cy="301752"/>
          </a:xfrm>
        </p:spPr>
        <p:txBody>
          <a:bodyPr/>
          <a:lstStyle>
            <a:lvl1pPr>
              <a:defRPr sz="900"/>
            </a:lvl1pPr>
          </a:lstStyle>
          <a:p>
            <a:fld id="{A23720DD-5B6D-40BF-8493-A6B52D484E6B}" type="datetimeFigureOut">
              <a:rPr lang="tr-TR" smtClean="0"/>
              <a:t>23.01.2022</a:t>
            </a:fld>
            <a:endParaRPr lang="tr-TR"/>
          </a:p>
        </p:txBody>
      </p:sp>
      <p:sp>
        <p:nvSpPr>
          <p:cNvPr id="6" name="Altbilgi Yer Tutucusu 5"/>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217192" y="6556248"/>
            <a:ext cx="365760" cy="301752"/>
          </a:xfrm>
        </p:spPr>
        <p:txBody>
          <a:bodyPr/>
          <a:lstStyle>
            <a:lvl1pPr algn="ctr">
              <a:defRPr sz="900"/>
            </a:lvl1p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Dik Üçgen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Düz Bağlayıcı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Düz Bağlayıcı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Başlık Yer Tutucusu 21"/>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23720DD-5B6D-40BF-8493-A6B52D484E6B}" type="datetimeFigureOut">
              <a:rPr lang="tr-TR" smtClean="0"/>
              <a:t>23.01.2022</a:t>
            </a:fld>
            <a:endParaRPr lang="tr-TR"/>
          </a:p>
        </p:txBody>
      </p:sp>
      <p:sp>
        <p:nvSpPr>
          <p:cNvPr id="3" name="Altbilgi Yer Tutucusu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Slayt Numarası Yer Tutucusu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302176B-0E47-46AC-8F43-DAB4B8A37D06}"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mysite.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467544" y="2276872"/>
            <a:ext cx="8062912" cy="1470025"/>
          </a:xfrm>
        </p:spPr>
        <p:txBody>
          <a:bodyPr/>
          <a:lstStyle/>
          <a:p>
            <a:pPr algn="ctr"/>
            <a:r>
              <a:rPr lang="tr-TR" dirty="0" smtClean="0"/>
              <a:t>INNOVA – PATIKA JAVA SPRING BOOTCAMP</a:t>
            </a:r>
            <a:endParaRPr lang="tr-TR" dirty="0"/>
          </a:p>
        </p:txBody>
      </p:sp>
      <p:sp>
        <p:nvSpPr>
          <p:cNvPr id="3" name="Alt Başlık 2"/>
          <p:cNvSpPr>
            <a:spLocks noGrp="1"/>
          </p:cNvSpPr>
          <p:nvPr>
            <p:ph type="subTitle" idx="1"/>
          </p:nvPr>
        </p:nvSpPr>
        <p:spPr>
          <a:xfrm>
            <a:off x="323528" y="4725144"/>
            <a:ext cx="3167360" cy="602656"/>
          </a:xfrm>
        </p:spPr>
        <p:txBody>
          <a:bodyPr/>
          <a:lstStyle/>
          <a:p>
            <a:r>
              <a:rPr lang="tr-TR" b="1" dirty="0" smtClean="0"/>
              <a:t>TURGAY DEDE</a:t>
            </a:r>
            <a:endParaRPr lang="tr-TR" b="1"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47" y="-243408"/>
            <a:ext cx="3231204" cy="3240358"/>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4409807"/>
            <a:ext cx="3600400" cy="1185812"/>
          </a:xfrm>
          <a:prstGeom prst="rect">
            <a:avLst/>
          </a:prstGeom>
        </p:spPr>
      </p:pic>
      <p:sp>
        <p:nvSpPr>
          <p:cNvPr id="6" name="Dikdörtgen 5"/>
          <p:cNvSpPr/>
          <p:nvPr/>
        </p:nvSpPr>
        <p:spPr>
          <a:xfrm>
            <a:off x="6206422" y="188640"/>
            <a:ext cx="2912466" cy="584775"/>
          </a:xfrm>
          <a:prstGeom prst="rect">
            <a:avLst/>
          </a:prstGeom>
          <a:noFill/>
        </p:spPr>
        <p:txBody>
          <a:bodyPr wrap="square" lIns="91440" tIns="45720" rIns="91440" bIns="45720">
            <a:spAutoFit/>
          </a:bodyPr>
          <a:lstStyle/>
          <a:p>
            <a:pPr algn="ctr"/>
            <a:r>
              <a:rPr lang="tr-TR" sz="32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24/01/2022</a:t>
            </a:r>
            <a:endParaRPr lang="tr-TR" sz="32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2832501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0"/>
          <p:cNvSpPr>
            <a:spLocks noGrp="1"/>
          </p:cNvSpPr>
          <p:nvPr>
            <p:ph type="title"/>
          </p:nvPr>
        </p:nvSpPr>
        <p:spPr/>
        <p:txBody>
          <a:bodyPr/>
          <a:lstStyle/>
          <a:p>
            <a:endParaRPr lang="tr-TR"/>
          </a:p>
        </p:txBody>
      </p:sp>
      <p:sp>
        <p:nvSpPr>
          <p:cNvPr id="6" name="İçerik Yer Tutucusu 5"/>
          <p:cNvSpPr>
            <a:spLocks noGrp="1"/>
          </p:cNvSpPr>
          <p:nvPr>
            <p:ph sz="half" idx="1"/>
          </p:nvPr>
        </p:nvSpPr>
        <p:spPr/>
        <p:txBody>
          <a:bodyPr/>
          <a:lstStyle/>
          <a:p>
            <a:r>
              <a:rPr lang="tr-TR" dirty="0"/>
              <a:t>Absolute </a:t>
            </a:r>
            <a:r>
              <a:rPr lang="tr-TR" dirty="0" err="1" smtClean="0"/>
              <a:t>Paths</a:t>
            </a:r>
            <a:r>
              <a:rPr lang="tr-TR" dirty="0" smtClean="0"/>
              <a:t>;</a:t>
            </a:r>
          </a:p>
          <a:p>
            <a:endParaRPr lang="tr-TR" dirty="0" smtClean="0">
              <a:hlinkClick r:id="rId2"/>
            </a:endParaRPr>
          </a:p>
          <a:p>
            <a:r>
              <a:rPr lang="tr-TR" dirty="0" smtClean="0">
                <a:hlinkClick r:id="rId2"/>
              </a:rPr>
              <a:t>http://www.mysite.com</a:t>
            </a:r>
            <a:endParaRPr lang="tr-TR" dirty="0" smtClean="0"/>
          </a:p>
          <a:p>
            <a:r>
              <a:rPr lang="tr-TR" dirty="0"/>
              <a:t>http://</a:t>
            </a:r>
            <a:r>
              <a:rPr lang="tr-TR" dirty="0" smtClean="0"/>
              <a:t>www.mysite.com/grapgics/image.png</a:t>
            </a:r>
            <a:endParaRPr lang="tr-TR" dirty="0"/>
          </a:p>
          <a:p>
            <a:endParaRPr lang="tr-TR" dirty="0"/>
          </a:p>
        </p:txBody>
      </p:sp>
      <p:sp>
        <p:nvSpPr>
          <p:cNvPr id="8" name="İçerik Yer Tutucusu 7"/>
          <p:cNvSpPr>
            <a:spLocks noGrp="1"/>
          </p:cNvSpPr>
          <p:nvPr>
            <p:ph sz="half" idx="2"/>
          </p:nvPr>
        </p:nvSpPr>
        <p:spPr/>
        <p:txBody>
          <a:bodyPr/>
          <a:lstStyle/>
          <a:p>
            <a:r>
              <a:rPr lang="tr-TR" dirty="0" err="1"/>
              <a:t>Relative</a:t>
            </a:r>
            <a:r>
              <a:rPr lang="tr-TR" dirty="0"/>
              <a:t> </a:t>
            </a:r>
            <a:r>
              <a:rPr lang="tr-TR" dirty="0" err="1" smtClean="0"/>
              <a:t>Paths</a:t>
            </a:r>
            <a:r>
              <a:rPr lang="tr-TR" dirty="0" smtClean="0"/>
              <a:t>;</a:t>
            </a:r>
          </a:p>
          <a:p>
            <a:endParaRPr lang="tr-TR" dirty="0" smtClean="0"/>
          </a:p>
          <a:p>
            <a:r>
              <a:rPr lang="tr-TR" dirty="0" smtClean="0"/>
              <a:t>İndex.html</a:t>
            </a:r>
          </a:p>
          <a:p>
            <a:r>
              <a:rPr lang="tr-TR" dirty="0" smtClean="0"/>
              <a:t>/</a:t>
            </a:r>
            <a:r>
              <a:rPr lang="tr-TR" dirty="0" err="1" smtClean="0"/>
              <a:t>graphics</a:t>
            </a:r>
            <a:r>
              <a:rPr lang="tr-TR" dirty="0" smtClean="0"/>
              <a:t>/image.png</a:t>
            </a:r>
            <a:endParaRPr lang="tr-TR" dirty="0"/>
          </a:p>
        </p:txBody>
      </p:sp>
    </p:spTree>
    <p:extLst>
      <p:ext uri="{BB962C8B-B14F-4D97-AF65-F5344CB8AC3E}">
        <p14:creationId xmlns:p14="http://schemas.microsoft.com/office/powerpoint/2010/main" val="3257054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effectLst/>
              </a:rPr>
              <a:t>UNICODE NEDIR ?</a:t>
            </a:r>
            <a:endParaRPr lang="tr-TR" dirty="0"/>
          </a:p>
        </p:txBody>
      </p:sp>
      <p:sp>
        <p:nvSpPr>
          <p:cNvPr id="3" name="İçerik Yer Tutucusu 2"/>
          <p:cNvSpPr>
            <a:spLocks noGrp="1"/>
          </p:cNvSpPr>
          <p:nvPr>
            <p:ph idx="1"/>
          </p:nvPr>
        </p:nvSpPr>
        <p:spPr/>
        <p:txBody>
          <a:bodyPr>
            <a:normAutofit fontScale="62500" lnSpcReduction="20000"/>
          </a:bodyPr>
          <a:lstStyle/>
          <a:p>
            <a:r>
              <a:rPr lang="tr-TR" dirty="0"/>
              <a:t>0</a:t>
            </a:r>
            <a:r>
              <a:rPr lang="tr-TR" baseline="-25000" dirty="0"/>
              <a:t>16</a:t>
            </a:r>
            <a:r>
              <a:rPr lang="tr-TR" dirty="0"/>
              <a:t> ile 10FFFF</a:t>
            </a:r>
            <a:r>
              <a:rPr lang="tr-TR" baseline="-25000" dirty="0"/>
              <a:t>16</a:t>
            </a:r>
            <a:r>
              <a:rPr lang="tr-TR" dirty="0"/>
              <a:t> arasındaki sayılara karşılık gelen 1.114.112 adet kod noktasından oluşan bir kod alanı tanımlamıştır.  Kod noktası tarafından her bir karaktere atanan sayıdır ve bu sayı genelde on altı tabanında yazılır. Normalde kod noktaları “U+” ve sonrasında kod noktasının on altı tabanındaki karşılığı ile ifade edilir. Kod noktalarının beşinci ve altıncı haneleri birlikte düzlem (</a:t>
            </a:r>
            <a:r>
              <a:rPr lang="tr-TR" i="1" dirty="0" err="1"/>
              <a:t>plane</a:t>
            </a:r>
            <a:r>
              <a:rPr lang="tr-TR" dirty="0"/>
              <a:t>) numarasını ifade etmektedir, toplamda on yedi adet düzlem bulunmaktadır (0</a:t>
            </a:r>
            <a:r>
              <a:rPr lang="tr-TR" baseline="-25000" dirty="0"/>
              <a:t>16</a:t>
            </a:r>
            <a:r>
              <a:rPr lang="tr-TR" dirty="0"/>
              <a:t>‘dan 10</a:t>
            </a:r>
            <a:r>
              <a:rPr lang="tr-TR" baseline="-25000" dirty="0"/>
              <a:t>16</a:t>
            </a:r>
            <a:r>
              <a:rPr lang="tr-TR" dirty="0"/>
              <a:t>‘a kadar). İlk düzlem olan Temel </a:t>
            </a:r>
            <a:r>
              <a:rPr lang="tr-TR" dirty="0" err="1"/>
              <a:t>Çokdilli</a:t>
            </a:r>
            <a:r>
              <a:rPr lang="tr-TR" dirty="0"/>
              <a:t> Düzlem (</a:t>
            </a:r>
            <a:r>
              <a:rPr lang="tr-TR" i="1" dirty="0"/>
              <a:t>Basic </a:t>
            </a:r>
            <a:r>
              <a:rPr lang="tr-TR" i="1" dirty="0" err="1"/>
              <a:t>Multilingual</a:t>
            </a:r>
            <a:r>
              <a:rPr lang="tr-TR" i="1" dirty="0"/>
              <a:t> </a:t>
            </a:r>
            <a:r>
              <a:rPr lang="tr-TR" i="1" dirty="0" err="1"/>
              <a:t>Plane</a:t>
            </a:r>
            <a:r>
              <a:rPr lang="tr-TR" dirty="0"/>
              <a:t>, kısaca BMP) sıfırıncı düzlem olduğundan bu düzlemdeki karakterlerin kod noktaları yazılırken beşinci hanedeki 0 yazılmadan dört haneli şekilde yazılırlar (mesela tanımı </a:t>
            </a:r>
            <a:r>
              <a:rPr lang="tr-TR" dirty="0" err="1"/>
              <a:t>latin</a:t>
            </a:r>
            <a:r>
              <a:rPr lang="tr-TR" dirty="0"/>
              <a:t> </a:t>
            </a:r>
            <a:r>
              <a:rPr lang="tr-TR" dirty="0" err="1"/>
              <a:t>capital</a:t>
            </a:r>
            <a:r>
              <a:rPr lang="tr-TR" dirty="0"/>
              <a:t> </a:t>
            </a:r>
            <a:r>
              <a:rPr lang="tr-TR" dirty="0" err="1"/>
              <a:t>letter</a:t>
            </a:r>
            <a:r>
              <a:rPr lang="tr-TR" dirty="0"/>
              <a:t> x olan X harfinin kod noktası U+000058 yerine kısaca U+0058 olarak ifade edilir), BMP dışındaki düzlemlerde bulunan kod noktaları başında düzlem numarası yazılarak ifade edilir. Dolayısıyla toplamda beş veya altı haneli olarak yazılırlar. (örneğin </a:t>
            </a:r>
            <a:r>
              <a:rPr lang="tr-TR" dirty="0" err="1"/>
              <a:t>language</a:t>
            </a:r>
            <a:r>
              <a:rPr lang="tr-TR" dirty="0"/>
              <a:t> </a:t>
            </a:r>
            <a:r>
              <a:rPr lang="tr-TR" dirty="0" err="1"/>
              <a:t>tag</a:t>
            </a:r>
            <a:r>
              <a:rPr lang="tr-TR" dirty="0"/>
              <a:t> adlı karakterinin kod noktası U+E0001</a:t>
            </a:r>
            <a:endParaRPr lang="tr-TR" dirty="0"/>
          </a:p>
        </p:txBody>
      </p:sp>
    </p:spTree>
    <p:extLst>
      <p:ext uri="{BB962C8B-B14F-4D97-AF65-F5344CB8AC3E}">
        <p14:creationId xmlns:p14="http://schemas.microsoft.com/office/powerpoint/2010/main" val="2678145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effectLst/>
              </a:rPr>
              <a:t>ASCII NEDIR ?</a:t>
            </a:r>
            <a:endParaRPr lang="tr-TR" dirty="0"/>
          </a:p>
        </p:txBody>
      </p:sp>
      <p:sp>
        <p:nvSpPr>
          <p:cNvPr id="3" name="İçerik Yer Tutucusu 2"/>
          <p:cNvSpPr>
            <a:spLocks noGrp="1"/>
          </p:cNvSpPr>
          <p:nvPr>
            <p:ph idx="1"/>
          </p:nvPr>
        </p:nvSpPr>
        <p:spPr/>
        <p:txBody>
          <a:bodyPr>
            <a:normAutofit fontScale="77500" lnSpcReduction="20000"/>
          </a:bodyPr>
          <a:lstStyle/>
          <a:p>
            <a:r>
              <a:rPr lang="tr-TR" dirty="0"/>
              <a:t>Genişletilmiş ASCII karakterler ek karakter talebini karşılar. Genişletilmiş ASCII’de, ASCII’de yer alan (aşağıdaki grafikte görüntülenen 0–32 arası sayılar) 128 karaktere ek olarak, 128 karakter daha bulunur; böylece toplam karakter sayısı 256’ya ulaşır. Bu ek karakterlerle bile, birçok dilde 256 karaktere katılamayan simgeler vardır. Bu nedenle, bölgesel karakter ve simgeleri karşılamak için ASCII çeşitlemeleri vardır.</a:t>
            </a:r>
          </a:p>
          <a:p>
            <a:r>
              <a:rPr lang="tr-TR" dirty="0"/>
              <a:t>Örneğin, Kuzey Amerika, Batı Avrupa, Avustralya ve Afrika dillerine ait yazılım programlarında ISO 8859-1 olarak da bilinen ASCII tablosu kullanılır.</a:t>
            </a:r>
          </a:p>
          <a:p>
            <a:endParaRPr lang="tr-TR" dirty="0"/>
          </a:p>
        </p:txBody>
      </p:sp>
    </p:spTree>
    <p:extLst>
      <p:ext uri="{BB962C8B-B14F-4D97-AF65-F5344CB8AC3E}">
        <p14:creationId xmlns:p14="http://schemas.microsoft.com/office/powerpoint/2010/main" val="3002599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effectLst/>
              </a:rPr>
              <a:t/>
            </a:r>
            <a:br>
              <a:rPr lang="tr-TR" b="1" dirty="0" smtClean="0">
                <a:effectLst/>
              </a:rPr>
            </a:br>
            <a:r>
              <a:rPr lang="tr-TR" sz="3600" b="1" dirty="0" smtClean="0">
                <a:effectLst/>
              </a:rPr>
              <a:t>UNICOD VE ASCII ARASINDAKI FARKLAR</a:t>
            </a:r>
            <a:r>
              <a:rPr lang="tr-TR" b="1" dirty="0">
                <a:effectLst/>
              </a:rPr>
              <a:t/>
            </a:r>
            <a:br>
              <a:rPr lang="tr-TR" b="1" dirty="0">
                <a:effectLst/>
              </a:rPr>
            </a:br>
            <a:endParaRPr lang="tr-TR" dirty="0"/>
          </a:p>
        </p:txBody>
      </p:sp>
      <p:sp>
        <p:nvSpPr>
          <p:cNvPr id="4" name="İçerik Yer Tutucusu 3"/>
          <p:cNvSpPr>
            <a:spLocks noGrp="1"/>
          </p:cNvSpPr>
          <p:nvPr>
            <p:ph sz="half" idx="1"/>
          </p:nvPr>
        </p:nvSpPr>
        <p:spPr/>
        <p:txBody>
          <a:bodyPr>
            <a:normAutofit fontScale="62500" lnSpcReduction="20000"/>
          </a:bodyPr>
          <a:lstStyle/>
          <a:p>
            <a:r>
              <a:rPr lang="tr-TR" b="1" dirty="0"/>
              <a:t>Unicode</a:t>
            </a:r>
            <a:r>
              <a:rPr lang="tr-TR" dirty="0"/>
              <a:t>, Unicode </a:t>
            </a:r>
            <a:r>
              <a:rPr lang="tr-TR" dirty="0" err="1"/>
              <a:t>Consortium</a:t>
            </a:r>
            <a:r>
              <a:rPr lang="tr-TR" dirty="0"/>
              <a:t> organizasyonu tarafından geliştirilen ve her karaktere bir sayı değeri karşılığı atayan bir standarttır.</a:t>
            </a:r>
          </a:p>
          <a:p>
            <a:r>
              <a:rPr lang="tr-TR" dirty="0" err="1"/>
              <a:t>Unicodeun</a:t>
            </a:r>
            <a:r>
              <a:rPr lang="tr-TR" dirty="0"/>
              <a:t>  amacı farklı karakter kodlama sistemlerinin birbiriyle tutarlı çalışmasını ve dünyadaki tüm yazım sistemlerinden metinlerin bilgisayar ortamında tek bir standart altında temsil edilebilmesini sağlamaktır.</a:t>
            </a:r>
          </a:p>
          <a:p>
            <a:r>
              <a:rPr lang="tr-TR" dirty="0"/>
              <a:t>Unicode’un Haziran 2014 tarihi itibarıyla standardın en son sürümü Unicode 7.0’dır.</a:t>
            </a:r>
          </a:p>
          <a:p>
            <a:r>
              <a:rPr lang="tr-TR" dirty="0"/>
              <a:t>UTF-8 ve UTF-16 Unicode karakter kodlamalarından </a:t>
            </a:r>
            <a:r>
              <a:rPr lang="tr-TR" dirty="0" err="1" smtClean="0"/>
              <a:t>dır</a:t>
            </a:r>
            <a:r>
              <a:rPr lang="tr-TR" dirty="0" smtClean="0"/>
              <a:t>.</a:t>
            </a:r>
          </a:p>
          <a:p>
            <a:r>
              <a:rPr lang="tr-TR" dirty="0" err="1"/>
              <a:t>Unicodeun</a:t>
            </a:r>
            <a:r>
              <a:rPr lang="tr-TR" dirty="0"/>
              <a:t> </a:t>
            </a:r>
            <a:r>
              <a:rPr lang="tr-TR" dirty="0" smtClean="0"/>
              <a:t>standartlaştırılmış.</a:t>
            </a:r>
          </a:p>
          <a:p>
            <a:r>
              <a:rPr lang="tr-TR" dirty="0"/>
              <a:t>Unicode dünyanın en çok kullanılan dilleri temsil eder</a:t>
            </a:r>
          </a:p>
          <a:p>
            <a:endParaRPr lang="tr-TR" dirty="0"/>
          </a:p>
        </p:txBody>
      </p:sp>
      <p:sp>
        <p:nvSpPr>
          <p:cNvPr id="5" name="İçerik Yer Tutucusu 4"/>
          <p:cNvSpPr>
            <a:spLocks noGrp="1"/>
          </p:cNvSpPr>
          <p:nvPr>
            <p:ph sz="half" idx="2"/>
          </p:nvPr>
        </p:nvSpPr>
        <p:spPr/>
        <p:txBody>
          <a:bodyPr>
            <a:normAutofit fontScale="62500" lnSpcReduction="20000"/>
          </a:bodyPr>
          <a:lstStyle/>
          <a:p>
            <a:r>
              <a:rPr lang="tr-TR" b="1" dirty="0"/>
              <a:t>ASCII </a:t>
            </a:r>
            <a:r>
              <a:rPr lang="tr-TR" dirty="0"/>
              <a:t>Latin alfabesi üzerine kurulu 7 bitlik bir karakter kümesidir,</a:t>
            </a:r>
          </a:p>
          <a:p>
            <a:r>
              <a:rPr lang="tr-TR" dirty="0"/>
              <a:t>ASCII, 1963 yılında ANSI tarafından standart olarak kullanıma sunulmuştur.</a:t>
            </a:r>
          </a:p>
          <a:p>
            <a:r>
              <a:rPr lang="tr-TR" dirty="0"/>
              <a:t>ASCII’de 33 tane basılmayan kontrol karakteri ve 95 tane basılan karakter bulunur</a:t>
            </a:r>
          </a:p>
          <a:p>
            <a:r>
              <a:rPr lang="tr-TR" dirty="0"/>
              <a:t>ASCII </a:t>
            </a:r>
            <a:r>
              <a:rPr lang="tr-TR" dirty="0" smtClean="0"/>
              <a:t>standartlaştırılmamıştır.</a:t>
            </a:r>
          </a:p>
          <a:p>
            <a:r>
              <a:rPr lang="tr-TR" dirty="0"/>
              <a:t>ASCII daha az temsil eder</a:t>
            </a:r>
            <a:endParaRPr lang="tr-TR" dirty="0"/>
          </a:p>
        </p:txBody>
      </p:sp>
    </p:spTree>
    <p:extLst>
      <p:ext uri="{BB962C8B-B14F-4D97-AF65-F5344CB8AC3E}">
        <p14:creationId xmlns:p14="http://schemas.microsoft.com/office/powerpoint/2010/main" val="2806023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p:cNvSpPr>
            <a:spLocks noGrp="1"/>
          </p:cNvSpPr>
          <p:nvPr>
            <p:ph type="title"/>
          </p:nvPr>
        </p:nvSpPr>
        <p:spPr>
          <a:xfrm>
            <a:off x="467544" y="28828"/>
            <a:ext cx="8229600" cy="1399032"/>
          </a:xfrm>
        </p:spPr>
        <p:txBody>
          <a:bodyPr>
            <a:normAutofit/>
          </a:bodyPr>
          <a:lstStyle/>
          <a:p>
            <a:r>
              <a:rPr lang="tr-TR" b="1" dirty="0"/>
              <a:t>JAR </a:t>
            </a:r>
            <a:r>
              <a:rPr lang="tr-TR" b="1" dirty="0" smtClean="0"/>
              <a:t>DOSYALARI NEDIR?</a:t>
            </a:r>
            <a:endParaRPr lang="tr-TR" dirty="0"/>
          </a:p>
        </p:txBody>
      </p:sp>
      <p:sp>
        <p:nvSpPr>
          <p:cNvPr id="8" name="İçerik Yer Tutucusu 7"/>
          <p:cNvSpPr>
            <a:spLocks noGrp="1"/>
          </p:cNvSpPr>
          <p:nvPr>
            <p:ph idx="1"/>
          </p:nvPr>
        </p:nvSpPr>
        <p:spPr>
          <a:xfrm>
            <a:off x="457200" y="1412776"/>
            <a:ext cx="8229600" cy="5042032"/>
          </a:xfrm>
        </p:spPr>
        <p:txBody>
          <a:bodyPr>
            <a:normAutofit fontScale="85000" lnSpcReduction="20000"/>
          </a:bodyPr>
          <a:lstStyle/>
          <a:p>
            <a:r>
              <a:rPr lang="tr-TR" dirty="0"/>
              <a:t>JAR dosyası, Java Arşivi anlamına </a:t>
            </a:r>
            <a:r>
              <a:rPr lang="tr-TR" dirty="0" smtClean="0"/>
              <a:t>gelir.</a:t>
            </a:r>
          </a:p>
          <a:p>
            <a:r>
              <a:rPr lang="tr-TR" dirty="0" smtClean="0"/>
              <a:t>JAR </a:t>
            </a:r>
            <a:r>
              <a:rPr lang="tr-TR" dirty="0"/>
              <a:t>dosyası, kendi kendine yeterli bir Java uygulaması oluşturmak için tüm bileşenleri içeren bir dosyadır. </a:t>
            </a:r>
            <a:endParaRPr lang="tr-TR" dirty="0" smtClean="0"/>
          </a:p>
          <a:p>
            <a:r>
              <a:rPr lang="tr-TR" dirty="0" smtClean="0"/>
              <a:t>Ayrıca </a:t>
            </a:r>
            <a:r>
              <a:rPr lang="tr-TR" dirty="0"/>
              <a:t>bir JAR dosyası, derlenmiş Java kaynak kodunu, bildirim dosyasını, XML tabanlı yapılandırma verilerini, JSON tabanlı veri dosyalarını, görüntüleri ve sesleri içerir. </a:t>
            </a:r>
            <a:r>
              <a:rPr lang="tr-TR" dirty="0" smtClean="0"/>
              <a:t>Tüm </a:t>
            </a:r>
            <a:r>
              <a:rPr lang="tr-TR" dirty="0"/>
              <a:t>bu dosyaların tek, sıkıştırılmış bir dosyada toplanmasıdır. </a:t>
            </a:r>
            <a:endParaRPr lang="tr-TR" dirty="0" smtClean="0"/>
          </a:p>
          <a:p>
            <a:r>
              <a:rPr lang="tr-TR" dirty="0" smtClean="0"/>
              <a:t>Tüm </a:t>
            </a:r>
            <a:r>
              <a:rPr lang="tr-TR" dirty="0"/>
              <a:t>dosyaların sıkıştırılması, uygulamanın boyutunu azaltmaya yardımcı olur. Ayrıca, JAR dosyasını ağ üzerinden farklı platformlar arasında taşımayı kolaylaştırır.</a:t>
            </a:r>
            <a:endParaRPr lang="tr-TR" dirty="0"/>
          </a:p>
        </p:txBody>
      </p:sp>
    </p:spTree>
    <p:extLst>
      <p:ext uri="{BB962C8B-B14F-4D97-AF65-F5344CB8AC3E}">
        <p14:creationId xmlns:p14="http://schemas.microsoft.com/office/powerpoint/2010/main" val="3148552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p:cNvSpPr>
            <a:spLocks noGrp="1"/>
          </p:cNvSpPr>
          <p:nvPr>
            <p:ph type="title"/>
          </p:nvPr>
        </p:nvSpPr>
        <p:spPr>
          <a:xfrm>
            <a:off x="467544" y="0"/>
            <a:ext cx="8229600" cy="1399032"/>
          </a:xfrm>
        </p:spPr>
        <p:txBody>
          <a:bodyPr>
            <a:normAutofit/>
          </a:bodyPr>
          <a:lstStyle/>
          <a:p>
            <a:r>
              <a:rPr lang="tr-TR" b="1" dirty="0"/>
              <a:t>WAR </a:t>
            </a:r>
            <a:r>
              <a:rPr lang="tr-TR" b="1" dirty="0"/>
              <a:t>DOSYALARI NEDIR?</a:t>
            </a:r>
            <a:endParaRPr lang="tr-TR" dirty="0"/>
          </a:p>
        </p:txBody>
      </p:sp>
      <p:sp>
        <p:nvSpPr>
          <p:cNvPr id="8" name="İçerik Yer Tutucusu 7"/>
          <p:cNvSpPr>
            <a:spLocks noGrp="1"/>
          </p:cNvSpPr>
          <p:nvPr>
            <p:ph idx="1"/>
          </p:nvPr>
        </p:nvSpPr>
        <p:spPr>
          <a:xfrm>
            <a:off x="457200" y="1268760"/>
            <a:ext cx="8229600" cy="5186048"/>
          </a:xfrm>
        </p:spPr>
        <p:txBody>
          <a:bodyPr>
            <a:normAutofit fontScale="92500" lnSpcReduction="20000"/>
          </a:bodyPr>
          <a:lstStyle/>
          <a:p>
            <a:r>
              <a:rPr lang="tr-TR" dirty="0"/>
              <a:t>WAR dosyası, Web Uygulama Kaynağı veya Web Uygulama Arşivi anlamına gelir.</a:t>
            </a:r>
            <a:endParaRPr lang="tr-TR" dirty="0" smtClean="0"/>
          </a:p>
          <a:p>
            <a:r>
              <a:rPr lang="tr-TR" dirty="0" smtClean="0"/>
              <a:t>WAR </a:t>
            </a:r>
            <a:r>
              <a:rPr lang="tr-TR" dirty="0"/>
              <a:t>dosyası, bir web projesiyle ilgili dosyaları içerir. </a:t>
            </a:r>
            <a:endParaRPr lang="tr-TR" dirty="0" smtClean="0"/>
          </a:p>
          <a:p>
            <a:r>
              <a:rPr lang="tr-TR" dirty="0" smtClean="0"/>
              <a:t>Herhangi </a:t>
            </a:r>
            <a:r>
              <a:rPr lang="tr-TR" dirty="0"/>
              <a:t>bir sunucu uygulaması / JSP kabına dağıtılabilen sunucu uygulaması, JSP, XML, HTML, CSS ve </a:t>
            </a:r>
            <a:r>
              <a:rPr lang="tr-TR" dirty="0" err="1"/>
              <a:t>JavaScript</a:t>
            </a:r>
            <a:r>
              <a:rPr lang="tr-TR" dirty="0"/>
              <a:t> dosyaları içerir. </a:t>
            </a:r>
            <a:endParaRPr lang="tr-TR" dirty="0" smtClean="0"/>
          </a:p>
          <a:p>
            <a:r>
              <a:rPr lang="tr-TR" dirty="0" err="1" smtClean="0"/>
              <a:t>JDK'nın</a:t>
            </a:r>
            <a:r>
              <a:rPr lang="tr-TR" dirty="0" smtClean="0"/>
              <a:t> </a:t>
            </a:r>
            <a:r>
              <a:rPr lang="tr-TR" dirty="0" err="1"/>
              <a:t>jar</a:t>
            </a:r>
            <a:r>
              <a:rPr lang="tr-TR" dirty="0"/>
              <a:t> aracı bir WAR dosyası oluşturmanıza yardımcı olur. Bu dosyalar projenin WEB-INF klasörü içindedir. Bir WAR dosyası tüm dosyaları tek bir ünitede birleştirir. Bu nedenle, bir dosyayı istemciden sunucuya aktarmak en az zaman alır.</a:t>
            </a:r>
            <a:endParaRPr lang="tr-TR" dirty="0"/>
          </a:p>
        </p:txBody>
      </p:sp>
    </p:spTree>
    <p:extLst>
      <p:ext uri="{BB962C8B-B14F-4D97-AF65-F5344CB8AC3E}">
        <p14:creationId xmlns:p14="http://schemas.microsoft.com/office/powerpoint/2010/main" val="2661203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p:txBody>
          <a:bodyPr>
            <a:normAutofit/>
          </a:bodyPr>
          <a:lstStyle/>
          <a:p>
            <a:r>
              <a:rPr lang="tr-TR" sz="4000" b="1" dirty="0" smtClean="0"/>
              <a:t>JAR – WAR ARASINDAKI FARKLAR</a:t>
            </a:r>
            <a:endParaRPr lang="tr-TR" sz="4000" b="1" dirty="0"/>
          </a:p>
        </p:txBody>
      </p:sp>
      <p:sp>
        <p:nvSpPr>
          <p:cNvPr id="6" name="İçerik Yer Tutucusu 5"/>
          <p:cNvSpPr>
            <a:spLocks noGrp="1"/>
          </p:cNvSpPr>
          <p:nvPr>
            <p:ph sz="half" idx="1"/>
          </p:nvPr>
        </p:nvSpPr>
        <p:spPr/>
        <p:txBody>
          <a:bodyPr>
            <a:normAutofit fontScale="70000" lnSpcReduction="20000"/>
          </a:bodyPr>
          <a:lstStyle/>
          <a:p>
            <a:r>
              <a:rPr lang="tr-TR" dirty="0"/>
              <a:t>JAR dosyası, Java sınıfları, ilişkili meta veriler ve metin, bir dosyada toplanmış görüntüler gibi kaynaklar içeren bir </a:t>
            </a:r>
            <a:r>
              <a:rPr lang="tr-TR" dirty="0" smtClean="0"/>
              <a:t>dosyadır.</a:t>
            </a:r>
          </a:p>
          <a:p>
            <a:r>
              <a:rPr lang="tr-TR" dirty="0"/>
              <a:t> JAR dosyası .</a:t>
            </a:r>
            <a:r>
              <a:rPr lang="tr-TR" dirty="0" err="1"/>
              <a:t>jar</a:t>
            </a:r>
            <a:r>
              <a:rPr lang="tr-TR" dirty="0"/>
              <a:t> dosya uzantısına </a:t>
            </a:r>
            <a:r>
              <a:rPr lang="tr-TR" dirty="0" smtClean="0"/>
              <a:t>sahiptir.</a:t>
            </a:r>
          </a:p>
          <a:p>
            <a:r>
              <a:rPr lang="tr-TR" dirty="0" smtClean="0"/>
              <a:t>JAR </a:t>
            </a:r>
            <a:r>
              <a:rPr lang="tr-TR" dirty="0"/>
              <a:t>dosyaları, derlenmiş Java kaynak kodunu, bildirim dosyasını, XML tabanlı yapılandırma verilerini, JSON tabanlı veri dosyalarını, görüntüleri ve sesleri içerir</a:t>
            </a:r>
            <a:r>
              <a:rPr lang="tr-TR" dirty="0" smtClean="0"/>
              <a:t>.</a:t>
            </a:r>
          </a:p>
          <a:p>
            <a:r>
              <a:rPr lang="tr-TR" dirty="0"/>
              <a:t>JAR dosyası, Java Runtime Environment (JRE) uygulamasının, sınıfları ve ilgili kaynakları içeren tek bir istekte bulunan tüm bir uygulamayı dağıtmasını sağlar. </a:t>
            </a:r>
            <a:endParaRPr lang="tr-TR" dirty="0"/>
          </a:p>
        </p:txBody>
      </p:sp>
      <p:sp>
        <p:nvSpPr>
          <p:cNvPr id="8" name="İçerik Yer Tutucusu 7"/>
          <p:cNvSpPr>
            <a:spLocks noGrp="1"/>
          </p:cNvSpPr>
          <p:nvPr>
            <p:ph sz="half" idx="2"/>
          </p:nvPr>
        </p:nvSpPr>
        <p:spPr/>
        <p:txBody>
          <a:bodyPr>
            <a:normAutofit fontScale="70000" lnSpcReduction="20000"/>
          </a:bodyPr>
          <a:lstStyle/>
          <a:p>
            <a:r>
              <a:rPr lang="tr-TR" dirty="0"/>
              <a:t>WAR dosyası, JAR dosyaları, JSP, </a:t>
            </a:r>
            <a:r>
              <a:rPr lang="tr-TR" dirty="0" err="1"/>
              <a:t>Servlet</a:t>
            </a:r>
            <a:r>
              <a:rPr lang="tr-TR" dirty="0"/>
              <a:t>, XML dosyaları, HTML gibi statik web sayfaları ve bir web uygulamasını oluşturan diğer kaynaklar koleksiyonunu dağıtmak için kullanılan bir dosyadır</a:t>
            </a:r>
            <a:r>
              <a:rPr lang="tr-TR" dirty="0" smtClean="0"/>
              <a:t>.</a:t>
            </a:r>
          </a:p>
          <a:p>
            <a:r>
              <a:rPr lang="tr-TR" dirty="0"/>
              <a:t>WAR dosyası .</a:t>
            </a:r>
            <a:r>
              <a:rPr lang="tr-TR" dirty="0" err="1"/>
              <a:t>war</a:t>
            </a:r>
            <a:r>
              <a:rPr lang="tr-TR" dirty="0"/>
              <a:t> dosya uzantısına </a:t>
            </a:r>
            <a:r>
              <a:rPr lang="tr-TR" dirty="0" smtClean="0"/>
              <a:t>sahiptir.</a:t>
            </a:r>
          </a:p>
          <a:p>
            <a:r>
              <a:rPr lang="tr-TR" dirty="0"/>
              <a:t>WAR dosyaları sunucu uygulaması, JSP, XML, HTML, CSS ve, </a:t>
            </a:r>
            <a:r>
              <a:rPr lang="tr-TR" dirty="0" err="1"/>
              <a:t>JavaScript</a:t>
            </a:r>
            <a:r>
              <a:rPr lang="tr-TR" dirty="0"/>
              <a:t> dosyaları içerir</a:t>
            </a:r>
            <a:r>
              <a:rPr lang="tr-TR" dirty="0" smtClean="0"/>
              <a:t>.</a:t>
            </a:r>
          </a:p>
          <a:p>
            <a:r>
              <a:rPr lang="tr-TR" dirty="0"/>
              <a:t>WAR dosyası web uygulamasının kolayca test edilmesini ve uygulanmasını sağlar.</a:t>
            </a:r>
            <a:endParaRPr lang="tr-TR" dirty="0"/>
          </a:p>
        </p:txBody>
      </p:sp>
    </p:spTree>
    <p:extLst>
      <p:ext uri="{BB962C8B-B14F-4D97-AF65-F5344CB8AC3E}">
        <p14:creationId xmlns:p14="http://schemas.microsoft.com/office/powerpoint/2010/main" val="2797393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smtClean="0"/>
              <a:t>ABSOLUTE PATH NEDIR </a:t>
            </a:r>
            <a:r>
              <a:rPr lang="tr-TR" b="1" dirty="0"/>
              <a:t>?</a:t>
            </a:r>
            <a:r>
              <a:rPr lang="tr-TR" b="1" dirty="0" smtClean="0"/>
              <a:t> </a:t>
            </a:r>
            <a:endParaRPr lang="tr-TR" b="1" dirty="0"/>
          </a:p>
        </p:txBody>
      </p:sp>
      <p:sp>
        <p:nvSpPr>
          <p:cNvPr id="3" name="İçerik Yer Tutucusu 2"/>
          <p:cNvSpPr>
            <a:spLocks noGrp="1"/>
          </p:cNvSpPr>
          <p:nvPr>
            <p:ph idx="1"/>
          </p:nvPr>
        </p:nvSpPr>
        <p:spPr/>
        <p:txBody>
          <a:bodyPr>
            <a:normAutofit fontScale="85000" lnSpcReduction="10000"/>
          </a:bodyPr>
          <a:lstStyle/>
          <a:p>
            <a:r>
              <a:rPr lang="tr-TR" dirty="0"/>
              <a:t>Absolute </a:t>
            </a:r>
            <a:r>
              <a:rPr lang="tr-TR" dirty="0" err="1"/>
              <a:t>path</a:t>
            </a:r>
            <a:r>
              <a:rPr lang="tr-TR" dirty="0"/>
              <a:t> </a:t>
            </a:r>
            <a:r>
              <a:rPr lang="tr-TR" dirty="0" smtClean="0"/>
              <a:t>bir </a:t>
            </a:r>
            <a:r>
              <a:rPr lang="tr-TR" dirty="0"/>
              <a:t>dosya yada klasörün root(kök) dizinden itibaren verilen </a:t>
            </a:r>
            <a:r>
              <a:rPr lang="tr-TR" dirty="0" err="1"/>
              <a:t>path’e</a:t>
            </a:r>
            <a:r>
              <a:rPr lang="tr-TR" dirty="0"/>
              <a:t> denir.</a:t>
            </a:r>
          </a:p>
          <a:p>
            <a:r>
              <a:rPr lang="tr-TR" dirty="0"/>
              <a:t>Root (/) dizininden itibaren alt klasörler üzerinde çalışmalarınızı gerçekleştirebilirsiniz.</a:t>
            </a:r>
          </a:p>
          <a:p>
            <a:r>
              <a:rPr lang="tr-TR" dirty="0"/>
              <a:t>Fakat Absolute </a:t>
            </a:r>
            <a:r>
              <a:rPr lang="tr-TR" dirty="0" err="1"/>
              <a:t>Path</a:t>
            </a:r>
            <a:r>
              <a:rPr lang="tr-TR" dirty="0"/>
              <a:t> işlemi, genellikle pek tavsiye edilmeyen bir </a:t>
            </a:r>
            <a:r>
              <a:rPr lang="tr-TR" dirty="0" err="1"/>
              <a:t>path</a:t>
            </a:r>
            <a:r>
              <a:rPr lang="tr-TR" dirty="0"/>
              <a:t> verme işlemidir. Sebebine gelirsek, Projemize </a:t>
            </a:r>
            <a:r>
              <a:rPr lang="tr-TR" dirty="0" err="1"/>
              <a:t>locale</a:t>
            </a:r>
            <a:r>
              <a:rPr lang="tr-TR" dirty="0"/>
              <a:t> olarak </a:t>
            </a:r>
            <a:r>
              <a:rPr lang="tr-TR" dirty="0" err="1"/>
              <a:t>Path</a:t>
            </a:r>
            <a:r>
              <a:rPr lang="tr-TR" dirty="0"/>
              <a:t> veriyoruz fakat projemizi farklı makinalar da çalıştırmak istediğimiz zaman verilen Absolute </a:t>
            </a:r>
            <a:r>
              <a:rPr lang="tr-TR" dirty="0" err="1"/>
              <a:t>Path</a:t>
            </a:r>
            <a:r>
              <a:rPr lang="tr-TR" dirty="0"/>
              <a:t>(</a:t>
            </a:r>
            <a:r>
              <a:rPr lang="tr-TR" dirty="0" err="1"/>
              <a:t>Locale</a:t>
            </a:r>
            <a:r>
              <a:rPr lang="tr-TR" dirty="0"/>
              <a:t> </a:t>
            </a:r>
            <a:r>
              <a:rPr lang="tr-TR" dirty="0" err="1"/>
              <a:t>Path</a:t>
            </a:r>
            <a:r>
              <a:rPr lang="tr-TR" dirty="0"/>
              <a:t>) projenin patlamasına sebebiyet vermektedir. Bu yüzden çoğunlukla </a:t>
            </a:r>
            <a:r>
              <a:rPr lang="tr-TR" dirty="0" err="1"/>
              <a:t>Relative</a:t>
            </a:r>
            <a:r>
              <a:rPr lang="tr-TR" dirty="0"/>
              <a:t> </a:t>
            </a:r>
            <a:r>
              <a:rPr lang="tr-TR" dirty="0" err="1"/>
              <a:t>Path</a:t>
            </a:r>
            <a:r>
              <a:rPr lang="tr-TR" dirty="0"/>
              <a:t> tercih edilmektedir.</a:t>
            </a:r>
          </a:p>
          <a:p>
            <a:endParaRPr lang="tr-TR" dirty="0"/>
          </a:p>
        </p:txBody>
      </p:sp>
    </p:spTree>
    <p:extLst>
      <p:ext uri="{BB962C8B-B14F-4D97-AF65-F5344CB8AC3E}">
        <p14:creationId xmlns:p14="http://schemas.microsoft.com/office/powerpoint/2010/main" val="1456943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smtClean="0"/>
              <a:t>RELATIVE</a:t>
            </a:r>
            <a:r>
              <a:rPr lang="tr-TR" dirty="0" smtClean="0"/>
              <a:t> </a:t>
            </a:r>
            <a:r>
              <a:rPr lang="tr-TR" b="1" dirty="0" smtClean="0"/>
              <a:t>PATH </a:t>
            </a:r>
            <a:r>
              <a:rPr lang="tr-TR" b="1" dirty="0"/>
              <a:t>NEDIR ?</a:t>
            </a:r>
            <a:endParaRPr lang="tr-TR" dirty="0"/>
          </a:p>
        </p:txBody>
      </p:sp>
      <p:sp>
        <p:nvSpPr>
          <p:cNvPr id="3" name="İçerik Yer Tutucusu 2"/>
          <p:cNvSpPr>
            <a:spLocks noGrp="1"/>
          </p:cNvSpPr>
          <p:nvPr>
            <p:ph idx="1"/>
          </p:nvPr>
        </p:nvSpPr>
        <p:spPr/>
        <p:txBody>
          <a:bodyPr/>
          <a:lstStyle/>
          <a:p>
            <a:r>
              <a:rPr lang="tr-TR" dirty="0" err="1" smtClean="0"/>
              <a:t>Relative</a:t>
            </a:r>
            <a:r>
              <a:rPr lang="tr-TR" dirty="0" smtClean="0"/>
              <a:t> </a:t>
            </a:r>
            <a:r>
              <a:rPr lang="tr-TR" dirty="0" err="1"/>
              <a:t>Path</a:t>
            </a:r>
            <a:r>
              <a:rPr lang="tr-TR" dirty="0"/>
              <a:t> </a:t>
            </a:r>
            <a:r>
              <a:rPr lang="tr-TR" dirty="0" smtClean="0"/>
              <a:t>Absolute </a:t>
            </a:r>
            <a:r>
              <a:rPr lang="tr-TR" dirty="0" err="1"/>
              <a:t>Path’den</a:t>
            </a:r>
            <a:r>
              <a:rPr lang="tr-TR" dirty="0"/>
              <a:t> farklı olarak dinamik olarak yol vermektedir.</a:t>
            </a:r>
          </a:p>
          <a:p>
            <a:r>
              <a:rPr lang="tr-TR" dirty="0" err="1"/>
              <a:t>Relative</a:t>
            </a:r>
            <a:r>
              <a:rPr lang="tr-TR" dirty="0"/>
              <a:t> </a:t>
            </a:r>
            <a:r>
              <a:rPr lang="tr-TR" dirty="0" err="1"/>
              <a:t>Path</a:t>
            </a:r>
            <a:r>
              <a:rPr lang="tr-TR" dirty="0"/>
              <a:t> işlemi çalışılmakta olan klasör içerisinde </a:t>
            </a:r>
            <a:r>
              <a:rPr lang="tr-TR" dirty="0" err="1"/>
              <a:t>path</a:t>
            </a:r>
            <a:r>
              <a:rPr lang="tr-TR" dirty="0"/>
              <a:t> alma işlemine denir.</a:t>
            </a:r>
          </a:p>
          <a:p>
            <a:endParaRPr lang="tr-TR" dirty="0"/>
          </a:p>
        </p:txBody>
      </p:sp>
    </p:spTree>
    <p:extLst>
      <p:ext uri="{BB962C8B-B14F-4D97-AF65-F5344CB8AC3E}">
        <p14:creationId xmlns:p14="http://schemas.microsoft.com/office/powerpoint/2010/main" val="33694691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470</TotalTime>
  <Words>565</Words>
  <Application>Microsoft Office PowerPoint</Application>
  <PresentationFormat>Ekran Gösterisi (4:3)</PresentationFormat>
  <Paragraphs>56</Paragraphs>
  <Slides>10</Slides>
  <Notes>1</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Canlı</vt:lpstr>
      <vt:lpstr>INNOVA – PATIKA JAVA SPRING BOOTCAMP</vt:lpstr>
      <vt:lpstr>UNICODE NEDIR ?</vt:lpstr>
      <vt:lpstr>ASCII NEDIR ?</vt:lpstr>
      <vt:lpstr> UNICOD VE ASCII ARASINDAKI FARKLAR </vt:lpstr>
      <vt:lpstr>JAR DOSYALARI NEDIR?</vt:lpstr>
      <vt:lpstr>WAR DOSYALARI NEDIR?</vt:lpstr>
      <vt:lpstr>JAR – WAR ARASINDAKI FARKLAR</vt:lpstr>
      <vt:lpstr>ABSOLUTE PATH NEDIR ? </vt:lpstr>
      <vt:lpstr>RELATIVE PATH NEDIR ?</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Turgay DEDE</dc:creator>
  <cp:lastModifiedBy>Turgay DEDE</cp:lastModifiedBy>
  <cp:revision>8</cp:revision>
  <dcterms:created xsi:type="dcterms:W3CDTF">2022-01-23T13:59:36Z</dcterms:created>
  <dcterms:modified xsi:type="dcterms:W3CDTF">2022-01-23T22:02:41Z</dcterms:modified>
</cp:coreProperties>
</file>