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F2C13EA5-AA4A-415B-A0AB-31C2BD580687}" type="datetimeFigureOut">
              <a:rPr lang="tr-TR" smtClean="0"/>
              <a:t>27.01.2022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255346" y="2750337"/>
            <a:ext cx="1171888" cy="1356442"/>
          </a:xfrm>
        </p:spPr>
        <p:txBody>
          <a:bodyPr/>
          <a:lstStyle/>
          <a:p>
            <a:fld id="{590511D8-0979-462F-B2A8-8C0A2B4782E1}" type="slidenum">
              <a:rPr lang="tr-TR" smtClean="0"/>
              <a:t>‹#›</a:t>
            </a:fld>
            <a:endParaRPr lang="tr-TR"/>
          </a:p>
        </p:txBody>
      </p:sp>
    </p:spTree>
    <p:extLst>
      <p:ext uri="{BB962C8B-B14F-4D97-AF65-F5344CB8AC3E}">
        <p14:creationId xmlns:p14="http://schemas.microsoft.com/office/powerpoint/2010/main" val="3048312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2C13EA5-AA4A-415B-A0AB-31C2BD580687}" type="datetimeFigureOut">
              <a:rPr lang="tr-TR" smtClean="0"/>
              <a:t>27.01.2022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309"/>
            <a:ext cx="1154151" cy="1090789"/>
          </a:xfrm>
        </p:spPr>
        <p:txBody>
          <a:bodyPr/>
          <a:lstStyle/>
          <a:p>
            <a:fld id="{590511D8-0979-462F-B2A8-8C0A2B4782E1}" type="slidenum">
              <a:rPr lang="tr-TR" smtClean="0"/>
              <a:t>‹#›</a:t>
            </a:fld>
            <a:endParaRPr lang="tr-TR"/>
          </a:p>
        </p:txBody>
      </p:sp>
    </p:spTree>
    <p:extLst>
      <p:ext uri="{BB962C8B-B14F-4D97-AF65-F5344CB8AC3E}">
        <p14:creationId xmlns:p14="http://schemas.microsoft.com/office/powerpoint/2010/main" val="3619177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2C13EA5-AA4A-415B-A0AB-31C2BD580687}" type="datetimeFigureOut">
              <a:rPr lang="tr-TR" smtClean="0"/>
              <a:t>27.01.2022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615"/>
            <a:ext cx="1154151" cy="1090789"/>
          </a:xfrm>
        </p:spPr>
        <p:txBody>
          <a:bodyPr/>
          <a:lstStyle/>
          <a:p>
            <a:fld id="{590511D8-0979-462F-B2A8-8C0A2B4782E1}" type="slidenum">
              <a:rPr lang="tr-TR" smtClean="0"/>
              <a:t>‹#›</a:t>
            </a:fld>
            <a:endParaRPr lang="tr-TR"/>
          </a:p>
        </p:txBody>
      </p:sp>
    </p:spTree>
    <p:extLst>
      <p:ext uri="{BB962C8B-B14F-4D97-AF65-F5344CB8AC3E}">
        <p14:creationId xmlns:p14="http://schemas.microsoft.com/office/powerpoint/2010/main" val="1793158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2C13EA5-AA4A-415B-A0AB-31C2BD580687}" type="datetimeFigureOut">
              <a:rPr lang="tr-TR" smtClean="0"/>
              <a:t>27.01.2022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590511D8-0979-462F-B2A8-8C0A2B4782E1}" type="slidenum">
              <a:rPr lang="tr-TR" smtClean="0"/>
              <a:t>‹#›</a:t>
            </a:fld>
            <a:endParaRPr lang="tr-T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997229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2C13EA5-AA4A-415B-A0AB-31C2BD580687}" type="datetimeFigureOut">
              <a:rPr lang="tr-TR" smtClean="0"/>
              <a:t>27.01.2022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590511D8-0979-462F-B2A8-8C0A2B4782E1}" type="slidenum">
              <a:rPr lang="tr-TR" smtClean="0"/>
              <a:t>‹#›</a:t>
            </a:fld>
            <a:endParaRPr lang="tr-TR"/>
          </a:p>
        </p:txBody>
      </p:sp>
    </p:spTree>
    <p:extLst>
      <p:ext uri="{BB962C8B-B14F-4D97-AF65-F5344CB8AC3E}">
        <p14:creationId xmlns:p14="http://schemas.microsoft.com/office/powerpoint/2010/main" val="114361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F2C13EA5-AA4A-415B-A0AB-31C2BD580687}" type="datetimeFigureOut">
              <a:rPr lang="tr-TR" smtClean="0"/>
              <a:t>27.01.2022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90511D8-0979-462F-B2A8-8C0A2B4782E1}" type="slidenum">
              <a:rPr lang="tr-TR" smtClean="0"/>
              <a:t>‹#›</a:t>
            </a:fld>
            <a:endParaRPr lang="tr-TR"/>
          </a:p>
        </p:txBody>
      </p:sp>
    </p:spTree>
    <p:extLst>
      <p:ext uri="{BB962C8B-B14F-4D97-AF65-F5344CB8AC3E}">
        <p14:creationId xmlns:p14="http://schemas.microsoft.com/office/powerpoint/2010/main" val="2782237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F2C13EA5-AA4A-415B-A0AB-31C2BD580687}" type="datetimeFigureOut">
              <a:rPr lang="tr-TR" smtClean="0"/>
              <a:t>27.01.2022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90511D8-0979-462F-B2A8-8C0A2B4782E1}" type="slidenum">
              <a:rPr lang="tr-TR" smtClean="0"/>
              <a:t>‹#›</a:t>
            </a:fld>
            <a:endParaRPr lang="tr-TR"/>
          </a:p>
        </p:txBody>
      </p:sp>
    </p:spTree>
    <p:extLst>
      <p:ext uri="{BB962C8B-B14F-4D97-AF65-F5344CB8AC3E}">
        <p14:creationId xmlns:p14="http://schemas.microsoft.com/office/powerpoint/2010/main" val="3492075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2C13EA5-AA4A-415B-A0AB-31C2BD580687}" type="datetimeFigureOut">
              <a:rPr lang="tr-TR" smtClean="0"/>
              <a:t>27.01.2022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0511D8-0979-462F-B2A8-8C0A2B4782E1}" type="slidenum">
              <a:rPr lang="tr-TR" smtClean="0"/>
              <a:t>‹#›</a:t>
            </a:fld>
            <a:endParaRPr lang="tr-TR"/>
          </a:p>
        </p:txBody>
      </p:sp>
    </p:spTree>
    <p:extLst>
      <p:ext uri="{BB962C8B-B14F-4D97-AF65-F5344CB8AC3E}">
        <p14:creationId xmlns:p14="http://schemas.microsoft.com/office/powerpoint/2010/main" val="4248779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2C13EA5-AA4A-415B-A0AB-31C2BD580687}" type="datetimeFigureOut">
              <a:rPr lang="tr-TR" smtClean="0"/>
              <a:t>27.01.2022</a:t>
            </a:fld>
            <a:endParaRPr lang="tr-TR"/>
          </a:p>
        </p:txBody>
      </p:sp>
      <p:sp>
        <p:nvSpPr>
          <p:cNvPr id="5" name="Footer Placeholder 4"/>
          <p:cNvSpPr>
            <a:spLocks noGrp="1"/>
          </p:cNvSpPr>
          <p:nvPr>
            <p:ph type="ftr" sz="quarter" idx="11"/>
          </p:nvPr>
        </p:nvSpPr>
        <p:spPr>
          <a:xfrm>
            <a:off x="680321" y="5936188"/>
            <a:ext cx="6126805" cy="365125"/>
          </a:xfrm>
        </p:spPr>
        <p:txBody>
          <a:bodyPr/>
          <a:lstStyle/>
          <a:p>
            <a:endParaRPr lang="tr-T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90511D8-0979-462F-B2A8-8C0A2B4782E1}" type="slidenum">
              <a:rPr lang="tr-TR" smtClean="0"/>
              <a:t>‹#›</a:t>
            </a:fld>
            <a:endParaRPr lang="tr-TR"/>
          </a:p>
        </p:txBody>
      </p:sp>
    </p:spTree>
    <p:extLst>
      <p:ext uri="{BB962C8B-B14F-4D97-AF65-F5344CB8AC3E}">
        <p14:creationId xmlns:p14="http://schemas.microsoft.com/office/powerpoint/2010/main" val="1609341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2C13EA5-AA4A-415B-A0AB-31C2BD580687}" type="datetimeFigureOut">
              <a:rPr lang="tr-TR" smtClean="0"/>
              <a:t>27.01.2022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0511D8-0979-462F-B2A8-8C0A2B4782E1}" type="slidenum">
              <a:rPr lang="tr-TR" smtClean="0"/>
              <a:t>‹#›</a:t>
            </a:fld>
            <a:endParaRPr lang="tr-TR"/>
          </a:p>
        </p:txBody>
      </p:sp>
    </p:spTree>
    <p:extLst>
      <p:ext uri="{BB962C8B-B14F-4D97-AF65-F5344CB8AC3E}">
        <p14:creationId xmlns:p14="http://schemas.microsoft.com/office/powerpoint/2010/main" val="2050165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2C13EA5-AA4A-415B-A0AB-31C2BD580687}" type="datetimeFigureOut">
              <a:rPr lang="tr-TR" smtClean="0"/>
              <a:t>27.01.2022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729455" y="2869895"/>
            <a:ext cx="1154151" cy="1090789"/>
          </a:xfrm>
        </p:spPr>
        <p:txBody>
          <a:bodyPr/>
          <a:lstStyle/>
          <a:p>
            <a:fld id="{590511D8-0979-462F-B2A8-8C0A2B4782E1}" type="slidenum">
              <a:rPr lang="tr-TR" smtClean="0"/>
              <a:t>‹#›</a:t>
            </a:fld>
            <a:endParaRPr lang="tr-TR"/>
          </a:p>
        </p:txBody>
      </p:sp>
    </p:spTree>
    <p:extLst>
      <p:ext uri="{BB962C8B-B14F-4D97-AF65-F5344CB8AC3E}">
        <p14:creationId xmlns:p14="http://schemas.microsoft.com/office/powerpoint/2010/main" val="1607071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F2C13EA5-AA4A-415B-A0AB-31C2BD580687}" type="datetimeFigureOut">
              <a:rPr lang="tr-TR" smtClean="0"/>
              <a:t>27.01.2022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90511D8-0979-462F-B2A8-8C0A2B4782E1}" type="slidenum">
              <a:rPr lang="tr-TR" smtClean="0"/>
              <a:t>‹#›</a:t>
            </a:fld>
            <a:endParaRPr lang="tr-TR"/>
          </a:p>
        </p:txBody>
      </p:sp>
    </p:spTree>
    <p:extLst>
      <p:ext uri="{BB962C8B-B14F-4D97-AF65-F5344CB8AC3E}">
        <p14:creationId xmlns:p14="http://schemas.microsoft.com/office/powerpoint/2010/main" val="2973421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0322" y="3030008"/>
            <a:ext cx="4698355" cy="290617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594123" y="3030008"/>
            <a:ext cx="4700059" cy="290617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2C13EA5-AA4A-415B-A0AB-31C2BD580687}" type="datetimeFigureOut">
              <a:rPr lang="tr-TR" smtClean="0"/>
              <a:t>27.01.2022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90511D8-0979-462F-B2A8-8C0A2B4782E1}" type="slidenum">
              <a:rPr lang="tr-TR" smtClean="0"/>
              <a:t>‹#›</a:t>
            </a:fld>
            <a:endParaRPr lang="tr-TR"/>
          </a:p>
        </p:txBody>
      </p:sp>
    </p:spTree>
    <p:extLst>
      <p:ext uri="{BB962C8B-B14F-4D97-AF65-F5344CB8AC3E}">
        <p14:creationId xmlns:p14="http://schemas.microsoft.com/office/powerpoint/2010/main" val="831399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2C13EA5-AA4A-415B-A0AB-31C2BD580687}" type="datetimeFigureOut">
              <a:rPr lang="tr-TR" smtClean="0"/>
              <a:t>27.01.2022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90511D8-0979-462F-B2A8-8C0A2B4782E1}" type="slidenum">
              <a:rPr lang="tr-TR" smtClean="0"/>
              <a:t>‹#›</a:t>
            </a:fld>
            <a:endParaRPr lang="tr-TR"/>
          </a:p>
        </p:txBody>
      </p:sp>
    </p:spTree>
    <p:extLst>
      <p:ext uri="{BB962C8B-B14F-4D97-AF65-F5344CB8AC3E}">
        <p14:creationId xmlns:p14="http://schemas.microsoft.com/office/powerpoint/2010/main" val="1391899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2C13EA5-AA4A-415B-A0AB-31C2BD580687}" type="datetimeFigureOut">
              <a:rPr lang="tr-TR" smtClean="0"/>
              <a:t>27.01.2022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90511D8-0979-462F-B2A8-8C0A2B4782E1}" type="slidenum">
              <a:rPr lang="tr-TR" smtClean="0"/>
              <a:t>‹#›</a:t>
            </a:fld>
            <a:endParaRPr lang="tr-TR"/>
          </a:p>
        </p:txBody>
      </p:sp>
    </p:spTree>
    <p:extLst>
      <p:ext uri="{BB962C8B-B14F-4D97-AF65-F5344CB8AC3E}">
        <p14:creationId xmlns:p14="http://schemas.microsoft.com/office/powerpoint/2010/main" val="214543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2C13EA5-AA4A-415B-A0AB-31C2BD580687}" type="datetimeFigureOut">
              <a:rPr lang="tr-TR" smtClean="0"/>
              <a:t>27.01.2022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90511D8-0979-462F-B2A8-8C0A2B4782E1}" type="slidenum">
              <a:rPr lang="tr-TR" smtClean="0"/>
              <a:t>‹#›</a:t>
            </a:fld>
            <a:endParaRPr lang="tr-TR"/>
          </a:p>
        </p:txBody>
      </p:sp>
    </p:spTree>
    <p:extLst>
      <p:ext uri="{BB962C8B-B14F-4D97-AF65-F5344CB8AC3E}">
        <p14:creationId xmlns:p14="http://schemas.microsoft.com/office/powerpoint/2010/main" val="334599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2C13EA5-AA4A-415B-A0AB-31C2BD580687}" type="datetimeFigureOut">
              <a:rPr lang="tr-TR" smtClean="0"/>
              <a:t>27.01.2022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90511D8-0979-462F-B2A8-8C0A2B4782E1}" type="slidenum">
              <a:rPr lang="tr-TR" smtClean="0"/>
              <a:t>‹#›</a:t>
            </a:fld>
            <a:endParaRPr lang="tr-TR"/>
          </a:p>
        </p:txBody>
      </p:sp>
    </p:spTree>
    <p:extLst>
      <p:ext uri="{BB962C8B-B14F-4D97-AF65-F5344CB8AC3E}">
        <p14:creationId xmlns:p14="http://schemas.microsoft.com/office/powerpoint/2010/main" val="1209725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2C13EA5-AA4A-415B-A0AB-31C2BD580687}" type="datetimeFigureOut">
              <a:rPr lang="tr-TR" smtClean="0"/>
              <a:t>27.01.2022</a:t>
            </a:fld>
            <a:endParaRPr lang="tr-T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90511D8-0979-462F-B2A8-8C0A2B4782E1}" type="slidenum">
              <a:rPr lang="tr-TR" smtClean="0"/>
              <a:t>‹#›</a:t>
            </a:fld>
            <a:endParaRPr lang="tr-TR"/>
          </a:p>
        </p:txBody>
      </p:sp>
    </p:spTree>
    <p:extLst>
      <p:ext uri="{BB962C8B-B14F-4D97-AF65-F5344CB8AC3E}">
        <p14:creationId xmlns:p14="http://schemas.microsoft.com/office/powerpoint/2010/main" val="322575826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1AFC39-E61F-4678-86AA-7D19B929CF08}"/>
              </a:ext>
            </a:extLst>
          </p:cNvPr>
          <p:cNvSpPr>
            <a:spLocks noGrp="1"/>
          </p:cNvSpPr>
          <p:nvPr>
            <p:ph type="ctrTitle"/>
          </p:nvPr>
        </p:nvSpPr>
        <p:spPr>
          <a:xfrm>
            <a:off x="-660799" y="918976"/>
            <a:ext cx="11914953" cy="1373070"/>
          </a:xfrm>
        </p:spPr>
        <p:txBody>
          <a:bodyPr/>
          <a:lstStyle/>
          <a:p>
            <a:r>
              <a:rPr lang="tr-TR" dirty="0"/>
              <a:t>INNOVA/PATIKA.DEV SPRING BOOTCAMP</a:t>
            </a:r>
          </a:p>
        </p:txBody>
      </p:sp>
      <p:sp>
        <p:nvSpPr>
          <p:cNvPr id="3" name="Alt Başlık 2">
            <a:extLst>
              <a:ext uri="{FF2B5EF4-FFF2-40B4-BE49-F238E27FC236}">
                <a16:creationId xmlns:a16="http://schemas.microsoft.com/office/drawing/2014/main" id="{3EADB8FF-5276-4490-8342-8608104C7B6B}"/>
              </a:ext>
            </a:extLst>
          </p:cNvPr>
          <p:cNvSpPr>
            <a:spLocks noGrp="1"/>
          </p:cNvSpPr>
          <p:nvPr>
            <p:ph type="subTitle" idx="1"/>
          </p:nvPr>
        </p:nvSpPr>
        <p:spPr>
          <a:xfrm>
            <a:off x="624052" y="2982700"/>
            <a:ext cx="8144134" cy="1117687"/>
          </a:xfrm>
        </p:spPr>
        <p:txBody>
          <a:bodyPr/>
          <a:lstStyle/>
          <a:p>
            <a:r>
              <a:rPr lang="tr-TR" dirty="0"/>
              <a:t>Umut </a:t>
            </a:r>
            <a:r>
              <a:rPr lang="tr-TR"/>
              <a:t>Çağrı ALTINSOY-Ödev </a:t>
            </a:r>
            <a:r>
              <a:rPr lang="tr-TR" dirty="0"/>
              <a:t>3</a:t>
            </a:r>
          </a:p>
          <a:p>
            <a:r>
              <a:rPr lang="tr-TR" dirty="0"/>
              <a:t>23.01.2022</a:t>
            </a:r>
          </a:p>
        </p:txBody>
      </p:sp>
    </p:spTree>
    <p:extLst>
      <p:ext uri="{BB962C8B-B14F-4D97-AF65-F5344CB8AC3E}">
        <p14:creationId xmlns:p14="http://schemas.microsoft.com/office/powerpoint/2010/main" val="3994448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F01613-5D36-47B4-A2BB-6D0ED1F7ED78}"/>
              </a:ext>
            </a:extLst>
          </p:cNvPr>
          <p:cNvSpPr>
            <a:spLocks noGrp="1"/>
          </p:cNvSpPr>
          <p:nvPr>
            <p:ph type="title"/>
          </p:nvPr>
        </p:nvSpPr>
        <p:spPr/>
        <p:txBody>
          <a:bodyPr/>
          <a:lstStyle/>
          <a:p>
            <a:r>
              <a:rPr lang="tr-TR" dirty="0"/>
              <a:t>UNICODE Karakterler</a:t>
            </a:r>
          </a:p>
        </p:txBody>
      </p:sp>
      <p:sp>
        <p:nvSpPr>
          <p:cNvPr id="3" name="İçerik Yer Tutucusu 2">
            <a:extLst>
              <a:ext uri="{FF2B5EF4-FFF2-40B4-BE49-F238E27FC236}">
                <a16:creationId xmlns:a16="http://schemas.microsoft.com/office/drawing/2014/main" id="{E364AB90-AE1D-402F-B4BF-9F6C742B58A1}"/>
              </a:ext>
            </a:extLst>
          </p:cNvPr>
          <p:cNvSpPr>
            <a:spLocks noGrp="1"/>
          </p:cNvSpPr>
          <p:nvPr>
            <p:ph idx="1"/>
          </p:nvPr>
        </p:nvSpPr>
        <p:spPr/>
        <p:txBody>
          <a:bodyPr>
            <a:normAutofit fontScale="92500"/>
          </a:bodyPr>
          <a:lstStyle/>
          <a:p>
            <a:r>
              <a:rPr lang="tr-TR" dirty="0"/>
              <a:t>Unicode standardı, hangi platform, cihaz, uygulama veya dil olursa olsun her karakter için benzersiz bir numara sağlar. Tüm modern yazılım sağlayıcıları tarafından benimsendi ve artık verilerin bozulmadan birçok farklı platform, cihaz ve uygulama üzerinden taşınmasına izin veriyor. Unicode desteği, tüm büyük işletim sistemlerinde, arama motorlarında, tarayıcılarda, dizüstü bilgisayarlarda ve akıllı telefonlarda, ayrıca internet ve World Wide Web’de (URL’ler, HTML, XML, CSS, JSON vb.) dillerin ve sembollerin temsilinin temelini oluşturur. Unicode Standardının ortaya çıkışı ve onu destekleyen araçların mevcudiyeti, son zamanlardaki en önemli küresel yazılım teknolojisi trendleri arasındadır.</a:t>
            </a:r>
          </a:p>
        </p:txBody>
      </p:sp>
    </p:spTree>
    <p:extLst>
      <p:ext uri="{BB962C8B-B14F-4D97-AF65-F5344CB8AC3E}">
        <p14:creationId xmlns:p14="http://schemas.microsoft.com/office/powerpoint/2010/main" val="119816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1357E9-B407-43F0-A888-8BFC78DF9642}"/>
              </a:ext>
            </a:extLst>
          </p:cNvPr>
          <p:cNvSpPr>
            <a:spLocks noGrp="1"/>
          </p:cNvSpPr>
          <p:nvPr>
            <p:ph type="title"/>
          </p:nvPr>
        </p:nvSpPr>
        <p:spPr/>
        <p:txBody>
          <a:bodyPr/>
          <a:lstStyle/>
          <a:p>
            <a:r>
              <a:rPr lang="tr-TR" dirty="0"/>
              <a:t>ASCII Code &amp; UNICODE Farkları</a:t>
            </a:r>
          </a:p>
        </p:txBody>
      </p:sp>
      <p:sp>
        <p:nvSpPr>
          <p:cNvPr id="3" name="İçerik Yer Tutucusu 2">
            <a:extLst>
              <a:ext uri="{FF2B5EF4-FFF2-40B4-BE49-F238E27FC236}">
                <a16:creationId xmlns:a16="http://schemas.microsoft.com/office/drawing/2014/main" id="{8554072B-E842-423C-8804-FD15262E74CF}"/>
              </a:ext>
            </a:extLst>
          </p:cNvPr>
          <p:cNvSpPr>
            <a:spLocks noGrp="1"/>
          </p:cNvSpPr>
          <p:nvPr>
            <p:ph idx="1"/>
          </p:nvPr>
        </p:nvSpPr>
        <p:spPr>
          <a:xfrm>
            <a:off x="680321" y="2379076"/>
            <a:ext cx="9613861" cy="3599316"/>
          </a:xfrm>
        </p:spPr>
        <p:txBody>
          <a:bodyPr>
            <a:normAutofit fontScale="92500" lnSpcReduction="20000"/>
          </a:bodyPr>
          <a:lstStyle/>
          <a:p>
            <a:r>
              <a:rPr lang="tr-TR" dirty="0"/>
              <a:t>ASCII yalnızca Latin alfabesi için kullanılabilir ve Latin alfabelerinde bile çoğu zaman yeteri kadar verimli değildir. Unicode ise evrensel olarak tüm dillerin kullanımına uygun şekilde tasarlanmıştır.</a:t>
            </a:r>
          </a:p>
          <a:p>
            <a:r>
              <a:rPr lang="tr-TR" dirty="0"/>
              <a:t>ASCII’nin kullanımına 1963 yılında başlanırken ASCII’nin yerini alan UNICODE’un geliştirilmesine 1980 yılında başlanmıştır.</a:t>
            </a:r>
          </a:p>
          <a:p>
            <a:r>
              <a:rPr lang="tr-TR" dirty="0"/>
              <a:t>Unicode hala Unicode Konsorsiyum’u tarafından kar amacı gütmeden geliştirilmeye devam edilmektedir. ASCII’nin geliştirilmesi yıllar önce durdurulmuştur.</a:t>
            </a:r>
          </a:p>
          <a:p>
            <a:r>
              <a:rPr lang="tr-TR" dirty="0"/>
              <a:t>Unicode’un geliştirilmesinin amacı evrensel olması ve platformlar arası yaşanan karmaşaların ortadan kaldırılmasıdır.</a:t>
            </a:r>
          </a:p>
          <a:p>
            <a:r>
              <a:rPr lang="tr-TR" dirty="0"/>
              <a:t>ASCII tam olarak bir standat değilken Unicode tüm dünyada kabul gören bir standarttır.</a:t>
            </a:r>
          </a:p>
        </p:txBody>
      </p:sp>
    </p:spTree>
    <p:extLst>
      <p:ext uri="{BB962C8B-B14F-4D97-AF65-F5344CB8AC3E}">
        <p14:creationId xmlns:p14="http://schemas.microsoft.com/office/powerpoint/2010/main" val="578427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ED5879-C017-44B5-A0FE-C706BD451656}"/>
              </a:ext>
            </a:extLst>
          </p:cNvPr>
          <p:cNvSpPr>
            <a:spLocks noGrp="1"/>
          </p:cNvSpPr>
          <p:nvPr>
            <p:ph type="title"/>
          </p:nvPr>
        </p:nvSpPr>
        <p:spPr/>
        <p:txBody>
          <a:bodyPr/>
          <a:lstStyle/>
          <a:p>
            <a:r>
              <a:rPr lang="tr-TR" dirty="0"/>
              <a:t>JAR Packaging</a:t>
            </a:r>
          </a:p>
        </p:txBody>
      </p:sp>
      <p:sp>
        <p:nvSpPr>
          <p:cNvPr id="3" name="İçerik Yer Tutucusu 2">
            <a:extLst>
              <a:ext uri="{FF2B5EF4-FFF2-40B4-BE49-F238E27FC236}">
                <a16:creationId xmlns:a16="http://schemas.microsoft.com/office/drawing/2014/main" id="{79FCC961-8664-4A6F-A56E-EB5953DAB199}"/>
              </a:ext>
            </a:extLst>
          </p:cNvPr>
          <p:cNvSpPr>
            <a:spLocks noGrp="1"/>
          </p:cNvSpPr>
          <p:nvPr>
            <p:ph idx="1"/>
          </p:nvPr>
        </p:nvSpPr>
        <p:spPr/>
        <p:txBody>
          <a:bodyPr/>
          <a:lstStyle/>
          <a:p>
            <a:r>
              <a:rPr lang="tr-TR" dirty="0"/>
              <a:t>Basitçe söylemek gerekirse  JAR(Java Archive) bir paket dosya formatıdır. JAR dosyaları .jar uzantısına sahiptir. Ve içerisinde library, resources ve metadata gibi bileşenler yer alır. </a:t>
            </a:r>
          </a:p>
          <a:p>
            <a:r>
              <a:rPr lang="tr-TR" dirty="0"/>
              <a:t>META-INF/MANIFEST.MF dosyası, arşivde depolanan dosyalar hakkında ek metadata’lar içerebilir. jar komutunu kullanarak veya Maven gibi araçlar ile bir JAR dosyası oluşturabiliriz.</a:t>
            </a:r>
          </a:p>
        </p:txBody>
      </p:sp>
      <p:pic>
        <p:nvPicPr>
          <p:cNvPr id="5" name="Resim 4" descr="metin içeren bir resim&#10;&#10;Açıklama otomatik olarak oluşturuldu">
            <a:extLst>
              <a:ext uri="{FF2B5EF4-FFF2-40B4-BE49-F238E27FC236}">
                <a16:creationId xmlns:a16="http://schemas.microsoft.com/office/drawing/2014/main" id="{5B0F0031-D88C-4458-BDFD-F05A65A2B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8788" y="4706159"/>
            <a:ext cx="4389120" cy="1539895"/>
          </a:xfrm>
          <a:prstGeom prst="rect">
            <a:avLst/>
          </a:prstGeom>
        </p:spPr>
      </p:pic>
    </p:spTree>
    <p:extLst>
      <p:ext uri="{BB962C8B-B14F-4D97-AF65-F5344CB8AC3E}">
        <p14:creationId xmlns:p14="http://schemas.microsoft.com/office/powerpoint/2010/main" val="3360999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978BA6-B445-48C4-B10F-64ABF69086EA}"/>
              </a:ext>
            </a:extLst>
          </p:cNvPr>
          <p:cNvSpPr>
            <a:spLocks noGrp="1"/>
          </p:cNvSpPr>
          <p:nvPr>
            <p:ph type="title"/>
          </p:nvPr>
        </p:nvSpPr>
        <p:spPr/>
        <p:txBody>
          <a:bodyPr/>
          <a:lstStyle/>
          <a:p>
            <a:r>
              <a:rPr lang="tr-TR" dirty="0"/>
              <a:t>WAR Packaging</a:t>
            </a:r>
          </a:p>
        </p:txBody>
      </p:sp>
      <p:sp>
        <p:nvSpPr>
          <p:cNvPr id="3" name="İçerik Yer Tutucusu 2">
            <a:extLst>
              <a:ext uri="{FF2B5EF4-FFF2-40B4-BE49-F238E27FC236}">
                <a16:creationId xmlns:a16="http://schemas.microsoft.com/office/drawing/2014/main" id="{283DD509-BE0C-4794-91DD-064DB9D4180D}"/>
              </a:ext>
            </a:extLst>
          </p:cNvPr>
          <p:cNvSpPr>
            <a:spLocks noGrp="1"/>
          </p:cNvSpPr>
          <p:nvPr>
            <p:ph sz="half" idx="1"/>
          </p:nvPr>
        </p:nvSpPr>
        <p:spPr/>
        <p:txBody>
          <a:bodyPr>
            <a:normAutofit fontScale="70000" lnSpcReduction="20000"/>
          </a:bodyPr>
          <a:lstStyle/>
          <a:p>
            <a:r>
              <a:rPr lang="tr-TR" dirty="0"/>
              <a:t>WAR, Web Uygulama Arşivi(Web Application Archive) veya Web Uygulama Kaynağı(Web Application Resource) anlamına gelir. Bu arşiv dosyaları .war uzantısına sahiptir ve herhangi bir Servlet/JSP(Java Server </a:t>
            </a:r>
            <a:r>
              <a:rPr lang="tr-TR" dirty="0" err="1"/>
              <a:t>Page</a:t>
            </a:r>
            <a:r>
              <a:rPr lang="tr-TR" dirty="0"/>
              <a:t>) kapsayıcısında dağıtabileceğimiz web uygulamalarını paketlemek için kullanılır.</a:t>
            </a:r>
          </a:p>
          <a:p>
            <a:r>
              <a:rPr lang="tr-TR" dirty="0"/>
              <a:t>MANIFEST.MF içerisinde web arşivi hakkında faydalı bilgiler içeren bir META-INF dizini vardır. META-INF dizini özeldir ve dışarıdan erişilemez. Öte yandan, HTML sayfaları, resimler, ve JS dosyaları dahil olmak üzere tüm statik web kaynaklarını içeren WEB-INF genel dizinini de içerir. Ayrıca web.xml dosyasını, sunucu uygulaması sınıflarını ve kitaplıkları içerir. Bir .war arşivi oluşturmak için JAR oluşturmak için kullandığımız aynı araçları ve komutları kullanabiliriz.</a:t>
            </a:r>
          </a:p>
        </p:txBody>
      </p:sp>
      <p:sp>
        <p:nvSpPr>
          <p:cNvPr id="6" name="İçerik Yer Tutucusu 5">
            <a:extLst>
              <a:ext uri="{FF2B5EF4-FFF2-40B4-BE49-F238E27FC236}">
                <a16:creationId xmlns:a16="http://schemas.microsoft.com/office/drawing/2014/main" id="{D9965688-BDBB-4A6A-9808-AB58BF1729FE}"/>
              </a:ext>
            </a:extLst>
          </p:cNvPr>
          <p:cNvSpPr>
            <a:spLocks noGrp="1"/>
          </p:cNvSpPr>
          <p:nvPr>
            <p:ph sz="half" idx="2"/>
          </p:nvPr>
        </p:nvSpPr>
        <p:spPr/>
        <p:txBody>
          <a:bodyPr>
            <a:normAutofit fontScale="70000" lnSpcReduction="20000"/>
          </a:bodyPr>
          <a:lstStyle/>
          <a:p>
            <a:r>
              <a:rPr lang="tr-TR" dirty="0"/>
              <a:t>Tipik bir WAR dosyası</a:t>
            </a:r>
          </a:p>
        </p:txBody>
      </p:sp>
      <p:pic>
        <p:nvPicPr>
          <p:cNvPr id="5" name="Resim 4" descr="metin içeren bir resim&#10;&#10;Açıklama otomatik olarak oluşturuldu">
            <a:extLst>
              <a:ext uri="{FF2B5EF4-FFF2-40B4-BE49-F238E27FC236}">
                <a16:creationId xmlns:a16="http://schemas.microsoft.com/office/drawing/2014/main" id="{BB1604A6-EA7A-4E9C-8B10-8FA44E4F5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9862" y="2910518"/>
            <a:ext cx="4700058" cy="2829100"/>
          </a:xfrm>
          <a:prstGeom prst="rect">
            <a:avLst/>
          </a:prstGeom>
        </p:spPr>
      </p:pic>
    </p:spTree>
    <p:extLst>
      <p:ext uri="{BB962C8B-B14F-4D97-AF65-F5344CB8AC3E}">
        <p14:creationId xmlns:p14="http://schemas.microsoft.com/office/powerpoint/2010/main" val="3391201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C6F5E9-3C0A-43F2-97A6-D3984919E4B2}"/>
              </a:ext>
            </a:extLst>
          </p:cNvPr>
          <p:cNvSpPr>
            <a:spLocks noGrp="1"/>
          </p:cNvSpPr>
          <p:nvPr>
            <p:ph type="title"/>
          </p:nvPr>
        </p:nvSpPr>
        <p:spPr/>
        <p:txBody>
          <a:bodyPr/>
          <a:lstStyle/>
          <a:p>
            <a:r>
              <a:rPr lang="tr-TR" dirty="0"/>
              <a:t>JAR &amp; WAR Farkları</a:t>
            </a:r>
          </a:p>
        </p:txBody>
      </p:sp>
      <p:sp>
        <p:nvSpPr>
          <p:cNvPr id="3" name="İçerik Yer Tutucusu 2">
            <a:extLst>
              <a:ext uri="{FF2B5EF4-FFF2-40B4-BE49-F238E27FC236}">
                <a16:creationId xmlns:a16="http://schemas.microsoft.com/office/drawing/2014/main" id="{08540363-0998-40D0-A0B4-16E59037420B}"/>
              </a:ext>
            </a:extLst>
          </p:cNvPr>
          <p:cNvSpPr>
            <a:spLocks noGrp="1"/>
          </p:cNvSpPr>
          <p:nvPr>
            <p:ph idx="1"/>
          </p:nvPr>
        </p:nvSpPr>
        <p:spPr/>
        <p:txBody>
          <a:bodyPr>
            <a:normAutofit fontScale="92500" lnSpcReduction="20000"/>
          </a:bodyPr>
          <a:lstStyle/>
          <a:p>
            <a:r>
              <a:rPr lang="tr-TR" dirty="0"/>
              <a:t>İlk ve en belirgin fark olarak dosya uzantılarını söyleyebiliriz. JAR dosyaları .jar uzantısına sahipken, WAR dosyaları .war uzantısına sahiptir.</a:t>
            </a:r>
          </a:p>
          <a:p>
            <a:r>
              <a:rPr lang="tr-TR" dirty="0"/>
              <a:t>İkinci temel fark amaçları ve işleyişleridir. JAR dosyaları, bir kitaplık, eklenti veya herhangi bir uygulama türü olarak kullanmak için birden fazla dosyayı paketlememize izin verir. Öte yandan WAR dosyaları yalnızca web uygulamaları için kullanılır.</a:t>
            </a:r>
          </a:p>
          <a:p>
            <a:r>
              <a:rPr lang="tr-TR" dirty="0"/>
              <a:t>Arşivlerin yapısı da farklıdır. İstenilen herhangi bir yapıya sahip bir JAR oluşturabiliriz. Buna karşılık WAR, WEB-INF ve META-INF dizinleri ile önceden tanımlanmış bir yapıya sahiptir.</a:t>
            </a:r>
          </a:p>
          <a:p>
            <a:r>
              <a:rPr lang="tr-TR" dirty="0"/>
              <a:t>Ek yazılım kullanmadan yürütülebilir bir JAR olarak oluşturursak, komut satırından bir JAR çalıştırabiliriz. Veya kütüphane olarak kullanabiliriz. Buna karşılık, bir WAR yürütmek için bir sunucuya ihtiyacımız var.</a:t>
            </a:r>
          </a:p>
        </p:txBody>
      </p:sp>
    </p:spTree>
    <p:extLst>
      <p:ext uri="{BB962C8B-B14F-4D97-AF65-F5344CB8AC3E}">
        <p14:creationId xmlns:p14="http://schemas.microsoft.com/office/powerpoint/2010/main" val="1021588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AF32C0-34C0-4122-817F-695BB15EC6F4}"/>
              </a:ext>
            </a:extLst>
          </p:cNvPr>
          <p:cNvSpPr>
            <a:spLocks noGrp="1"/>
          </p:cNvSpPr>
          <p:nvPr>
            <p:ph type="title"/>
          </p:nvPr>
        </p:nvSpPr>
        <p:spPr/>
        <p:txBody>
          <a:bodyPr/>
          <a:lstStyle/>
          <a:p>
            <a:r>
              <a:rPr lang="tr-TR" dirty="0"/>
              <a:t>Path Nedir?</a:t>
            </a:r>
          </a:p>
        </p:txBody>
      </p:sp>
      <p:sp>
        <p:nvSpPr>
          <p:cNvPr id="3" name="İçerik Yer Tutucusu 2">
            <a:extLst>
              <a:ext uri="{FF2B5EF4-FFF2-40B4-BE49-F238E27FC236}">
                <a16:creationId xmlns:a16="http://schemas.microsoft.com/office/drawing/2014/main" id="{99B8C027-14ED-4D6C-B63B-AB9330A7194E}"/>
              </a:ext>
            </a:extLst>
          </p:cNvPr>
          <p:cNvSpPr>
            <a:spLocks noGrp="1"/>
          </p:cNvSpPr>
          <p:nvPr>
            <p:ph idx="1"/>
          </p:nvPr>
        </p:nvSpPr>
        <p:spPr/>
        <p:txBody>
          <a:bodyPr/>
          <a:lstStyle/>
          <a:p>
            <a:r>
              <a:rPr lang="tr-TR" dirty="0"/>
              <a:t>Path(yol), unique(eşsiz) olarak bir işletim sisteminde bir dosya yada klasöre verilen özel bir lokasyondur. Path bir dosya yolunun alfa sayısal karakterlerin birleşiminden oluşur. Kısaca bir dosya yada klasörün lokal yolu olarak söyleyebiliriz.</a:t>
            </a:r>
          </a:p>
        </p:txBody>
      </p:sp>
    </p:spTree>
    <p:extLst>
      <p:ext uri="{BB962C8B-B14F-4D97-AF65-F5344CB8AC3E}">
        <p14:creationId xmlns:p14="http://schemas.microsoft.com/office/powerpoint/2010/main" val="3564510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F18C1E-27A2-4669-A57D-8E3EDD11BF44}"/>
              </a:ext>
            </a:extLst>
          </p:cNvPr>
          <p:cNvSpPr>
            <a:spLocks noGrp="1"/>
          </p:cNvSpPr>
          <p:nvPr>
            <p:ph type="title"/>
          </p:nvPr>
        </p:nvSpPr>
        <p:spPr/>
        <p:txBody>
          <a:bodyPr/>
          <a:lstStyle/>
          <a:p>
            <a:r>
              <a:rPr lang="tr-TR" dirty="0"/>
              <a:t>Absolute Path Nedir?</a:t>
            </a:r>
          </a:p>
        </p:txBody>
      </p:sp>
      <p:sp>
        <p:nvSpPr>
          <p:cNvPr id="3" name="İçerik Yer Tutucusu 2">
            <a:extLst>
              <a:ext uri="{FF2B5EF4-FFF2-40B4-BE49-F238E27FC236}">
                <a16:creationId xmlns:a16="http://schemas.microsoft.com/office/drawing/2014/main" id="{05C31D0C-1637-49E9-9905-EB819DC0C2FE}"/>
              </a:ext>
            </a:extLst>
          </p:cNvPr>
          <p:cNvSpPr>
            <a:spLocks noGrp="1"/>
          </p:cNvSpPr>
          <p:nvPr>
            <p:ph idx="1"/>
          </p:nvPr>
        </p:nvSpPr>
        <p:spPr/>
        <p:txBody>
          <a:bodyPr>
            <a:normAutofit fontScale="92500" lnSpcReduction="10000"/>
          </a:bodyPr>
          <a:lstStyle/>
          <a:p>
            <a:r>
              <a:rPr lang="tr-TR" dirty="0"/>
              <a:t>Absolute path ise bir dosya yada klasörün </a:t>
            </a:r>
            <a:r>
              <a:rPr lang="tr-TR" dirty="0" err="1"/>
              <a:t>root</a:t>
            </a:r>
            <a:r>
              <a:rPr lang="tr-TR" dirty="0"/>
              <a:t>(kök) dizinden itibaren verilen path’e denir.</a:t>
            </a:r>
          </a:p>
          <a:p>
            <a:r>
              <a:rPr lang="tr-TR" dirty="0"/>
              <a:t>Root(/) dizininden itibaren alt klasörler üzerinde çalışmalarınızı gerçekleştirebilirsiniz.</a:t>
            </a:r>
          </a:p>
          <a:p>
            <a:r>
              <a:rPr lang="tr-TR" dirty="0"/>
              <a:t>Fakat Absolute path işlemi, genellikle pek tavsiye edilmeyen bir path verme işlemidir. Sebebi ise, Projemizde lokal olarak Path veriyoruz fakat projemizi farklı makinalarda çalıştırmak istediğimiz zaman verilen Absolute Path(Local Path) projenin patlamasına sebebiyet vermektedir. Bu yüzden çoğunlukla Relative Path tercih edilmektedir.</a:t>
            </a:r>
          </a:p>
          <a:p>
            <a:r>
              <a:rPr lang="tr-TR" dirty="0"/>
              <a:t>Örneğin;</a:t>
            </a:r>
          </a:p>
          <a:p>
            <a:r>
              <a:rPr lang="tr-TR" dirty="0"/>
              <a:t>C:\Courses\Java\spring.html</a:t>
            </a:r>
          </a:p>
          <a:p>
            <a:pPr marL="0" indent="0">
              <a:buNone/>
            </a:pPr>
            <a:endParaRPr lang="tr-TR" dirty="0"/>
          </a:p>
        </p:txBody>
      </p:sp>
    </p:spTree>
    <p:extLst>
      <p:ext uri="{BB962C8B-B14F-4D97-AF65-F5344CB8AC3E}">
        <p14:creationId xmlns:p14="http://schemas.microsoft.com/office/powerpoint/2010/main" val="1935084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68D5C1-97E4-4321-8A6F-2183C7A18612}"/>
              </a:ext>
            </a:extLst>
          </p:cNvPr>
          <p:cNvSpPr>
            <a:spLocks noGrp="1"/>
          </p:cNvSpPr>
          <p:nvPr>
            <p:ph type="title"/>
          </p:nvPr>
        </p:nvSpPr>
        <p:spPr/>
        <p:txBody>
          <a:bodyPr/>
          <a:lstStyle/>
          <a:p>
            <a:r>
              <a:rPr lang="tr-TR" dirty="0"/>
              <a:t>Relative Path Nedir?</a:t>
            </a:r>
          </a:p>
        </p:txBody>
      </p:sp>
      <p:sp>
        <p:nvSpPr>
          <p:cNvPr id="3" name="İçerik Yer Tutucusu 2">
            <a:extLst>
              <a:ext uri="{FF2B5EF4-FFF2-40B4-BE49-F238E27FC236}">
                <a16:creationId xmlns:a16="http://schemas.microsoft.com/office/drawing/2014/main" id="{710940AC-3C92-4FA7-9861-D476F025CB44}"/>
              </a:ext>
            </a:extLst>
          </p:cNvPr>
          <p:cNvSpPr>
            <a:spLocks noGrp="1"/>
          </p:cNvSpPr>
          <p:nvPr>
            <p:ph idx="1"/>
          </p:nvPr>
        </p:nvSpPr>
        <p:spPr/>
        <p:txBody>
          <a:bodyPr/>
          <a:lstStyle/>
          <a:p>
            <a:r>
              <a:rPr lang="tr-TR" dirty="0"/>
              <a:t>Relative path ise Absolute Path’den farklı olarak dinamik olarak yol göstermektedir. Relative Path işlemi, çalışılmakta olan klasör içerisinde path alma işlemine denir.</a:t>
            </a:r>
          </a:p>
          <a:p>
            <a:r>
              <a:rPr lang="tr-TR" dirty="0"/>
              <a:t>Örnek olarak ise;</a:t>
            </a:r>
          </a:p>
          <a:p>
            <a:r>
              <a:rPr lang="tr-TR" dirty="0" err="1"/>
              <a:t>index.hmtl</a:t>
            </a:r>
            <a:endParaRPr lang="tr-TR" dirty="0"/>
          </a:p>
          <a:p>
            <a:r>
              <a:rPr lang="tr-TR" dirty="0"/>
              <a:t>/graphics/image.png</a:t>
            </a:r>
          </a:p>
          <a:p>
            <a:r>
              <a:rPr lang="tr-TR" dirty="0"/>
              <a:t>/help/articles/webpage.html</a:t>
            </a:r>
          </a:p>
          <a:p>
            <a:pPr marL="0" indent="0">
              <a:buNone/>
            </a:pPr>
            <a:endParaRPr lang="tr-TR" dirty="0"/>
          </a:p>
        </p:txBody>
      </p:sp>
    </p:spTree>
    <p:extLst>
      <p:ext uri="{BB962C8B-B14F-4D97-AF65-F5344CB8AC3E}">
        <p14:creationId xmlns:p14="http://schemas.microsoft.com/office/powerpoint/2010/main" val="4104707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AD9DFD-1BCB-4E69-B2AB-21152A10B3AE}"/>
              </a:ext>
            </a:extLst>
          </p:cNvPr>
          <p:cNvSpPr>
            <a:spLocks noGrp="1"/>
          </p:cNvSpPr>
          <p:nvPr>
            <p:ph type="title"/>
          </p:nvPr>
        </p:nvSpPr>
        <p:spPr/>
        <p:txBody>
          <a:bodyPr/>
          <a:lstStyle/>
          <a:p>
            <a:r>
              <a:rPr lang="tr-TR" dirty="0"/>
              <a:t>İÇİNDEKİLER</a:t>
            </a:r>
          </a:p>
        </p:txBody>
      </p:sp>
      <p:sp>
        <p:nvSpPr>
          <p:cNvPr id="3" name="İçerik Yer Tutucusu 2">
            <a:extLst>
              <a:ext uri="{FF2B5EF4-FFF2-40B4-BE49-F238E27FC236}">
                <a16:creationId xmlns:a16="http://schemas.microsoft.com/office/drawing/2014/main" id="{1586F934-F017-405E-9217-4694CEB34227}"/>
              </a:ext>
            </a:extLst>
          </p:cNvPr>
          <p:cNvSpPr>
            <a:spLocks noGrp="1"/>
          </p:cNvSpPr>
          <p:nvPr>
            <p:ph sz="half" idx="1"/>
          </p:nvPr>
        </p:nvSpPr>
        <p:spPr>
          <a:xfrm>
            <a:off x="680320" y="2336873"/>
            <a:ext cx="4698358" cy="4007656"/>
          </a:xfrm>
        </p:spPr>
        <p:txBody>
          <a:bodyPr>
            <a:normAutofit lnSpcReduction="10000"/>
          </a:bodyPr>
          <a:lstStyle/>
          <a:p>
            <a:r>
              <a:rPr lang="tr-TR" dirty="0"/>
              <a:t>ASCII Code Nedir?</a:t>
            </a:r>
          </a:p>
          <a:p>
            <a:r>
              <a:rPr lang="tr-TR" dirty="0"/>
              <a:t>ASCII Tablosu</a:t>
            </a:r>
          </a:p>
          <a:p>
            <a:r>
              <a:rPr lang="tr-TR" dirty="0"/>
              <a:t>ASCII</a:t>
            </a:r>
          </a:p>
          <a:p>
            <a:r>
              <a:rPr lang="tr-TR" dirty="0"/>
              <a:t>ASCII Kontrol Karakterleri</a:t>
            </a:r>
          </a:p>
          <a:p>
            <a:r>
              <a:rPr lang="tr-TR" dirty="0"/>
              <a:t>ASCII Basılabilir Karakterler</a:t>
            </a:r>
          </a:p>
          <a:p>
            <a:r>
              <a:rPr lang="tr-TR" dirty="0"/>
              <a:t>Genişletilmiş ASCII Kodları</a:t>
            </a:r>
          </a:p>
          <a:p>
            <a:r>
              <a:rPr lang="tr-TR" dirty="0"/>
              <a:t>UNICODE Nedir?</a:t>
            </a:r>
          </a:p>
          <a:p>
            <a:r>
              <a:rPr lang="tr-TR" dirty="0"/>
              <a:t>UNICODE Karakterler</a:t>
            </a:r>
          </a:p>
          <a:p>
            <a:r>
              <a:rPr lang="tr-TR" dirty="0"/>
              <a:t>ASCII ve Unicode Farkları</a:t>
            </a:r>
          </a:p>
          <a:p>
            <a:endParaRPr lang="tr-TR" dirty="0"/>
          </a:p>
        </p:txBody>
      </p:sp>
      <p:sp>
        <p:nvSpPr>
          <p:cNvPr id="4" name="İçerik Yer Tutucusu 3">
            <a:extLst>
              <a:ext uri="{FF2B5EF4-FFF2-40B4-BE49-F238E27FC236}">
                <a16:creationId xmlns:a16="http://schemas.microsoft.com/office/drawing/2014/main" id="{766FDFB5-FB01-4127-9189-9750BD340981}"/>
              </a:ext>
            </a:extLst>
          </p:cNvPr>
          <p:cNvSpPr>
            <a:spLocks noGrp="1"/>
          </p:cNvSpPr>
          <p:nvPr>
            <p:ph sz="half" idx="2"/>
          </p:nvPr>
        </p:nvSpPr>
        <p:spPr>
          <a:xfrm>
            <a:off x="5594123" y="2336872"/>
            <a:ext cx="4700058" cy="3866979"/>
          </a:xfrm>
        </p:spPr>
        <p:txBody>
          <a:bodyPr>
            <a:normAutofit lnSpcReduction="10000"/>
          </a:bodyPr>
          <a:lstStyle/>
          <a:p>
            <a:r>
              <a:rPr lang="tr-TR" dirty="0"/>
              <a:t>JAR Packaging</a:t>
            </a:r>
          </a:p>
          <a:p>
            <a:r>
              <a:rPr lang="tr-TR" dirty="0"/>
              <a:t>WAR Packaging</a:t>
            </a:r>
          </a:p>
          <a:p>
            <a:r>
              <a:rPr lang="tr-TR" dirty="0"/>
              <a:t>JAR &amp; WAR Farkları</a:t>
            </a:r>
          </a:p>
          <a:p>
            <a:r>
              <a:rPr lang="tr-TR" dirty="0"/>
              <a:t>Path Nedir?</a:t>
            </a:r>
          </a:p>
          <a:p>
            <a:r>
              <a:rPr lang="tr-TR" dirty="0"/>
              <a:t>Absolute Path Nedir?</a:t>
            </a:r>
          </a:p>
          <a:p>
            <a:r>
              <a:rPr lang="tr-TR" dirty="0"/>
              <a:t>Relative </a:t>
            </a:r>
            <a:r>
              <a:rPr lang="tr-TR"/>
              <a:t>Path Nedir?</a:t>
            </a:r>
            <a:endParaRPr lang="tr-TR" dirty="0"/>
          </a:p>
          <a:p>
            <a:endParaRPr lang="tr-TR" dirty="0"/>
          </a:p>
          <a:p>
            <a:endParaRPr lang="tr-TR" dirty="0"/>
          </a:p>
        </p:txBody>
      </p:sp>
    </p:spTree>
    <p:extLst>
      <p:ext uri="{BB962C8B-B14F-4D97-AF65-F5344CB8AC3E}">
        <p14:creationId xmlns:p14="http://schemas.microsoft.com/office/powerpoint/2010/main" val="1801659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ACFFF1-7612-4F4B-A7EA-889E832BC3D8}"/>
              </a:ext>
            </a:extLst>
          </p:cNvPr>
          <p:cNvSpPr>
            <a:spLocks noGrp="1"/>
          </p:cNvSpPr>
          <p:nvPr>
            <p:ph type="title"/>
          </p:nvPr>
        </p:nvSpPr>
        <p:spPr/>
        <p:txBody>
          <a:bodyPr/>
          <a:lstStyle/>
          <a:p>
            <a:r>
              <a:rPr lang="tr-TR" dirty="0"/>
              <a:t>ASCII Code Nedir?</a:t>
            </a:r>
          </a:p>
        </p:txBody>
      </p:sp>
      <p:sp>
        <p:nvSpPr>
          <p:cNvPr id="3" name="İçerik Yer Tutucusu 2">
            <a:extLst>
              <a:ext uri="{FF2B5EF4-FFF2-40B4-BE49-F238E27FC236}">
                <a16:creationId xmlns:a16="http://schemas.microsoft.com/office/drawing/2014/main" id="{A95C7722-C8EE-493A-9319-84B3337F2D4A}"/>
              </a:ext>
            </a:extLst>
          </p:cNvPr>
          <p:cNvSpPr>
            <a:spLocks noGrp="1"/>
          </p:cNvSpPr>
          <p:nvPr>
            <p:ph idx="1"/>
          </p:nvPr>
        </p:nvSpPr>
        <p:spPr/>
        <p:txBody>
          <a:bodyPr/>
          <a:lstStyle/>
          <a:p>
            <a:r>
              <a:rPr lang="tr-TR" dirty="0"/>
              <a:t>ASCII kodu, bilgisayarda görsel olarak girdiğimiz karakter, harf ve rakamların bilgisayar dilindeki temsil edilme şeklidir diyebiliriz. Yani bilgisayarlarımızın o karakteri, harfi veya rakamı belleğinde saklama biçimidir, bilgisayar dilindeki kodlama biçimidir. Açılımı American Stantard Code for Information Interchange (ASCII) olan bu kodlama sistemi ilk olarak telgraf kodlarında ticari amaçlı kullanılmıştır ve daha sonraları değişim ve gelişime uğramıştır.</a:t>
            </a:r>
          </a:p>
          <a:p>
            <a:r>
              <a:rPr lang="tr-TR" dirty="0"/>
              <a:t>ASCII, İngilizce’de kullanılan Latin alfabesi üzerine ANSI tarafından 1963 yılında kurulmuş bir karakter kodlamasıdır.</a:t>
            </a:r>
          </a:p>
        </p:txBody>
      </p:sp>
    </p:spTree>
    <p:extLst>
      <p:ext uri="{BB962C8B-B14F-4D97-AF65-F5344CB8AC3E}">
        <p14:creationId xmlns:p14="http://schemas.microsoft.com/office/powerpoint/2010/main" val="4175327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7743D5-B723-4541-BF6A-55765EAFCAAE}"/>
              </a:ext>
            </a:extLst>
          </p:cNvPr>
          <p:cNvSpPr>
            <a:spLocks noGrp="1"/>
          </p:cNvSpPr>
          <p:nvPr>
            <p:ph type="title"/>
          </p:nvPr>
        </p:nvSpPr>
        <p:spPr/>
        <p:txBody>
          <a:bodyPr/>
          <a:lstStyle/>
          <a:p>
            <a:r>
              <a:rPr lang="tr-TR" dirty="0"/>
              <a:t>ASCII Tablosu</a:t>
            </a:r>
          </a:p>
        </p:txBody>
      </p:sp>
      <p:pic>
        <p:nvPicPr>
          <p:cNvPr id="5" name="İçerik Yer Tutucusu 4">
            <a:extLst>
              <a:ext uri="{FF2B5EF4-FFF2-40B4-BE49-F238E27FC236}">
                <a16:creationId xmlns:a16="http://schemas.microsoft.com/office/drawing/2014/main" id="{5ED65A5E-51A0-4A08-9CB3-36FDEFBF8F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1859" y="2124224"/>
            <a:ext cx="10578904" cy="4375050"/>
          </a:xfrm>
        </p:spPr>
      </p:pic>
    </p:spTree>
    <p:extLst>
      <p:ext uri="{BB962C8B-B14F-4D97-AF65-F5344CB8AC3E}">
        <p14:creationId xmlns:p14="http://schemas.microsoft.com/office/powerpoint/2010/main" val="2657097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71F7C5-A174-4A62-A1EF-86A228503883}"/>
              </a:ext>
            </a:extLst>
          </p:cNvPr>
          <p:cNvSpPr>
            <a:spLocks noGrp="1"/>
          </p:cNvSpPr>
          <p:nvPr>
            <p:ph type="title"/>
          </p:nvPr>
        </p:nvSpPr>
        <p:spPr/>
        <p:txBody>
          <a:bodyPr/>
          <a:lstStyle/>
          <a:p>
            <a:r>
              <a:rPr lang="tr-TR" dirty="0"/>
              <a:t>ASCII</a:t>
            </a:r>
          </a:p>
        </p:txBody>
      </p:sp>
      <p:sp>
        <p:nvSpPr>
          <p:cNvPr id="3" name="İçerik Yer Tutucusu 2">
            <a:extLst>
              <a:ext uri="{FF2B5EF4-FFF2-40B4-BE49-F238E27FC236}">
                <a16:creationId xmlns:a16="http://schemas.microsoft.com/office/drawing/2014/main" id="{ED078EAD-B9B7-425F-B8F5-CEB39AC12BA6}"/>
              </a:ext>
            </a:extLst>
          </p:cNvPr>
          <p:cNvSpPr>
            <a:spLocks noGrp="1"/>
          </p:cNvSpPr>
          <p:nvPr>
            <p:ph idx="1"/>
          </p:nvPr>
        </p:nvSpPr>
        <p:spPr/>
        <p:txBody>
          <a:bodyPr/>
          <a:lstStyle/>
          <a:p>
            <a:r>
              <a:rPr lang="tr-TR" dirty="0"/>
              <a:t>ASCII 7 bitlik bir karakter kümesidir. Bu standardın çıktığı ilk dönemde 8.bit hata kontrolü için ayrılmıştır. Sonraki yıllarda 8.bitin hata kontrolü için kullanımından vazgeçildi ve böylece 8.bit yine boşa düşmüş oldu. Bu bitin boşa düşmesi ile beraber elimizde yine toplam 128 karakterlik bir boşluk olmuş oldu.</a:t>
            </a:r>
          </a:p>
        </p:txBody>
      </p:sp>
    </p:spTree>
    <p:extLst>
      <p:ext uri="{BB962C8B-B14F-4D97-AF65-F5344CB8AC3E}">
        <p14:creationId xmlns:p14="http://schemas.microsoft.com/office/powerpoint/2010/main" val="2804809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C12707-14F2-4438-B68E-FF3567E19A1B}"/>
              </a:ext>
            </a:extLst>
          </p:cNvPr>
          <p:cNvSpPr>
            <a:spLocks noGrp="1"/>
          </p:cNvSpPr>
          <p:nvPr>
            <p:ph type="title"/>
          </p:nvPr>
        </p:nvSpPr>
        <p:spPr/>
        <p:txBody>
          <a:bodyPr/>
          <a:lstStyle/>
          <a:p>
            <a:r>
              <a:rPr lang="tr-TR" dirty="0"/>
              <a:t>ASCII Kontrol Karakterleri </a:t>
            </a:r>
          </a:p>
        </p:txBody>
      </p:sp>
      <p:sp>
        <p:nvSpPr>
          <p:cNvPr id="3" name="İçerik Yer Tutucusu 2">
            <a:extLst>
              <a:ext uri="{FF2B5EF4-FFF2-40B4-BE49-F238E27FC236}">
                <a16:creationId xmlns:a16="http://schemas.microsoft.com/office/drawing/2014/main" id="{F0070069-4B9A-4123-B033-F6D915DE34CE}"/>
              </a:ext>
            </a:extLst>
          </p:cNvPr>
          <p:cNvSpPr>
            <a:spLocks noGrp="1"/>
          </p:cNvSpPr>
          <p:nvPr>
            <p:ph idx="1"/>
          </p:nvPr>
        </p:nvSpPr>
        <p:spPr>
          <a:xfrm>
            <a:off x="680321" y="2336873"/>
            <a:ext cx="9613861" cy="2052247"/>
          </a:xfrm>
        </p:spPr>
        <p:txBody>
          <a:bodyPr/>
          <a:lstStyle/>
          <a:p>
            <a:r>
              <a:rPr lang="tr-TR" dirty="0"/>
              <a:t>ASCII tablosundaki ilk 32 karakter yazdırılamayan kontrol kodları ve yazıcılar gibi çevre birimlerini kontrol etmek için kullanılır.</a:t>
            </a:r>
          </a:p>
          <a:p>
            <a:pPr marL="0" indent="0">
              <a:buNone/>
            </a:pPr>
            <a:endParaRPr lang="tr-TR" dirty="0"/>
          </a:p>
        </p:txBody>
      </p:sp>
    </p:spTree>
    <p:extLst>
      <p:ext uri="{BB962C8B-B14F-4D97-AF65-F5344CB8AC3E}">
        <p14:creationId xmlns:p14="http://schemas.microsoft.com/office/powerpoint/2010/main" val="3906358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6E23D0-247F-4947-A58C-6C0570F0299E}"/>
              </a:ext>
            </a:extLst>
          </p:cNvPr>
          <p:cNvSpPr>
            <a:spLocks noGrp="1"/>
          </p:cNvSpPr>
          <p:nvPr>
            <p:ph type="title"/>
          </p:nvPr>
        </p:nvSpPr>
        <p:spPr/>
        <p:txBody>
          <a:bodyPr/>
          <a:lstStyle/>
          <a:p>
            <a:r>
              <a:rPr lang="tr-TR" dirty="0"/>
              <a:t>ASCII Basılabilir Karakterler</a:t>
            </a:r>
          </a:p>
        </p:txBody>
      </p:sp>
      <p:sp>
        <p:nvSpPr>
          <p:cNvPr id="3" name="İçerik Yer Tutucusu 2">
            <a:extLst>
              <a:ext uri="{FF2B5EF4-FFF2-40B4-BE49-F238E27FC236}">
                <a16:creationId xmlns:a16="http://schemas.microsoft.com/office/drawing/2014/main" id="{D9E1DE1F-C1A6-4F3A-B5D0-1ED7B59F0F2A}"/>
              </a:ext>
            </a:extLst>
          </p:cNvPr>
          <p:cNvSpPr>
            <a:spLocks noGrp="1"/>
          </p:cNvSpPr>
          <p:nvPr>
            <p:ph idx="1"/>
          </p:nvPr>
        </p:nvSpPr>
        <p:spPr/>
        <p:txBody>
          <a:bodyPr/>
          <a:lstStyle/>
          <a:p>
            <a:r>
              <a:rPr lang="tr-TR" dirty="0"/>
              <a:t>ASCII tablosundaki 32-127 arasındaki karakterler; harfler, rakamlar, noktalama işaretleri ve çeşitli sembolleri kapsamaktadır. Klavyeden giriş yapılabilen ortak karakterler atanmıştır.</a:t>
            </a:r>
          </a:p>
        </p:txBody>
      </p:sp>
    </p:spTree>
    <p:extLst>
      <p:ext uri="{BB962C8B-B14F-4D97-AF65-F5344CB8AC3E}">
        <p14:creationId xmlns:p14="http://schemas.microsoft.com/office/powerpoint/2010/main" val="4162541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880F59-1A5E-4636-A3F6-CA22838A485F}"/>
              </a:ext>
            </a:extLst>
          </p:cNvPr>
          <p:cNvSpPr>
            <a:spLocks noGrp="1"/>
          </p:cNvSpPr>
          <p:nvPr>
            <p:ph type="title"/>
          </p:nvPr>
        </p:nvSpPr>
        <p:spPr/>
        <p:txBody>
          <a:bodyPr/>
          <a:lstStyle/>
          <a:p>
            <a:r>
              <a:rPr lang="tr-TR" dirty="0"/>
              <a:t>Genişletilmiş ASCII Kodları</a:t>
            </a:r>
          </a:p>
        </p:txBody>
      </p:sp>
      <p:sp>
        <p:nvSpPr>
          <p:cNvPr id="3" name="İçerik Yer Tutucusu 2">
            <a:extLst>
              <a:ext uri="{FF2B5EF4-FFF2-40B4-BE49-F238E27FC236}">
                <a16:creationId xmlns:a16="http://schemas.microsoft.com/office/drawing/2014/main" id="{26F0B533-310F-4AA3-B9BC-B55FF01F3E91}"/>
              </a:ext>
            </a:extLst>
          </p:cNvPr>
          <p:cNvSpPr>
            <a:spLocks noGrp="1"/>
          </p:cNvSpPr>
          <p:nvPr>
            <p:ph idx="1"/>
          </p:nvPr>
        </p:nvSpPr>
        <p:spPr/>
        <p:txBody>
          <a:bodyPr/>
          <a:lstStyle/>
          <a:p>
            <a:r>
              <a:rPr lang="tr-TR" dirty="0"/>
              <a:t>Boşta kalan 8.bit çeşitli kurum ve organizasyonlar tarafından, İngilizcede bulunmayan fakat başka dillerde bulunan karakterleri temsil etmek için kullanıldı. Ancak bu fazladan bitin sağladığı 128 karakterlik boşluk dünyadaki bütün karakterlerin temsil edilmesine yetmez. Bu yüzden 8.bitin sunduğu boşluk, birbirinden farklı karakterleri gösteren çeşitli tabloların ortaya çıkmasına sebep oldu. Genişletilmiş ASCII Tablolarının standart bir versiyonu yoktur. Bu yüzden genişletilmiş ASCII tablosundan bahsedilirken hangi karakter kümesine göre genişletildiğinin belirtilmesi gerekir.</a:t>
            </a:r>
          </a:p>
        </p:txBody>
      </p:sp>
    </p:spTree>
    <p:extLst>
      <p:ext uri="{BB962C8B-B14F-4D97-AF65-F5344CB8AC3E}">
        <p14:creationId xmlns:p14="http://schemas.microsoft.com/office/powerpoint/2010/main" val="3790593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DA695D-FD4F-44AE-896A-0756EAE0DC5C}"/>
              </a:ext>
            </a:extLst>
          </p:cNvPr>
          <p:cNvSpPr>
            <a:spLocks noGrp="1"/>
          </p:cNvSpPr>
          <p:nvPr>
            <p:ph type="title"/>
          </p:nvPr>
        </p:nvSpPr>
        <p:spPr/>
        <p:txBody>
          <a:bodyPr/>
          <a:lstStyle/>
          <a:p>
            <a:r>
              <a:rPr lang="tr-TR" dirty="0"/>
              <a:t>UNICODE Nedir?</a:t>
            </a:r>
          </a:p>
        </p:txBody>
      </p:sp>
      <p:sp>
        <p:nvSpPr>
          <p:cNvPr id="3" name="İçerik Yer Tutucusu 2">
            <a:extLst>
              <a:ext uri="{FF2B5EF4-FFF2-40B4-BE49-F238E27FC236}">
                <a16:creationId xmlns:a16="http://schemas.microsoft.com/office/drawing/2014/main" id="{090C62D2-F673-429F-9DF0-8DFC43385637}"/>
              </a:ext>
            </a:extLst>
          </p:cNvPr>
          <p:cNvSpPr>
            <a:spLocks noGrp="1"/>
          </p:cNvSpPr>
          <p:nvPr>
            <p:ph idx="1"/>
          </p:nvPr>
        </p:nvSpPr>
        <p:spPr/>
        <p:txBody>
          <a:bodyPr>
            <a:normAutofit fontScale="92500" lnSpcReduction="10000"/>
          </a:bodyPr>
          <a:lstStyle/>
          <a:p>
            <a:r>
              <a:rPr lang="tr-TR" dirty="0"/>
              <a:t>Temel olarak bilgisayarlar sadece sayılarla ilgilenir. Harfleri ve diğer karakterleri her biri için bir sayı atayarak depolarlar. Unicode icat edilmeden önce, bu sayıları atamak için karakter kodlama adı verilen yüzlerce farklı sistem vardı. Bu karakter kodlamaları sınırlıydı ve tüm dünya dillerini kapsayacak kadar karakter içermezdi. İngilizce gibi tek bir dil için bile, ortak kullanımdaki tüm harfler, noktalama işaretleri ve teknik semboller için tek bir kodlama yeterli değildi. Karakter kodlamaları da birbiriyle çelişiyordu. Yani, iki kodlama; iki farklı karakter için  aynı sayıyı kullanabilir veya aynı karakter için farklı sayılar kullanabilir. Herhangi bir bilgisayarın (özellikle sunucuların) birçok farklı kodlamayı desteklemesi gerekir. Ancak, veriler farklı altyapılardan ve farklı şifrelemelerden geçerken bozulma riski taşırlar.</a:t>
            </a:r>
          </a:p>
        </p:txBody>
      </p:sp>
    </p:spTree>
    <p:extLst>
      <p:ext uri="{BB962C8B-B14F-4D97-AF65-F5344CB8AC3E}">
        <p14:creationId xmlns:p14="http://schemas.microsoft.com/office/powerpoint/2010/main" val="29677357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149</TotalTime>
  <Words>1167</Words>
  <Application>Microsoft Office PowerPoint</Application>
  <PresentationFormat>Geniş ekran</PresentationFormat>
  <Paragraphs>67</Paragraphs>
  <Slides>17</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17</vt:i4>
      </vt:variant>
    </vt:vector>
  </HeadingPairs>
  <TitlesOfParts>
    <vt:vector size="20" baseType="lpstr">
      <vt:lpstr>Arial</vt:lpstr>
      <vt:lpstr>Trebuchet MS</vt:lpstr>
      <vt:lpstr>Berlin</vt:lpstr>
      <vt:lpstr>INNOVA/PATIKA.DEV SPRING BOOTCAMP</vt:lpstr>
      <vt:lpstr>İÇİNDEKİLER</vt:lpstr>
      <vt:lpstr>ASCII Code Nedir?</vt:lpstr>
      <vt:lpstr>ASCII Tablosu</vt:lpstr>
      <vt:lpstr>ASCII</vt:lpstr>
      <vt:lpstr>ASCII Kontrol Karakterleri </vt:lpstr>
      <vt:lpstr>ASCII Basılabilir Karakterler</vt:lpstr>
      <vt:lpstr>Genişletilmiş ASCII Kodları</vt:lpstr>
      <vt:lpstr>UNICODE Nedir?</vt:lpstr>
      <vt:lpstr>UNICODE Karakterler</vt:lpstr>
      <vt:lpstr>ASCII Code &amp; UNICODE Farkları</vt:lpstr>
      <vt:lpstr>JAR Packaging</vt:lpstr>
      <vt:lpstr>WAR Packaging</vt:lpstr>
      <vt:lpstr>JAR &amp; WAR Farkları</vt:lpstr>
      <vt:lpstr>Path Nedir?</vt:lpstr>
      <vt:lpstr>Absolute Path Nedir?</vt:lpstr>
      <vt:lpstr>Relative Path Nedir?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INNOVA/PATIKA.DEV SPRING BOOTCAMP</dc:title>
  <dc:creator>Umut Altınsoy</dc:creator>
  <cp:lastModifiedBy>Umut Altınsoy</cp:lastModifiedBy>
  <cp:revision>3</cp:revision>
  <dcterms:created xsi:type="dcterms:W3CDTF">2022-01-26T11:59:37Z</dcterms:created>
  <dcterms:modified xsi:type="dcterms:W3CDTF">2022-01-27T11:49:58Z</dcterms:modified>
</cp:coreProperties>
</file>