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tr-TR" sz="4400" spc="-1" strike="noStrike">
                <a:latin typeface="Arial"/>
              </a:rPr>
              <a:t>Slaytı taşımak için tıklayın</a:t>
            </a:r>
            <a:endParaRPr b="0" lang="tr-TR" sz="4400" spc="-1" strike="noStrike">
              <a:latin typeface="Arial"/>
            </a:endParaRPr>
          </a:p>
        </p:txBody>
      </p:sp>
      <p:sp>
        <p:nvSpPr>
          <p:cNvPr id="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tr-TR" sz="2000" spc="-1" strike="noStrike">
                <a:latin typeface="Arial"/>
              </a:rPr>
              <a:t>Notların biçimini düzenlemek için tıklayın</a:t>
            </a:r>
            <a:endParaRPr b="0" lang="tr-TR" sz="2000" spc="-1" strike="noStrike">
              <a:latin typeface="Arial"/>
            </a:endParaRPr>
          </a:p>
        </p:txBody>
      </p:sp>
      <p:sp>
        <p:nvSpPr>
          <p:cNvPr id="4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tr-TR" sz="1400" spc="-1" strike="noStrike">
                <a:latin typeface="Times New Roman"/>
              </a:rPr>
              <a:t>&lt;header&gt;</a:t>
            </a:r>
            <a:endParaRPr b="0" lang="tr-TR" sz="1400" spc="-1" strike="noStrike">
              <a:latin typeface="Times New Roman"/>
            </a:endParaRPr>
          </a:p>
        </p:txBody>
      </p:sp>
      <p:sp>
        <p:nvSpPr>
          <p:cNvPr id="4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tr-TR" sz="1400" spc="-1" strike="noStrike">
                <a:latin typeface="Times New Roman"/>
              </a:rPr>
              <a:t>&lt;date/time&gt;</a:t>
            </a:r>
            <a:endParaRPr b="0" lang="tr-TR" sz="1400" spc="-1" strike="noStrike">
              <a:latin typeface="Times New Roman"/>
            </a:endParaRPr>
          </a:p>
        </p:txBody>
      </p:sp>
      <p:sp>
        <p:nvSpPr>
          <p:cNvPr id="4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tr-TR" sz="1400" spc="-1" strike="noStrike">
                <a:latin typeface="Times New Roman"/>
              </a:rPr>
              <a:t>&lt;footer&gt;</a:t>
            </a:r>
            <a:endParaRPr b="0" lang="tr-TR" sz="1400" spc="-1" strike="noStrike">
              <a:latin typeface="Times New Roman"/>
            </a:endParaRPr>
          </a:p>
        </p:txBody>
      </p:sp>
      <p:sp>
        <p:nvSpPr>
          <p:cNvPr id="4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B4F15708-2BC4-4B68-9A4C-9AC6E923B2EC}" type="slidenum">
              <a:rPr b="0" lang="tr-TR" sz="1400" spc="-1" strike="noStrike">
                <a:latin typeface="Times New Roman"/>
              </a:rPr>
              <a:t>&lt;number&gt;</a:t>
            </a:fld>
            <a:endParaRPr b="0" lang="tr-T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Date Placeholder 2"/>
          <p:cNvSpPr/>
          <p:nvPr/>
        </p:nvSpPr>
        <p:spPr>
          <a:xfrm>
            <a:off x="4281480" y="0"/>
            <a:ext cx="3274920" cy="534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B0755257-1E06-45A6-AD8D-AF64A321A779}" type="datetime">
              <a:rPr b="0" lang="en-US" sz="1200" spc="-1" strike="noStrike">
                <a:solidFill>
                  <a:srgbClr val="000000"/>
                </a:solidFill>
                <a:latin typeface="Calibri"/>
              </a:rPr>
              <a:t>2/11/22</a:t>
            </a:fld>
            <a:endParaRPr b="0" lang="tr-TR" sz="1200" spc="-1" strike="noStrike">
              <a:latin typeface="Arial"/>
            </a:endParaRPr>
          </a:p>
        </p:txBody>
      </p:sp>
      <p:sp>
        <p:nvSpPr>
          <p:cNvPr id="73" name="Slide Number Placeholder 12"/>
          <p:cNvSpPr/>
          <p:nvPr/>
        </p:nvSpPr>
        <p:spPr>
          <a:xfrm>
            <a:off x="4278960" y="10157400"/>
            <a:ext cx="3278880" cy="5324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836559C-5576-4677-91C0-FF23D2D88C58}"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74" name="Slide Number Placeholder 6"/>
          <p:cNvSpPr/>
          <p:nvPr/>
        </p:nvSpPr>
        <p:spPr>
          <a:xfrm>
            <a:off x="4278960" y="10157400"/>
            <a:ext cx="3278880" cy="5324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6A57DB2A-63E7-45EB-A0A0-233403F12CBC}"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75" name="PlaceHolder 1"/>
          <p:cNvSpPr>
            <a:spLocks noGrp="1"/>
          </p:cNvSpPr>
          <p:nvPr>
            <p:ph type="sldImg"/>
          </p:nvPr>
        </p:nvSpPr>
        <p:spPr>
          <a:xfrm>
            <a:off x="217440" y="812880"/>
            <a:ext cx="7122960" cy="4006800"/>
          </a:xfrm>
          <a:prstGeom prst="rect">
            <a:avLst/>
          </a:prstGeom>
          <a:ln w="0">
            <a:noFill/>
          </a:ln>
        </p:spPr>
      </p:sp>
      <p:sp>
        <p:nvSpPr>
          <p:cNvPr id="76" name="PlaceHolder 2"/>
          <p:cNvSpPr>
            <a:spLocks noGrp="1"/>
          </p:cNvSpPr>
          <p:nvPr>
            <p:ph type="body"/>
          </p:nvPr>
        </p:nvSpPr>
        <p:spPr>
          <a:xfrm>
            <a:off x="756000" y="5078520"/>
            <a:ext cx="6045840" cy="480924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Date Placeholder 1"/>
          <p:cNvSpPr/>
          <p:nvPr/>
        </p:nvSpPr>
        <p:spPr>
          <a:xfrm>
            <a:off x="4281480" y="0"/>
            <a:ext cx="3274920" cy="534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BF813111-D91C-4D35-B4B4-006834226E14}" type="datetime">
              <a:rPr b="0" lang="en-US" sz="1200" spc="-1" strike="noStrike">
                <a:solidFill>
                  <a:srgbClr val="000000"/>
                </a:solidFill>
                <a:latin typeface="Calibri"/>
              </a:rPr>
              <a:t>2/11/22</a:t>
            </a:fld>
            <a:endParaRPr b="0" lang="tr-TR" sz="1200" spc="-1" strike="noStrike">
              <a:latin typeface="Arial"/>
            </a:endParaRPr>
          </a:p>
        </p:txBody>
      </p:sp>
      <p:sp>
        <p:nvSpPr>
          <p:cNvPr id="78" name="Slide Number Placeholder 1"/>
          <p:cNvSpPr/>
          <p:nvPr/>
        </p:nvSpPr>
        <p:spPr>
          <a:xfrm>
            <a:off x="4278960" y="10157400"/>
            <a:ext cx="3278880" cy="5324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7394928C-18B1-4E12-B5D7-233D43600CDB}"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79" name="Slide Number Placeholder 2"/>
          <p:cNvSpPr/>
          <p:nvPr/>
        </p:nvSpPr>
        <p:spPr>
          <a:xfrm>
            <a:off x="4278960" y="10157400"/>
            <a:ext cx="3278880" cy="5324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8ABF2AA2-E4B8-4AA6-B6FC-E501FD29458F}"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80" name="PlaceHolder 1"/>
          <p:cNvSpPr>
            <a:spLocks noGrp="1"/>
          </p:cNvSpPr>
          <p:nvPr>
            <p:ph type="sldImg"/>
          </p:nvPr>
        </p:nvSpPr>
        <p:spPr>
          <a:xfrm>
            <a:off x="217440" y="812880"/>
            <a:ext cx="7122960" cy="4006800"/>
          </a:xfrm>
          <a:prstGeom prst="rect">
            <a:avLst/>
          </a:prstGeom>
          <a:ln w="0">
            <a:noFill/>
          </a:ln>
        </p:spPr>
      </p:sp>
      <p:sp>
        <p:nvSpPr>
          <p:cNvPr id="81" name="PlaceHolder 2"/>
          <p:cNvSpPr>
            <a:spLocks noGrp="1"/>
          </p:cNvSpPr>
          <p:nvPr>
            <p:ph type="body"/>
          </p:nvPr>
        </p:nvSpPr>
        <p:spPr>
          <a:xfrm>
            <a:off x="756000" y="5078520"/>
            <a:ext cx="6045840" cy="480924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phic 1" descr=""/>
          <p:cNvPicPr/>
          <p:nvPr/>
        </p:nvPicPr>
        <p:blipFill>
          <a:blip r:embed="rId2"/>
          <a:stretch/>
        </p:blipFill>
        <p:spPr>
          <a:xfrm>
            <a:off x="9832320" y="0"/>
            <a:ext cx="245880" cy="5667840"/>
          </a:xfrm>
          <a:prstGeom prst="rect">
            <a:avLst/>
          </a:prstGeom>
          <a:ln w="12600">
            <a:noFill/>
          </a:ln>
        </p:spPr>
      </p:pic>
      <p:sp>
        <p:nvSpPr>
          <p:cNvPr id="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tr-TR" sz="4400" spc="-1" strike="noStrike">
                <a:latin typeface="Arial"/>
              </a:rPr>
              <a:t>Ana başlık metnini düzenlemek için tıklayın</a:t>
            </a:r>
            <a:endParaRPr b="0" lang="tr-TR"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github.com/gurkanguldas/Innova.SolidPrinciple" TargetMode="Externa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Box 1"/>
          <p:cNvSpPr/>
          <p:nvPr/>
        </p:nvSpPr>
        <p:spPr>
          <a:xfrm>
            <a:off x="526320" y="2376720"/>
            <a:ext cx="9069840" cy="944640"/>
          </a:xfrm>
          <a:prstGeom prst="rect">
            <a:avLst/>
          </a:prstGeom>
          <a:noFill/>
          <a:ln w="0">
            <a:noFill/>
          </a:ln>
        </p:spPr>
        <p:style>
          <a:lnRef idx="0"/>
          <a:fillRef idx="0"/>
          <a:effectRef idx="0"/>
          <a:fontRef idx="minor"/>
        </p:style>
      </p:sp>
      <p:sp>
        <p:nvSpPr>
          <p:cNvPr id="46" name="TextBox 2"/>
          <p:cNvSpPr/>
          <p:nvPr/>
        </p:nvSpPr>
        <p:spPr>
          <a:xfrm>
            <a:off x="526680" y="2377080"/>
            <a:ext cx="9069840" cy="944640"/>
          </a:xfrm>
          <a:prstGeom prst="rect">
            <a:avLst/>
          </a:prstGeom>
          <a:noFill/>
          <a:ln w="0">
            <a:noFill/>
          </a:ln>
        </p:spPr>
        <p:style>
          <a:lnRef idx="0"/>
          <a:fillRef idx="0"/>
          <a:effectRef idx="0"/>
          <a:fontRef idx="minor"/>
        </p:style>
      </p:sp>
      <p:sp>
        <p:nvSpPr>
          <p:cNvPr id="47" name="TextBox 3"/>
          <p:cNvSpPr/>
          <p:nvPr/>
        </p:nvSpPr>
        <p:spPr>
          <a:xfrm>
            <a:off x="526680" y="2377080"/>
            <a:ext cx="9069840" cy="944640"/>
          </a:xfrm>
          <a:prstGeom prst="rect">
            <a:avLst/>
          </a:prstGeom>
          <a:noFill/>
          <a:ln w="0">
            <a:noFill/>
          </a:ln>
        </p:spPr>
        <p:style>
          <a:lnRef idx="0"/>
          <a:fillRef idx="0"/>
          <a:effectRef idx="0"/>
          <a:fontRef idx="minor"/>
        </p:style>
      </p:sp>
      <p:sp>
        <p:nvSpPr>
          <p:cNvPr id="48" name="TextBox 4"/>
          <p:cNvSpPr/>
          <p:nvPr/>
        </p:nvSpPr>
        <p:spPr>
          <a:xfrm>
            <a:off x="526320" y="2376720"/>
            <a:ext cx="9069840" cy="944640"/>
          </a:xfrm>
          <a:prstGeom prst="rect">
            <a:avLst/>
          </a:prstGeom>
          <a:noFill/>
          <a:ln w="0">
            <a:noFill/>
          </a:ln>
        </p:spPr>
        <p:style>
          <a:lnRef idx="0"/>
          <a:fillRef idx="0"/>
          <a:effectRef idx="0"/>
          <a:fontRef idx="minor"/>
        </p:style>
      </p:sp>
      <p:sp>
        <p:nvSpPr>
          <p:cNvPr id="49" name="TextBox 5"/>
          <p:cNvSpPr/>
          <p:nvPr/>
        </p:nvSpPr>
        <p:spPr>
          <a:xfrm>
            <a:off x="526680" y="2377080"/>
            <a:ext cx="9069840" cy="944640"/>
          </a:xfrm>
          <a:prstGeom prst="rect">
            <a:avLst/>
          </a:prstGeom>
          <a:noFill/>
          <a:ln w="0">
            <a:noFill/>
          </a:ln>
        </p:spPr>
        <p:style>
          <a:lnRef idx="0"/>
          <a:fillRef idx="0"/>
          <a:effectRef idx="0"/>
          <a:fontRef idx="minor"/>
        </p:style>
      </p:sp>
      <p:sp>
        <p:nvSpPr>
          <p:cNvPr id="50" name="TextBox 6"/>
          <p:cNvSpPr/>
          <p:nvPr/>
        </p:nvSpPr>
        <p:spPr>
          <a:xfrm>
            <a:off x="1980000" y="1837800"/>
            <a:ext cx="6478200" cy="1760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tr-TR" sz="3300" spc="-1" strike="noStrike">
                <a:solidFill>
                  <a:srgbClr val="000000"/>
                </a:solidFill>
                <a:latin typeface="Times New Roman"/>
                <a:ea typeface="Microsoft YaHei"/>
              </a:rPr>
              <a:t>PATİKA – INNOVA JAVA SPRİNG</a:t>
            </a:r>
            <a:endParaRPr b="0" lang="tr-TR" sz="3300" spc="-1" strike="noStrike">
              <a:latin typeface="Arial"/>
            </a:endParaRPr>
          </a:p>
          <a:p>
            <a:pPr algn="ctr">
              <a:lnSpc>
                <a:spcPct val="100000"/>
              </a:lnSpc>
              <a:buNone/>
            </a:pPr>
            <a:r>
              <a:rPr b="0" lang="tr-TR" sz="3300" spc="-1" strike="noStrike">
                <a:solidFill>
                  <a:srgbClr val="000000"/>
                </a:solidFill>
                <a:latin typeface="Times New Roman"/>
                <a:ea typeface="Microsoft YaHei"/>
              </a:rPr>
              <a:t>ODEV – 4</a:t>
            </a:r>
            <a:endParaRPr b="0" lang="tr-TR" sz="3300" spc="-1" strike="noStrike">
              <a:latin typeface="Arial"/>
            </a:endParaRPr>
          </a:p>
          <a:p>
            <a:pPr>
              <a:lnSpc>
                <a:spcPct val="100000"/>
              </a:lnSpc>
              <a:buNone/>
            </a:pPr>
            <a:endParaRPr b="0" lang="tr-TR" sz="3300" spc="-1" strike="noStrike">
              <a:latin typeface="Arial"/>
            </a:endParaRPr>
          </a:p>
          <a:p>
            <a:pPr algn="ctr">
              <a:lnSpc>
                <a:spcPct val="100000"/>
              </a:lnSpc>
              <a:buNone/>
            </a:pPr>
            <a:r>
              <a:rPr b="0" lang="tr-TR" sz="2000" spc="-1" strike="noStrike">
                <a:solidFill>
                  <a:srgbClr val="000000"/>
                </a:solidFill>
                <a:latin typeface="Times New Roman"/>
                <a:ea typeface="Microsoft YaHei"/>
              </a:rPr>
              <a:t>Bekir Gürkan Güldaş </a:t>
            </a:r>
            <a:endParaRPr b="0" lang="tr-TR" sz="2000" spc="-1" strike="noStrike">
              <a:latin typeface="Arial"/>
            </a:endParaRPr>
          </a:p>
        </p:txBody>
      </p:sp>
      <p:sp>
        <p:nvSpPr>
          <p:cNvPr id="51" name="TextBox 7"/>
          <p:cNvSpPr/>
          <p:nvPr/>
        </p:nvSpPr>
        <p:spPr>
          <a:xfrm>
            <a:off x="7740000" y="360000"/>
            <a:ext cx="1499040" cy="600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tr-TR" sz="1800" spc="-1" strike="noStrike">
                <a:solidFill>
                  <a:srgbClr val="000000"/>
                </a:solidFill>
                <a:latin typeface="Arial"/>
                <a:ea typeface="Microsoft YaHei"/>
              </a:rPr>
              <a:t>11.02.2022</a:t>
            </a:r>
            <a:endParaRPr b="0" lang="tr-TR" sz="1800" spc="-1" strike="noStrike">
              <a:latin typeface="Arial"/>
            </a:endParaRPr>
          </a:p>
          <a:p>
            <a:pPr>
              <a:lnSpc>
                <a:spcPct val="100000"/>
              </a:lnSpc>
              <a:buNone/>
            </a:pP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Box 8"/>
          <p:cNvSpPr/>
          <p:nvPr/>
        </p:nvSpPr>
        <p:spPr>
          <a:xfrm>
            <a:off x="526320" y="2376720"/>
            <a:ext cx="9069840" cy="944640"/>
          </a:xfrm>
          <a:prstGeom prst="rect">
            <a:avLst/>
          </a:prstGeom>
          <a:noFill/>
          <a:ln w="0">
            <a:noFill/>
          </a:ln>
        </p:spPr>
        <p:style>
          <a:lnRef idx="0"/>
          <a:fillRef idx="0"/>
          <a:effectRef idx="0"/>
          <a:fontRef idx="minor"/>
        </p:style>
      </p:sp>
      <p:sp>
        <p:nvSpPr>
          <p:cNvPr id="53" name="TextBox 9"/>
          <p:cNvSpPr/>
          <p:nvPr/>
        </p:nvSpPr>
        <p:spPr>
          <a:xfrm>
            <a:off x="526680" y="2377080"/>
            <a:ext cx="9069840" cy="944640"/>
          </a:xfrm>
          <a:prstGeom prst="rect">
            <a:avLst/>
          </a:prstGeom>
          <a:noFill/>
          <a:ln w="0">
            <a:noFill/>
          </a:ln>
        </p:spPr>
        <p:style>
          <a:lnRef idx="0"/>
          <a:fillRef idx="0"/>
          <a:effectRef idx="0"/>
          <a:fontRef idx="minor"/>
        </p:style>
      </p:sp>
      <p:sp>
        <p:nvSpPr>
          <p:cNvPr id="54" name="TextBox 10"/>
          <p:cNvSpPr/>
          <p:nvPr/>
        </p:nvSpPr>
        <p:spPr>
          <a:xfrm>
            <a:off x="526680" y="2377080"/>
            <a:ext cx="9069840" cy="944640"/>
          </a:xfrm>
          <a:prstGeom prst="rect">
            <a:avLst/>
          </a:prstGeom>
          <a:noFill/>
          <a:ln w="0">
            <a:noFill/>
          </a:ln>
        </p:spPr>
        <p:style>
          <a:lnRef idx="0"/>
          <a:fillRef idx="0"/>
          <a:effectRef idx="0"/>
          <a:fontRef idx="minor"/>
        </p:style>
      </p:sp>
      <p:sp>
        <p:nvSpPr>
          <p:cNvPr id="55" name="TextBox 11"/>
          <p:cNvSpPr/>
          <p:nvPr/>
        </p:nvSpPr>
        <p:spPr>
          <a:xfrm>
            <a:off x="526320" y="2376720"/>
            <a:ext cx="9069840" cy="944640"/>
          </a:xfrm>
          <a:prstGeom prst="rect">
            <a:avLst/>
          </a:prstGeom>
          <a:noFill/>
          <a:ln w="0">
            <a:noFill/>
          </a:ln>
        </p:spPr>
        <p:style>
          <a:lnRef idx="0"/>
          <a:fillRef idx="0"/>
          <a:effectRef idx="0"/>
          <a:fontRef idx="minor"/>
        </p:style>
      </p:sp>
      <p:sp>
        <p:nvSpPr>
          <p:cNvPr id="56" name="TextBox 12"/>
          <p:cNvSpPr/>
          <p:nvPr/>
        </p:nvSpPr>
        <p:spPr>
          <a:xfrm>
            <a:off x="526680" y="2377080"/>
            <a:ext cx="9069840" cy="944640"/>
          </a:xfrm>
          <a:prstGeom prst="rect">
            <a:avLst/>
          </a:prstGeom>
          <a:noFill/>
          <a:ln w="0">
            <a:noFill/>
          </a:ln>
        </p:spPr>
        <p:style>
          <a:lnRef idx="0"/>
          <a:fillRef idx="0"/>
          <a:effectRef idx="0"/>
          <a:fontRef idx="minor"/>
        </p:style>
      </p:sp>
      <p:sp>
        <p:nvSpPr>
          <p:cNvPr id="57" name="TextBox 13"/>
          <p:cNvSpPr/>
          <p:nvPr/>
        </p:nvSpPr>
        <p:spPr>
          <a:xfrm>
            <a:off x="1571400" y="1980000"/>
            <a:ext cx="6887520" cy="1881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tr-TR" sz="1800" spc="-1" strike="noStrike">
                <a:solidFill>
                  <a:srgbClr val="000000"/>
                </a:solidFill>
                <a:latin typeface="Arial"/>
                <a:ea typeface="Microsoft YaHei"/>
              </a:rPr>
              <a:t>1. SOLID Prensipleri ................................................................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3</a:t>
            </a:r>
            <a:endParaRPr b="0" lang="tr-TR" sz="1800" spc="-1" strike="noStrike">
              <a:latin typeface="Arial"/>
            </a:endParaRPr>
          </a:p>
          <a:p>
            <a:pPr>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1.1. Single Responsibility ..................................................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5</a:t>
            </a:r>
            <a:endParaRPr b="0" lang="tr-TR" sz="1800" spc="-1" strike="noStrike">
              <a:latin typeface="Arial"/>
            </a:endParaRPr>
          </a:p>
          <a:p>
            <a:pPr>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1.2. Open Closed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8</a:t>
            </a:r>
            <a:endParaRPr b="0" lang="tr-TR" sz="1800" spc="-1" strike="noStrike">
              <a:latin typeface="Arial"/>
            </a:endParaRPr>
          </a:p>
          <a:p>
            <a:pPr>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1.3. Liskov Substitution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9</a:t>
            </a:r>
            <a:endParaRPr b="0" lang="tr-TR" sz="1800" spc="-1" strike="noStrike">
              <a:latin typeface="Arial"/>
            </a:endParaRPr>
          </a:p>
          <a:p>
            <a:pPr>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1.4. Interface Segregation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10</a:t>
            </a:r>
            <a:endParaRPr b="0" lang="tr-TR" sz="1800" spc="-1" strike="noStrike">
              <a:latin typeface="Arial"/>
            </a:endParaRPr>
          </a:p>
          <a:p>
            <a:pPr>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1.5. Dependency Inversion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10</a:t>
            </a:r>
            <a:endParaRPr b="0" lang="tr-TR" sz="1800" spc="-1" strike="noStrike">
              <a:latin typeface="Arial"/>
            </a:endParaRPr>
          </a:p>
          <a:p>
            <a:pPr algn="just">
              <a:lnSpc>
                <a:spcPct val="100000"/>
              </a:lnSpc>
              <a:buNone/>
            </a:pPr>
            <a:endParaRPr b="0" lang="tr-TR" sz="1800" spc="-1" strike="noStrike">
              <a:latin typeface="Arial"/>
            </a:endParaRPr>
          </a:p>
        </p:txBody>
      </p:sp>
      <p:sp>
        <p:nvSpPr>
          <p:cNvPr id="58" name="TextBox 26"/>
          <p:cNvSpPr/>
          <p:nvPr/>
        </p:nvSpPr>
        <p:spPr>
          <a:xfrm>
            <a:off x="473400" y="411120"/>
            <a:ext cx="9070560" cy="54432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İçindekiler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txBox="1"/>
          <p:nvPr/>
        </p:nvSpPr>
        <p:spPr>
          <a:xfrm>
            <a:off x="624960" y="1260000"/>
            <a:ext cx="8735040" cy="3930120"/>
          </a:xfrm>
          <a:prstGeom prst="rect">
            <a:avLst/>
          </a:prstGeom>
          <a:noFill/>
          <a:ln w="0">
            <a:noFill/>
          </a:ln>
        </p:spPr>
        <p:txBody>
          <a:bodyPr lIns="90000" rIns="90000" tIns="45000" bIns="45000" anchor="t">
            <a:noAutofit/>
          </a:bodyPr>
          <a:p>
            <a:r>
              <a:rPr b="1" lang="tr-TR" sz="1800" spc="-1" strike="noStrike">
                <a:latin typeface="Arial"/>
              </a:rPr>
              <a:t>S — Single responsibility principle</a:t>
            </a:r>
            <a:endParaRPr b="0" lang="tr-TR" sz="1800" spc="-1" strike="noStrike">
              <a:latin typeface="Arial"/>
            </a:endParaRPr>
          </a:p>
          <a:p>
            <a:r>
              <a:rPr b="0" lang="tr-TR" sz="1800" spc="-1" strike="noStrike">
                <a:latin typeface="Arial"/>
              </a:rPr>
              <a:t>● </a:t>
            </a:r>
            <a:r>
              <a:rPr b="0" lang="tr-TR" sz="1800" spc="-1" strike="noStrike">
                <a:latin typeface="Arial"/>
              </a:rPr>
              <a:t>Bir sınıfın veya fonksiyonun yapması gereken yalnızca bir işi olması gerekir.</a:t>
            </a:r>
            <a:endParaRPr b="0" lang="tr-TR" sz="1800" spc="-1" strike="noStrike">
              <a:latin typeface="Arial"/>
            </a:endParaRPr>
          </a:p>
          <a:p>
            <a:r>
              <a:rPr b="1" lang="tr-TR" sz="1800" spc="-1" strike="noStrike">
                <a:latin typeface="Arial"/>
              </a:rPr>
              <a:t>O — Open closed principle</a:t>
            </a:r>
            <a:endParaRPr b="0" lang="tr-TR" sz="1800" spc="-1" strike="noStrike">
              <a:latin typeface="Arial"/>
            </a:endParaRPr>
          </a:p>
          <a:p>
            <a:r>
              <a:rPr b="0" lang="tr-TR" sz="1800" spc="-1" strike="noStrike">
                <a:latin typeface="Arial"/>
                <a:ea typeface="Microsoft YaHei"/>
              </a:rPr>
              <a:t>● </a:t>
            </a:r>
            <a:r>
              <a:rPr b="0" lang="tr-TR" sz="1800" spc="-1" strike="noStrike">
                <a:latin typeface="Arial"/>
                <a:ea typeface="Microsoft YaHei"/>
              </a:rPr>
              <a:t>Bir sınıf veya </a:t>
            </a:r>
            <a:r>
              <a:rPr b="0" lang="tr-TR" sz="1800" spc="-1" strike="noStrike">
                <a:latin typeface="Arial"/>
              </a:rPr>
              <a:t>fonksiyonun halihazırda var olan özellikleri korumalı ve değişikliğe izin vermemelidir. Ancak yeni özellikler kazanabiliyor olmalıdır.</a:t>
            </a:r>
            <a:endParaRPr b="0" lang="tr-TR" sz="1800" spc="-1" strike="noStrike">
              <a:latin typeface="Arial"/>
            </a:endParaRPr>
          </a:p>
          <a:p>
            <a:r>
              <a:rPr b="1" lang="tr-TR" sz="1800" spc="-1" strike="noStrike">
                <a:latin typeface="Arial"/>
              </a:rPr>
              <a:t>L — Liskov substitution principle</a:t>
            </a:r>
            <a:endParaRPr b="0" lang="tr-TR" sz="1800" spc="-1" strike="noStrike">
              <a:latin typeface="Arial"/>
            </a:endParaRPr>
          </a:p>
          <a:p>
            <a:r>
              <a:rPr b="0" lang="tr-TR" sz="1800" spc="-1" strike="noStrike">
                <a:latin typeface="Arial"/>
              </a:rPr>
              <a:t>● </a:t>
            </a:r>
            <a:r>
              <a:rPr b="0" lang="tr-TR" sz="1800" spc="-1" strike="noStrike">
                <a:latin typeface="Arial"/>
              </a:rPr>
              <a:t>Kodlarda herhangi bir değişiklik yapmaya gerek duymadan alt sınıflar, türedikleri üst sınıflar yerine kullanılabilmelidir.</a:t>
            </a:r>
            <a:endParaRPr b="0" lang="tr-TR" sz="1800" spc="-1" strike="noStrike">
              <a:latin typeface="Arial"/>
            </a:endParaRPr>
          </a:p>
          <a:p>
            <a:r>
              <a:rPr b="1" lang="tr-TR" sz="1800" spc="-1" strike="noStrike">
                <a:latin typeface="Arial"/>
              </a:rPr>
              <a:t>I — Interface segregation principle</a:t>
            </a:r>
            <a:endParaRPr b="0" lang="tr-TR" sz="1800" spc="-1" strike="noStrike">
              <a:latin typeface="Arial"/>
            </a:endParaRPr>
          </a:p>
          <a:p>
            <a:r>
              <a:rPr b="0" lang="tr-TR" sz="1800" spc="-1" strike="noStrike">
                <a:latin typeface="Arial"/>
              </a:rPr>
              <a:t>● </a:t>
            </a:r>
            <a:r>
              <a:rPr b="0" lang="tr-TR" sz="1800" spc="-1" strike="noStrike">
                <a:latin typeface="Arial"/>
              </a:rPr>
              <a:t>Sorumlulukların hepsini tek bir arayüze toplamak yerine daha özelleştirilmiş birden </a:t>
            </a:r>
            <a:endParaRPr b="0" lang="tr-TR" sz="1800" spc="-1" strike="noStrike">
              <a:latin typeface="Arial"/>
            </a:endParaRPr>
          </a:p>
          <a:p>
            <a:r>
              <a:rPr b="0" lang="tr-TR" sz="1800" spc="-1" strike="noStrike">
                <a:latin typeface="Arial"/>
              </a:rPr>
              <a:t>fazla arayüz oluşturulmalıdır.</a:t>
            </a:r>
            <a:endParaRPr b="0" lang="tr-TR" sz="1800" spc="-1" strike="noStrike">
              <a:latin typeface="Arial"/>
            </a:endParaRPr>
          </a:p>
          <a:p>
            <a:r>
              <a:rPr b="1" lang="tr-TR" sz="1800" spc="-1" strike="noStrike">
                <a:latin typeface="Arial"/>
              </a:rPr>
              <a:t>D — Dependency Inversion Principle</a:t>
            </a:r>
            <a:endParaRPr b="0" lang="tr-TR" sz="1800" spc="-1" strike="noStrike">
              <a:latin typeface="Arial"/>
            </a:endParaRPr>
          </a:p>
          <a:p>
            <a:r>
              <a:rPr b="0" lang="tr-TR" sz="1800" spc="-1" strike="noStrike">
                <a:latin typeface="Arial"/>
              </a:rPr>
              <a:t>● </a:t>
            </a:r>
            <a:r>
              <a:rPr b="0" lang="tr-TR" sz="1800" spc="-1" strike="noStrike">
                <a:latin typeface="Arial"/>
              </a:rPr>
              <a:t>Sınıflar arası bağımlılıklar olabildiğince az olmalıdır özellikle üst seviye sınıflar alt </a:t>
            </a:r>
            <a:endParaRPr b="0" lang="tr-TR" sz="1800" spc="-1" strike="noStrike">
              <a:latin typeface="Arial"/>
            </a:endParaRPr>
          </a:p>
          <a:p>
            <a:r>
              <a:rPr b="0" lang="tr-TR" sz="1800" spc="-1" strike="noStrike">
                <a:latin typeface="Arial"/>
              </a:rPr>
              <a:t>seviye sınıflara bağımlı olmamalıdır.</a:t>
            </a:r>
            <a:endParaRPr b="0" lang="tr-TR" sz="1800" spc="-1" strike="noStrike">
              <a:latin typeface="Arial"/>
            </a:endParaRPr>
          </a:p>
        </p:txBody>
      </p:sp>
      <p:sp>
        <p:nvSpPr>
          <p:cNvPr id="60" name="TextBox 14"/>
          <p:cNvSpPr txBox="1"/>
          <p:nvPr/>
        </p:nvSpPr>
        <p:spPr>
          <a:xfrm>
            <a:off x="468720" y="241920"/>
            <a:ext cx="9071640" cy="946440"/>
          </a:xfrm>
          <a:prstGeom prst="rect">
            <a:avLst/>
          </a:prstGeom>
          <a:noFill/>
          <a:ln w="0">
            <a:noFill/>
          </a:ln>
        </p:spPr>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 SOLID Prensipleri</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txBox="1"/>
          <p:nvPr/>
        </p:nvSpPr>
        <p:spPr>
          <a:xfrm>
            <a:off x="720000" y="1537920"/>
            <a:ext cx="8493120" cy="3673800"/>
          </a:xfrm>
          <a:prstGeom prst="rect">
            <a:avLst/>
          </a:prstGeom>
          <a:noFill/>
          <a:ln w="0">
            <a:noFill/>
          </a:ln>
        </p:spPr>
        <p:txBody>
          <a:bodyPr lIns="90000" rIns="90000" tIns="45000" bIns="45000" anchor="t">
            <a:noAutofit/>
          </a:bodyPr>
          <a:p>
            <a:pPr algn="just">
              <a:lnSpc>
                <a:spcPct val="100000"/>
              </a:lnSpc>
              <a:buNone/>
            </a:pPr>
            <a:r>
              <a:rPr b="0" lang="tr-TR" sz="1800" spc="-1" strike="noStrike">
                <a:latin typeface="Arial"/>
              </a:rPr>
              <a:t>Single responsibility prensibi bir sınıf veya foksiyon geliştirileceği zaman iyi tanımlanmış tek bir sorumluluğu olması gerektirdiğini anlatmaktadır. Bir sınıfın yalnızca bir amaçının olması ve yalnızca bu amaç uğruna değiştirilebilir olması gerekir. </a:t>
            </a:r>
            <a:endParaRPr b="0" lang="tr-TR" sz="1800" spc="-1" strike="noStrike">
              <a:latin typeface="Arial"/>
              <a:ea typeface="Microsoft YaHei"/>
            </a:endParaRPr>
          </a:p>
          <a:p>
            <a:pPr algn="just">
              <a:lnSpc>
                <a:spcPct val="100000"/>
              </a:lnSpc>
              <a:buNone/>
            </a:pPr>
            <a:endParaRPr b="0" lang="tr-TR" sz="1800" spc="-1" strike="noStrike">
              <a:latin typeface="Arial"/>
              <a:ea typeface="Microsoft YaHei"/>
            </a:endParaRPr>
          </a:p>
          <a:p>
            <a:pPr algn="just">
              <a:lnSpc>
                <a:spcPct val="100000"/>
              </a:lnSpc>
              <a:buNone/>
            </a:pPr>
            <a:r>
              <a:rPr b="0" lang="tr-TR" sz="1800" spc="-1" strike="noStrike">
                <a:latin typeface="Arial"/>
              </a:rPr>
              <a:t>Bır sınıfın sorumluluğunun en aza indirgenmesi o sınıfın değişime daha kolay adapte olmasını sağlamaktadır.</a:t>
            </a:r>
            <a:endParaRPr b="0" lang="tr-TR" sz="1800" spc="-1" strike="noStrike">
              <a:latin typeface="Arial"/>
              <a:ea typeface="Microsoft YaHei"/>
            </a:endParaRPr>
          </a:p>
          <a:p>
            <a:pPr algn="just">
              <a:lnSpc>
                <a:spcPct val="100000"/>
              </a:lnSpc>
              <a:buNone/>
            </a:pPr>
            <a:endParaRPr b="0" lang="tr-TR" sz="1800" spc="-1" strike="noStrike">
              <a:latin typeface="Arial"/>
              <a:ea typeface="Microsoft YaHei"/>
            </a:endParaRPr>
          </a:p>
          <a:p>
            <a:pPr lvl="1" marL="432000" indent="-216000" algn="just">
              <a:lnSpc>
                <a:spcPct val="100000"/>
              </a:lnSpc>
              <a:buClr>
                <a:srgbClr val="000000"/>
              </a:buClr>
              <a:buSzPct val="45000"/>
              <a:buFont typeface="Wingdings" charset="2"/>
              <a:buChar char=""/>
            </a:pPr>
            <a:r>
              <a:rPr b="0" lang="tr-TR" sz="1800" spc="-1" strike="noStrike">
                <a:latin typeface="Arial"/>
                <a:ea typeface="Microsoft YaHei"/>
              </a:rPr>
              <a:t>Bir sorumluluğu olan bir sınıfta çok daha az sayıda test-case olacaktır.</a:t>
            </a:r>
            <a:endParaRPr b="0" lang="tr-TR" sz="1800" spc="-1" strike="noStrike">
              <a:latin typeface="Arial"/>
              <a:ea typeface="Microsoft YaHei"/>
            </a:endParaRPr>
          </a:p>
          <a:p>
            <a:pPr lvl="1" marL="432000" indent="-216000" algn="just">
              <a:lnSpc>
                <a:spcPct val="100000"/>
              </a:lnSpc>
              <a:buClr>
                <a:srgbClr val="000000"/>
              </a:buClr>
              <a:buSzPct val="45000"/>
              <a:buFont typeface="Wingdings" charset="2"/>
              <a:buChar char=""/>
            </a:pPr>
            <a:r>
              <a:rPr b="0" lang="tr-TR" sz="1800" spc="-1" strike="noStrike">
                <a:latin typeface="Arial"/>
                <a:ea typeface="Microsoft YaHei"/>
              </a:rPr>
              <a:t>Tek bir sınıfta daha tek bir sorumluluğunun olması daha az bağımlılık sağlayacaktır.</a:t>
            </a:r>
            <a:endParaRPr b="0" lang="tr-TR" sz="1800" spc="-1" strike="noStrike">
              <a:latin typeface="Arial"/>
              <a:ea typeface="Microsoft YaHei"/>
            </a:endParaRPr>
          </a:p>
          <a:p>
            <a:pPr lvl="1" marL="432000" indent="-216000" algn="just">
              <a:lnSpc>
                <a:spcPct val="100000"/>
              </a:lnSpc>
              <a:buClr>
                <a:srgbClr val="000000"/>
              </a:buClr>
              <a:buSzPct val="45000"/>
              <a:buFont typeface="Wingdings" charset="2"/>
              <a:buChar char=""/>
            </a:pPr>
            <a:r>
              <a:rPr b="0" lang="tr-TR" sz="1800" spc="-1" strike="noStrike">
                <a:latin typeface="Arial"/>
                <a:ea typeface="Microsoft YaHei"/>
              </a:rPr>
              <a:t>Daha az sorumluluk daha yalın veya küçük yapılar ulaşmasını sağlar. Bu ise okunurluğunu artırmaktadır.</a:t>
            </a:r>
            <a:endParaRPr b="0" lang="tr-TR" sz="1800" spc="-1" strike="noStrike">
              <a:latin typeface="Arial"/>
              <a:ea typeface="Microsoft YaHei"/>
            </a:endParaRPr>
          </a:p>
          <a:p>
            <a:pPr marL="216000" indent="-216000" algn="just">
              <a:lnSpc>
                <a:spcPct val="100000"/>
              </a:lnSpc>
              <a:buClr>
                <a:srgbClr val="000000"/>
              </a:buClr>
              <a:buSzPct val="45000"/>
              <a:buFont typeface="Wingdings" charset="2"/>
              <a:buChar char=""/>
            </a:pPr>
            <a:endParaRPr b="0" lang="tr-TR" sz="1800" spc="-1" strike="noStrike">
              <a:latin typeface="Arial"/>
              <a:ea typeface="Microsoft YaHei"/>
            </a:endParaRPr>
          </a:p>
        </p:txBody>
      </p:sp>
      <p:sp>
        <p:nvSpPr>
          <p:cNvPr id="62" name="TextBox 15"/>
          <p:cNvSpPr txBox="1"/>
          <p:nvPr/>
        </p:nvSpPr>
        <p:spPr>
          <a:xfrm>
            <a:off x="469080" y="242280"/>
            <a:ext cx="9071640" cy="946440"/>
          </a:xfrm>
          <a:prstGeom prst="rect">
            <a:avLst/>
          </a:prstGeom>
          <a:noFill/>
          <a:ln w="0">
            <a:noFill/>
          </a:ln>
        </p:spPr>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1.1. Single Responsibility</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txBox="1"/>
          <p:nvPr/>
        </p:nvSpPr>
        <p:spPr>
          <a:xfrm>
            <a:off x="720000" y="1800000"/>
            <a:ext cx="8280000" cy="2394000"/>
          </a:xfrm>
          <a:prstGeom prst="rect">
            <a:avLst/>
          </a:prstGeom>
          <a:noFill/>
          <a:ln w="0">
            <a:noFill/>
          </a:ln>
        </p:spPr>
        <p:txBody>
          <a:bodyPr lIns="90000" rIns="90000" tIns="45000" bIns="45000" anchor="t">
            <a:noAutofit/>
          </a:bodyPr>
          <a:p>
            <a:pPr algn="just">
              <a:buNone/>
            </a:pPr>
            <a:r>
              <a:rPr b="0" lang="tr-TR" sz="1800" spc="-1" strike="noStrike">
                <a:latin typeface="Arial"/>
              </a:rPr>
              <a:t>Open-Closed prensibi sınıf için yeni davranışlar eklenebilmesini sağlar. Gereksinimler değiştiğinde, yeni gereksinimlerin karşılanabilmesi için bir sınıfa yeni veya farklı davranışlar eklenebilir olmalıdır. Ancak temel özelliklerinin değişimi ise mümkün olmamalıdır. </a:t>
            </a:r>
            <a:endParaRPr b="0" lang="tr-TR" sz="1800" spc="-1" strike="noStrike">
              <a:latin typeface="Arial"/>
            </a:endParaRPr>
          </a:p>
          <a:p>
            <a:pPr algn="just">
              <a:buNone/>
            </a:pPr>
            <a:endParaRPr b="0" lang="tr-TR" sz="1800" spc="-1" strike="noStrike">
              <a:latin typeface="Arial"/>
            </a:endParaRPr>
          </a:p>
          <a:p>
            <a:pPr algn="just">
              <a:buNone/>
            </a:pPr>
            <a:r>
              <a:rPr b="0" lang="tr-TR" sz="1800" spc="-1" strike="noStrike">
                <a:latin typeface="Arial"/>
              </a:rPr>
              <a:t>Bu sebeple open-closed prensibi bir sınıfa yeni gelecek özellikler için varolan kodu değiştirmeden, varolan yapıyı bozmadan esnek bir geliştirme modeli uygulayarak, önü açık ve gelecekten gereksinimlere kolayca adapte olabilen bir model uygulaması gerektiğini anlatmaktadır.</a:t>
            </a:r>
            <a:endParaRPr b="0" lang="tr-TR" sz="1800" spc="-1" strike="noStrike">
              <a:latin typeface="Arial"/>
            </a:endParaRPr>
          </a:p>
        </p:txBody>
      </p:sp>
      <p:sp>
        <p:nvSpPr>
          <p:cNvPr id="64" name="TextBox 16"/>
          <p:cNvSpPr txBox="1"/>
          <p:nvPr/>
        </p:nvSpPr>
        <p:spPr>
          <a:xfrm>
            <a:off x="469440" y="242640"/>
            <a:ext cx="9071640" cy="946440"/>
          </a:xfrm>
          <a:prstGeom prst="rect">
            <a:avLst/>
          </a:prstGeom>
          <a:noFill/>
          <a:ln w="0">
            <a:noFill/>
          </a:ln>
        </p:spPr>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1.2. Open Closed</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
          <p:cNvSpPr txBox="1"/>
          <p:nvPr/>
        </p:nvSpPr>
        <p:spPr>
          <a:xfrm>
            <a:off x="720000" y="1945800"/>
            <a:ext cx="8820000" cy="1114200"/>
          </a:xfrm>
          <a:prstGeom prst="rect">
            <a:avLst/>
          </a:prstGeom>
          <a:noFill/>
          <a:ln w="0">
            <a:noFill/>
          </a:ln>
        </p:spPr>
        <p:txBody>
          <a:bodyPr lIns="90000" rIns="90000" tIns="45000" bIns="45000" anchor="t">
            <a:noAutofit/>
          </a:bodyPr>
          <a:p>
            <a:pPr algn="just">
              <a:buNone/>
            </a:pPr>
            <a:r>
              <a:rPr b="0" lang="tr-TR" sz="1800" spc="-1" strike="noStrike">
                <a:latin typeface="Arial"/>
              </a:rPr>
              <a:t>Alt seviye sınıflardan oluşan nesnelerin, üst sınıfın nesneleri ile yer değiştirdikleri zaman, aynı davranışı sergilemesi gerekmektedir. Türetilen sınıflar, türeyen sınıfların tüm özelliklerini kullanabilmelidir ve kendine ait yeni özellikler barındırabilmelidir. (Polymorphism)</a:t>
            </a:r>
            <a:endParaRPr b="0" lang="tr-TR" sz="1800" spc="-1" strike="noStrike">
              <a:latin typeface="Arial"/>
            </a:endParaRPr>
          </a:p>
        </p:txBody>
      </p:sp>
      <p:sp>
        <p:nvSpPr>
          <p:cNvPr id="66" name="TextBox 17"/>
          <p:cNvSpPr txBox="1"/>
          <p:nvPr/>
        </p:nvSpPr>
        <p:spPr>
          <a:xfrm>
            <a:off x="469800" y="243000"/>
            <a:ext cx="9071640" cy="946440"/>
          </a:xfrm>
          <a:prstGeom prst="rect">
            <a:avLst/>
          </a:prstGeom>
          <a:noFill/>
          <a:ln w="0">
            <a:noFill/>
          </a:ln>
        </p:spPr>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1.3. Liskov Substitution</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
          <p:cNvSpPr txBox="1"/>
          <p:nvPr/>
        </p:nvSpPr>
        <p:spPr>
          <a:xfrm>
            <a:off x="720000" y="1620000"/>
            <a:ext cx="8640000" cy="1626120"/>
          </a:xfrm>
          <a:prstGeom prst="rect">
            <a:avLst/>
          </a:prstGeom>
          <a:noFill/>
          <a:ln w="0">
            <a:noFill/>
          </a:ln>
        </p:spPr>
        <p:txBody>
          <a:bodyPr lIns="90000" rIns="90000" tIns="45000" bIns="45000" anchor="t">
            <a:noAutofit/>
          </a:bodyPr>
          <a:p>
            <a:pPr algn="just">
              <a:buNone/>
            </a:pPr>
            <a:r>
              <a:rPr b="0" lang="tr-TR" sz="1800" spc="-1" strike="noStrike">
                <a:latin typeface="Arial"/>
              </a:rPr>
              <a:t>Interface segregation prensibine göre nesneler asla ihtiyacı olmayan metotları içeren arayüzleri implement etmeye zorlanmamalıdır. Birden fazla amaç için yalnızca bir arayüz mevcut ise ilgili sınıfa gerektiğinden fazla metot ya da özellik ekleniyor demektir. Bu sebeple tek bir arayüz yerine kullanımlarına göre parçalanmış birden fazla arayüz ile işlemler yürütülmelidir. Yani her farklı sorumluluğun kendine özgü bir arayüzü olması gerekmektedir.</a:t>
            </a:r>
            <a:endParaRPr b="0" lang="tr-TR" sz="1800" spc="-1" strike="noStrike">
              <a:latin typeface="Arial"/>
            </a:endParaRPr>
          </a:p>
        </p:txBody>
      </p:sp>
      <p:sp>
        <p:nvSpPr>
          <p:cNvPr id="68" name="TextBox 18"/>
          <p:cNvSpPr txBox="1"/>
          <p:nvPr/>
        </p:nvSpPr>
        <p:spPr>
          <a:xfrm>
            <a:off x="470160" y="243360"/>
            <a:ext cx="9071640" cy="946440"/>
          </a:xfrm>
          <a:prstGeom prst="rect">
            <a:avLst/>
          </a:prstGeom>
          <a:noFill/>
          <a:ln w="0">
            <a:noFill/>
          </a:ln>
        </p:spPr>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1.4. Interface Segregation</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
          <p:cNvSpPr txBox="1"/>
          <p:nvPr/>
        </p:nvSpPr>
        <p:spPr>
          <a:xfrm>
            <a:off x="540000" y="1973880"/>
            <a:ext cx="9000000" cy="1626120"/>
          </a:xfrm>
          <a:prstGeom prst="rect">
            <a:avLst/>
          </a:prstGeom>
          <a:noFill/>
          <a:ln w="0">
            <a:noFill/>
          </a:ln>
        </p:spPr>
        <p:txBody>
          <a:bodyPr lIns="90000" rIns="90000" tIns="45000" bIns="45000" anchor="t">
            <a:noAutofit/>
          </a:bodyPr>
          <a:p>
            <a:pPr algn="just">
              <a:buNone/>
            </a:pPr>
            <a:r>
              <a:rPr b="0" lang="tr-TR" sz="1800" spc="-1" strike="noStrike">
                <a:latin typeface="Arial"/>
              </a:rPr>
              <a:t>Dependency inversion prensibine göre bir sınıfın veya metodun , onu kullanan diğer sınıflara karşı olan bağımlılığını en aza indirgenmelidir. Bir alt sınıfta yapılan değişiklikler üst sınıfları etkilememelidir. Yüksek seviye sınıflarda bir davranış değiştiğinde, alt seviye davranışların bu değişime uyum sağlaması gerekir. Ancak, düşük seviye sınıflarda bir davranış değiştiğinde, üst seviye sınıfların davranışında bir bozulma meydana gelmemelidir.</a:t>
            </a:r>
            <a:endParaRPr b="0" lang="tr-TR" sz="1800" spc="-1" strike="noStrike">
              <a:latin typeface="Arial"/>
            </a:endParaRPr>
          </a:p>
        </p:txBody>
      </p:sp>
      <p:sp>
        <p:nvSpPr>
          <p:cNvPr id="70" name="TextBox 19"/>
          <p:cNvSpPr txBox="1"/>
          <p:nvPr/>
        </p:nvSpPr>
        <p:spPr>
          <a:xfrm>
            <a:off x="470520" y="243720"/>
            <a:ext cx="9071640" cy="946440"/>
          </a:xfrm>
          <a:prstGeom prst="rect">
            <a:avLst/>
          </a:prstGeom>
          <a:noFill/>
          <a:ln w="0">
            <a:noFill/>
          </a:ln>
        </p:spPr>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1.4. Dependency Inversion</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txBox="1"/>
          <p:nvPr/>
        </p:nvSpPr>
        <p:spPr>
          <a:xfrm>
            <a:off x="2133720" y="2520000"/>
            <a:ext cx="5606280" cy="346680"/>
          </a:xfrm>
          <a:prstGeom prst="rect">
            <a:avLst/>
          </a:prstGeom>
          <a:noFill/>
          <a:ln w="0">
            <a:noFill/>
          </a:ln>
        </p:spPr>
        <p:txBody>
          <a:bodyPr lIns="90000" rIns="90000" tIns="45000" bIns="45000" anchor="t">
            <a:noAutofit/>
          </a:bodyPr>
          <a:p>
            <a:r>
              <a:rPr b="0" lang="tr-TR" sz="1800" spc="-1" strike="noStrike">
                <a:latin typeface="Arial"/>
                <a:hlinkClick r:id="rId1"/>
              </a:rPr>
              <a:t>https://github.com/gurkanguldas/Innova.SolidPrinciple</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152</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2022-02-11T14:30:45Z</dcterms:modified>
  <cp:revision>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file>