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06" r:id="rId3"/>
    <p:sldId id="287" r:id="rId4"/>
    <p:sldId id="307" r:id="rId5"/>
    <p:sldId id="308" r:id="rId6"/>
    <p:sldId id="312" r:id="rId7"/>
    <p:sldId id="313" r:id="rId8"/>
    <p:sldId id="314" r:id="rId9"/>
    <p:sldId id="309" r:id="rId10"/>
    <p:sldId id="319" r:id="rId11"/>
    <p:sldId id="310" r:id="rId12"/>
    <p:sldId id="315" r:id="rId13"/>
    <p:sldId id="316" r:id="rId14"/>
    <p:sldId id="311" r:id="rId15"/>
    <p:sldId id="317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7760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5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4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488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54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66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7613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2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7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57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91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25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84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48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9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CF9A1D-5568-4F12-A344-40D6B3773B4E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4C2E9C-8A5F-41AA-9CC3-FB2B6D8F5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313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EF2559-DF95-4E70-8ABD-55D4AC677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561" y="1509852"/>
            <a:ext cx="7959278" cy="193872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>
                <a:latin typeface="Arial Rounded MT Bold" panose="020F0704030504030204" pitchFamily="34" charset="0"/>
              </a:rPr>
              <a:t>INNOVA – </a:t>
            </a:r>
            <a:r>
              <a:rPr lang="tr-TR" b="1" dirty="0" err="1">
                <a:latin typeface="Arial Rounded MT Bold" panose="020F0704030504030204" pitchFamily="34" charset="0"/>
              </a:rPr>
              <a:t>PATıKA.DEV</a:t>
            </a:r>
            <a:br>
              <a:rPr lang="tr-TR" b="1" dirty="0">
                <a:latin typeface="Arial Rounded MT Bold" panose="020F0704030504030204" pitchFamily="34" charset="0"/>
              </a:rPr>
            </a:br>
            <a:r>
              <a:rPr lang="tr-TR" b="1" dirty="0">
                <a:latin typeface="Arial Rounded MT Bold" panose="020F0704030504030204" pitchFamily="34" charset="0"/>
              </a:rPr>
              <a:t>JAVA SPRING BOOTCAMP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6DB8823-859F-40ED-B834-3789BC38E1FD}"/>
              </a:ext>
            </a:extLst>
          </p:cNvPr>
          <p:cNvSpPr/>
          <p:nvPr/>
        </p:nvSpPr>
        <p:spPr>
          <a:xfrm>
            <a:off x="0" y="3937518"/>
            <a:ext cx="12192000" cy="1250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B3D5E4ED-654F-40CF-8FBC-9985BDE46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7" t="41986" r="10861" b="41552"/>
          <a:stretch/>
        </p:blipFill>
        <p:spPr>
          <a:xfrm>
            <a:off x="1330366" y="4102814"/>
            <a:ext cx="4332516" cy="919709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AEF906FB-462C-4166-B0AD-AB0F98033F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7" b="32811"/>
          <a:stretch/>
        </p:blipFill>
        <p:spPr>
          <a:xfrm>
            <a:off x="6993247" y="3928715"/>
            <a:ext cx="3419760" cy="126790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817D2E9-F619-427D-9391-C5198737843A}"/>
              </a:ext>
            </a:extLst>
          </p:cNvPr>
          <p:cNvSpPr txBox="1"/>
          <p:nvPr/>
        </p:nvSpPr>
        <p:spPr>
          <a:xfrm>
            <a:off x="139960" y="567675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Eğitmen : Bil. Müh. Hamit Mızrak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C9D9185-D28A-4769-9FAF-B01DF083290C}"/>
              </a:ext>
            </a:extLst>
          </p:cNvPr>
          <p:cNvSpPr txBox="1"/>
          <p:nvPr/>
        </p:nvSpPr>
        <p:spPr>
          <a:xfrm>
            <a:off x="139960" y="6032524"/>
            <a:ext cx="26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Hazırlayan: Emre Karaman</a:t>
            </a:r>
          </a:p>
        </p:txBody>
      </p:sp>
    </p:spTree>
    <p:extLst>
      <p:ext uri="{BB962C8B-B14F-4D97-AF65-F5344CB8AC3E}">
        <p14:creationId xmlns:p14="http://schemas.microsoft.com/office/powerpoint/2010/main" val="10498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L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Liskov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substitution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496CF47-931D-4F2D-96D3-964545A8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7" y="2623278"/>
            <a:ext cx="5229955" cy="1800476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F99F1DFA-E4BF-4B78-B0E0-3B837A24BE1F}"/>
              </a:ext>
            </a:extLst>
          </p:cNvPr>
          <p:cNvSpPr/>
          <p:nvPr/>
        </p:nvSpPr>
        <p:spPr>
          <a:xfrm>
            <a:off x="6202529" y="3429000"/>
            <a:ext cx="401216" cy="4758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D7719EF-4645-4498-B1C2-CC3532CC7A8C}"/>
              </a:ext>
            </a:extLst>
          </p:cNvPr>
          <p:cNvSpPr txBox="1"/>
          <p:nvPr/>
        </p:nvSpPr>
        <p:spPr>
          <a:xfrm>
            <a:off x="7025951" y="2928267"/>
            <a:ext cx="4618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Klima özelliği de Car içinde olsaydı </a:t>
            </a:r>
            <a:r>
              <a:rPr lang="tr-TR" dirty="0" err="1"/>
              <a:t>EskiModelArac</a:t>
            </a:r>
            <a:r>
              <a:rPr lang="tr-TR" dirty="0"/>
              <a:t> sınıfı kullanımı sırasında hata dönecekti böyle bir özellik yok diye</a:t>
            </a:r>
          </a:p>
          <a:p>
            <a:r>
              <a:rPr lang="tr-TR" dirty="0"/>
              <a:t>Ancak </a:t>
            </a:r>
            <a:r>
              <a:rPr lang="tr-TR" dirty="0" err="1"/>
              <a:t>Iklima</a:t>
            </a:r>
            <a:r>
              <a:rPr lang="tr-TR" dirty="0"/>
              <a:t> </a:t>
            </a:r>
            <a:r>
              <a:rPr lang="tr-TR" dirty="0" err="1"/>
              <a:t>interfaceyi</a:t>
            </a:r>
            <a:r>
              <a:rPr lang="tr-TR" dirty="0"/>
              <a:t> oluşturarak sadece ihtiyacı olan </a:t>
            </a:r>
            <a:r>
              <a:rPr lang="tr-TR" dirty="0" err="1"/>
              <a:t>classlar</a:t>
            </a:r>
            <a:r>
              <a:rPr lang="tr-TR" dirty="0"/>
              <a:t> buna erişti</a:t>
            </a:r>
          </a:p>
        </p:txBody>
      </p:sp>
    </p:spTree>
    <p:extLst>
      <p:ext uri="{BB962C8B-B14F-4D97-AF65-F5344CB8AC3E}">
        <p14:creationId xmlns:p14="http://schemas.microsoft.com/office/powerpoint/2010/main" val="158145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I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Interface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segregation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77EAAC-DD29-4890-9418-3AE82CA0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130171"/>
            <a:ext cx="7173326" cy="121937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E4F9DB4-A5EB-43E4-8201-0B643C1F1D6C}"/>
              </a:ext>
            </a:extLst>
          </p:cNvPr>
          <p:cNvSpPr txBox="1"/>
          <p:nvPr/>
        </p:nvSpPr>
        <p:spPr>
          <a:xfrm>
            <a:off x="685801" y="2369976"/>
            <a:ext cx="549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Bir </a:t>
            </a:r>
            <a:r>
              <a:rPr lang="tr-TR" dirty="0" err="1"/>
              <a:t>interfacemiz</a:t>
            </a:r>
            <a:r>
              <a:rPr lang="tr-TR" dirty="0"/>
              <a:t> olsun ve tüm özellikleri buraya ekleyelim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2D5AA50-C087-40A8-A59C-3E79F97DA158}"/>
              </a:ext>
            </a:extLst>
          </p:cNvPr>
          <p:cNvSpPr txBox="1"/>
          <p:nvPr/>
        </p:nvSpPr>
        <p:spPr>
          <a:xfrm>
            <a:off x="685801" y="4889241"/>
            <a:ext cx="473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User ve </a:t>
            </a:r>
            <a:r>
              <a:rPr lang="tr-TR" dirty="0" err="1"/>
              <a:t>Admin</a:t>
            </a:r>
            <a:r>
              <a:rPr lang="tr-TR" dirty="0"/>
              <a:t> için olan özellikleri buraya ekledik</a:t>
            </a:r>
          </a:p>
        </p:txBody>
      </p:sp>
    </p:spTree>
    <p:extLst>
      <p:ext uri="{BB962C8B-B14F-4D97-AF65-F5344CB8AC3E}">
        <p14:creationId xmlns:p14="http://schemas.microsoft.com/office/powerpoint/2010/main" val="57112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I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Interface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segregation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3E0B918-F454-47E6-A3AE-392DE673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53949"/>
            <a:ext cx="5459007" cy="237382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B2BB791-7692-4515-B65E-8E7EF44450F8}"/>
              </a:ext>
            </a:extLst>
          </p:cNvPr>
          <p:cNvSpPr txBox="1"/>
          <p:nvPr/>
        </p:nvSpPr>
        <p:spPr>
          <a:xfrm>
            <a:off x="685801" y="1790665"/>
            <a:ext cx="7779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Admin</a:t>
            </a:r>
            <a:r>
              <a:rPr lang="tr-TR" dirty="0"/>
              <a:t> </a:t>
            </a:r>
            <a:r>
              <a:rPr lang="tr-TR" dirty="0" err="1"/>
              <a:t>classı</a:t>
            </a:r>
            <a:r>
              <a:rPr lang="tr-TR" dirty="0"/>
              <a:t> bu </a:t>
            </a:r>
            <a:r>
              <a:rPr lang="tr-TR" dirty="0" err="1"/>
              <a:t>interfaceyi</a:t>
            </a:r>
            <a:r>
              <a:rPr lang="tr-TR" dirty="0"/>
              <a:t> </a:t>
            </a:r>
            <a:r>
              <a:rPr lang="tr-TR" dirty="0" err="1"/>
              <a:t>imlement</a:t>
            </a:r>
            <a:r>
              <a:rPr lang="tr-TR" dirty="0"/>
              <a:t> edince mecburen </a:t>
            </a:r>
            <a:r>
              <a:rPr lang="tr-TR" dirty="0" err="1"/>
              <a:t>userın</a:t>
            </a:r>
            <a:r>
              <a:rPr lang="tr-TR" dirty="0"/>
              <a:t> özelliğini de aldı ve</a:t>
            </a:r>
          </a:p>
          <a:p>
            <a:r>
              <a:rPr lang="tr-TR" dirty="0"/>
              <a:t>gereksiz yer bir kullanım oldu aynı durum </a:t>
            </a:r>
            <a:r>
              <a:rPr lang="tr-TR" dirty="0" err="1"/>
              <a:t>user</a:t>
            </a:r>
            <a:r>
              <a:rPr lang="tr-TR" dirty="0"/>
              <a:t> için de geçerli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111AA69-F6A4-4D72-ACCB-6D2E5C56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08" y="2953950"/>
            <a:ext cx="5418191" cy="23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I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Interface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segregation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B955C14-5A22-45D6-872F-0D0841EC9598}"/>
              </a:ext>
            </a:extLst>
          </p:cNvPr>
          <p:cNvSpPr txBox="1"/>
          <p:nvPr/>
        </p:nvSpPr>
        <p:spPr>
          <a:xfrm>
            <a:off x="685801" y="1894114"/>
            <a:ext cx="767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Olması gereken </a:t>
            </a:r>
            <a:r>
              <a:rPr lang="tr-TR" dirty="0" err="1"/>
              <a:t>user</a:t>
            </a:r>
            <a:r>
              <a:rPr lang="tr-TR" dirty="0"/>
              <a:t> ve </a:t>
            </a:r>
            <a:r>
              <a:rPr lang="tr-TR" dirty="0" err="1"/>
              <a:t>admin</a:t>
            </a:r>
            <a:r>
              <a:rPr lang="tr-TR" dirty="0"/>
              <a:t> için ayrı ayrı </a:t>
            </a:r>
            <a:r>
              <a:rPr lang="tr-TR" dirty="0" err="1"/>
              <a:t>interfaceler</a:t>
            </a:r>
            <a:r>
              <a:rPr lang="tr-TR" dirty="0"/>
              <a:t> açılıp kendi </a:t>
            </a:r>
            <a:r>
              <a:rPr lang="tr-TR" dirty="0" err="1"/>
              <a:t>methodlarını</a:t>
            </a:r>
            <a:endParaRPr lang="tr-TR" dirty="0"/>
          </a:p>
          <a:p>
            <a:r>
              <a:rPr lang="tr-TR" dirty="0"/>
              <a:t>kendi </a:t>
            </a:r>
            <a:r>
              <a:rPr lang="tr-TR" dirty="0" err="1"/>
              <a:t>interfacelerine</a:t>
            </a:r>
            <a:r>
              <a:rPr lang="tr-TR" dirty="0"/>
              <a:t> yazmaları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E10743-5AA1-4157-AEFF-F9BC1182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122000"/>
            <a:ext cx="3553321" cy="80021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DE532E8-41A6-4DFD-A486-52E53E52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344" y="3131527"/>
            <a:ext cx="332468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8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D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Dependency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Inversion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8D1AEA-CE60-4195-A3B2-D4F29B3D5ABB}"/>
              </a:ext>
            </a:extLst>
          </p:cNvPr>
          <p:cNvSpPr txBox="1"/>
          <p:nvPr/>
        </p:nvSpPr>
        <p:spPr>
          <a:xfrm>
            <a:off x="639147" y="1716832"/>
            <a:ext cx="9988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 err="1">
                <a:effectLst/>
                <a:latin typeface="charter"/>
              </a:rPr>
              <a:t>Dependency</a:t>
            </a:r>
            <a:r>
              <a:rPr lang="tr-TR" b="1" i="0" dirty="0">
                <a:effectLst/>
                <a:latin typeface="charter"/>
              </a:rPr>
              <a:t> </a:t>
            </a:r>
            <a:r>
              <a:rPr lang="tr-TR" b="1" i="0" dirty="0" err="1">
                <a:effectLst/>
                <a:latin typeface="charter"/>
              </a:rPr>
              <a:t>Inversion</a:t>
            </a:r>
            <a:r>
              <a:rPr lang="tr-TR" b="1" i="0" dirty="0">
                <a:effectLst/>
                <a:latin typeface="charter"/>
              </a:rPr>
              <a:t>, </a:t>
            </a:r>
            <a:r>
              <a:rPr lang="tr-TR" b="0" i="0" dirty="0">
                <a:effectLst/>
                <a:latin typeface="charter"/>
              </a:rPr>
              <a:t>yani üst sınıflar, alt seviyeli sınıflara bağlı olmamalı, çözüm ise her ikisi de soyut kavramlar üzerinden yönetilebilmelidir.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3B886E9-AF58-41B9-9B04-A8F433D7EB04}"/>
              </a:ext>
            </a:extLst>
          </p:cNvPr>
          <p:cNvSpPr txBox="1"/>
          <p:nvPr/>
        </p:nvSpPr>
        <p:spPr>
          <a:xfrm>
            <a:off x="639147" y="2586266"/>
            <a:ext cx="859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Örnek olarak bizim </a:t>
            </a:r>
            <a:r>
              <a:rPr lang="tr-TR" dirty="0" err="1"/>
              <a:t>loglama</a:t>
            </a:r>
            <a:r>
              <a:rPr lang="tr-TR" dirty="0"/>
              <a:t> sınıflarımız olsun ve her biri başka bir yöntemle </a:t>
            </a:r>
            <a:r>
              <a:rPr lang="tr-TR" dirty="0" err="1"/>
              <a:t>loglama</a:t>
            </a:r>
            <a:r>
              <a:rPr lang="tr-TR" dirty="0"/>
              <a:t> yapsın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070D2E4-78B9-4514-9ABD-09391752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6" y="3760207"/>
            <a:ext cx="5112489" cy="159556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BF10200-5BB7-4723-BE5A-348F8A7F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0207"/>
            <a:ext cx="5252722" cy="15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D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Dependency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Inversion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2BA5DA59-7A2B-4176-84F7-7AE49B2908C7}"/>
              </a:ext>
            </a:extLst>
          </p:cNvPr>
          <p:cNvSpPr/>
          <p:nvPr/>
        </p:nvSpPr>
        <p:spPr>
          <a:xfrm>
            <a:off x="5688563" y="3353308"/>
            <a:ext cx="49452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6651BB4-35B0-4FBD-B661-F9162503E992}"/>
              </a:ext>
            </a:extLst>
          </p:cNvPr>
          <p:cNvSpPr txBox="1"/>
          <p:nvPr/>
        </p:nvSpPr>
        <p:spPr>
          <a:xfrm>
            <a:off x="6503438" y="2724539"/>
            <a:ext cx="4917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şekilde biz </a:t>
            </a:r>
            <a:r>
              <a:rPr lang="tr-TR" dirty="0" err="1"/>
              <a:t>FileLogger</a:t>
            </a:r>
            <a:r>
              <a:rPr lang="tr-TR" dirty="0"/>
              <a:t> </a:t>
            </a:r>
            <a:r>
              <a:rPr lang="tr-TR" dirty="0" err="1"/>
              <a:t>classına</a:t>
            </a:r>
            <a:r>
              <a:rPr lang="tr-TR" dirty="0"/>
              <a:t> bağımlı kalıyoruz</a:t>
            </a:r>
          </a:p>
          <a:p>
            <a:r>
              <a:rPr lang="tr-TR" dirty="0" err="1"/>
              <a:t>DatabaseLogger</a:t>
            </a:r>
            <a:r>
              <a:rPr lang="tr-TR" dirty="0"/>
              <a:t> kullanmak istersek burayı silip </a:t>
            </a:r>
            <a:r>
              <a:rPr lang="tr-TR" dirty="0" err="1"/>
              <a:t>DatabaseLoggerı</a:t>
            </a:r>
            <a:r>
              <a:rPr lang="tr-TR" dirty="0"/>
              <a:t> aynı şekilde vermeliyiz bu da tamamen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Dependency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Inversion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  <a:p>
            <a:r>
              <a:rPr lang="tr-TR" dirty="0">
                <a:latin typeface="sohne"/>
              </a:rPr>
              <a:t>terstir</a:t>
            </a:r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2D8EB70F-C472-40E4-B197-37301094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2" y="2857907"/>
            <a:ext cx="4639322" cy="1448002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20537015-FC75-4349-ADF8-55B47BCA22CA}"/>
              </a:ext>
            </a:extLst>
          </p:cNvPr>
          <p:cNvSpPr txBox="1"/>
          <p:nvPr/>
        </p:nvSpPr>
        <p:spPr>
          <a:xfrm>
            <a:off x="6503439" y="4534678"/>
            <a:ext cx="491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bağımlılığı ortadan kaldırmak için </a:t>
            </a:r>
            <a:r>
              <a:rPr lang="tr-TR" b="0" i="0" dirty="0">
                <a:effectLst/>
                <a:latin typeface="charter"/>
              </a:rPr>
              <a:t>soyutlama yapmalıyız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617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D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Dependency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Inversion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E1C7C6C-638A-47E2-BCAD-38C8E02F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0" y="3799159"/>
            <a:ext cx="3210373" cy="75258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57C215D-AC37-4F94-9958-5B34B0050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195926"/>
            <a:ext cx="2772162" cy="1047896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4E8FBA56-9B87-4CEF-97C7-40BE3D912DB6}"/>
              </a:ext>
            </a:extLst>
          </p:cNvPr>
          <p:cNvSpPr/>
          <p:nvPr/>
        </p:nvSpPr>
        <p:spPr>
          <a:xfrm>
            <a:off x="3657600" y="2463282"/>
            <a:ext cx="345233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2D19D41-D724-4BA8-B85D-27C5FCE2A594}"/>
              </a:ext>
            </a:extLst>
          </p:cNvPr>
          <p:cNvSpPr txBox="1"/>
          <p:nvPr/>
        </p:nvSpPr>
        <p:spPr>
          <a:xfrm>
            <a:off x="4432040" y="2495940"/>
            <a:ext cx="607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İnterface</a:t>
            </a:r>
            <a:r>
              <a:rPr lang="tr-TR" dirty="0"/>
              <a:t> oluşturup diğer </a:t>
            </a:r>
            <a:r>
              <a:rPr lang="tr-TR" dirty="0" err="1"/>
              <a:t>classlardan</a:t>
            </a:r>
            <a:r>
              <a:rPr lang="tr-TR" dirty="0"/>
              <a:t> bunu </a:t>
            </a:r>
            <a:r>
              <a:rPr lang="tr-TR" dirty="0" err="1"/>
              <a:t>implement</a:t>
            </a:r>
            <a:r>
              <a:rPr lang="tr-TR" dirty="0"/>
              <a:t> ediyoruz</a:t>
            </a: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780C7481-5A6B-437C-B599-8B3B83C9432F}"/>
              </a:ext>
            </a:extLst>
          </p:cNvPr>
          <p:cNvSpPr/>
          <p:nvPr/>
        </p:nvSpPr>
        <p:spPr>
          <a:xfrm rot="5400000">
            <a:off x="7113057" y="3071718"/>
            <a:ext cx="345233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B9881AD-F790-446D-A846-E6D79B8B5CD2}"/>
              </a:ext>
            </a:extLst>
          </p:cNvPr>
          <p:cNvSpPr txBox="1"/>
          <p:nvPr/>
        </p:nvSpPr>
        <p:spPr>
          <a:xfrm>
            <a:off x="4380723" y="4652513"/>
            <a:ext cx="681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Artık </a:t>
            </a:r>
            <a:r>
              <a:rPr lang="tr-TR" dirty="0" err="1"/>
              <a:t>methodumuza</a:t>
            </a:r>
            <a:r>
              <a:rPr lang="tr-TR" dirty="0"/>
              <a:t> </a:t>
            </a:r>
            <a:r>
              <a:rPr lang="tr-TR" dirty="0" err="1"/>
              <a:t>Logger</a:t>
            </a:r>
            <a:r>
              <a:rPr lang="tr-TR" dirty="0"/>
              <a:t> </a:t>
            </a:r>
            <a:r>
              <a:rPr lang="tr-TR" dirty="0" err="1"/>
              <a:t>interfacesini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etmiş</a:t>
            </a:r>
          </a:p>
          <a:p>
            <a:r>
              <a:rPr lang="tr-TR" dirty="0" err="1"/>
              <a:t>Logger</a:t>
            </a:r>
            <a:r>
              <a:rPr lang="tr-TR" dirty="0"/>
              <a:t> </a:t>
            </a:r>
            <a:r>
              <a:rPr lang="tr-TR" dirty="0" err="1"/>
              <a:t>classlarından</a:t>
            </a:r>
            <a:r>
              <a:rPr lang="tr-TR" dirty="0"/>
              <a:t> hangisini gönderirsek gönderelim onun ile çalışır</a:t>
            </a:r>
          </a:p>
        </p:txBody>
      </p:sp>
    </p:spTree>
    <p:extLst>
      <p:ext uri="{BB962C8B-B14F-4D97-AF65-F5344CB8AC3E}">
        <p14:creationId xmlns:p14="http://schemas.microsoft.com/office/powerpoint/2010/main" val="20141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3C5ED2BB-147F-4160-AF1B-2290F8415B2E}"/>
              </a:ext>
            </a:extLst>
          </p:cNvPr>
          <p:cNvSpPr txBox="1"/>
          <p:nvPr/>
        </p:nvSpPr>
        <p:spPr>
          <a:xfrm>
            <a:off x="329683" y="235792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https://github.com/karamanemre</a:t>
            </a:r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DA61E8B8-941A-4330-AD4A-CFF98C11930F}"/>
              </a:ext>
            </a:extLst>
          </p:cNvPr>
          <p:cNvSpPr txBox="1">
            <a:spLocks/>
          </p:cNvSpPr>
          <p:nvPr/>
        </p:nvSpPr>
        <p:spPr>
          <a:xfrm>
            <a:off x="329683" y="970383"/>
            <a:ext cx="2105607" cy="8490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3900" b="1" dirty="0" err="1">
                <a:solidFill>
                  <a:srgbClr val="FFFF00"/>
                </a:solidFill>
                <a:latin typeface="Poppins" panose="00000500000000000000" pitchFamily="2" charset="-94"/>
              </a:rPr>
              <a:t>Github</a:t>
            </a:r>
            <a:endParaRPr lang="tr-T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4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1F62001-A51F-458A-86B6-10B943C711FC}"/>
              </a:ext>
            </a:extLst>
          </p:cNvPr>
          <p:cNvSpPr txBox="1"/>
          <p:nvPr/>
        </p:nvSpPr>
        <p:spPr>
          <a:xfrm>
            <a:off x="685801" y="992223"/>
            <a:ext cx="109679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S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Single-responsibility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  <a:p>
            <a:pPr algn="l"/>
            <a:r>
              <a:rPr lang="tr-TR" b="0" i="0" dirty="0">
                <a:effectLst/>
                <a:latin typeface="charter"/>
              </a:rPr>
              <a:t>Bir sınıf (nesne) yalnızca bir amaç uğruna değiştirilebilir, o da o sınıfa yüklenen sorumluluktur, yani bir sınıfın(fonksiyona da indirgenebilir) yapması gereken yalnızca bir işi olması gerekir.</a:t>
            </a:r>
          </a:p>
          <a:p>
            <a:pPr algn="l"/>
            <a:endParaRPr lang="tr-TR" b="0" i="0" dirty="0">
              <a:solidFill>
                <a:srgbClr val="FFFF00"/>
              </a:solidFill>
              <a:effectLst/>
              <a:latin typeface="charter"/>
            </a:endParaRPr>
          </a:p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O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Open-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closed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  <a:p>
            <a:pPr algn="l"/>
            <a:r>
              <a:rPr lang="tr-TR" b="0" i="0" dirty="0">
                <a:effectLst/>
                <a:latin typeface="charter"/>
              </a:rPr>
              <a:t>Bir sınıf ya da fonksiyon halihazırda var olan özellikleri korumalı ve değişikliğe izin vermemelidir. Yani davranışını değiştirmiyor olmalı ve yeni özellikler kazanabiliyor olmalıdır.</a:t>
            </a:r>
          </a:p>
          <a:p>
            <a:pPr algn="l"/>
            <a:endParaRPr lang="tr-TR" b="0" i="0" dirty="0">
              <a:effectLst/>
              <a:latin typeface="charter"/>
            </a:endParaRPr>
          </a:p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L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Liskov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substitution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  <a:p>
            <a:pPr algn="l"/>
            <a:r>
              <a:rPr lang="tr-TR" b="0" i="0" dirty="0">
                <a:effectLst/>
                <a:latin typeface="charter"/>
              </a:rPr>
              <a:t>Kodlarımızda herhangi bir değişiklik yapmaya gerek duymadan alt sınıfları, türedikleri(üst) sınıfların yerine kullanabilmeliyiz.</a:t>
            </a:r>
          </a:p>
          <a:p>
            <a:pPr algn="l"/>
            <a:endParaRPr lang="tr-TR" b="0" i="0" dirty="0">
              <a:effectLst/>
              <a:latin typeface="charter"/>
            </a:endParaRPr>
          </a:p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I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Interface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segregation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  <a:p>
            <a:pPr algn="l"/>
            <a:r>
              <a:rPr lang="tr-TR" b="0" i="0" dirty="0">
                <a:effectLst/>
                <a:latin typeface="charter"/>
              </a:rPr>
              <a:t>Sorumlulukların hepsini tek bir </a:t>
            </a:r>
            <a:r>
              <a:rPr lang="tr-TR" b="0" i="0" dirty="0" err="1">
                <a:effectLst/>
                <a:latin typeface="charter"/>
              </a:rPr>
              <a:t>arayüze</a:t>
            </a:r>
            <a:r>
              <a:rPr lang="tr-TR" b="0" i="0" dirty="0">
                <a:effectLst/>
                <a:latin typeface="charter"/>
              </a:rPr>
              <a:t> toplamak yerine daha özelleştirilmiş birden fazla </a:t>
            </a:r>
            <a:r>
              <a:rPr lang="tr-TR" b="0" i="0" dirty="0" err="1">
                <a:effectLst/>
                <a:latin typeface="charter"/>
              </a:rPr>
              <a:t>arayüz</a:t>
            </a:r>
            <a:r>
              <a:rPr lang="tr-TR" b="0" i="0" dirty="0">
                <a:effectLst/>
                <a:latin typeface="charter"/>
              </a:rPr>
              <a:t> oluşturmalıyız.</a:t>
            </a:r>
          </a:p>
          <a:p>
            <a:pPr algn="l"/>
            <a:endParaRPr lang="tr-TR" b="0" i="0" dirty="0">
              <a:effectLst/>
              <a:latin typeface="charter"/>
            </a:endParaRPr>
          </a:p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D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Dependency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Inversion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  <a:p>
            <a:pPr algn="l"/>
            <a:r>
              <a:rPr lang="tr-TR" b="0" i="0" dirty="0">
                <a:effectLst/>
                <a:latin typeface="charter"/>
              </a:rPr>
              <a:t>Sınıflar arası bağımlılıklar olabildiğince az olmalıdır özellikle üst seviye sınıflar alt seviye sınıflara bağımlı olmamalıdır.</a:t>
            </a:r>
          </a:p>
        </p:txBody>
      </p:sp>
    </p:spTree>
    <p:extLst>
      <p:ext uri="{BB962C8B-B14F-4D97-AF65-F5344CB8AC3E}">
        <p14:creationId xmlns:p14="http://schemas.microsoft.com/office/powerpoint/2010/main" val="9844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S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Single-responsibility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sohne"/>
              </a:rPr>
              <a:t>P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rinciple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Kullanımı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601B6F7-D991-4783-9C23-BA68CED3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16832"/>
            <a:ext cx="9183574" cy="47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0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O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Open-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closed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0A508DF-596B-4F90-BBAE-B45265A759C7}"/>
              </a:ext>
            </a:extLst>
          </p:cNvPr>
          <p:cNvSpPr txBox="1"/>
          <p:nvPr/>
        </p:nvSpPr>
        <p:spPr>
          <a:xfrm>
            <a:off x="685801" y="1754154"/>
            <a:ext cx="40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Bir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öreneği</a:t>
            </a:r>
            <a:r>
              <a:rPr lang="tr-TR" dirty="0"/>
              <a:t> ile anlayalım konuyu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297BF8D-85EA-453A-AF20-B53E7F91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438007"/>
            <a:ext cx="6494958" cy="3434907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05C40CB3-9F15-44E9-826F-DD534BD70711}"/>
              </a:ext>
            </a:extLst>
          </p:cNvPr>
          <p:cNvSpPr/>
          <p:nvPr/>
        </p:nvSpPr>
        <p:spPr>
          <a:xfrm>
            <a:off x="7399176" y="3876869"/>
            <a:ext cx="382555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1217763-613E-4DF6-8F64-7BB0B2B65FD2}"/>
              </a:ext>
            </a:extLst>
          </p:cNvPr>
          <p:cNvSpPr txBox="1"/>
          <p:nvPr/>
        </p:nvSpPr>
        <p:spPr>
          <a:xfrm>
            <a:off x="8000148" y="3687738"/>
            <a:ext cx="409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kullanım kesinlikle yapmamamız</a:t>
            </a:r>
          </a:p>
          <a:p>
            <a:r>
              <a:rPr lang="tr-TR" dirty="0"/>
              <a:t>gereken bir kullanım </a:t>
            </a:r>
            <a:r>
              <a:rPr lang="tr-TR" dirty="0" err="1"/>
              <a:t>şekli.Peki</a:t>
            </a:r>
            <a:r>
              <a:rPr lang="tr-TR" dirty="0"/>
              <a:t> ya doğru</a:t>
            </a:r>
          </a:p>
          <a:p>
            <a:r>
              <a:rPr lang="tr-TR" dirty="0"/>
              <a:t>kullanımı nedir </a:t>
            </a:r>
            <a:r>
              <a:rPr lang="tr-TR" dirty="0" err="1"/>
              <a:t>bunun.Gelin</a:t>
            </a:r>
            <a:r>
              <a:rPr lang="tr-TR" dirty="0"/>
              <a:t> bir de doğrusunu görelim</a:t>
            </a:r>
          </a:p>
        </p:txBody>
      </p:sp>
    </p:spTree>
    <p:extLst>
      <p:ext uri="{BB962C8B-B14F-4D97-AF65-F5344CB8AC3E}">
        <p14:creationId xmlns:p14="http://schemas.microsoft.com/office/powerpoint/2010/main" val="3094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O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Open-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closed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CDAC4EE-8C58-42D5-923F-9681517221EA}"/>
              </a:ext>
            </a:extLst>
          </p:cNvPr>
          <p:cNvSpPr txBox="1"/>
          <p:nvPr/>
        </p:nvSpPr>
        <p:spPr>
          <a:xfrm>
            <a:off x="685801" y="1996751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Öncelikle bir </a:t>
            </a:r>
            <a:r>
              <a:rPr lang="tr-TR" dirty="0" err="1"/>
              <a:t>interface</a:t>
            </a:r>
            <a:r>
              <a:rPr lang="tr-TR" dirty="0"/>
              <a:t> oluşturuyoruz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10C3BE6-93D5-4D02-B878-1A40AE77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800327"/>
            <a:ext cx="3267531" cy="138131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36FF7A3-6F38-4948-A58A-AF0EC7354B1B}"/>
              </a:ext>
            </a:extLst>
          </p:cNvPr>
          <p:cNvSpPr txBox="1"/>
          <p:nvPr/>
        </p:nvSpPr>
        <p:spPr>
          <a:xfrm>
            <a:off x="5912498" y="1996751"/>
            <a:ext cx="559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Ardından oluşturduğumuz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classlarımız</a:t>
            </a:r>
            <a:r>
              <a:rPr lang="tr-TR" dirty="0"/>
              <a:t> bu </a:t>
            </a:r>
            <a:r>
              <a:rPr lang="tr-TR" dirty="0" err="1"/>
              <a:t>interfaceyi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eder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7BA32C10-20E1-4320-AF59-553A8881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608" y="2800327"/>
            <a:ext cx="6087325" cy="1705213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17CE610A-945D-48C5-BB09-C79E9C82B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607" y="4615873"/>
            <a:ext cx="608732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O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Open-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closed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E50A1B7-25D3-4D91-9814-25FCD06C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081043"/>
            <a:ext cx="9564435" cy="145752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112359D8-40CD-4AA0-9C89-579131A219E2}"/>
              </a:ext>
            </a:extLst>
          </p:cNvPr>
          <p:cNvSpPr txBox="1"/>
          <p:nvPr/>
        </p:nvSpPr>
        <p:spPr>
          <a:xfrm>
            <a:off x="685801" y="2434512"/>
            <a:ext cx="641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Fonksiyonumuza artık hangi </a:t>
            </a:r>
            <a:r>
              <a:rPr lang="tr-TR" dirty="0" err="1"/>
              <a:t>databaseyi</a:t>
            </a:r>
            <a:r>
              <a:rPr lang="tr-TR" dirty="0"/>
              <a:t> gönderirsek onun ile çalışır</a:t>
            </a:r>
          </a:p>
        </p:txBody>
      </p:sp>
    </p:spTree>
    <p:extLst>
      <p:ext uri="{BB962C8B-B14F-4D97-AF65-F5344CB8AC3E}">
        <p14:creationId xmlns:p14="http://schemas.microsoft.com/office/powerpoint/2010/main" val="22193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O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Open-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closed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2A303A7-78B1-4D6A-AC92-5D83BBB4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7804"/>
            <a:ext cx="4601217" cy="88594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F5884C2-FDB8-4FBB-9914-684809CE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4" y="1937804"/>
            <a:ext cx="4601217" cy="297485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D2AB228B-4FE3-4589-AA88-3946EFFC1050}"/>
              </a:ext>
            </a:extLst>
          </p:cNvPr>
          <p:cNvSpPr txBox="1"/>
          <p:nvPr/>
        </p:nvSpPr>
        <p:spPr>
          <a:xfrm>
            <a:off x="615154" y="5410830"/>
            <a:ext cx="492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İki kod arasındaki fark ,biri 10-15 satır diğeri 3 satır.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08798C5-89D1-4596-AB57-78A93FC08437}"/>
              </a:ext>
            </a:extLst>
          </p:cNvPr>
          <p:cNvSpPr txBox="1"/>
          <p:nvPr/>
        </p:nvSpPr>
        <p:spPr>
          <a:xfrm>
            <a:off x="6669278" y="5041498"/>
            <a:ext cx="3743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Lütfen SOLİD prensiplerine uyalım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627EE69-A0FA-45BB-AFB0-7EE0EA893F8B}"/>
              </a:ext>
            </a:extLst>
          </p:cNvPr>
          <p:cNvSpPr txBox="1"/>
          <p:nvPr/>
        </p:nvSpPr>
        <p:spPr>
          <a:xfrm rot="21284454">
            <a:off x="7169233" y="4441643"/>
            <a:ext cx="225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KAMU SPOTU</a:t>
            </a:r>
          </a:p>
        </p:txBody>
      </p:sp>
    </p:spTree>
    <p:extLst>
      <p:ext uri="{BB962C8B-B14F-4D97-AF65-F5344CB8AC3E}">
        <p14:creationId xmlns:p14="http://schemas.microsoft.com/office/powerpoint/2010/main" val="167782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C684FA4-4F49-4F75-8F65-E7AD0C4D8C0A}"/>
              </a:ext>
            </a:extLst>
          </p:cNvPr>
          <p:cNvSpPr txBox="1">
            <a:spLocks/>
          </p:cNvSpPr>
          <p:nvPr/>
        </p:nvSpPr>
        <p:spPr>
          <a:xfrm>
            <a:off x="685801" y="77756"/>
            <a:ext cx="3895530" cy="7153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300" b="1" dirty="0">
                <a:latin typeface="Arial Rounded MT Bold" panose="020F0704030504030204" pitchFamily="34" charset="0"/>
              </a:rPr>
              <a:t>INNOVA – </a:t>
            </a:r>
            <a:r>
              <a:rPr lang="tr-TR" sz="1300" b="1" dirty="0" err="1">
                <a:latin typeface="Arial Rounded MT Bold" panose="020F0704030504030204" pitchFamily="34" charset="0"/>
              </a:rPr>
              <a:t>PATıKA.DEV</a:t>
            </a:r>
            <a:r>
              <a:rPr lang="tr-TR" sz="1300" b="1" dirty="0">
                <a:latin typeface="Arial Rounded MT Bold" panose="020F0704030504030204" pitchFamily="34" charset="0"/>
              </a:rPr>
              <a:t> JAVA SPRING BOOTCAMP</a:t>
            </a:r>
            <a:br>
              <a:rPr lang="tr-TR" b="1" dirty="0">
                <a:latin typeface="Arial Rounded MT Bold" panose="020F0704030504030204" pitchFamily="34" charset="0"/>
              </a:rPr>
            </a:b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99D0060-333D-4F39-9A42-72E8755F6334}"/>
              </a:ext>
            </a:extLst>
          </p:cNvPr>
          <p:cNvSpPr txBox="1"/>
          <p:nvPr/>
        </p:nvSpPr>
        <p:spPr>
          <a:xfrm>
            <a:off x="10314993" y="77756"/>
            <a:ext cx="168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FFFF00"/>
                </a:solidFill>
              </a:rPr>
              <a:t>SOLID</a:t>
            </a:r>
            <a:r>
              <a:rPr lang="tr-TR" sz="1400" dirty="0"/>
              <a:t> </a:t>
            </a:r>
            <a:r>
              <a:rPr lang="tr-TR" sz="1400" dirty="0" err="1"/>
              <a:t>PRENSİPLERi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63D15B-62D7-4C6A-B34D-0209B6BA20D4}"/>
              </a:ext>
            </a:extLst>
          </p:cNvPr>
          <p:cNvSpPr txBox="1"/>
          <p:nvPr/>
        </p:nvSpPr>
        <p:spPr>
          <a:xfrm>
            <a:off x="685801" y="1070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FFFF00"/>
                </a:solidFill>
                <a:effectLst/>
                <a:latin typeface="sohne"/>
              </a:rPr>
              <a:t>L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 —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Liskov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substitution</a:t>
            </a:r>
            <a:r>
              <a:rPr lang="tr-TR" b="0" i="0" dirty="0">
                <a:solidFill>
                  <a:srgbClr val="FFFF00"/>
                </a:solidFill>
                <a:effectLst/>
                <a:latin typeface="sohne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sohne"/>
              </a:rPr>
              <a:t>principle</a:t>
            </a:r>
            <a:endParaRPr lang="tr-TR" b="0" i="0" dirty="0">
              <a:solidFill>
                <a:srgbClr val="FFFF00"/>
              </a:solidFill>
              <a:effectLst/>
              <a:latin typeface="sohne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17853A2-13E8-4E5B-9F03-0F7C674B0C85}"/>
              </a:ext>
            </a:extLst>
          </p:cNvPr>
          <p:cNvSpPr txBox="1"/>
          <p:nvPr/>
        </p:nvSpPr>
        <p:spPr>
          <a:xfrm>
            <a:off x="685800" y="1716832"/>
            <a:ext cx="10203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dirty="0">
                <a:effectLst/>
                <a:latin typeface="charter"/>
              </a:rPr>
              <a:t>Kodlarımızda herhangi bir değişiklik yapmaya gerek duymadan alt sınıfları, türedikleri(üst) sınıfların yerine kullanabilmeliyiz.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FF70DE-FC35-4BC3-92B0-B40FBA21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835" y="2982617"/>
            <a:ext cx="4376109" cy="306413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1847C0F-5B94-46A4-94D4-0A18C96B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82617"/>
            <a:ext cx="6097554" cy="22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83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300</TotalTime>
  <Words>626</Words>
  <Application>Microsoft Office PowerPoint</Application>
  <PresentationFormat>Geniş ekran</PresentationFormat>
  <Paragraphs>88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charter</vt:lpstr>
      <vt:lpstr>Poppins</vt:lpstr>
      <vt:lpstr>sohne</vt:lpstr>
      <vt:lpstr>Gökyüzü</vt:lpstr>
      <vt:lpstr>INNOVA – PATıKA.DEV JAVA SPRING BOOTCAMP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– PATıKA.DEV JAVA SPRING BOOTCAMP</dc:title>
  <dc:creator>Emre Karaman</dc:creator>
  <cp:lastModifiedBy>Emre Karaman</cp:lastModifiedBy>
  <cp:revision>6</cp:revision>
  <dcterms:created xsi:type="dcterms:W3CDTF">2022-02-07T17:42:16Z</dcterms:created>
  <dcterms:modified xsi:type="dcterms:W3CDTF">2022-02-09T19:41:46Z</dcterms:modified>
</cp:coreProperties>
</file>