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4eab281c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4eab281c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4eab281c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4eab281c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4eab281c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4eab281c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eab281c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eab281c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eab281c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eab281c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4eab281c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4eab281c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eab281c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eab281c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4eab281c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4eab281c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4eab281c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4eab281c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4eab281c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4eab281c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4eab281c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4eab281c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yazilimcigenclik.com.tr/solid-yazilim-gelistirme-prensipler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0710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PATİKA - INNOVA</a:t>
            </a:r>
            <a:endParaRPr/>
          </a:p>
        </p:txBody>
      </p:sp>
      <p:sp>
        <p:nvSpPr>
          <p:cNvPr id="129" name="Google Shape;129;p13"/>
          <p:cNvSpPr txBox="1"/>
          <p:nvPr>
            <p:ph idx="1" type="subTitle"/>
          </p:nvPr>
        </p:nvSpPr>
        <p:spPr>
          <a:xfrm>
            <a:off x="1858700" y="2955093"/>
            <a:ext cx="5361300" cy="98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Ahmet AKAN 5 Şubat 2022</a:t>
            </a:r>
            <a:endParaRPr/>
          </a:p>
          <a:p>
            <a:pPr indent="0" lvl="0" marL="0" rtl="0" algn="ctr">
              <a:spcBef>
                <a:spcPts val="0"/>
              </a:spcBef>
              <a:spcAft>
                <a:spcPts val="0"/>
              </a:spcAft>
              <a:buNone/>
            </a:pPr>
            <a:r>
              <a:rPr lang="tr"/>
              <a:t>Java Spring Bootcamp - 4. Ödev</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Dependency Inversion Principle</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000000"/>
                </a:solidFill>
                <a:highlight>
                  <a:srgbClr val="FFFFFF"/>
                </a:highlight>
                <a:latin typeface="Roboto"/>
                <a:ea typeface="Roboto"/>
                <a:cs typeface="Roboto"/>
                <a:sym typeface="Roboto"/>
              </a:rPr>
              <a:t>Türkçe karşılığı “Bağımlılığın Ters Çevrilmesi” olan bu prensibe göre; alt sınıflarda yapılan değişiklikler üst sınıfları etkilememelidir yani sınıflar arası bağımlılıklar olabildiğince az olmalıdır ve özellikle üst seviye sınıflar, alt seviye sınıflara bağımlı olmamalıdır.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rPr lang="tr" sz="1200">
                <a:solidFill>
                  <a:srgbClr val="000000"/>
                </a:solidFill>
                <a:highlight>
                  <a:srgbClr val="FFFFFF"/>
                </a:highlight>
                <a:latin typeface="Roboto"/>
                <a:ea typeface="Roboto"/>
                <a:cs typeface="Roboto"/>
                <a:sym typeface="Roboto"/>
              </a:rPr>
              <a:t>Peki burada ne yapmalıyız? Burada yüksek seviye sınıf ile düşük seviye sınıf arasında bir soyutlama katmanı oluşturarak her iki sınıfı da soyut kavramlar üzerinden yönetmeliyiz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3"/>
          <p:cNvPicPr preferRelativeResize="0"/>
          <p:nvPr/>
        </p:nvPicPr>
        <p:blipFill>
          <a:blip r:embed="rId3">
            <a:alphaModFix/>
          </a:blip>
          <a:stretch>
            <a:fillRect/>
          </a:stretch>
        </p:blipFill>
        <p:spPr>
          <a:xfrm>
            <a:off x="1061274" y="633275"/>
            <a:ext cx="6551424" cy="407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a:t>
            </a:r>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u="sng">
                <a:solidFill>
                  <a:schemeClr val="hlink"/>
                </a:solidFill>
                <a:hlinkClick r:id="rId3"/>
              </a:rPr>
              <a:t>https://yazilimcigenclik.com.tr/solid-yazilim-gelistirme-prensipleri/</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tr"/>
              <a:t>http://cagataykiziltan.net/solid-prensipleri/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a:t>
            </a:r>
            <a:r>
              <a:rPr lang="tr"/>
              <a:t>. ÖDEV KONULARI</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S.O.L.İ.D  PRENSİPLERİ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54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1" name="Google Shape;141;p15"/>
          <p:cNvSpPr txBox="1"/>
          <p:nvPr>
            <p:ph idx="1" type="body"/>
          </p:nvPr>
        </p:nvSpPr>
        <p:spPr>
          <a:xfrm>
            <a:off x="819150" y="1362175"/>
            <a:ext cx="7505700" cy="3076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sz="1350">
                <a:solidFill>
                  <a:srgbClr val="333333"/>
                </a:solidFill>
                <a:highlight>
                  <a:srgbClr val="FFFFFF"/>
                </a:highlight>
                <a:latin typeface="Arial"/>
                <a:ea typeface="Arial"/>
                <a:cs typeface="Arial"/>
                <a:sym typeface="Arial"/>
              </a:rPr>
              <a:t>Günümüzde birçoğumuz C#, Java gibi nesne yönelimli programlama dilleri kullanıyoruz. Peki kullandığımız dillerin gücünden ne kadar faydalanabiliyoruz? Geliştirdiğimiz uygulamalar, zaman içerisinde değişebilecek ihtiyaçlara ne kadar güçlü karşılık verebiliyor? Eğer object oriented programlama yapıyor isek, dünya üzerinde standart kabul edilen 5 temel prensibi bilmemiz gerekiyor.</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1. (S)ingle Responsibility Principle</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2. (O)pen/Closed Principle</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3. (L)iskov ‘s Substitution Principle</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4. (I)nterface Segregation Principle</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5. (D)ependency Inversion Principle</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7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Single Responsibility Principle</a:t>
            </a:r>
            <a:endParaRPr/>
          </a:p>
        </p:txBody>
      </p:sp>
      <p:sp>
        <p:nvSpPr>
          <p:cNvPr id="147" name="Google Shape;147;p16"/>
          <p:cNvSpPr txBox="1"/>
          <p:nvPr>
            <p:ph idx="1" type="body"/>
          </p:nvPr>
        </p:nvSpPr>
        <p:spPr>
          <a:xfrm>
            <a:off x="819150" y="1384500"/>
            <a:ext cx="7505700" cy="3054300"/>
          </a:xfrm>
          <a:prstGeom prst="rect">
            <a:avLst/>
          </a:prstGeom>
        </p:spPr>
        <p:txBody>
          <a:bodyPr anchorCtr="0" anchor="t" bIns="91425" lIns="91425" spcFirstLastPara="1" rIns="91425" wrap="square" tIns="91425">
            <a:normAutofit fontScale="92500" lnSpcReduction="10000"/>
          </a:bodyPr>
          <a:lstStyle/>
          <a:p>
            <a:pPr indent="457200" lvl="0" marL="0" rtl="0" algn="l">
              <a:spcBef>
                <a:spcPts val="0"/>
              </a:spcBef>
              <a:spcAft>
                <a:spcPts val="0"/>
              </a:spcAft>
              <a:buNone/>
            </a:pPr>
            <a:r>
              <a:rPr lang="tr" sz="1350">
                <a:solidFill>
                  <a:srgbClr val="333333"/>
                </a:solidFill>
                <a:highlight>
                  <a:srgbClr val="FFFFFF"/>
                </a:highlight>
                <a:latin typeface="Arial"/>
                <a:ea typeface="Arial"/>
                <a:cs typeface="Arial"/>
                <a:sym typeface="Arial"/>
              </a:rPr>
              <a:t>Her ne kadar kaliteli kod yazmak için özen göstersek de, çalışma hayatında önümüze sadece kendi geliştirmiş olduğumuz projeler gelmiyor. Tek bir class içerisinde yazılmış binlerce satır kodu okuyup anlamaya çalışmak (belki sadece küçük bir revizyon için) zorunda kalabiliyoruz. </a:t>
            </a:r>
            <a:endParaRPr sz="1350">
              <a:solidFill>
                <a:srgbClr val="333333"/>
              </a:solidFill>
              <a:highlight>
                <a:srgbClr val="FFFFFF"/>
              </a:highlight>
              <a:latin typeface="Arial"/>
              <a:ea typeface="Arial"/>
              <a:cs typeface="Arial"/>
              <a:sym typeface="Arial"/>
            </a:endParaRPr>
          </a:p>
          <a:p>
            <a:pPr indent="45720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Projenin içerisindeki her bir yapı, diğer yapılara o kadar bağımlıdır ve yapılan işler o kadar iç içe geçmiştir ki; küçük bir değişikliğin neleri etkileyeceğini kestirmeniz çok zordur ve genelde böyle projeler çöp proje olarak görülür. İçerisindeki class’ları methodları alıp başka bir projede kullanamazsınız.</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tr" sz="1350">
                <a:solidFill>
                  <a:srgbClr val="333333"/>
                </a:solidFill>
                <a:highlight>
                  <a:srgbClr val="FFFFFF"/>
                </a:highlight>
                <a:latin typeface="Arial"/>
                <a:ea typeface="Arial"/>
                <a:cs typeface="Arial"/>
                <a:sym typeface="Arial"/>
              </a:rPr>
              <a:t>Eğer tek sorumluluk prensibine uyarsanız bu şekilde binlerce satırlık class’larınız methodlarınız olmaz. Her class’ın, her mothodun sadece tek bir yaptığı iş vardır, böylece bir değişiklik yapmak için sadece bir nedeniniz olmuş olur. Genişleyebilir, tekrar kullanılabilir ve test edilebilir yapılar kurmak için tek sorumluluk ilkesini dikkate almamız gerekir.</a:t>
            </a:r>
            <a:endParaRPr sz="1350">
              <a:solidFill>
                <a:srgbClr val="333333"/>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02625"/>
            <a:ext cx="7505700" cy="8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Open/Closed Principle</a:t>
            </a:r>
            <a:endParaRPr/>
          </a:p>
        </p:txBody>
      </p:sp>
      <p:sp>
        <p:nvSpPr>
          <p:cNvPr id="153" name="Google Shape;153;p17"/>
          <p:cNvSpPr txBox="1"/>
          <p:nvPr>
            <p:ph idx="1" type="body"/>
          </p:nvPr>
        </p:nvSpPr>
        <p:spPr>
          <a:xfrm>
            <a:off x="819150" y="1345350"/>
            <a:ext cx="7505700" cy="30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200">
                <a:solidFill>
                  <a:srgbClr val="000000"/>
                </a:solidFill>
                <a:highlight>
                  <a:srgbClr val="FFFFFF"/>
                </a:highlight>
                <a:latin typeface="Roboto"/>
                <a:ea typeface="Roboto"/>
                <a:cs typeface="Roboto"/>
                <a:sym typeface="Roboto"/>
              </a:rPr>
              <a:t>Türkçe çevirisi “Açık/Kapalı” olan prensip, projede geliştirilen nesnelerin geliştirilmeye açık ama değişime kapalı olmaları gerektiğini ifade eder. Yani bir nesne davranışını değiştirmeden yeni özellikler kazabiliyor olmalıdır. Bu prensip, sürdürülebilir ve tekrar kullanılabilir yapıda kod yazmanın temelini oluşturur.</a:t>
            </a:r>
            <a:endParaRPr/>
          </a:p>
        </p:txBody>
      </p:sp>
      <p:pic>
        <p:nvPicPr>
          <p:cNvPr id="154" name="Google Shape;154;p17"/>
          <p:cNvPicPr preferRelativeResize="0"/>
          <p:nvPr/>
        </p:nvPicPr>
        <p:blipFill>
          <a:blip r:embed="rId3">
            <a:alphaModFix/>
          </a:blip>
          <a:stretch>
            <a:fillRect/>
          </a:stretch>
        </p:blipFill>
        <p:spPr>
          <a:xfrm>
            <a:off x="1760727" y="2177425"/>
            <a:ext cx="4711726" cy="268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Liskov’s Substitution Principle</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200">
                <a:solidFill>
                  <a:srgbClr val="000000"/>
                </a:solidFill>
                <a:highlight>
                  <a:srgbClr val="FFFFFF"/>
                </a:highlight>
                <a:latin typeface="Roboto"/>
                <a:ea typeface="Roboto"/>
                <a:cs typeface="Roboto"/>
                <a:sym typeface="Roboto"/>
              </a:rPr>
              <a:t>“Yerine Geçme” olarak Türkçeye çevirdiğimiz prensibe göre; miras alarak türemiş olan class’ların önce miras aldıkları nesnenin tüm özelliklerini kullanması, daha sonra da kendi özelliklerini barındırması gerekir. Eğer oluşturduğumuz class, miras aldığı nesnenin ‘tüm’ özelliklerini kullanmayacaksa ortaya gereksiz kod blokları çıkar ve bu da bir geliştiricinin isteyeceği en son şeydir. Çünkü bir geliştirici her daim ‘Clean Code’ yazmaya çalışır.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9"/>
          <p:cNvPicPr preferRelativeResize="0"/>
          <p:nvPr/>
        </p:nvPicPr>
        <p:blipFill>
          <a:blip r:embed="rId3">
            <a:alphaModFix/>
          </a:blip>
          <a:stretch>
            <a:fillRect/>
          </a:stretch>
        </p:blipFill>
        <p:spPr>
          <a:xfrm>
            <a:off x="1670475" y="319900"/>
            <a:ext cx="5737400" cy="4593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328125"/>
            <a:ext cx="7505700" cy="10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Interface Segregation Principle</a:t>
            </a:r>
            <a:endParaRPr/>
          </a:p>
        </p:txBody>
      </p:sp>
      <p:sp>
        <p:nvSpPr>
          <p:cNvPr id="173" name="Google Shape;173;p20"/>
          <p:cNvSpPr txBox="1"/>
          <p:nvPr>
            <p:ph idx="1" type="body"/>
          </p:nvPr>
        </p:nvSpPr>
        <p:spPr>
          <a:xfrm>
            <a:off x="819150" y="1558625"/>
            <a:ext cx="7505700" cy="28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000000"/>
                </a:solidFill>
                <a:highlight>
                  <a:srgbClr val="FFFFFF"/>
                </a:highlight>
                <a:latin typeface="Roboto"/>
                <a:ea typeface="Roboto"/>
                <a:cs typeface="Roboto"/>
                <a:sym typeface="Roboto"/>
              </a:rPr>
              <a:t>“Arayüz Ayırımı” prensibinde; bir interface’e gerekenden fazla sorumluluk eklemek yerine, daha özelleştirilmiş birden fazla interface oluşturulmalıdır. Nesneler, ihtiyacı olmayan özellik veya metotlar içeren interface’leri miras almaya zorlanmamalıdır.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rPr lang="tr" sz="1200">
                <a:solidFill>
                  <a:srgbClr val="000000"/>
                </a:solidFill>
                <a:highlight>
                  <a:srgbClr val="FFFFFF"/>
                </a:highlight>
                <a:latin typeface="Roboto"/>
                <a:ea typeface="Roboto"/>
                <a:cs typeface="Roboto"/>
                <a:sym typeface="Roboto"/>
              </a:rPr>
              <a:t>Sizinde farkettiğiniz üzere “Single Responsibility” ve “Interface Segregation” prensipleri birbirine oldukça benzemekte ve aynı amaca hizmet etmektedirler. Ancak burada gözden kaçırılmaması gereken en önemli husus şudur ki; ‘Interface Segregation’ prensibi interface’ler ile ilgilenirken, ‘Single Responsibility’ prensibi class’lar ile ilgilenmektedir.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1"/>
          <p:cNvPicPr preferRelativeResize="0"/>
          <p:nvPr/>
        </p:nvPicPr>
        <p:blipFill>
          <a:blip r:embed="rId3">
            <a:alphaModFix/>
          </a:blip>
          <a:stretch>
            <a:fillRect/>
          </a:stretch>
        </p:blipFill>
        <p:spPr>
          <a:xfrm>
            <a:off x="284188" y="423649"/>
            <a:ext cx="8575626" cy="4296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