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51" r:id="rId3"/>
    <p:sldId id="353" r:id="rId4"/>
    <p:sldId id="354" r:id="rId5"/>
    <p:sldId id="355" r:id="rId6"/>
    <p:sldId id="340" r:id="rId7"/>
    <p:sldId id="342" r:id="rId8"/>
    <p:sldId id="343" r:id="rId9"/>
    <p:sldId id="341" r:id="rId10"/>
    <p:sldId id="344" r:id="rId11"/>
    <p:sldId id="345" r:id="rId12"/>
    <p:sldId id="346" r:id="rId13"/>
    <p:sldId id="347" r:id="rId14"/>
    <p:sldId id="349" r:id="rId15"/>
    <p:sldId id="350" r:id="rId16"/>
    <p:sldId id="348" r:id="rId17"/>
    <p:sldId id="321" r:id="rId18"/>
    <p:sldId id="322" r:id="rId19"/>
    <p:sldId id="327" r:id="rId20"/>
    <p:sldId id="328" r:id="rId21"/>
    <p:sldId id="323" r:id="rId22"/>
    <p:sldId id="329" r:id="rId23"/>
    <p:sldId id="330" r:id="rId24"/>
    <p:sldId id="331" r:id="rId25"/>
    <p:sldId id="332" r:id="rId26"/>
    <p:sldId id="324" r:id="rId27"/>
    <p:sldId id="333" r:id="rId28"/>
    <p:sldId id="334" r:id="rId29"/>
    <p:sldId id="325" r:id="rId30"/>
    <p:sldId id="335" r:id="rId31"/>
    <p:sldId id="336" r:id="rId32"/>
    <p:sldId id="326" r:id="rId33"/>
    <p:sldId id="337" r:id="rId34"/>
    <p:sldId id="339" r:id="rId35"/>
    <p:sldId id="320" r:id="rId36"/>
    <p:sldId id="257" r:id="rId37"/>
    <p:sldId id="258" r:id="rId38"/>
    <p:sldId id="272" r:id="rId39"/>
    <p:sldId id="273" r:id="rId40"/>
    <p:sldId id="274" r:id="rId41"/>
    <p:sldId id="275" r:id="rId42"/>
    <p:sldId id="276" r:id="rId43"/>
    <p:sldId id="277" r:id="rId44"/>
    <p:sldId id="279" r:id="rId45"/>
    <p:sldId id="280" r:id="rId46"/>
    <p:sldId id="281" r:id="rId47"/>
    <p:sldId id="282" r:id="rId48"/>
    <p:sldId id="283" r:id="rId49"/>
    <p:sldId id="285" r:id="rId50"/>
    <p:sldId id="284"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 id="302" r:id="rId68"/>
    <p:sldId id="303" r:id="rId69"/>
    <p:sldId id="259" r:id="rId70"/>
    <p:sldId id="319" r:id="rId71"/>
    <p:sldId id="304" r:id="rId72"/>
    <p:sldId id="305" r:id="rId73"/>
    <p:sldId id="306" r:id="rId74"/>
    <p:sldId id="307" r:id="rId75"/>
    <p:sldId id="308" r:id="rId76"/>
    <p:sldId id="309" r:id="rId77"/>
    <p:sldId id="310" r:id="rId78"/>
    <p:sldId id="311" r:id="rId79"/>
    <p:sldId id="312" r:id="rId80"/>
    <p:sldId id="313" r:id="rId81"/>
    <p:sldId id="314" r:id="rId82"/>
    <p:sldId id="315" r:id="rId83"/>
    <p:sldId id="316" r:id="rId84"/>
    <p:sldId id="317" r:id="rId85"/>
    <p:sldId id="318" r:id="rId8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nova Bootcamp Ödevler" id="{1834BBD4-BA71-499A-985C-55C42C7E5C6F}">
          <p14:sldIdLst>
            <p14:sldId id="256"/>
          </p14:sldIdLst>
        </p14:section>
        <p14:section name="5. Ödev - 06.02.2022" id="{2D825F80-E2D8-4E05-974E-53207FD16EC8}">
          <p14:sldIdLst>
            <p14:sldId id="351"/>
            <p14:sldId id="353"/>
            <p14:sldId id="354"/>
            <p14:sldId id="355"/>
          </p14:sldIdLst>
        </p14:section>
        <p14:section name="4. Ödev - 29.01.2022" id="{49A28FF0-2263-43E6-82F3-9DF0B7E35F90}">
          <p14:sldIdLst>
            <p14:sldId id="340"/>
            <p14:sldId id="342"/>
            <p14:sldId id="343"/>
            <p14:sldId id="341"/>
            <p14:sldId id="344"/>
            <p14:sldId id="345"/>
            <p14:sldId id="346"/>
            <p14:sldId id="347"/>
            <p14:sldId id="349"/>
            <p14:sldId id="350"/>
            <p14:sldId id="348"/>
          </p14:sldIdLst>
        </p14:section>
        <p14:section name="3. Ödev - 22.01.2022" id="{5CFC6375-9D96-4057-8D72-1348164E36E3}">
          <p14:sldIdLst>
            <p14:sldId id="321"/>
            <p14:sldId id="322"/>
            <p14:sldId id="327"/>
            <p14:sldId id="328"/>
            <p14:sldId id="323"/>
            <p14:sldId id="329"/>
            <p14:sldId id="330"/>
            <p14:sldId id="331"/>
            <p14:sldId id="332"/>
            <p14:sldId id="324"/>
            <p14:sldId id="333"/>
            <p14:sldId id="334"/>
            <p14:sldId id="325"/>
            <p14:sldId id="335"/>
            <p14:sldId id="336"/>
            <p14:sldId id="326"/>
            <p14:sldId id="337"/>
            <p14:sldId id="339"/>
          </p14:sldIdLst>
        </p14:section>
        <p14:section name="2. Ödev - 15.01.2022" id="{6C6D9101-2456-4F21-92B1-36891D27A898}">
          <p14:sldIdLst>
            <p14:sldId id="320"/>
            <p14:sldId id="257"/>
            <p14:sldId id="258"/>
            <p14:sldId id="272"/>
            <p14:sldId id="273"/>
            <p14:sldId id="274"/>
            <p14:sldId id="275"/>
            <p14:sldId id="276"/>
            <p14:sldId id="277"/>
            <p14:sldId id="279"/>
            <p14:sldId id="280"/>
            <p14:sldId id="281"/>
            <p14:sldId id="282"/>
            <p14:sldId id="283"/>
            <p14:sldId id="285"/>
            <p14:sldId id="284"/>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259"/>
          </p14:sldIdLst>
        </p14:section>
        <p14:section name="1. Ödev - 09.01.2022" id="{E8317658-1412-463F-96F9-F99B89FBEF63}">
          <p14:sldIdLst>
            <p14:sldId id="319"/>
            <p14:sldId id="304"/>
            <p14:sldId id="305"/>
            <p14:sldId id="306"/>
            <p14:sldId id="307"/>
            <p14:sldId id="308"/>
            <p14:sldId id="309"/>
            <p14:sldId id="310"/>
            <p14:sldId id="311"/>
            <p14:sldId id="312"/>
            <p14:sldId id="313"/>
            <p14:sldId id="314"/>
            <p14:sldId id="315"/>
            <p14:sldId id="316"/>
            <p14:sldId id="317"/>
            <p14:sldId id="31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94664" autoAdjust="0"/>
  </p:normalViewPr>
  <p:slideViewPr>
    <p:cSldViewPr>
      <p:cViewPr varScale="1">
        <p:scale>
          <a:sx n="110" d="100"/>
          <a:sy n="110" d="100"/>
        </p:scale>
        <p:origin x="-1644" y="-96"/>
      </p:cViewPr>
      <p:guideLst>
        <p:guide orient="horz" pos="2160"/>
        <p:guide pos="2880"/>
      </p:guideLst>
    </p:cSldViewPr>
  </p:slideViewPr>
  <p:outlineViewPr>
    <p:cViewPr>
      <p:scale>
        <a:sx n="33" d="100"/>
        <a:sy n="33" d="100"/>
      </p:scale>
      <p:origin x="0" y="2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tr-TR" smtClean="0"/>
              <a:t>Asıl başlık stili için tıklatın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7" name="Date Placeholder 6"/>
          <p:cNvSpPr>
            <a:spLocks noGrp="1"/>
          </p:cNvSpPr>
          <p:nvPr>
            <p:ph type="dt" sz="half" idx="10"/>
          </p:nvPr>
        </p:nvSpPr>
        <p:spPr/>
        <p:txBody>
          <a:bodyPr/>
          <a:lstStyle/>
          <a:p>
            <a:fld id="{863BE55C-02A2-4FEA-9A93-DDFD7B3C9733}" type="datetimeFigureOut">
              <a:rPr lang="tr-TR" smtClean="0"/>
              <a:t>12.02.2022</a:t>
            </a:fld>
            <a:endParaRPr lang="tr-TR"/>
          </a:p>
        </p:txBody>
      </p:sp>
      <p:sp>
        <p:nvSpPr>
          <p:cNvPr id="8" name="Slide Number Placeholder 7"/>
          <p:cNvSpPr>
            <a:spLocks noGrp="1"/>
          </p:cNvSpPr>
          <p:nvPr>
            <p:ph type="sldNum" sz="quarter" idx="11"/>
          </p:nvPr>
        </p:nvSpPr>
        <p:spPr/>
        <p:txBody>
          <a:bodyPr/>
          <a:lstStyle/>
          <a:p>
            <a:fld id="{A1C36D4B-A64E-47CC-A7B6-83D51AA0C90F}"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63BE55C-02A2-4FEA-9A93-DDFD7B3C9733}" type="datetimeFigureOut">
              <a:rPr lang="tr-TR" smtClean="0"/>
              <a:t>12.02.2022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63BE55C-02A2-4FEA-9A93-DDFD7B3C9733}" type="datetimeFigureOut">
              <a:rPr lang="tr-TR" smtClean="0"/>
              <a:t>12.02.2022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63BE55C-02A2-4FEA-9A93-DDFD7B3C9733}" type="datetimeFigureOut">
              <a:rPr lang="tr-TR" smtClean="0"/>
              <a:t>12.02.2022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tr-TR" smtClean="0"/>
              <a:t>Asıl başlık stili için tıklatın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63BE55C-02A2-4FEA-9A93-DDFD7B3C9733}" type="datetimeFigureOut">
              <a:rPr lang="tr-TR" smtClean="0"/>
              <a:t>12.02.2022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3BE55C-02A2-4FEA-9A93-DDFD7B3C9733}" type="datetimeFigureOut">
              <a:rPr lang="tr-TR" smtClean="0"/>
              <a:t>12.02.2022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
        <p:nvSpPr>
          <p:cNvPr id="9" name="Title 8"/>
          <p:cNvSpPr>
            <a:spLocks noGrp="1"/>
          </p:cNvSpPr>
          <p:nvPr>
            <p:ph type="title"/>
          </p:nvPr>
        </p:nvSpPr>
        <p:spPr>
          <a:xfrm>
            <a:off x="914400" y="1544715"/>
            <a:ext cx="7315200" cy="1154097"/>
          </a:xfrm>
        </p:spPr>
        <p:txBody>
          <a:bodyPr/>
          <a:lstStyle/>
          <a:p>
            <a:r>
              <a:rPr lang="tr-TR" smtClean="0"/>
              <a:t>Asıl başlık stili için tıklatın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7" name="Date Placeholder 6"/>
          <p:cNvSpPr>
            <a:spLocks noGrp="1"/>
          </p:cNvSpPr>
          <p:nvPr>
            <p:ph type="dt" sz="half" idx="10"/>
          </p:nvPr>
        </p:nvSpPr>
        <p:spPr/>
        <p:txBody>
          <a:bodyPr/>
          <a:lstStyle/>
          <a:p>
            <a:fld id="{863BE55C-02A2-4FEA-9A93-DDFD7B3C9733}" type="datetimeFigureOut">
              <a:rPr lang="tr-TR" smtClean="0"/>
              <a:t>12.02.2022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1C36D4B-A64E-47CC-A7B6-83D51AA0C90F}" type="slidenum">
              <a:rPr lang="tr-TR" smtClean="0"/>
              <a:t>‹#›</a:t>
            </a:fld>
            <a:endParaRPr lang="tr-TR"/>
          </a:p>
        </p:txBody>
      </p:sp>
      <p:sp>
        <p:nvSpPr>
          <p:cNvPr id="10" name="Title 9"/>
          <p:cNvSpPr>
            <a:spLocks noGrp="1"/>
          </p:cNvSpPr>
          <p:nvPr>
            <p:ph type="title"/>
          </p:nvPr>
        </p:nvSpPr>
        <p:spPr>
          <a:xfrm>
            <a:off x="914400" y="1544715"/>
            <a:ext cx="7315200" cy="1154097"/>
          </a:xfrm>
        </p:spPr>
        <p:txBody>
          <a:bodyPr/>
          <a:lstStyle/>
          <a:p>
            <a:r>
              <a:rPr lang="tr-TR" smtClean="0"/>
              <a:t>Asıl başlık stili için tıklatın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863BE55C-02A2-4FEA-9A93-DDFD7B3C9733}" type="datetimeFigureOut">
              <a:rPr lang="tr-TR" smtClean="0"/>
              <a:t>12.02.2022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BE55C-02A2-4FEA-9A93-DDFD7B3C9733}" type="datetimeFigureOut">
              <a:rPr lang="tr-TR" smtClean="0"/>
              <a:t>12.02.2022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tr-TR" smtClean="0"/>
              <a:t>Asıl başlık stili için tıklatın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63BE55C-02A2-4FEA-9A93-DDFD7B3C9733}" type="datetimeFigureOut">
              <a:rPr lang="tr-TR" smtClean="0"/>
              <a:t>12.02.2022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63BE55C-02A2-4FEA-9A93-DDFD7B3C9733}" type="datetimeFigureOut">
              <a:rPr lang="tr-TR" smtClean="0"/>
              <a:t>12.02.2022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863BE55C-02A2-4FEA-9A93-DDFD7B3C9733}" type="datetimeFigureOut">
              <a:rPr lang="tr-TR" smtClean="0"/>
              <a:t>12.02.2022</a:t>
            </a:fld>
            <a:endParaRPr lang="tr-T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A1C36D4B-A64E-47CC-A7B6-83D51AA0C90F}" type="slidenum">
              <a:rPr lang="tr-TR" smtClean="0"/>
              <a:t>‹#›</a:t>
            </a:fld>
            <a:endParaRPr lang="tr-T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tr-T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koraypeker.com/2018/04/04/jar-war-ear-uclemesi/#:~:text=WAR%20dosyas%C4%B1%2C%20JAR%20dosyalar%C4%B1%2C%20JavaServer,da%C4%9F%C4%B1tmak%20i%C3%A7in%20kullan%C4%B1lan%20bir%20dosyad%C4%B1r" TargetMode="External"/><Relationship Id="rId7" Type="http://schemas.openxmlformats.org/officeDocument/2006/relationships/hyperlink" Target="https://medium.com/@furkanyaylacesme/path-relative-path-ve-absolute-path-nedir-aralar%C4%B1nda-ki-farklar-nelerdir-ae05cd22356c#:~:text=Absolute%20path%20ise%20bir%20dosya,edilmeyen%20bir%20path%20verme%20i%C5%9Flemidir" TargetMode="External"/><Relationship Id="rId2" Type="http://schemas.openxmlformats.org/officeDocument/2006/relationships/hyperlink" Target="https://tr.strephonsays.com/what-is-the-difference-between-jar-war-and-ear" TargetMode="External"/><Relationship Id="rId1" Type="http://schemas.openxmlformats.org/officeDocument/2006/relationships/slideLayout" Target="../slideLayouts/slideLayout2.xml"/><Relationship Id="rId6" Type="http://schemas.openxmlformats.org/officeDocument/2006/relationships/hyperlink" Target="https://www.cevapbizde.com/ascii-kodu-nedir-ascii-kodlari-ne-ise-yarar/" TargetMode="External"/><Relationship Id="rId5" Type="http://schemas.openxmlformats.org/officeDocument/2006/relationships/hyperlink" Target="https://tr.wikipedia.org/wiki/Unicode" TargetMode="External"/><Relationship Id="rId4" Type="http://schemas.openxmlformats.org/officeDocument/2006/relationships/hyperlink" Target="https://www.arasindakifark.net/unicode-ve-ascii-farki-nedir-nasi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tutorialspoint.com/spring/spring_qualifier_annotation.htm" TargetMode="External"/><Relationship Id="rId2" Type="http://schemas.openxmlformats.org/officeDocument/2006/relationships/hyperlink" Target="http://kod5.org/ejb-8-interceptors/#:~:text=Interceptor%20bir%20metodun%20tetiklenmesi%20ile,i%C5%9Fi%20yapan%20baz%C4%B1%20bloklar%C4%B1%20olacak" TargetMode="External"/><Relationship Id="rId1" Type="http://schemas.openxmlformats.org/officeDocument/2006/relationships/slideLayout" Target="../slideLayouts/slideLayout2.xml"/><Relationship Id="rId5" Type="http://schemas.openxmlformats.org/officeDocument/2006/relationships/hyperlink" Target="https://netbeans.apache.org/kb/docs/javaee/cdi-validate.html#:~:text=CDI%20offers%20the%20use%20of,to%20use%20in%20CDI's%20beans" TargetMode="External"/><Relationship Id="rId4" Type="http://schemas.openxmlformats.org/officeDocument/2006/relationships/hyperlink" Target="https://www.baeldung.com/spring-qualifier-annotation"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s://tugrulbayrak.medium.com/creational-patterns-singleton-prototype-beabbcabdde6" TargetMode="External"/><Relationship Id="rId3" Type="http://schemas.openxmlformats.org/officeDocument/2006/relationships/hyperlink" Target="https://medium.com/huawei-developers-tr/java-versiyonlar%C4%B1-ve-gelen-yenilikler-8-16-1d024561b5b9" TargetMode="External"/><Relationship Id="rId7" Type="http://schemas.openxmlformats.org/officeDocument/2006/relationships/hyperlink" Target="https://bidb.itu.edu.tr/seyir-defteri/blog/2013/09/08/yarat%C4%B1msal-tasar%C4%B1m-kal%C4%B1plar%C4%B1-(creational-design-patterns)" TargetMode="External"/><Relationship Id="rId2" Type="http://schemas.openxmlformats.org/officeDocument/2006/relationships/hyperlink" Target="https://devnot.com/2017/java-8-hakkinda-bilmeniz-gerekenler/" TargetMode="External"/><Relationship Id="rId1" Type="http://schemas.openxmlformats.org/officeDocument/2006/relationships/slideLayout" Target="../slideLayouts/slideLayout2.xml"/><Relationship Id="rId6" Type="http://schemas.openxmlformats.org/officeDocument/2006/relationships/hyperlink" Target="https://halilozel1903.medium.com/model-view-controller-d26e6979b6d" TargetMode="External"/><Relationship Id="rId5" Type="http://schemas.openxmlformats.org/officeDocument/2006/relationships/hyperlink" Target="https://medium.com/pirilab/soli%CC%87d-prensipleri-1-1412bb3f1c70" TargetMode="External"/><Relationship Id="rId10" Type="http://schemas.openxmlformats.org/officeDocument/2006/relationships/hyperlink" Target="https://www.evrenbal.com/builder-tasarim-deseni-nedir/" TargetMode="External"/><Relationship Id="rId4" Type="http://schemas.openxmlformats.org/officeDocument/2006/relationships/hyperlink" Target="https://gokhana.medium.com/single-responsibility-prensibi-nedir-kod-%C3%B6rne%C4%9Fiyle-soli%CC%87d-c8b1602be602" TargetMode="External"/><Relationship Id="rId9" Type="http://schemas.openxmlformats.org/officeDocument/2006/relationships/hyperlink" Target="https://www.argenova.com.tr/design-pattern-tasarim-kaliplari-nedi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hyperlink" Target="https://anilemreozcelik.wordpress.com/2015/07/20/45/" TargetMode="External"/><Relationship Id="rId13" Type="http://schemas.openxmlformats.org/officeDocument/2006/relationships/hyperlink" Target="https://yazilimcigenclik.com.tr/stack-ve-heap-kavramlari/" TargetMode="External"/><Relationship Id="rId3" Type="http://schemas.openxmlformats.org/officeDocument/2006/relationships/hyperlink" Target="http://bilgioloji.com/pages/yazilim/kod/program/giris/derleyici-compiler-nedir/" TargetMode="External"/><Relationship Id="rId7" Type="http://schemas.openxmlformats.org/officeDocument/2006/relationships/hyperlink" Target="https://ceaksan.com/tr/compiler-interpreter" TargetMode="External"/><Relationship Id="rId12" Type="http://schemas.openxmlformats.org/officeDocument/2006/relationships/hyperlink" Target="https://umiitkose.com/2020/08/java-serialization-deserialization-islemleri/" TargetMode="External"/><Relationship Id="rId2" Type="http://schemas.openxmlformats.org/officeDocument/2006/relationships/hyperlink" Target="https://tr.wikipedia.org/wiki/Derleyici" TargetMode="External"/><Relationship Id="rId1" Type="http://schemas.openxmlformats.org/officeDocument/2006/relationships/slideLayout" Target="../slideLayouts/slideLayout2.xml"/><Relationship Id="rId6" Type="http://schemas.openxmlformats.org/officeDocument/2006/relationships/hyperlink" Target="https://medium.com/@msenell/derleyi%CC%87ci%CC%87-compiler-ve-yorumlayici-interpreter-%C3%BCzeri%CC%87ne-bi%CC%87r-deneme-d8656619ef6" TargetMode="External"/><Relationship Id="rId11" Type="http://schemas.openxmlformats.org/officeDocument/2006/relationships/hyperlink" Target="http://volkanozturk.net/java-serialization-serilestirme-nedir/" TargetMode="External"/><Relationship Id="rId5" Type="http://schemas.openxmlformats.org/officeDocument/2006/relationships/hyperlink" Target="http://www.bilisimakale.com/2018/11/13/yorumlayici-interpreter-ve-derleyici-compiler-nedir/" TargetMode="External"/><Relationship Id="rId10" Type="http://schemas.openxmlformats.org/officeDocument/2006/relationships/hyperlink" Target="https://tr.sawakinome.com/articles/technology/difference-between-wrapper-class-and-primitive-type-in-java-2.html" TargetMode="External"/><Relationship Id="rId4" Type="http://schemas.openxmlformats.org/officeDocument/2006/relationships/hyperlink" Target="https://wmaraci.com/nedir/compiler" TargetMode="External"/><Relationship Id="rId9" Type="http://schemas.openxmlformats.org/officeDocument/2006/relationships/hyperlink" Target="https://hasancelik.org/java-hafiza-yonetimi/Java-memory-models-pass-by-value-reference/" TargetMode="External"/><Relationship Id="rId14" Type="http://schemas.openxmlformats.org/officeDocument/2006/relationships/hyperlink" Target="https://www.gokhan-gokalp.com/stack-heap-kavramlar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Tree>
    <p:extLst>
      <p:ext uri="{BB962C8B-B14F-4D97-AF65-F5344CB8AC3E}">
        <p14:creationId xmlns:p14="http://schemas.microsoft.com/office/powerpoint/2010/main" val="304175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normAutofit fontScale="90000"/>
          </a:bodyPr>
          <a:lstStyle/>
          <a:p>
            <a:pPr algn="ctr"/>
            <a:r>
              <a:rPr lang="tr-TR" dirty="0"/>
              <a:t>ASCII </a:t>
            </a:r>
            <a:r>
              <a:rPr lang="tr-TR" dirty="0" err="1"/>
              <a:t>C</a:t>
            </a:r>
            <a:r>
              <a:rPr lang="tr-TR" dirty="0" err="1" smtClean="0"/>
              <a:t>ode</a:t>
            </a:r>
            <a:r>
              <a:rPr lang="tr-TR" dirty="0" smtClean="0"/>
              <a:t> </a:t>
            </a:r>
            <a:r>
              <a:rPr lang="tr-TR" dirty="0"/>
              <a:t>ile UNICODE A</a:t>
            </a:r>
            <a:r>
              <a:rPr lang="tr-TR" dirty="0" smtClean="0"/>
              <a:t>rasındaki Farklar</a:t>
            </a:r>
            <a:endParaRPr lang="tr-TR" dirty="0"/>
          </a:p>
        </p:txBody>
      </p:sp>
      <p:sp>
        <p:nvSpPr>
          <p:cNvPr id="3" name="İçerik Yer Tutucusu 2"/>
          <p:cNvSpPr>
            <a:spLocks noGrp="1"/>
          </p:cNvSpPr>
          <p:nvPr>
            <p:ph idx="1"/>
          </p:nvPr>
        </p:nvSpPr>
        <p:spPr>
          <a:xfrm>
            <a:off x="899592" y="2060848"/>
            <a:ext cx="7315200" cy="3539527"/>
          </a:xfrm>
        </p:spPr>
        <p:txBody>
          <a:bodyPr>
            <a:normAutofit fontScale="92500" lnSpcReduction="20000"/>
          </a:bodyPr>
          <a:lstStyle/>
          <a:p>
            <a:pPr fontAlgn="t"/>
            <a:r>
              <a:rPr lang="tr-TR" dirty="0"/>
              <a:t>ASCII yalnızca Latin alfabesi için kullanılabilir ve Latin alfabelerinde bile çoğu zaman yeteri kadar verimli değildir. Unicode ise evrensel olarak tüm dillerin kullanımına uygun şekilde tasarlanmıştır.</a:t>
            </a:r>
          </a:p>
          <a:p>
            <a:pPr fontAlgn="t"/>
            <a:r>
              <a:rPr lang="tr-TR" dirty="0"/>
              <a:t>ASCII’nin kullanımına 1963 yılında başlanırken ASCII’nin yerini alan Unicode’un geliştirilmesine 1980 yılında başlanmıştır.</a:t>
            </a:r>
          </a:p>
          <a:p>
            <a:pPr fontAlgn="t"/>
            <a:r>
              <a:rPr lang="tr-TR" dirty="0"/>
              <a:t>Unicode hala Unicode </a:t>
            </a:r>
            <a:r>
              <a:rPr lang="tr-TR" dirty="0" smtClean="0"/>
              <a:t>Konsorsiyumu </a:t>
            </a:r>
            <a:r>
              <a:rPr lang="tr-TR" dirty="0"/>
              <a:t>tarafından kar amacı gütmeden geliştirilmeye devam edilmektedir. ASCII’nin geliştirilmesi yıllar önce durdurulmuştur.</a:t>
            </a:r>
          </a:p>
          <a:p>
            <a:pPr fontAlgn="t"/>
            <a:r>
              <a:rPr lang="tr-TR" dirty="0"/>
              <a:t>Unicode’un geliştirilmesinin amacı evrensel olması ve platformlar arası yaşanan karmaşaların ortadan kaldırılmasıdır.</a:t>
            </a:r>
          </a:p>
          <a:p>
            <a:pPr fontAlgn="t"/>
            <a:r>
              <a:rPr lang="tr-TR" dirty="0"/>
              <a:t>ASCII tam olarak bir standart değilken Unicode tüm dünyada </a:t>
            </a:r>
            <a:r>
              <a:rPr lang="tr-TR" dirty="0" smtClean="0"/>
              <a:t>kabul </a:t>
            </a:r>
            <a:r>
              <a:rPr lang="tr-TR" dirty="0"/>
              <a:t>görmeyi başaran bir standarttır.</a:t>
            </a:r>
          </a:p>
        </p:txBody>
      </p:sp>
    </p:spTree>
    <p:extLst>
      <p:ext uri="{BB962C8B-B14F-4D97-AF65-F5344CB8AC3E}">
        <p14:creationId xmlns:p14="http://schemas.microsoft.com/office/powerpoint/2010/main" val="9063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548680"/>
            <a:ext cx="7315200" cy="1154097"/>
          </a:xfrm>
        </p:spPr>
        <p:txBody>
          <a:bodyPr/>
          <a:lstStyle/>
          <a:p>
            <a:pPr algn="ctr"/>
            <a:r>
              <a:rPr lang="tr-TR" dirty="0" smtClean="0"/>
              <a:t>JAR ve WAR</a:t>
            </a:r>
            <a:endParaRPr lang="tr-TR" dirty="0"/>
          </a:p>
        </p:txBody>
      </p:sp>
      <p:sp>
        <p:nvSpPr>
          <p:cNvPr id="3" name="İçerik Yer Tutucusu 2"/>
          <p:cNvSpPr>
            <a:spLocks noGrp="1"/>
          </p:cNvSpPr>
          <p:nvPr>
            <p:ph idx="1"/>
          </p:nvPr>
        </p:nvSpPr>
        <p:spPr>
          <a:xfrm>
            <a:off x="899592" y="1700808"/>
            <a:ext cx="7315200" cy="4392488"/>
          </a:xfrm>
        </p:spPr>
        <p:txBody>
          <a:bodyPr>
            <a:normAutofit fontScale="92500" lnSpcReduction="20000"/>
          </a:bodyPr>
          <a:lstStyle/>
          <a:p>
            <a:r>
              <a:rPr lang="tr-TR" dirty="0" smtClean="0">
                <a:solidFill>
                  <a:schemeClr val="tx2"/>
                </a:solidFill>
              </a:rPr>
              <a:t>JAR: </a:t>
            </a:r>
            <a:r>
              <a:rPr lang="tr-TR" dirty="0"/>
              <a:t>Java </a:t>
            </a:r>
            <a:r>
              <a:rPr lang="tr-TR" dirty="0" err="1"/>
              <a:t>Archive’nin</a:t>
            </a:r>
            <a:r>
              <a:rPr lang="tr-TR" dirty="0"/>
              <a:t> kısaltmasıdır. JAR dosyası, kendi kendine yeterli bir Java uygulaması oluşturmak için tüm bileşenleri içeren bir dosyadır. Ayrıca bir JAR dosyası, derlenmiş Java kaynak kodunu, bildirim dosyasını, XML tabanlı yapılandırma verilerini, JSON tabanlı veri dosyalarını, görüntüleri ve sesleri içerir. Tüm bu dosyaların tek, sıkıştırılmış bir dosyada toplanmasıdır. Tüm dosyaların sıkıştırılması, uygulamanın boyutunu azaltmaya yardımcı olur. Ayrıca, JAR dosyasını ağ üzerinden farklı platformlar arasında taşımayı kolaylaştırır</a:t>
            </a:r>
            <a:r>
              <a:rPr lang="tr-TR" dirty="0" smtClean="0"/>
              <a:t>.</a:t>
            </a:r>
          </a:p>
          <a:p>
            <a:endParaRPr lang="tr-TR" dirty="0" smtClean="0"/>
          </a:p>
          <a:p>
            <a:r>
              <a:rPr lang="tr-TR" dirty="0" smtClean="0">
                <a:solidFill>
                  <a:schemeClr val="tx2"/>
                </a:solidFill>
              </a:rPr>
              <a:t>WAR: </a:t>
            </a:r>
            <a:r>
              <a:rPr lang="tr-TR" dirty="0" smtClean="0"/>
              <a:t>(Web</a:t>
            </a:r>
            <a:r>
              <a:rPr lang="tr-TR" dirty="0"/>
              <a:t> Application Resource </a:t>
            </a:r>
            <a:r>
              <a:rPr lang="tr-TR" dirty="0" err="1"/>
              <a:t>or</a:t>
            </a:r>
            <a:r>
              <a:rPr lang="tr-TR" dirty="0"/>
              <a:t> Web </a:t>
            </a:r>
            <a:r>
              <a:rPr lang="tr-TR" dirty="0" err="1"/>
              <a:t>application</a:t>
            </a:r>
            <a:r>
              <a:rPr lang="tr-TR" dirty="0"/>
              <a:t> </a:t>
            </a:r>
            <a:r>
              <a:rPr lang="tr-TR" dirty="0" err="1" smtClean="0"/>
              <a:t>ARchive</a:t>
            </a:r>
            <a:r>
              <a:rPr lang="tr-TR" dirty="0" smtClean="0"/>
              <a:t>) </a:t>
            </a:r>
            <a:r>
              <a:rPr lang="tr-TR" dirty="0"/>
              <a:t>WAR dosyası, bir web projesiyle ilgili dosyaları içerir. Herhangi bir sunucu uygulaması / JSP kabına dağıtılabilen sunucu uygulaması, JSP, XML, HTML, CSS ve </a:t>
            </a:r>
            <a:r>
              <a:rPr lang="tr-TR" dirty="0" err="1"/>
              <a:t>JavaScript</a:t>
            </a:r>
            <a:r>
              <a:rPr lang="tr-TR" dirty="0"/>
              <a:t> dosyaları içerir. </a:t>
            </a:r>
            <a:r>
              <a:rPr lang="tr-TR" dirty="0" err="1"/>
              <a:t>JDK'nın</a:t>
            </a:r>
            <a:r>
              <a:rPr lang="tr-TR" dirty="0"/>
              <a:t> </a:t>
            </a:r>
            <a:r>
              <a:rPr lang="tr-TR" dirty="0" err="1"/>
              <a:t>jar</a:t>
            </a:r>
            <a:r>
              <a:rPr lang="tr-TR" dirty="0"/>
              <a:t> aracı bir WAR dosyası oluşturmanıza yardımcı olur. Bu dosyalar projenin WEB-INF klasörü içindedir. Bir WAR dosyası tüm dosyaları tek bir ünitede birleştirir. Bu nedenle, bir dosyayı istemciden sunucuya aktarmak en az zaman alır.</a:t>
            </a:r>
          </a:p>
          <a:p>
            <a:endParaRPr lang="tr-TR" dirty="0" smtClean="0">
              <a:solidFill>
                <a:schemeClr val="tx2"/>
              </a:solidFill>
            </a:endParaRPr>
          </a:p>
          <a:p>
            <a:endParaRPr lang="tr-TR" dirty="0">
              <a:solidFill>
                <a:schemeClr val="tx2"/>
              </a:solidFill>
            </a:endParaRPr>
          </a:p>
        </p:txBody>
      </p:sp>
    </p:spTree>
    <p:extLst>
      <p:ext uri="{BB962C8B-B14F-4D97-AF65-F5344CB8AC3E}">
        <p14:creationId xmlns:p14="http://schemas.microsoft.com/office/powerpoint/2010/main" val="330821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268760"/>
            <a:ext cx="7315200" cy="3539527"/>
          </a:xfrm>
        </p:spPr>
        <p:txBody>
          <a:bodyPr/>
          <a:lstStyle/>
          <a:p>
            <a:pPr fontAlgn="base"/>
            <a:r>
              <a:rPr lang="tr-TR" dirty="0" smtClean="0">
                <a:solidFill>
                  <a:schemeClr val="tx2"/>
                </a:solidFill>
              </a:rPr>
              <a:t>EAR: </a:t>
            </a:r>
            <a:r>
              <a:rPr lang="tr-TR" dirty="0" smtClean="0"/>
              <a:t>(Enterprise </a:t>
            </a:r>
            <a:r>
              <a:rPr lang="tr-TR" dirty="0"/>
              <a:t>Application </a:t>
            </a:r>
            <a:r>
              <a:rPr lang="tr-TR" dirty="0" err="1"/>
              <a:t>aRchive</a:t>
            </a:r>
            <a:r>
              <a:rPr lang="tr-TR" dirty="0" smtClean="0"/>
              <a:t>) </a:t>
            </a:r>
            <a:r>
              <a:rPr lang="tr-TR" dirty="0"/>
              <a:t>EAR dosyası bir Java EE dosyasıdır. Bir veya daha fazla modülü bir arşive yerleştirir. Ayrıca, bu, çeşitli modülleri bir uygulama sunucusuna aynı anda ve tutarlı bir şekilde dağıtmaya yardımcı olur. EAR dosyası, modüllerin nasıl yerleştirileceğini açıklayan dağıtım tanımlayıcılarından oluşur. Bu dağıtım tanımlayıcıları XML dosyalarıdır. Ayrıca, Ant, </a:t>
            </a:r>
            <a:r>
              <a:rPr lang="tr-TR" dirty="0" err="1"/>
              <a:t>Maven</a:t>
            </a:r>
            <a:r>
              <a:rPr lang="tr-TR" dirty="0"/>
              <a:t> ve </a:t>
            </a:r>
            <a:r>
              <a:rPr lang="tr-TR" dirty="0" err="1"/>
              <a:t>Gradle</a:t>
            </a:r>
            <a:r>
              <a:rPr lang="tr-TR" dirty="0"/>
              <a:t> gibi uygulamalar, EAR dosyaları oluşturmanıza yardımcı olur.</a:t>
            </a:r>
            <a:endParaRPr lang="tr-TR" dirty="0">
              <a:solidFill>
                <a:schemeClr val="tx2"/>
              </a:solidFill>
            </a:endParaRPr>
          </a:p>
        </p:txBody>
      </p:sp>
      <p:pic>
        <p:nvPicPr>
          <p:cNvPr id="4" name="Picture 2" descr="C:\Users\MSI\Desktop\java-10-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077072"/>
            <a:ext cx="3215856" cy="241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70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052736"/>
            <a:ext cx="7315200" cy="1154097"/>
          </a:xfrm>
        </p:spPr>
        <p:txBody>
          <a:bodyPr>
            <a:normAutofit fontScale="90000"/>
          </a:bodyPr>
          <a:lstStyle/>
          <a:p>
            <a:pPr algn="ctr"/>
            <a:r>
              <a:rPr lang="tr-TR" dirty="0"/>
              <a:t>JAR ve </a:t>
            </a:r>
            <a:r>
              <a:rPr lang="tr-TR" dirty="0" smtClean="0"/>
              <a:t>WAR Arasındaki Farklar</a:t>
            </a:r>
            <a:endParaRPr lang="tr-TR" dirty="0"/>
          </a:p>
        </p:txBody>
      </p:sp>
      <p:sp>
        <p:nvSpPr>
          <p:cNvPr id="3" name="İçerik Yer Tutucusu 2"/>
          <p:cNvSpPr>
            <a:spLocks noGrp="1"/>
          </p:cNvSpPr>
          <p:nvPr>
            <p:ph idx="1"/>
          </p:nvPr>
        </p:nvSpPr>
        <p:spPr>
          <a:xfrm>
            <a:off x="971600" y="2420888"/>
            <a:ext cx="7315200" cy="3539527"/>
          </a:xfrm>
        </p:spPr>
        <p:txBody>
          <a:bodyPr/>
          <a:lstStyle/>
          <a:p>
            <a:r>
              <a:rPr lang="tr-TR" dirty="0"/>
              <a:t>JAR ve WAR Dosyaları arasındaki ana fark, içerikleridir. JAR dosyaları, bir Java uygulamasını yürütmek için Java sınıfı dosyaları, ilişkili meta verileri ve tek bir dosyada toplanmış kaynakları içeren dosyalardır. Oysa WAR dosyaları, </a:t>
            </a:r>
            <a:r>
              <a:rPr lang="tr-TR" dirty="0" err="1"/>
              <a:t>Servlet</a:t>
            </a:r>
            <a:r>
              <a:rPr lang="tr-TR" dirty="0"/>
              <a:t>, JSP, HTML, </a:t>
            </a:r>
            <a:r>
              <a:rPr lang="tr-TR" dirty="0" err="1"/>
              <a:t>JavaScript</a:t>
            </a:r>
            <a:r>
              <a:rPr lang="tr-TR" dirty="0"/>
              <a:t> ve web uygulamaları geliştirmek için gerekli diğer dosyaları içeren dosyalardır.</a:t>
            </a:r>
          </a:p>
        </p:txBody>
      </p:sp>
    </p:spTree>
    <p:extLst>
      <p:ext uri="{BB962C8B-B14F-4D97-AF65-F5344CB8AC3E}">
        <p14:creationId xmlns:p14="http://schemas.microsoft.com/office/powerpoint/2010/main" val="403379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08720"/>
            <a:ext cx="7315200" cy="1154097"/>
          </a:xfrm>
        </p:spPr>
        <p:txBody>
          <a:bodyPr>
            <a:normAutofit fontScale="90000"/>
          </a:bodyPr>
          <a:lstStyle/>
          <a:p>
            <a:pPr algn="ctr"/>
            <a:r>
              <a:rPr lang="tr-TR" b="1" dirty="0" err="1"/>
              <a:t>Absolute</a:t>
            </a:r>
            <a:r>
              <a:rPr lang="tr-TR" b="1" dirty="0"/>
              <a:t> </a:t>
            </a:r>
            <a:r>
              <a:rPr lang="tr-TR" b="1" dirty="0" err="1"/>
              <a:t>Path</a:t>
            </a:r>
            <a:r>
              <a:rPr lang="tr-TR" b="1" dirty="0"/>
              <a:t/>
            </a:r>
            <a:br>
              <a:rPr lang="tr-TR" b="1" dirty="0"/>
            </a:br>
            <a:endParaRPr lang="tr-TR" dirty="0"/>
          </a:p>
        </p:txBody>
      </p:sp>
      <p:sp>
        <p:nvSpPr>
          <p:cNvPr id="3" name="İçerik Yer Tutucusu 2"/>
          <p:cNvSpPr>
            <a:spLocks noGrp="1"/>
          </p:cNvSpPr>
          <p:nvPr>
            <p:ph idx="1"/>
          </p:nvPr>
        </p:nvSpPr>
        <p:spPr>
          <a:xfrm>
            <a:off x="899592" y="1772816"/>
            <a:ext cx="7315200" cy="4104456"/>
          </a:xfrm>
        </p:spPr>
        <p:txBody>
          <a:bodyPr>
            <a:normAutofit fontScale="92500" lnSpcReduction="20000"/>
          </a:bodyPr>
          <a:lstStyle/>
          <a:p>
            <a:r>
              <a:rPr lang="tr-TR" dirty="0" err="1" smtClean="0">
                <a:solidFill>
                  <a:schemeClr val="tx2"/>
                </a:solidFill>
              </a:rPr>
              <a:t>Path</a:t>
            </a:r>
            <a:r>
              <a:rPr lang="tr-TR" dirty="0" smtClean="0">
                <a:solidFill>
                  <a:schemeClr val="tx2"/>
                </a:solidFill>
              </a:rPr>
              <a:t>: </a:t>
            </a:r>
            <a:r>
              <a:rPr lang="tr-TR" dirty="0" err="1"/>
              <a:t>Path</a:t>
            </a:r>
            <a:r>
              <a:rPr lang="tr-TR" dirty="0"/>
              <a:t>(Yol) </a:t>
            </a:r>
            <a:r>
              <a:rPr lang="tr-TR" dirty="0" err="1"/>
              <a:t>unique</a:t>
            </a:r>
            <a:r>
              <a:rPr lang="tr-TR" dirty="0"/>
              <a:t>(eşsiz, özel) olarak bir işletim sisteminde bir dosya yada klasöre verilen özel bir </a:t>
            </a:r>
            <a:r>
              <a:rPr lang="tr-TR" dirty="0" err="1"/>
              <a:t>lokasyondur</a:t>
            </a:r>
            <a:r>
              <a:rPr lang="tr-TR" dirty="0"/>
              <a:t>. </a:t>
            </a:r>
            <a:r>
              <a:rPr lang="tr-TR" dirty="0" err="1"/>
              <a:t>Path</a:t>
            </a:r>
            <a:r>
              <a:rPr lang="tr-TR" dirty="0"/>
              <a:t> bir dosya yolunun alfa sayısal </a:t>
            </a:r>
            <a:r>
              <a:rPr lang="tr-TR" dirty="0" smtClean="0"/>
              <a:t>karakterlerin birleşiminden oluşur. Kısaca, </a:t>
            </a:r>
            <a:r>
              <a:rPr lang="tr-TR" dirty="0"/>
              <a:t>bir dosya yada klasörün lokal yolu olarak diyebiliriz</a:t>
            </a:r>
            <a:r>
              <a:rPr lang="tr-TR" dirty="0" smtClean="0"/>
              <a:t>.</a:t>
            </a:r>
          </a:p>
          <a:p>
            <a:endParaRPr lang="tr-TR" dirty="0" smtClean="0"/>
          </a:p>
          <a:p>
            <a:r>
              <a:rPr lang="tr-TR" dirty="0" err="1">
                <a:solidFill>
                  <a:schemeClr val="tx2"/>
                </a:solidFill>
              </a:rPr>
              <a:t>Absolute</a:t>
            </a:r>
            <a:r>
              <a:rPr lang="tr-TR" dirty="0">
                <a:solidFill>
                  <a:schemeClr val="tx2"/>
                </a:solidFill>
              </a:rPr>
              <a:t> </a:t>
            </a:r>
            <a:r>
              <a:rPr lang="tr-TR" dirty="0" err="1" smtClean="0">
                <a:solidFill>
                  <a:schemeClr val="tx2"/>
                </a:solidFill>
              </a:rPr>
              <a:t>Path</a:t>
            </a:r>
            <a:r>
              <a:rPr lang="tr-TR" dirty="0" smtClean="0">
                <a:solidFill>
                  <a:schemeClr val="tx2"/>
                </a:solidFill>
              </a:rPr>
              <a:t> : </a:t>
            </a:r>
            <a:r>
              <a:rPr lang="tr-TR" dirty="0" err="1"/>
              <a:t>Absolute</a:t>
            </a:r>
            <a:r>
              <a:rPr lang="tr-TR" dirty="0"/>
              <a:t> </a:t>
            </a:r>
            <a:r>
              <a:rPr lang="tr-TR" dirty="0" err="1"/>
              <a:t>path</a:t>
            </a:r>
            <a:r>
              <a:rPr lang="tr-TR" dirty="0"/>
              <a:t> ise bir dosya yada klasörün </a:t>
            </a:r>
            <a:r>
              <a:rPr lang="tr-TR" dirty="0" err="1"/>
              <a:t>root</a:t>
            </a:r>
            <a:r>
              <a:rPr lang="tr-TR" dirty="0"/>
              <a:t>(kök) dizinden itibaren verilen </a:t>
            </a:r>
            <a:r>
              <a:rPr lang="tr-TR" dirty="0" err="1"/>
              <a:t>path’e</a:t>
            </a:r>
            <a:r>
              <a:rPr lang="tr-TR" dirty="0"/>
              <a:t> denir.</a:t>
            </a:r>
          </a:p>
          <a:p>
            <a:pPr>
              <a:buFont typeface="Wingdings" pitchFamily="2" charset="2"/>
              <a:buChar char="Ø"/>
            </a:pPr>
            <a:r>
              <a:rPr lang="tr-TR" dirty="0" err="1"/>
              <a:t>Root</a:t>
            </a:r>
            <a:r>
              <a:rPr lang="tr-TR" dirty="0"/>
              <a:t> (/) dizininden itibaren alt klasörler üzerinde çalışmalarınızı gerçekleştirebilirsiniz.</a:t>
            </a:r>
          </a:p>
          <a:p>
            <a:pPr>
              <a:buFont typeface="Wingdings" pitchFamily="2" charset="2"/>
              <a:buChar char="Ø"/>
            </a:pPr>
            <a:r>
              <a:rPr lang="tr-TR" dirty="0" smtClean="0"/>
              <a:t>Fakat </a:t>
            </a:r>
            <a:r>
              <a:rPr lang="tr-TR" dirty="0" err="1" smtClean="0"/>
              <a:t>Absolute</a:t>
            </a:r>
            <a:r>
              <a:rPr lang="tr-TR" dirty="0" smtClean="0"/>
              <a:t> </a:t>
            </a:r>
            <a:r>
              <a:rPr lang="tr-TR" dirty="0" err="1" smtClean="0"/>
              <a:t>Path</a:t>
            </a:r>
            <a:r>
              <a:rPr lang="tr-TR" dirty="0" smtClean="0"/>
              <a:t> işlemi, genellikle pek tavsiye edilmeyen bir </a:t>
            </a:r>
            <a:r>
              <a:rPr lang="tr-TR" dirty="0" err="1" smtClean="0"/>
              <a:t>path</a:t>
            </a:r>
            <a:r>
              <a:rPr lang="tr-TR" dirty="0" smtClean="0"/>
              <a:t> verme işlemidir. Sebebine gelirsek, Projemize </a:t>
            </a:r>
            <a:r>
              <a:rPr lang="tr-TR" dirty="0" err="1" smtClean="0"/>
              <a:t>locale</a:t>
            </a:r>
            <a:r>
              <a:rPr lang="tr-TR" dirty="0" smtClean="0"/>
              <a:t> olarak </a:t>
            </a:r>
            <a:r>
              <a:rPr lang="tr-TR" dirty="0" err="1" smtClean="0"/>
              <a:t>Path</a:t>
            </a:r>
            <a:r>
              <a:rPr lang="tr-TR" dirty="0" smtClean="0"/>
              <a:t> veriyoruz fakat projemizi farklı makinalar da çalıştırmak istediğimiz zaman verilen </a:t>
            </a:r>
            <a:r>
              <a:rPr lang="tr-TR" dirty="0" err="1" smtClean="0"/>
              <a:t>Absolute</a:t>
            </a:r>
            <a:r>
              <a:rPr lang="tr-TR" dirty="0" smtClean="0"/>
              <a:t> </a:t>
            </a:r>
            <a:r>
              <a:rPr lang="tr-TR" dirty="0" err="1" smtClean="0"/>
              <a:t>Path</a:t>
            </a:r>
            <a:r>
              <a:rPr lang="tr-TR" dirty="0" smtClean="0"/>
              <a:t>(</a:t>
            </a:r>
            <a:r>
              <a:rPr lang="tr-TR" dirty="0" err="1" smtClean="0"/>
              <a:t>Locale</a:t>
            </a:r>
            <a:r>
              <a:rPr lang="tr-TR" dirty="0" smtClean="0"/>
              <a:t> </a:t>
            </a:r>
            <a:r>
              <a:rPr lang="tr-TR" dirty="0" err="1" smtClean="0"/>
              <a:t>Path</a:t>
            </a:r>
            <a:r>
              <a:rPr lang="tr-TR" dirty="0" smtClean="0"/>
              <a:t>) projenin patlamasına sebebiyet vermektedir. Bu yüzden çoğunlukla </a:t>
            </a:r>
            <a:r>
              <a:rPr lang="tr-TR" dirty="0" err="1" smtClean="0"/>
              <a:t>Relative</a:t>
            </a:r>
            <a:r>
              <a:rPr lang="tr-TR" dirty="0" smtClean="0"/>
              <a:t> </a:t>
            </a:r>
            <a:r>
              <a:rPr lang="tr-TR" dirty="0" err="1" smtClean="0"/>
              <a:t>Path</a:t>
            </a:r>
            <a:r>
              <a:rPr lang="tr-TR" dirty="0" smtClean="0"/>
              <a:t> tercih edilmektedir.</a:t>
            </a:r>
          </a:p>
          <a:p>
            <a:endParaRPr lang="tr-TR" dirty="0">
              <a:solidFill>
                <a:schemeClr val="tx2"/>
              </a:solidFill>
            </a:endParaRPr>
          </a:p>
          <a:p>
            <a:endParaRPr lang="tr-TR" dirty="0"/>
          </a:p>
          <a:p>
            <a:endParaRPr lang="tr-TR" dirty="0">
              <a:solidFill>
                <a:schemeClr val="tx2"/>
              </a:solidFill>
            </a:endParaRPr>
          </a:p>
        </p:txBody>
      </p:sp>
    </p:spTree>
    <p:extLst>
      <p:ext uri="{BB962C8B-B14F-4D97-AF65-F5344CB8AC3E}">
        <p14:creationId xmlns:p14="http://schemas.microsoft.com/office/powerpoint/2010/main" val="6885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772816"/>
            <a:ext cx="7315200" cy="3539527"/>
          </a:xfrm>
        </p:spPr>
        <p:txBody>
          <a:bodyPr/>
          <a:lstStyle/>
          <a:p>
            <a:r>
              <a:rPr lang="tr-TR" dirty="0" err="1">
                <a:solidFill>
                  <a:schemeClr val="tx2"/>
                </a:solidFill>
              </a:rPr>
              <a:t>Relative</a:t>
            </a:r>
            <a:r>
              <a:rPr lang="tr-TR" dirty="0">
                <a:solidFill>
                  <a:schemeClr val="tx2"/>
                </a:solidFill>
              </a:rPr>
              <a:t> </a:t>
            </a:r>
            <a:r>
              <a:rPr lang="tr-TR" dirty="0" err="1" smtClean="0">
                <a:solidFill>
                  <a:schemeClr val="tx2"/>
                </a:solidFill>
              </a:rPr>
              <a:t>Path</a:t>
            </a:r>
            <a:r>
              <a:rPr lang="tr-TR" dirty="0" smtClean="0">
                <a:solidFill>
                  <a:schemeClr val="tx2"/>
                </a:solidFill>
              </a:rPr>
              <a:t>: </a:t>
            </a:r>
            <a:r>
              <a:rPr lang="tr-TR" dirty="0" err="1"/>
              <a:t>Relative</a:t>
            </a:r>
            <a:r>
              <a:rPr lang="tr-TR" dirty="0"/>
              <a:t> </a:t>
            </a:r>
            <a:r>
              <a:rPr lang="tr-TR" dirty="0" err="1"/>
              <a:t>Path</a:t>
            </a:r>
            <a:r>
              <a:rPr lang="tr-TR" dirty="0"/>
              <a:t> ise </a:t>
            </a:r>
            <a:r>
              <a:rPr lang="tr-TR" dirty="0" err="1"/>
              <a:t>Absolute</a:t>
            </a:r>
            <a:r>
              <a:rPr lang="tr-TR" dirty="0"/>
              <a:t> </a:t>
            </a:r>
            <a:r>
              <a:rPr lang="tr-TR" dirty="0" err="1"/>
              <a:t>Path’den</a:t>
            </a:r>
            <a:r>
              <a:rPr lang="tr-TR" dirty="0"/>
              <a:t> farklı olarak dinamik olarak yol </a:t>
            </a:r>
            <a:r>
              <a:rPr lang="tr-TR" dirty="0" smtClean="0"/>
              <a:t>vermektedir. </a:t>
            </a:r>
            <a:r>
              <a:rPr lang="tr-TR" dirty="0" err="1" smtClean="0"/>
              <a:t>Relative</a:t>
            </a:r>
            <a:r>
              <a:rPr lang="tr-TR" dirty="0" smtClean="0"/>
              <a:t> </a:t>
            </a:r>
            <a:r>
              <a:rPr lang="tr-TR" dirty="0" err="1"/>
              <a:t>Path</a:t>
            </a:r>
            <a:r>
              <a:rPr lang="tr-TR" dirty="0"/>
              <a:t> işlemi çalışılmakta olan klasör içerisinde </a:t>
            </a:r>
            <a:r>
              <a:rPr lang="tr-TR" dirty="0" err="1"/>
              <a:t>path</a:t>
            </a:r>
            <a:r>
              <a:rPr lang="tr-TR" dirty="0"/>
              <a:t> alma işlemine </a:t>
            </a:r>
            <a:r>
              <a:rPr lang="tr-TR" dirty="0" smtClean="0"/>
              <a:t>denir.</a:t>
            </a:r>
          </a:p>
          <a:p>
            <a:pPr marL="45720" indent="0">
              <a:buNone/>
            </a:pPr>
            <a:r>
              <a:rPr lang="tr-TR" dirty="0"/>
              <a:t> </a:t>
            </a:r>
            <a:r>
              <a:rPr lang="tr-TR" dirty="0" smtClean="0"/>
              <a:t>  Örnek </a:t>
            </a:r>
            <a:r>
              <a:rPr lang="tr-TR" dirty="0"/>
              <a:t>verecek olursak şu örnekleri verebiliriz.</a:t>
            </a:r>
          </a:p>
          <a:p>
            <a:pPr marL="45720" indent="0">
              <a:buNone/>
            </a:pPr>
            <a:endParaRPr lang="tr-TR" dirty="0">
              <a:solidFill>
                <a:schemeClr val="tx2"/>
              </a:solidFill>
            </a:endParaRPr>
          </a:p>
          <a:p>
            <a:endParaRPr lang="tr-TR" dirty="0"/>
          </a:p>
        </p:txBody>
      </p:sp>
      <p:pic>
        <p:nvPicPr>
          <p:cNvPr id="3074" name="Picture 2" descr="C:\Users\MSI\Desktop\1_qfBtxYtbzWme-QiXw3_oj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56992"/>
            <a:ext cx="7190053"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00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fontScale="92500" lnSpcReduction="20000"/>
          </a:bodyPr>
          <a:lstStyle/>
          <a:p>
            <a:r>
              <a:rPr lang="tr-TR" dirty="0">
                <a:hlinkClick r:id="rId2"/>
              </a:rPr>
              <a:t>https://</a:t>
            </a:r>
            <a:r>
              <a:rPr lang="tr-TR" dirty="0" smtClean="0">
                <a:hlinkClick r:id="rId2"/>
              </a:rPr>
              <a:t>tr.strephonsays.com/what-is-the-difference-between-jar-war-and-ear</a:t>
            </a:r>
            <a:endParaRPr lang="tr-TR" dirty="0" smtClean="0"/>
          </a:p>
          <a:p>
            <a:r>
              <a:rPr lang="tr-TR" dirty="0">
                <a:hlinkClick r:id="rId3"/>
              </a:rPr>
              <a:t>http://koraypeker.com/2018/04/04/</a:t>
            </a:r>
            <a:r>
              <a:rPr lang="tr-TR" dirty="0" err="1">
                <a:hlinkClick r:id="rId3"/>
              </a:rPr>
              <a:t>jar-war-ear-uclemesi</a:t>
            </a:r>
            <a:r>
              <a:rPr lang="tr-TR" dirty="0">
                <a:hlinkClick r:id="rId3"/>
              </a:rPr>
              <a:t>/#:~:</a:t>
            </a:r>
            <a:r>
              <a:rPr lang="tr-TR" dirty="0" err="1">
                <a:hlinkClick r:id="rId3"/>
              </a:rPr>
              <a:t>text</a:t>
            </a:r>
            <a:r>
              <a:rPr lang="tr-TR" dirty="0">
                <a:hlinkClick r:id="rId3"/>
              </a:rPr>
              <a:t>=WAR%20dosyas%C4%B1%2C%20JAR%20dosyalar%C4%B1%2C%20JavaServer,da%C4%9F%C4%B1tmak%20i%C3%A7in%20kullan%C4%B1lan%20bir%20dosyad%C4%B1r</a:t>
            </a:r>
            <a:r>
              <a:rPr lang="tr-TR" dirty="0" smtClean="0"/>
              <a:t>.</a:t>
            </a:r>
          </a:p>
          <a:p>
            <a:r>
              <a:rPr lang="tr-TR" dirty="0">
                <a:hlinkClick r:id="rId4"/>
              </a:rPr>
              <a:t>https://www.arasindakifark.net/unicode-ve-ascii-farki-nedir-nasil</a:t>
            </a:r>
            <a:r>
              <a:rPr lang="tr-TR" dirty="0" smtClean="0">
                <a:hlinkClick r:id="rId4"/>
              </a:rPr>
              <a:t>/</a:t>
            </a:r>
            <a:endParaRPr lang="tr-TR" dirty="0" smtClean="0"/>
          </a:p>
          <a:p>
            <a:r>
              <a:rPr lang="tr-TR" dirty="0">
                <a:hlinkClick r:id="rId5"/>
              </a:rPr>
              <a:t>https://</a:t>
            </a:r>
            <a:r>
              <a:rPr lang="tr-TR" dirty="0" smtClean="0">
                <a:hlinkClick r:id="rId5"/>
              </a:rPr>
              <a:t>tr.wikipedia.org/wiki/Unicode</a:t>
            </a:r>
            <a:endParaRPr lang="tr-TR" dirty="0" smtClean="0"/>
          </a:p>
          <a:p>
            <a:r>
              <a:rPr lang="tr-TR" dirty="0">
                <a:hlinkClick r:id="rId6"/>
              </a:rPr>
              <a:t>https://www.cevapbizde.com/ascii-kodu-nedir-ascii-kodlari-ne-ise-yarar</a:t>
            </a:r>
            <a:r>
              <a:rPr lang="tr-TR" dirty="0" smtClean="0">
                <a:hlinkClick r:id="rId6"/>
              </a:rPr>
              <a:t>/</a:t>
            </a:r>
            <a:endParaRPr lang="tr-TR" dirty="0" smtClean="0"/>
          </a:p>
          <a:p>
            <a:r>
              <a:rPr lang="tr-TR" dirty="0">
                <a:hlinkClick r:id="rId7"/>
              </a:rPr>
              <a:t>https://medium.com/@furkanyaylacesme/path-relative-path-ve-absolute-path-nedir-aralar%C4%B1nda-ki-farklar-nelerdir-ae05cd22356c#:~:text=Absolute%20path%20ise%20bir%20dosya,edilmeyen%20bir%20path%20verme%20i%C5%9Flemidir</a:t>
            </a:r>
            <a:r>
              <a:rPr lang="tr-TR" dirty="0" smtClean="0"/>
              <a:t>.</a:t>
            </a:r>
          </a:p>
          <a:p>
            <a:endParaRPr lang="tr-TR" dirty="0" smtClean="0"/>
          </a:p>
          <a:p>
            <a:endParaRPr lang="tr-TR" dirty="0" smtClean="0"/>
          </a:p>
          <a:p>
            <a:pPr marL="45720" indent="0">
              <a:buNone/>
            </a:pPr>
            <a:endParaRPr lang="tr-TR" dirty="0" smtClean="0"/>
          </a:p>
          <a:p>
            <a:endParaRPr lang="tr-TR" dirty="0" smtClean="0"/>
          </a:p>
          <a:p>
            <a:endParaRPr lang="tr-TR" dirty="0" smtClean="0"/>
          </a:p>
          <a:p>
            <a:endParaRPr lang="tr-TR" dirty="0" smtClean="0"/>
          </a:p>
          <a:p>
            <a:endParaRPr lang="tr-TR" dirty="0"/>
          </a:p>
        </p:txBody>
      </p:sp>
    </p:spTree>
    <p:extLst>
      <p:ext uri="{BB962C8B-B14F-4D97-AF65-F5344CB8AC3E}">
        <p14:creationId xmlns:p14="http://schemas.microsoft.com/office/powerpoint/2010/main" val="1685360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
        <p:nvSpPr>
          <p:cNvPr id="7" name="Metin kutusu 6"/>
          <p:cNvSpPr txBox="1"/>
          <p:nvPr/>
        </p:nvSpPr>
        <p:spPr>
          <a:xfrm>
            <a:off x="5436096" y="168628"/>
            <a:ext cx="2973129" cy="877163"/>
          </a:xfrm>
          <a:prstGeom prst="rect">
            <a:avLst/>
          </a:prstGeom>
          <a:noFill/>
        </p:spPr>
        <p:txBody>
          <a:bodyPr wrap="square" rtlCol="0">
            <a:spAutoFit/>
          </a:bodyPr>
          <a:lstStyle/>
          <a:p>
            <a:pPr algn="r"/>
            <a:r>
              <a:rPr lang="tr-TR" sz="1700" dirty="0" smtClean="0">
                <a:solidFill>
                  <a:schemeClr val="accent2"/>
                </a:solidFill>
                <a:ea typeface="+mj-ea"/>
                <a:cs typeface="+mj-cs"/>
              </a:rPr>
              <a:t>Verildiği Tarih: 16.01.2022</a:t>
            </a:r>
          </a:p>
          <a:p>
            <a:pPr algn="r"/>
            <a:r>
              <a:rPr lang="tr-TR" sz="1700" dirty="0" smtClean="0">
                <a:solidFill>
                  <a:schemeClr val="accent2"/>
                </a:solidFill>
                <a:ea typeface="+mj-ea"/>
                <a:cs typeface="+mj-cs"/>
              </a:rPr>
              <a:t> Teslim Tarihi: 22.01.2022</a:t>
            </a:r>
          </a:p>
          <a:p>
            <a:pPr algn="r"/>
            <a:r>
              <a:rPr lang="tr-TR" sz="1700" dirty="0">
                <a:solidFill>
                  <a:schemeClr val="accent2"/>
                </a:solidFill>
                <a:ea typeface="+mj-ea"/>
                <a:cs typeface="+mj-cs"/>
              </a:rPr>
              <a:t>3</a:t>
            </a:r>
            <a:r>
              <a:rPr lang="tr-TR" sz="1700" dirty="0" smtClean="0">
                <a:solidFill>
                  <a:schemeClr val="accent2"/>
                </a:solidFill>
                <a:ea typeface="+mj-ea"/>
                <a:cs typeface="+mj-cs"/>
              </a:rPr>
              <a:t>. 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3837290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fontScale="90000"/>
          </a:bodyPr>
          <a:lstStyle/>
          <a:p>
            <a:pPr algn="ctr"/>
            <a:r>
              <a:rPr lang="tr-TR" dirty="0" err="1"/>
              <a:t>Alternatives</a:t>
            </a:r>
            <a:r>
              <a:rPr lang="tr-TR" dirty="0"/>
              <a:t/>
            </a:r>
            <a:br>
              <a:rPr lang="tr-TR" dirty="0"/>
            </a:br>
            <a:endParaRPr lang="tr-TR" dirty="0"/>
          </a:p>
        </p:txBody>
      </p:sp>
      <p:sp>
        <p:nvSpPr>
          <p:cNvPr id="3" name="İçerik Yer Tutucusu 2"/>
          <p:cNvSpPr>
            <a:spLocks noGrp="1"/>
          </p:cNvSpPr>
          <p:nvPr>
            <p:ph idx="1"/>
          </p:nvPr>
        </p:nvSpPr>
        <p:spPr>
          <a:xfrm>
            <a:off x="899592" y="1484784"/>
            <a:ext cx="7315200" cy="3539527"/>
          </a:xfrm>
        </p:spPr>
        <p:txBody>
          <a:bodyPr/>
          <a:lstStyle/>
          <a:p>
            <a:r>
              <a:rPr lang="tr-TR" dirty="0"/>
              <a:t>CDI, bir </a:t>
            </a:r>
            <a:r>
              <a:rPr lang="tr-TR" dirty="0" err="1" smtClean="0"/>
              <a:t>injection</a:t>
            </a:r>
            <a:r>
              <a:rPr lang="tr-TR" dirty="0" smtClean="0"/>
              <a:t> noktasıyla </a:t>
            </a:r>
            <a:r>
              <a:rPr lang="tr-TR" dirty="0"/>
              <a:t>eşleşen birden fazla </a:t>
            </a:r>
            <a:r>
              <a:rPr lang="tr-TR" dirty="0" err="1" smtClean="0"/>
              <a:t>bean’i</a:t>
            </a:r>
            <a:r>
              <a:rPr lang="tr-TR" dirty="0" smtClean="0"/>
              <a:t> belirsizlik </a:t>
            </a:r>
            <a:r>
              <a:rPr lang="tr-TR" dirty="0"/>
              <a:t>hataları olmadan paketlemenize olanak tanıyan @</a:t>
            </a:r>
            <a:r>
              <a:rPr lang="tr-TR" dirty="0" err="1"/>
              <a:t>Alternative</a:t>
            </a:r>
            <a:r>
              <a:rPr lang="tr-TR" dirty="0"/>
              <a:t> </a:t>
            </a:r>
            <a:r>
              <a:rPr lang="tr-TR" dirty="0" err="1" smtClean="0"/>
              <a:t>anotasyonu</a:t>
            </a:r>
            <a:r>
              <a:rPr lang="tr-TR" dirty="0" smtClean="0"/>
              <a:t> kullanımını </a:t>
            </a:r>
            <a:r>
              <a:rPr lang="tr-TR" dirty="0"/>
              <a:t>sunar. Başka bir deyişle, @</a:t>
            </a:r>
            <a:r>
              <a:rPr lang="tr-TR" dirty="0" err="1"/>
              <a:t>Alternative</a:t>
            </a:r>
            <a:r>
              <a:rPr lang="tr-TR" dirty="0"/>
              <a:t> </a:t>
            </a:r>
            <a:r>
              <a:rPr lang="tr-TR" dirty="0" err="1" smtClean="0"/>
              <a:t>anotasyonunu</a:t>
            </a:r>
            <a:r>
              <a:rPr lang="tr-TR" dirty="0" smtClean="0"/>
              <a:t> iki </a:t>
            </a:r>
            <a:r>
              <a:rPr lang="tr-TR" dirty="0"/>
              <a:t>veya daha fazla </a:t>
            </a:r>
            <a:r>
              <a:rPr lang="tr-TR" dirty="0" err="1" smtClean="0"/>
              <a:t>bean’e</a:t>
            </a:r>
            <a:r>
              <a:rPr lang="tr-TR" dirty="0" smtClean="0"/>
              <a:t> uygulayabilir</a:t>
            </a:r>
            <a:r>
              <a:rPr lang="tr-TR" dirty="0"/>
              <a:t>, ardından </a:t>
            </a:r>
            <a:r>
              <a:rPr lang="tr-TR" dirty="0" smtClean="0"/>
              <a:t>ihtiyacınıza bağlı </a:t>
            </a:r>
            <a:r>
              <a:rPr lang="tr-TR" dirty="0"/>
              <a:t>olarak </a:t>
            </a:r>
            <a:r>
              <a:rPr lang="tr-TR" dirty="0" err="1"/>
              <a:t>CDI'nin</a:t>
            </a:r>
            <a:r>
              <a:rPr lang="tr-TR" dirty="0"/>
              <a:t> bean.xml yapılandırma dosyasında kullanmak istediğiniz </a:t>
            </a:r>
            <a:r>
              <a:rPr lang="tr-TR" dirty="0" err="1" smtClean="0"/>
              <a:t>bean’i</a:t>
            </a:r>
            <a:r>
              <a:rPr lang="tr-TR" dirty="0" smtClean="0"/>
              <a:t> belirtebilirsiniz</a:t>
            </a:r>
            <a:r>
              <a:rPr lang="tr-TR" dirty="0"/>
              <a:t>.</a:t>
            </a:r>
          </a:p>
        </p:txBody>
      </p:sp>
      <p:pic>
        <p:nvPicPr>
          <p:cNvPr id="4" name="Picture 2" descr="C:\Users\MSI\Desktop\cdi-diagram-alternati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861048"/>
            <a:ext cx="3672408" cy="236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264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SI\Desktop\ödev alıntılar\Ekran Alıntısı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56737"/>
            <a:ext cx="44958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SI\Desktop\ödev alıntılar\Ekran Alıntıs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514" y="2852935"/>
            <a:ext cx="5290164" cy="382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460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
        <p:nvSpPr>
          <p:cNvPr id="7" name="Metin kutusu 6"/>
          <p:cNvSpPr txBox="1"/>
          <p:nvPr/>
        </p:nvSpPr>
        <p:spPr>
          <a:xfrm>
            <a:off x="5436096" y="168628"/>
            <a:ext cx="2973129" cy="615553"/>
          </a:xfrm>
          <a:prstGeom prst="rect">
            <a:avLst/>
          </a:prstGeom>
          <a:noFill/>
        </p:spPr>
        <p:txBody>
          <a:bodyPr wrap="square" rtlCol="0">
            <a:spAutoFit/>
          </a:bodyPr>
          <a:lstStyle/>
          <a:p>
            <a:pPr algn="r"/>
            <a:r>
              <a:rPr lang="tr-TR" sz="1700" dirty="0" smtClean="0">
                <a:solidFill>
                  <a:schemeClr val="accent2"/>
                </a:solidFill>
                <a:ea typeface="+mj-ea"/>
                <a:cs typeface="+mj-cs"/>
              </a:rPr>
              <a:t>Verildiği Tarih: 06.02.2022</a:t>
            </a:r>
          </a:p>
          <a:p>
            <a:pPr algn="r"/>
            <a:r>
              <a:rPr lang="tr-TR" sz="1700" dirty="0">
                <a:solidFill>
                  <a:schemeClr val="accent2"/>
                </a:solidFill>
                <a:ea typeface="+mj-ea"/>
                <a:cs typeface="+mj-cs"/>
              </a:rPr>
              <a:t>5</a:t>
            </a:r>
            <a:r>
              <a:rPr lang="tr-TR" sz="1700" dirty="0" smtClean="0">
                <a:solidFill>
                  <a:schemeClr val="accent2"/>
                </a:solidFill>
                <a:ea typeface="+mj-ea"/>
                <a:cs typeface="+mj-cs"/>
              </a:rPr>
              <a:t>. 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35461914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SI\Desktop\ödev alıntılar\Ekran Alıntısı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143" y="276494"/>
            <a:ext cx="5232284" cy="298666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SI\Desktop\ödev alıntılar\Ekran Alıntısı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467" y="3356954"/>
            <a:ext cx="4493635" cy="342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488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268760"/>
            <a:ext cx="7315200" cy="1154097"/>
          </a:xfrm>
        </p:spPr>
        <p:txBody>
          <a:bodyPr/>
          <a:lstStyle/>
          <a:p>
            <a:pPr algn="ctr"/>
            <a:r>
              <a:rPr lang="tr-TR" dirty="0" err="1"/>
              <a:t>Qualifier</a:t>
            </a:r>
            <a:endParaRPr lang="tr-TR" dirty="0"/>
          </a:p>
        </p:txBody>
      </p:sp>
      <p:sp>
        <p:nvSpPr>
          <p:cNvPr id="3" name="İçerik Yer Tutucusu 2"/>
          <p:cNvSpPr>
            <a:spLocks noGrp="1"/>
          </p:cNvSpPr>
          <p:nvPr>
            <p:ph idx="1"/>
          </p:nvPr>
        </p:nvSpPr>
        <p:spPr>
          <a:xfrm>
            <a:off x="899592" y="2780928"/>
            <a:ext cx="7315200" cy="3539527"/>
          </a:xfrm>
        </p:spPr>
        <p:txBody>
          <a:bodyPr>
            <a:normAutofit/>
          </a:bodyPr>
          <a:lstStyle/>
          <a:p>
            <a:r>
              <a:rPr lang="tr-TR" dirty="0" smtClean="0"/>
              <a:t>Eğer </a:t>
            </a:r>
            <a:r>
              <a:rPr lang="tr-TR" dirty="0"/>
              <a:t>biz </a:t>
            </a:r>
            <a:r>
              <a:rPr lang="tr-TR" dirty="0" err="1"/>
              <a:t>beanimize</a:t>
            </a:r>
            <a:r>
              <a:rPr lang="tr-TR" dirty="0"/>
              <a:t> birden fazla değer atama yaparsak yani </a:t>
            </a:r>
            <a:r>
              <a:rPr lang="tr-TR" dirty="0" err="1"/>
              <a:t>spring</a:t>
            </a:r>
            <a:r>
              <a:rPr lang="tr-TR" dirty="0"/>
              <a:t> konfigürasyon dosyasında birden fazla </a:t>
            </a:r>
            <a:r>
              <a:rPr lang="tr-TR" dirty="0" err="1"/>
              <a:t>bean</a:t>
            </a:r>
            <a:r>
              <a:rPr lang="tr-TR" dirty="0"/>
              <a:t> alanlarına tanımlama yaparsak Spring bu tanımlamalarının hangisinin kullanılacağına ” @</a:t>
            </a:r>
            <a:r>
              <a:rPr lang="tr-TR" dirty="0" err="1"/>
              <a:t>Qualifier</a:t>
            </a:r>
            <a:r>
              <a:rPr lang="tr-TR" dirty="0"/>
              <a:t> ” </a:t>
            </a:r>
            <a:r>
              <a:rPr lang="tr-TR" dirty="0" err="1"/>
              <a:t>anotasyonu</a:t>
            </a:r>
            <a:r>
              <a:rPr lang="tr-TR" dirty="0"/>
              <a:t> kullanılarak çözülmektedir.</a:t>
            </a:r>
          </a:p>
          <a:p>
            <a:endParaRPr lang="tr-TR" dirty="0"/>
          </a:p>
        </p:txBody>
      </p:sp>
    </p:spTree>
    <p:extLst>
      <p:ext uri="{BB962C8B-B14F-4D97-AF65-F5344CB8AC3E}">
        <p14:creationId xmlns:p14="http://schemas.microsoft.com/office/powerpoint/2010/main" val="1259466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SI\Desktop\ödev alıntılar\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96" y="363564"/>
            <a:ext cx="43815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MSI\Desktop\ödev alıntılar\Ekran Alıntıs2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91" y="2420888"/>
            <a:ext cx="4959558" cy="412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3143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SI\Desktop\ödev alıntılar\Ekran Alınt3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102" y="188640"/>
            <a:ext cx="4320480" cy="33034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SI\Desktop\ödev alıntılar\Ekran Alıntıs4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73016"/>
            <a:ext cx="526732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96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SI\Desktop\ödev alıntılar\Ekran Alıntıs5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72816"/>
            <a:ext cx="610552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44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MSI\Desktop\ödev alıntılar\Ekran Alınt21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836712"/>
            <a:ext cx="6019800" cy="515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513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404664"/>
            <a:ext cx="7315200" cy="1154097"/>
          </a:xfrm>
        </p:spPr>
        <p:txBody>
          <a:bodyPr>
            <a:normAutofit fontScale="90000"/>
          </a:bodyPr>
          <a:lstStyle/>
          <a:p>
            <a:pPr algn="ctr"/>
            <a:r>
              <a:rPr lang="tr-TR" b="1" dirty="0" err="1"/>
              <a:t>EnumQualifier</a:t>
            </a:r>
            <a:r>
              <a:rPr lang="tr-TR" dirty="0"/>
              <a:t/>
            </a:r>
            <a:br>
              <a:rPr lang="tr-TR" dirty="0"/>
            </a:br>
            <a:endParaRPr lang="tr-TR" dirty="0"/>
          </a:p>
        </p:txBody>
      </p:sp>
      <p:pic>
        <p:nvPicPr>
          <p:cNvPr id="7170" name="Picture 2" descr="C:\Users\MSI\Desktop\ödev alıntılar\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33096"/>
            <a:ext cx="4358460" cy="1857989"/>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MSI\Desktop\ödev alıntılar\Ekran Alıntıs2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455582"/>
            <a:ext cx="4254844" cy="292574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MSI\Desktop\ödev alıntılar\Ekran Alıntı3sı.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469" y="1239636"/>
            <a:ext cx="4183478" cy="1973339"/>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MSI\Desktop\ödev alıntılar\Ekran Alıntı4sı.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2" y="3654986"/>
            <a:ext cx="4464497" cy="2526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830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MSI\Desktop\ödev alıntılar\Ekran Alıntı5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8640"/>
            <a:ext cx="5133975" cy="31623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MSI\Desktop\ödev alıntılar\Ekran Alıntıs6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504" y="3429000"/>
            <a:ext cx="48863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462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MSI\Desktop\ödev alıntılar\Ekran Alıntıs7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86481"/>
            <a:ext cx="6120680" cy="471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834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764704"/>
            <a:ext cx="7315200" cy="1154097"/>
          </a:xfrm>
        </p:spPr>
        <p:txBody>
          <a:bodyPr/>
          <a:lstStyle/>
          <a:p>
            <a:pPr algn="ctr"/>
            <a:r>
              <a:rPr lang="tr-TR" dirty="0" err="1" smtClean="0"/>
              <a:t>Interceptor</a:t>
            </a:r>
            <a:endParaRPr lang="tr-TR" dirty="0"/>
          </a:p>
        </p:txBody>
      </p:sp>
      <p:sp>
        <p:nvSpPr>
          <p:cNvPr id="3" name="İçerik Yer Tutucusu 2"/>
          <p:cNvSpPr>
            <a:spLocks noGrp="1"/>
          </p:cNvSpPr>
          <p:nvPr>
            <p:ph idx="1"/>
          </p:nvPr>
        </p:nvSpPr>
        <p:spPr>
          <a:xfrm>
            <a:off x="899592" y="2204864"/>
            <a:ext cx="7315200" cy="3539527"/>
          </a:xfrm>
        </p:spPr>
        <p:txBody>
          <a:bodyPr>
            <a:normAutofit/>
          </a:bodyPr>
          <a:lstStyle/>
          <a:p>
            <a:r>
              <a:rPr lang="tr-TR" dirty="0" err="1"/>
              <a:t>Interceptor</a:t>
            </a:r>
            <a:r>
              <a:rPr lang="tr-TR" dirty="0"/>
              <a:t> bir metodun tetiklenmesi ile aynı anda başka metodu otomatik olarak çağırmak ve çalıştırmak istediğimizde bu işi yerine getiren mekanizmadır.  Şöyle düşünelim ki birkaç  metot tetiklendiğinde aynı işi yapan bazı blokları olacak. Biz aynı kısımları bir metoda toplayıp </a:t>
            </a:r>
            <a:r>
              <a:rPr lang="tr-TR" dirty="0" err="1"/>
              <a:t>Interceptor</a:t>
            </a:r>
            <a:r>
              <a:rPr lang="tr-TR" dirty="0"/>
              <a:t> ile metotlar tetiklendiğinde gerekli işlemleri yine yaptırabiliriz, böylece kod kalabalığından kurtuluruz ve bakımı da kolaylaştırılmış olur</a:t>
            </a:r>
            <a:r>
              <a:rPr lang="tr-TR" dirty="0" smtClean="0"/>
              <a:t>.</a:t>
            </a:r>
            <a:endParaRPr lang="tr-TR" dirty="0"/>
          </a:p>
        </p:txBody>
      </p:sp>
    </p:spTree>
    <p:extLst>
      <p:ext uri="{BB962C8B-B14F-4D97-AF65-F5344CB8AC3E}">
        <p14:creationId xmlns:p14="http://schemas.microsoft.com/office/powerpoint/2010/main" val="2274325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MSI\Desktop\0-jQNEC7nfNRAD-R9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2842"/>
            <a:ext cx="7729934" cy="5464823"/>
          </a:xfrm>
          <a:prstGeom prst="rect">
            <a:avLst/>
          </a:prstGeom>
          <a:noFill/>
          <a:extLst>
            <a:ext uri="{909E8E84-426E-40DD-AFC4-6F175D3DCCD1}">
              <a14:hiddenFill xmlns:a14="http://schemas.microsoft.com/office/drawing/2010/main">
                <a:solidFill>
                  <a:srgbClr val="FFFFFF"/>
                </a:solidFill>
              </a14:hiddenFill>
            </a:ext>
          </a:extLst>
        </p:spPr>
      </p:pic>
      <p:sp>
        <p:nvSpPr>
          <p:cNvPr id="5" name="Başlık 1"/>
          <p:cNvSpPr>
            <a:spLocks noGrp="1"/>
          </p:cNvSpPr>
          <p:nvPr>
            <p:ph type="title"/>
          </p:nvPr>
        </p:nvSpPr>
        <p:spPr>
          <a:xfrm>
            <a:off x="914400" y="1544715"/>
            <a:ext cx="7315200" cy="1154097"/>
          </a:xfrm>
        </p:spPr>
        <p:txBody>
          <a:bodyPr>
            <a:normAutofit fontScale="90000"/>
          </a:bodyPr>
          <a:lstStyle/>
          <a:p>
            <a:pPr algn="ctr"/>
            <a:r>
              <a:rPr lang="tr-TR" b="1" dirty="0"/>
              <a:t>SOLID Nedir ? Solid Yazılım Prensipleri Nelerdir ?</a:t>
            </a:r>
            <a:br>
              <a:rPr lang="tr-TR" b="1" dirty="0"/>
            </a:br>
            <a:endParaRPr lang="tr-TR" dirty="0"/>
          </a:p>
        </p:txBody>
      </p:sp>
    </p:spTree>
    <p:extLst>
      <p:ext uri="{BB962C8B-B14F-4D97-AF65-F5344CB8AC3E}">
        <p14:creationId xmlns:p14="http://schemas.microsoft.com/office/powerpoint/2010/main" val="20229359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MSI\Desktop\ödev alıntılar\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2498"/>
            <a:ext cx="3864449" cy="2644527"/>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MSI\Desktop\ödev alıntılar\Ekran Alıntıs3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88" y="292498"/>
            <a:ext cx="4040011" cy="264452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MSI\Desktop\ödev alıntılar\Ekran Alıntısı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200044"/>
            <a:ext cx="4968552" cy="332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273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11266" name="Picture 2" descr="C:\Users\MSI\Desktop\ödev alıntılar\Ekran Alıntı2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348" y="764704"/>
            <a:ext cx="7383487" cy="571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225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548680"/>
            <a:ext cx="7315200" cy="1154097"/>
          </a:xfrm>
        </p:spPr>
        <p:txBody>
          <a:bodyPr/>
          <a:lstStyle/>
          <a:p>
            <a:pPr algn="ctr"/>
            <a:r>
              <a:rPr lang="tr-TR" dirty="0" err="1"/>
              <a:t>Stereotype</a:t>
            </a:r>
            <a:endParaRPr lang="tr-TR" dirty="0"/>
          </a:p>
        </p:txBody>
      </p:sp>
      <p:sp>
        <p:nvSpPr>
          <p:cNvPr id="3" name="İçerik Yer Tutucusu 2"/>
          <p:cNvSpPr>
            <a:spLocks noGrp="1"/>
          </p:cNvSpPr>
          <p:nvPr>
            <p:ph idx="1"/>
          </p:nvPr>
        </p:nvSpPr>
        <p:spPr>
          <a:xfrm>
            <a:off x="899592" y="2060848"/>
            <a:ext cx="7315200" cy="3539527"/>
          </a:xfrm>
        </p:spPr>
        <p:txBody>
          <a:bodyPr/>
          <a:lstStyle/>
          <a:p>
            <a:pPr fontAlgn="base"/>
            <a:r>
              <a:rPr lang="tr-TR" dirty="0" err="1"/>
              <a:t>Stereotype</a:t>
            </a:r>
            <a:r>
              <a:rPr lang="tr-TR" dirty="0"/>
              <a:t>, </a:t>
            </a:r>
            <a:r>
              <a:rPr lang="tr-TR" dirty="0" smtClean="0"/>
              <a:t>farklı </a:t>
            </a:r>
            <a:r>
              <a:rPr lang="tr-TR" dirty="0" err="1" smtClean="0"/>
              <a:t>anotasyonları</a:t>
            </a:r>
            <a:r>
              <a:rPr lang="tr-TR" dirty="0" smtClean="0"/>
              <a:t> birbiriyle ilişkilendirerek / birleştirerek kullanımı </a:t>
            </a:r>
            <a:r>
              <a:rPr lang="tr-TR" dirty="0"/>
              <a:t>kolaylaştırır</a:t>
            </a:r>
            <a:r>
              <a:rPr lang="tr-TR" dirty="0" smtClean="0"/>
              <a:t>.</a:t>
            </a:r>
          </a:p>
        </p:txBody>
      </p:sp>
    </p:spTree>
    <p:extLst>
      <p:ext uri="{BB962C8B-B14F-4D97-AF65-F5344CB8AC3E}">
        <p14:creationId xmlns:p14="http://schemas.microsoft.com/office/powerpoint/2010/main" val="39649764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MSI\Desktop\ödev alıntılar\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116632"/>
            <a:ext cx="4310119" cy="3744416"/>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MSI\Desktop\ödev alıntılar\Ekran Alıntıs2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622" y="3082032"/>
            <a:ext cx="4579433" cy="353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262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a:bodyPr>
          <a:lstStyle/>
          <a:p>
            <a:r>
              <a:rPr lang="tr-TR" dirty="0">
                <a:hlinkClick r:id="rId2"/>
              </a:rPr>
              <a:t>http://kod5.org/ejb-8-interceptors/#:~:</a:t>
            </a:r>
            <a:r>
              <a:rPr lang="tr-TR" dirty="0" err="1">
                <a:hlinkClick r:id="rId2"/>
              </a:rPr>
              <a:t>text</a:t>
            </a:r>
            <a:r>
              <a:rPr lang="tr-TR" dirty="0">
                <a:hlinkClick r:id="rId2"/>
              </a:rPr>
              <a:t>=Interceptor%20bir%20metodun%20tetiklenmesi%20ile,i%C5%9Fi%20yapan%20baz%C4%B1%20bloklar%C4%B1%20olacak</a:t>
            </a:r>
            <a:r>
              <a:rPr lang="tr-TR" dirty="0" smtClean="0"/>
              <a:t>.</a:t>
            </a:r>
          </a:p>
          <a:p>
            <a:r>
              <a:rPr lang="tr-TR" dirty="0">
                <a:hlinkClick r:id="rId3"/>
              </a:rPr>
              <a:t>https://</a:t>
            </a:r>
            <a:r>
              <a:rPr lang="tr-TR" dirty="0" smtClean="0">
                <a:hlinkClick r:id="rId3"/>
              </a:rPr>
              <a:t>www.tutorialspoint.com/spring/spring_qualifier_annotation.htm</a:t>
            </a:r>
            <a:endParaRPr lang="tr-TR" dirty="0" smtClean="0"/>
          </a:p>
          <a:p>
            <a:r>
              <a:rPr lang="tr-TR" dirty="0">
                <a:hlinkClick r:id="rId4"/>
              </a:rPr>
              <a:t>https://</a:t>
            </a:r>
            <a:r>
              <a:rPr lang="tr-TR" dirty="0" smtClean="0">
                <a:hlinkClick r:id="rId4"/>
              </a:rPr>
              <a:t>www.baeldung.com/spring-qualifier-annotation</a:t>
            </a:r>
            <a:endParaRPr lang="tr-TR" dirty="0" smtClean="0"/>
          </a:p>
          <a:p>
            <a:r>
              <a:rPr lang="tr-TR" dirty="0">
                <a:hlinkClick r:id="rId5"/>
              </a:rPr>
              <a:t>https://netbeans.apache.org/kb/docs/javaee/cdi-validate.html#:~:text=CDI%20offers%20the%20use%20of,to%20use%20in%20CDI's%20beans</a:t>
            </a:r>
            <a:r>
              <a:rPr lang="tr-TR" dirty="0" smtClean="0"/>
              <a:t>.</a:t>
            </a:r>
          </a:p>
          <a:p>
            <a:endParaRPr lang="tr-TR" dirty="0" smtClean="0"/>
          </a:p>
          <a:p>
            <a:pPr marL="45720" indent="0">
              <a:buNone/>
            </a:pPr>
            <a:endParaRPr lang="tr-TR" dirty="0" smtClean="0"/>
          </a:p>
          <a:p>
            <a:endParaRPr lang="tr-TR" dirty="0" smtClean="0"/>
          </a:p>
          <a:p>
            <a:endParaRPr lang="tr-TR" dirty="0" smtClean="0"/>
          </a:p>
          <a:p>
            <a:endParaRPr lang="tr-TR" dirty="0" smtClean="0"/>
          </a:p>
          <a:p>
            <a:endParaRPr lang="tr-TR" dirty="0"/>
          </a:p>
        </p:txBody>
      </p:sp>
    </p:spTree>
    <p:extLst>
      <p:ext uri="{BB962C8B-B14F-4D97-AF65-F5344CB8AC3E}">
        <p14:creationId xmlns:p14="http://schemas.microsoft.com/office/powerpoint/2010/main" val="1993041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
        <p:nvSpPr>
          <p:cNvPr id="7" name="Metin kutusu 6"/>
          <p:cNvSpPr txBox="1"/>
          <p:nvPr/>
        </p:nvSpPr>
        <p:spPr>
          <a:xfrm>
            <a:off x="5436096" y="168628"/>
            <a:ext cx="2973129" cy="877163"/>
          </a:xfrm>
          <a:prstGeom prst="rect">
            <a:avLst/>
          </a:prstGeom>
          <a:noFill/>
        </p:spPr>
        <p:txBody>
          <a:bodyPr wrap="square" rtlCol="0">
            <a:spAutoFit/>
          </a:bodyPr>
          <a:lstStyle/>
          <a:p>
            <a:pPr algn="r"/>
            <a:r>
              <a:rPr lang="tr-TR" sz="1700" dirty="0" smtClean="0">
                <a:solidFill>
                  <a:schemeClr val="accent2"/>
                </a:solidFill>
                <a:ea typeface="+mj-ea"/>
                <a:cs typeface="+mj-cs"/>
              </a:rPr>
              <a:t>Verildiği Tarih: 09.01.2022</a:t>
            </a:r>
          </a:p>
          <a:p>
            <a:pPr algn="r"/>
            <a:r>
              <a:rPr lang="tr-TR" sz="1700" dirty="0" smtClean="0">
                <a:solidFill>
                  <a:schemeClr val="accent2"/>
                </a:solidFill>
                <a:ea typeface="+mj-ea"/>
                <a:cs typeface="+mj-cs"/>
              </a:rPr>
              <a:t> Teslim Tarihi: 15.01.2022</a:t>
            </a:r>
          </a:p>
          <a:p>
            <a:pPr algn="r"/>
            <a:r>
              <a:rPr lang="tr-TR" sz="1700" dirty="0" smtClean="0">
                <a:solidFill>
                  <a:schemeClr val="accent2"/>
                </a:solidFill>
                <a:ea typeface="+mj-ea"/>
                <a:cs typeface="+mj-cs"/>
              </a:rPr>
              <a:t>2. 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34321318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692696"/>
            <a:ext cx="7315200" cy="1154097"/>
          </a:xfrm>
        </p:spPr>
        <p:txBody>
          <a:bodyPr>
            <a:normAutofit fontScale="90000"/>
          </a:bodyPr>
          <a:lstStyle/>
          <a:p>
            <a:pPr algn="ctr"/>
            <a:r>
              <a:rPr lang="tr-TR" dirty="0" smtClean="0"/>
              <a:t>JAVA 8 İLE GELEN ÖZELLİKLER</a:t>
            </a:r>
            <a:endParaRPr lang="tr-TR" dirty="0"/>
          </a:p>
        </p:txBody>
      </p:sp>
      <p:sp>
        <p:nvSpPr>
          <p:cNvPr id="3" name="İçerik Yer Tutucusu 2"/>
          <p:cNvSpPr>
            <a:spLocks noGrp="1"/>
          </p:cNvSpPr>
          <p:nvPr>
            <p:ph idx="1"/>
          </p:nvPr>
        </p:nvSpPr>
        <p:spPr>
          <a:xfrm>
            <a:off x="713184" y="2060848"/>
            <a:ext cx="7315200" cy="3539527"/>
          </a:xfrm>
        </p:spPr>
        <p:txBody>
          <a:bodyPr>
            <a:noAutofit/>
          </a:bodyPr>
          <a:lstStyle/>
          <a:p>
            <a:pPr marL="45720" indent="0">
              <a:buNone/>
            </a:pPr>
            <a:r>
              <a:rPr lang="tr-TR" sz="1800" dirty="0">
                <a:solidFill>
                  <a:schemeClr val="tx2"/>
                </a:solidFill>
              </a:rPr>
              <a:t>Java 8 ile birlikte hayatımıza giren yenilikleri genel olarak aşağıdaki şekilde listeleyebiliriz;</a:t>
            </a:r>
          </a:p>
          <a:p>
            <a:r>
              <a:rPr lang="tr-TR" sz="1800" b="1" dirty="0" err="1"/>
              <a:t>Lambda</a:t>
            </a:r>
            <a:r>
              <a:rPr lang="tr-TR" sz="1800" b="1" dirty="0"/>
              <a:t> </a:t>
            </a:r>
            <a:r>
              <a:rPr lang="tr-TR" sz="1800" b="1" dirty="0" err="1"/>
              <a:t>expressions</a:t>
            </a:r>
            <a:endParaRPr lang="tr-TR" sz="1800" dirty="0"/>
          </a:p>
          <a:p>
            <a:r>
              <a:rPr lang="tr-TR" sz="1800" b="1" dirty="0" err="1"/>
              <a:t>Functional</a:t>
            </a:r>
            <a:r>
              <a:rPr lang="tr-TR" sz="1800" b="1" dirty="0"/>
              <a:t> </a:t>
            </a:r>
            <a:r>
              <a:rPr lang="tr-TR" sz="1800" b="1" dirty="0" err="1"/>
              <a:t>interfaces</a:t>
            </a:r>
            <a:endParaRPr lang="tr-TR" sz="1800" dirty="0"/>
          </a:p>
          <a:p>
            <a:r>
              <a:rPr lang="tr-TR" sz="1800" b="1" dirty="0" err="1"/>
              <a:t>Method</a:t>
            </a:r>
            <a:r>
              <a:rPr lang="tr-TR" sz="1800" b="1" dirty="0"/>
              <a:t> </a:t>
            </a:r>
            <a:r>
              <a:rPr lang="tr-TR" sz="1800" b="1" dirty="0" err="1"/>
              <a:t>references</a:t>
            </a:r>
            <a:endParaRPr lang="tr-TR" sz="1800" dirty="0"/>
          </a:p>
          <a:p>
            <a:r>
              <a:rPr lang="tr-TR" sz="1800" b="1" dirty="0" err="1"/>
              <a:t>Stream</a:t>
            </a:r>
            <a:r>
              <a:rPr lang="tr-TR" sz="1800" b="1" dirty="0"/>
              <a:t> API</a:t>
            </a:r>
            <a:endParaRPr lang="tr-TR" sz="1800" dirty="0"/>
          </a:p>
          <a:p>
            <a:r>
              <a:rPr lang="tr-TR" sz="1800" b="1" dirty="0" err="1"/>
              <a:t>Optional</a:t>
            </a:r>
            <a:r>
              <a:rPr lang="tr-TR" sz="1800" b="1" dirty="0"/>
              <a:t> </a:t>
            </a:r>
            <a:r>
              <a:rPr lang="tr-TR" sz="1800" b="1" dirty="0" err="1"/>
              <a:t>class</a:t>
            </a:r>
            <a:endParaRPr lang="tr-TR" sz="1800" dirty="0"/>
          </a:p>
          <a:p>
            <a:r>
              <a:rPr lang="tr-TR" sz="1800" b="1" dirty="0" err="1"/>
              <a:t>Concurrency</a:t>
            </a:r>
            <a:r>
              <a:rPr lang="tr-TR" sz="1800" b="1" dirty="0"/>
              <a:t> </a:t>
            </a:r>
            <a:r>
              <a:rPr lang="tr-TR" sz="1800" b="1" dirty="0" err="1"/>
              <a:t>Enhancements</a:t>
            </a:r>
            <a:endParaRPr lang="tr-TR" sz="1800" dirty="0"/>
          </a:p>
          <a:p>
            <a:r>
              <a:rPr lang="tr-TR" sz="1800" b="1" dirty="0"/>
              <a:t>JDBC </a:t>
            </a:r>
            <a:r>
              <a:rPr lang="tr-TR" sz="1800" b="1" dirty="0" err="1"/>
              <a:t>Enhancements</a:t>
            </a:r>
            <a:r>
              <a:rPr lang="tr-TR" sz="1800" b="1" dirty="0"/>
              <a:t> </a:t>
            </a:r>
            <a:r>
              <a:rPr lang="tr-TR" sz="1800" b="1" dirty="0" err="1"/>
              <a:t>etc</a:t>
            </a:r>
            <a:r>
              <a:rPr lang="tr-TR" sz="1800" b="1" dirty="0"/>
              <a:t>.</a:t>
            </a:r>
            <a:endParaRPr lang="tr-TR" sz="1800" dirty="0"/>
          </a:p>
        </p:txBody>
      </p:sp>
    </p:spTree>
    <p:extLst>
      <p:ext uri="{BB962C8B-B14F-4D97-AF65-F5344CB8AC3E}">
        <p14:creationId xmlns:p14="http://schemas.microsoft.com/office/powerpoint/2010/main" val="21894733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268760"/>
            <a:ext cx="7315200" cy="1154097"/>
          </a:xfrm>
        </p:spPr>
        <p:txBody>
          <a:bodyPr>
            <a:normAutofit fontScale="90000"/>
          </a:bodyPr>
          <a:lstStyle/>
          <a:p>
            <a:pPr algn="ctr"/>
            <a:r>
              <a:rPr lang="tr-TR" b="1" dirty="0" err="1"/>
              <a:t>Lambda</a:t>
            </a:r>
            <a:r>
              <a:rPr lang="tr-TR" b="1" dirty="0"/>
              <a:t> </a:t>
            </a:r>
            <a:r>
              <a:rPr lang="tr-TR" b="1" dirty="0" err="1" smtClean="0"/>
              <a:t>Expressions</a:t>
            </a:r>
            <a:r>
              <a:rPr lang="tr-TR" b="1" dirty="0"/>
              <a:t/>
            </a:r>
            <a:br>
              <a:rPr lang="tr-TR" b="1" dirty="0"/>
            </a:br>
            <a:endParaRPr lang="tr-TR" dirty="0"/>
          </a:p>
        </p:txBody>
      </p:sp>
      <p:sp>
        <p:nvSpPr>
          <p:cNvPr id="3" name="İçerik Yer Tutucusu 2"/>
          <p:cNvSpPr>
            <a:spLocks noGrp="1"/>
          </p:cNvSpPr>
          <p:nvPr>
            <p:ph idx="1"/>
          </p:nvPr>
        </p:nvSpPr>
        <p:spPr>
          <a:xfrm>
            <a:off x="899592" y="2325603"/>
            <a:ext cx="7315200" cy="3539527"/>
          </a:xfrm>
        </p:spPr>
        <p:txBody>
          <a:bodyPr>
            <a:normAutofit/>
          </a:bodyPr>
          <a:lstStyle/>
          <a:p>
            <a:pPr marL="45720" indent="0">
              <a:buNone/>
            </a:pPr>
            <a:r>
              <a:rPr lang="tr-TR" sz="1800" dirty="0" err="1"/>
              <a:t>Lambda</a:t>
            </a:r>
            <a:r>
              <a:rPr lang="tr-TR" sz="1800" dirty="0"/>
              <a:t> </a:t>
            </a:r>
            <a:r>
              <a:rPr lang="tr-TR" sz="1800" dirty="0" err="1"/>
              <a:t>expressionlar</a:t>
            </a:r>
            <a:r>
              <a:rPr lang="tr-TR" sz="1800" dirty="0"/>
              <a:t>, herhangi bir </a:t>
            </a:r>
            <a:r>
              <a:rPr lang="tr-TR" sz="1800" dirty="0" err="1"/>
              <a:t>class’a</a:t>
            </a:r>
            <a:r>
              <a:rPr lang="tr-TR" sz="1800" dirty="0"/>
              <a:t> ait olmadan iş yapabilen fonksiyonlardır. </a:t>
            </a:r>
            <a:r>
              <a:rPr lang="tr-TR" sz="1800" dirty="0" err="1"/>
              <a:t>Lambda</a:t>
            </a:r>
            <a:r>
              <a:rPr lang="tr-TR" sz="1800" dirty="0"/>
              <a:t> ile birlikte Java, </a:t>
            </a:r>
            <a:r>
              <a:rPr lang="tr-TR" sz="1800" dirty="0" err="1"/>
              <a:t>funtional</a:t>
            </a:r>
            <a:r>
              <a:rPr lang="tr-TR" sz="1800" dirty="0"/>
              <a:t> </a:t>
            </a:r>
            <a:r>
              <a:rPr lang="tr-TR" sz="1800" dirty="0" err="1"/>
              <a:t>programming</a:t>
            </a:r>
            <a:r>
              <a:rPr lang="tr-TR" sz="1800" dirty="0"/>
              <a:t> dünyasına da girmiş bulunmaktadır. Bu oldukça önemli bir gelişme, Java’nın ilerde gideceği yol hakkında da ipucu veriyor bizlere. </a:t>
            </a:r>
            <a:r>
              <a:rPr lang="tr-TR" sz="1800" dirty="0" err="1"/>
              <a:t>Lambda</a:t>
            </a:r>
            <a:r>
              <a:rPr lang="tr-TR" sz="1800" dirty="0"/>
              <a:t> sayesinde hem daha okunabilir kod üretiyor, hem de kod tekrarından kurtuluyoruz. Bir </a:t>
            </a:r>
            <a:r>
              <a:rPr lang="tr-TR" sz="1800" dirty="0" err="1"/>
              <a:t>lambda</a:t>
            </a:r>
            <a:r>
              <a:rPr lang="tr-TR" sz="1800" dirty="0"/>
              <a:t> ifadesini tekrar tekrar kullanabilir, parametre olarak başka bir yere iletebiliriz.</a:t>
            </a:r>
            <a:endParaRPr lang="tr-TR" dirty="0"/>
          </a:p>
        </p:txBody>
      </p:sp>
      <p:pic>
        <p:nvPicPr>
          <p:cNvPr id="6" name="Picture 2" descr="C:\Users\MSI\Desktop\lambda.PNG"/>
          <p:cNvPicPr>
            <a:picLocks noChangeAspect="1" noChangeArrowheads="1"/>
          </p:cNvPicPr>
          <p:nvPr/>
        </p:nvPicPr>
        <p:blipFill rotWithShape="1">
          <a:blip r:embed="rId2">
            <a:extLst>
              <a:ext uri="{28A0092B-C50C-407E-A947-70E740481C1C}">
                <a14:useLocalDpi xmlns:a14="http://schemas.microsoft.com/office/drawing/2010/main" val="0"/>
              </a:ext>
            </a:extLst>
          </a:blip>
          <a:srcRect l="-284" t="-599" r="41211" b="67760"/>
          <a:stretch/>
        </p:blipFill>
        <p:spPr bwMode="auto">
          <a:xfrm>
            <a:off x="1619672" y="4653136"/>
            <a:ext cx="5862008"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316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err="1"/>
              <a:t>Functional</a:t>
            </a:r>
            <a:r>
              <a:rPr lang="tr-TR" b="1" dirty="0"/>
              <a:t> </a:t>
            </a:r>
            <a:r>
              <a:rPr lang="tr-TR" b="1" dirty="0" err="1"/>
              <a:t>interfaces</a:t>
            </a:r>
            <a:r>
              <a:rPr lang="tr-TR" dirty="0"/>
              <a:t/>
            </a:r>
            <a:br>
              <a:rPr lang="tr-TR" dirty="0"/>
            </a:br>
            <a:endParaRPr lang="tr-TR" dirty="0"/>
          </a:p>
        </p:txBody>
      </p:sp>
      <p:sp>
        <p:nvSpPr>
          <p:cNvPr id="3" name="İçerik Yer Tutucusu 2"/>
          <p:cNvSpPr>
            <a:spLocks noGrp="1"/>
          </p:cNvSpPr>
          <p:nvPr>
            <p:ph idx="1"/>
          </p:nvPr>
        </p:nvSpPr>
        <p:spPr>
          <a:xfrm>
            <a:off x="899592" y="1772816"/>
            <a:ext cx="7315200" cy="3539527"/>
          </a:xfrm>
        </p:spPr>
        <p:txBody>
          <a:bodyPr/>
          <a:lstStyle/>
          <a:p>
            <a:pPr marL="45720" indent="0">
              <a:buNone/>
            </a:pPr>
            <a:r>
              <a:rPr lang="tr-TR" dirty="0" smtClean="0"/>
              <a:t>Tek </a:t>
            </a:r>
            <a:r>
              <a:rPr lang="tr-TR" dirty="0"/>
              <a:t>bir </a:t>
            </a:r>
            <a:r>
              <a:rPr lang="tr-TR" dirty="0" err="1"/>
              <a:t>abstract</a:t>
            </a:r>
            <a:r>
              <a:rPr lang="tr-TR" dirty="0"/>
              <a:t>(soyut) </a:t>
            </a:r>
            <a:r>
              <a:rPr lang="tr-TR" dirty="0" err="1"/>
              <a:t>methodu</a:t>
            </a:r>
            <a:r>
              <a:rPr lang="tr-TR" dirty="0"/>
              <a:t> bulunan </a:t>
            </a:r>
            <a:r>
              <a:rPr lang="tr-TR" dirty="0" err="1"/>
              <a:t>interface’ler</a:t>
            </a:r>
            <a:r>
              <a:rPr lang="tr-TR" dirty="0"/>
              <a:t> için kullanılan tanımdır. </a:t>
            </a:r>
            <a:r>
              <a:rPr lang="tr-TR" dirty="0" err="1"/>
              <a:t>Lambda</a:t>
            </a:r>
            <a:r>
              <a:rPr lang="tr-TR" dirty="0"/>
              <a:t> ifadeleri ile sıkı bir ilişki içerisindedir. Ayrıca </a:t>
            </a:r>
            <a:r>
              <a:rPr lang="tr-TR" dirty="0" err="1"/>
              <a:t>Single</a:t>
            </a:r>
            <a:r>
              <a:rPr lang="tr-TR" dirty="0"/>
              <a:t> </a:t>
            </a:r>
            <a:r>
              <a:rPr lang="tr-TR" dirty="0" err="1"/>
              <a:t>Abstract</a:t>
            </a:r>
            <a:r>
              <a:rPr lang="tr-TR" dirty="0"/>
              <a:t> </a:t>
            </a:r>
            <a:r>
              <a:rPr lang="tr-TR" dirty="0" err="1"/>
              <a:t>Method</a:t>
            </a:r>
            <a:r>
              <a:rPr lang="tr-TR" dirty="0"/>
              <a:t> </a:t>
            </a:r>
            <a:r>
              <a:rPr lang="tr-TR" dirty="0" err="1"/>
              <a:t>Interfaces</a:t>
            </a:r>
            <a:r>
              <a:rPr lang="tr-TR" dirty="0"/>
              <a:t> (SAM </a:t>
            </a:r>
            <a:r>
              <a:rPr lang="tr-TR" dirty="0" err="1"/>
              <a:t>Interfaces</a:t>
            </a:r>
            <a:r>
              <a:rPr lang="tr-TR" dirty="0"/>
              <a:t>) olarak da bilinir. </a:t>
            </a:r>
            <a:r>
              <a:rPr lang="tr-TR" dirty="0" err="1"/>
              <a:t>Functional</a:t>
            </a:r>
            <a:r>
              <a:rPr lang="tr-TR" dirty="0"/>
              <a:t> </a:t>
            </a:r>
            <a:r>
              <a:rPr lang="tr-TR" dirty="0" err="1"/>
              <a:t>interface’ler</a:t>
            </a:r>
            <a:r>
              <a:rPr lang="tr-TR" dirty="0"/>
              <a:t> </a:t>
            </a:r>
            <a:r>
              <a:rPr lang="tr-TR" dirty="0" err="1"/>
              <a:t>default</a:t>
            </a:r>
            <a:r>
              <a:rPr lang="tr-TR" dirty="0"/>
              <a:t> ve </a:t>
            </a:r>
            <a:r>
              <a:rPr lang="tr-TR" dirty="0" err="1"/>
              <a:t>static</a:t>
            </a:r>
            <a:r>
              <a:rPr lang="tr-TR" dirty="0"/>
              <a:t> </a:t>
            </a:r>
            <a:r>
              <a:rPr lang="tr-TR" dirty="0" err="1"/>
              <a:t>methodlar</a:t>
            </a:r>
            <a:r>
              <a:rPr lang="tr-TR" dirty="0"/>
              <a:t> içerebilir ancak tek bir tane </a:t>
            </a:r>
            <a:r>
              <a:rPr lang="tr-TR" dirty="0" err="1"/>
              <a:t>abstract</a:t>
            </a:r>
            <a:r>
              <a:rPr lang="tr-TR" dirty="0"/>
              <a:t> </a:t>
            </a:r>
            <a:r>
              <a:rPr lang="tr-TR" dirty="0" err="1"/>
              <a:t>methodu</a:t>
            </a:r>
            <a:r>
              <a:rPr lang="tr-TR" dirty="0"/>
              <a:t> olmalıdır. Bunun nedeni de </a:t>
            </a:r>
            <a:r>
              <a:rPr lang="tr-TR" dirty="0" err="1"/>
              <a:t>lambda</a:t>
            </a:r>
            <a:r>
              <a:rPr lang="tr-TR" dirty="0"/>
              <a:t> ifadeleri ile çalışabilmesini sağlamaktır.</a:t>
            </a:r>
          </a:p>
        </p:txBody>
      </p:sp>
      <p:pic>
        <p:nvPicPr>
          <p:cNvPr id="2050" name="Picture 2" descr="C:\Users\MSI\Desktop\F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169054"/>
            <a:ext cx="4680520" cy="259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205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b="1" dirty="0" err="1"/>
              <a:t>Method</a:t>
            </a:r>
            <a:r>
              <a:rPr lang="tr-TR" b="1" dirty="0"/>
              <a:t> </a:t>
            </a:r>
            <a:r>
              <a:rPr lang="tr-TR" b="1" dirty="0" err="1" smtClean="0"/>
              <a:t>References</a:t>
            </a:r>
            <a:r>
              <a:rPr lang="tr-TR" dirty="0"/>
              <a:t/>
            </a:r>
            <a:br>
              <a:rPr lang="tr-TR" dirty="0"/>
            </a:br>
            <a:endParaRPr lang="tr-TR" dirty="0"/>
          </a:p>
        </p:txBody>
      </p:sp>
      <p:sp>
        <p:nvSpPr>
          <p:cNvPr id="3" name="İçerik Yer Tutucusu 2"/>
          <p:cNvSpPr>
            <a:spLocks noGrp="1"/>
          </p:cNvSpPr>
          <p:nvPr>
            <p:ph idx="1"/>
          </p:nvPr>
        </p:nvSpPr>
        <p:spPr>
          <a:xfrm>
            <a:off x="899592" y="2204864"/>
            <a:ext cx="7315200" cy="3539527"/>
          </a:xfrm>
        </p:spPr>
        <p:txBody>
          <a:bodyPr/>
          <a:lstStyle/>
          <a:p>
            <a:pPr marL="45720" indent="0">
              <a:buNone/>
            </a:pPr>
            <a:r>
              <a:rPr lang="tr-TR" dirty="0" err="1" smtClean="0"/>
              <a:t>Method</a:t>
            </a:r>
            <a:r>
              <a:rPr lang="tr-TR" dirty="0" smtClean="0"/>
              <a:t> </a:t>
            </a:r>
            <a:r>
              <a:rPr lang="tr-TR" dirty="0" err="1" smtClean="0"/>
              <a:t>references</a:t>
            </a:r>
            <a:r>
              <a:rPr lang="tr-TR" dirty="0" smtClean="0"/>
              <a:t> da yine </a:t>
            </a:r>
            <a:r>
              <a:rPr lang="tr-TR" dirty="0" err="1" smtClean="0"/>
              <a:t>lambda</a:t>
            </a:r>
            <a:r>
              <a:rPr lang="tr-TR" dirty="0" smtClean="0"/>
              <a:t> ve </a:t>
            </a:r>
            <a:r>
              <a:rPr lang="tr-TR" dirty="0" err="1" smtClean="0"/>
              <a:t>functional</a:t>
            </a:r>
            <a:r>
              <a:rPr lang="tr-TR" dirty="0" smtClean="0"/>
              <a:t> </a:t>
            </a:r>
            <a:r>
              <a:rPr lang="tr-TR" dirty="0" err="1" smtClean="0"/>
              <a:t>interface</a:t>
            </a:r>
            <a:r>
              <a:rPr lang="tr-TR" dirty="0" smtClean="0"/>
              <a:t> domaini ile gelen ve bir arada kullanılabilen özelliklerden biridir.</a:t>
            </a:r>
            <a:endParaRPr lang="tr-TR" dirty="0"/>
          </a:p>
        </p:txBody>
      </p:sp>
      <p:pic>
        <p:nvPicPr>
          <p:cNvPr id="3074" name="Picture 2" descr="C:\Users\MSI\Desktop\M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45" y="3211207"/>
            <a:ext cx="7128792" cy="317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773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700808"/>
            <a:ext cx="7315200" cy="3539527"/>
          </a:xfrm>
        </p:spPr>
        <p:txBody>
          <a:bodyPr>
            <a:normAutofit fontScale="85000" lnSpcReduction="20000"/>
          </a:bodyPr>
          <a:lstStyle/>
          <a:p>
            <a:pPr marL="45720" indent="0">
              <a:buNone/>
            </a:pPr>
            <a:r>
              <a:rPr lang="tr-TR" dirty="0"/>
              <a:t>SOLID Yazılım </a:t>
            </a:r>
            <a:r>
              <a:rPr lang="tr-TR" dirty="0" smtClean="0"/>
              <a:t>Prensipleri; </a:t>
            </a:r>
            <a:r>
              <a:rPr lang="tr-TR" dirty="0"/>
              <a:t>geliştirilen yazılımın esnek, yeniden kullanılabilir, sürdürülebilir ve anlaşılır olmasını sağlayan, kod tekrarını önleyen ve Robert C. Martin tarafından öne sürülen prensipler bütünüdür. Kısaltması Michael </a:t>
            </a:r>
            <a:r>
              <a:rPr lang="tr-TR" dirty="0" err="1"/>
              <a:t>Feathers</a:t>
            </a:r>
            <a:r>
              <a:rPr lang="tr-TR" dirty="0"/>
              <a:t> tarafından tanımlanan bu prensiplerin amacı; </a:t>
            </a:r>
            <a:endParaRPr lang="tr-TR" dirty="0" smtClean="0"/>
          </a:p>
          <a:p>
            <a:r>
              <a:rPr lang="tr-TR" dirty="0" smtClean="0"/>
              <a:t>Geliştirdiğimiz </a:t>
            </a:r>
            <a:r>
              <a:rPr lang="tr-TR" dirty="0"/>
              <a:t>yazılımın gelecekte gereksinimlere kolayca adapte </a:t>
            </a:r>
            <a:r>
              <a:rPr lang="tr-TR" dirty="0" smtClean="0"/>
              <a:t>olması,</a:t>
            </a:r>
          </a:p>
          <a:p>
            <a:r>
              <a:rPr lang="tr-TR" dirty="0" smtClean="0"/>
              <a:t>Yeni </a:t>
            </a:r>
            <a:r>
              <a:rPr lang="tr-TR" dirty="0"/>
              <a:t>özellikleri kodda bir değişikliğe gerek kalmadan kolayca </a:t>
            </a:r>
            <a:r>
              <a:rPr lang="tr-TR" dirty="0" smtClean="0"/>
              <a:t>ekleyebilmemiz, </a:t>
            </a:r>
          </a:p>
          <a:p>
            <a:r>
              <a:rPr lang="tr-TR" dirty="0" smtClean="0"/>
              <a:t>Yeni </a:t>
            </a:r>
            <a:r>
              <a:rPr lang="tr-TR" dirty="0"/>
              <a:t>gereksinimlere karşın kodun üzerinde en az değişimi </a:t>
            </a:r>
            <a:r>
              <a:rPr lang="tr-TR" dirty="0" smtClean="0"/>
              <a:t>sağlaması,</a:t>
            </a:r>
            <a:endParaRPr lang="tr-TR" dirty="0"/>
          </a:p>
          <a:p>
            <a:r>
              <a:rPr lang="tr-TR" dirty="0" smtClean="0"/>
              <a:t>Kod </a:t>
            </a:r>
            <a:r>
              <a:rPr lang="tr-TR" dirty="0"/>
              <a:t>üzerinde sürekli düzeltme hatta yeniden </a:t>
            </a:r>
            <a:r>
              <a:rPr lang="tr-TR" dirty="0" smtClean="0"/>
              <a:t>yazma gibi </a:t>
            </a:r>
            <a:r>
              <a:rPr lang="tr-TR" dirty="0"/>
              <a:t>sorunların yol açtığı zaman kaybını da minimuma indirmektir</a:t>
            </a:r>
            <a:r>
              <a:rPr lang="tr-TR" dirty="0" smtClean="0"/>
              <a:t>.</a:t>
            </a:r>
          </a:p>
          <a:p>
            <a:pPr marL="45720" indent="0">
              <a:buNone/>
            </a:pPr>
            <a:r>
              <a:rPr lang="tr-TR" dirty="0" smtClean="0"/>
              <a:t>Bu prensipleri uygulayarak uygulamalarımız </a:t>
            </a:r>
            <a:r>
              <a:rPr lang="tr-TR" dirty="0"/>
              <a:t>büyürken, karmaşıklığın da büyümesinin önüne geçmiş oluruz</a:t>
            </a:r>
            <a:r>
              <a:rPr lang="tr-TR" dirty="0" smtClean="0"/>
              <a:t>.</a:t>
            </a:r>
            <a:endParaRPr lang="tr-TR" dirty="0"/>
          </a:p>
        </p:txBody>
      </p:sp>
    </p:spTree>
    <p:extLst>
      <p:ext uri="{BB962C8B-B14F-4D97-AF65-F5344CB8AC3E}">
        <p14:creationId xmlns:p14="http://schemas.microsoft.com/office/powerpoint/2010/main" val="27281355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340768"/>
            <a:ext cx="7315200" cy="3539527"/>
          </a:xfrm>
        </p:spPr>
        <p:txBody>
          <a:bodyPr>
            <a:normAutofit lnSpcReduction="10000"/>
          </a:bodyPr>
          <a:lstStyle/>
          <a:p>
            <a:pPr marL="45720" indent="0">
              <a:buNone/>
            </a:pPr>
            <a:r>
              <a:rPr lang="tr-TR" dirty="0"/>
              <a:t>Bazen de </a:t>
            </a:r>
            <a:r>
              <a:rPr lang="tr-TR" dirty="0" err="1"/>
              <a:t>lambda</a:t>
            </a:r>
            <a:r>
              <a:rPr lang="tr-TR" dirty="0"/>
              <a:t> ifadeleri yerine kullanılabilirler. Örneğin, </a:t>
            </a:r>
            <a:r>
              <a:rPr lang="tr-TR" dirty="0" err="1"/>
              <a:t>lambda</a:t>
            </a:r>
            <a:r>
              <a:rPr lang="tr-TR" dirty="0"/>
              <a:t> ifadesinde objenin kendi </a:t>
            </a:r>
            <a:r>
              <a:rPr lang="tr-TR" dirty="0" err="1"/>
              <a:t>methodlarından</a:t>
            </a:r>
            <a:r>
              <a:rPr lang="tr-TR" dirty="0"/>
              <a:t> birini </a:t>
            </a:r>
            <a:r>
              <a:rPr lang="tr-TR" dirty="0" smtClean="0"/>
              <a:t>kullanıyorsak </a:t>
            </a:r>
            <a:r>
              <a:rPr lang="tr-TR" dirty="0" err="1"/>
              <a:t>lambda</a:t>
            </a:r>
            <a:r>
              <a:rPr lang="tr-TR" dirty="0"/>
              <a:t> ifadesi yerine direkt olarak </a:t>
            </a:r>
            <a:r>
              <a:rPr lang="tr-TR" dirty="0" err="1"/>
              <a:t>method</a:t>
            </a:r>
            <a:r>
              <a:rPr lang="tr-TR" dirty="0"/>
              <a:t> </a:t>
            </a:r>
            <a:r>
              <a:rPr lang="tr-TR" dirty="0" err="1"/>
              <a:t>reference</a:t>
            </a:r>
            <a:r>
              <a:rPr lang="tr-TR" dirty="0"/>
              <a:t> vererek daha kolay yapabiliriz. Şöyle ki, bir </a:t>
            </a:r>
            <a:r>
              <a:rPr lang="tr-TR" dirty="0" err="1"/>
              <a:t>Person</a:t>
            </a:r>
            <a:r>
              <a:rPr lang="tr-TR" dirty="0"/>
              <a:t> listesini </a:t>
            </a:r>
            <a:r>
              <a:rPr lang="tr-TR" dirty="0" err="1"/>
              <a:t>age</a:t>
            </a:r>
            <a:r>
              <a:rPr lang="tr-TR" dirty="0"/>
              <a:t> </a:t>
            </a:r>
            <a:r>
              <a:rPr lang="tr-TR" dirty="0" err="1"/>
              <a:t>field’ına</a:t>
            </a:r>
            <a:r>
              <a:rPr lang="tr-TR" dirty="0"/>
              <a:t> göre </a:t>
            </a:r>
            <a:r>
              <a:rPr lang="tr-TR" dirty="0" err="1"/>
              <a:t>sort</a:t>
            </a:r>
            <a:r>
              <a:rPr lang="tr-TR" dirty="0"/>
              <a:t> etmek isteyelim</a:t>
            </a:r>
            <a:r>
              <a:rPr lang="tr-TR" dirty="0" smtClean="0"/>
              <a:t>;</a:t>
            </a:r>
          </a:p>
          <a:p>
            <a:pPr marL="45720" indent="0">
              <a:buNone/>
            </a:pPr>
            <a:r>
              <a:rPr lang="tr-TR" dirty="0" smtClean="0"/>
              <a:t>( :: ) söz </a:t>
            </a:r>
            <a:r>
              <a:rPr lang="tr-TR" dirty="0"/>
              <a:t>dizimi aracılığıyla </a:t>
            </a:r>
            <a:r>
              <a:rPr lang="tr-TR" dirty="0" err="1"/>
              <a:t>static</a:t>
            </a:r>
            <a:r>
              <a:rPr lang="tr-TR" dirty="0"/>
              <a:t> </a:t>
            </a:r>
            <a:r>
              <a:rPr lang="tr-TR" dirty="0" err="1"/>
              <a:t>methodlar</a:t>
            </a:r>
            <a:r>
              <a:rPr lang="tr-TR" dirty="0"/>
              <a:t> </a:t>
            </a:r>
            <a:r>
              <a:rPr lang="tr-TR" dirty="0" err="1"/>
              <a:t>class</a:t>
            </a:r>
            <a:r>
              <a:rPr lang="tr-TR" dirty="0"/>
              <a:t> name ile, </a:t>
            </a:r>
            <a:r>
              <a:rPr lang="tr-TR" dirty="0" err="1"/>
              <a:t>static</a:t>
            </a:r>
            <a:r>
              <a:rPr lang="tr-TR" dirty="0"/>
              <a:t> olmayan </a:t>
            </a:r>
            <a:r>
              <a:rPr lang="tr-TR" dirty="0" err="1"/>
              <a:t>methodlar</a:t>
            </a:r>
            <a:r>
              <a:rPr lang="tr-TR" dirty="0"/>
              <a:t> ise </a:t>
            </a:r>
            <a:r>
              <a:rPr lang="tr-TR" dirty="0" err="1"/>
              <a:t>instance</a:t>
            </a:r>
            <a:r>
              <a:rPr lang="tr-TR" dirty="0"/>
              <a:t> objeleri ile referans verilebilmekte.</a:t>
            </a:r>
          </a:p>
          <a:p>
            <a:pPr marL="45720" indent="0">
              <a:buNone/>
            </a:pPr>
            <a:r>
              <a:rPr lang="tr-TR" dirty="0" err="1"/>
              <a:t>Syntax</a:t>
            </a:r>
            <a:r>
              <a:rPr lang="tr-TR" dirty="0"/>
              <a:t> genelde şöyledir;</a:t>
            </a:r>
          </a:p>
          <a:p>
            <a:pPr marL="45720" indent="0">
              <a:buNone/>
            </a:pPr>
            <a:r>
              <a:rPr lang="tr-TR" dirty="0"/>
              <a:t>&lt;</a:t>
            </a:r>
            <a:r>
              <a:rPr lang="tr-TR" dirty="0" err="1"/>
              <a:t>ClassName</a:t>
            </a:r>
            <a:r>
              <a:rPr lang="tr-TR" dirty="0"/>
              <a:t>&gt;::</a:t>
            </a:r>
            <a:r>
              <a:rPr lang="tr-TR" dirty="0" err="1"/>
              <a:t>methodName</a:t>
            </a:r>
            <a:r>
              <a:rPr lang="tr-TR" dirty="0"/>
              <a:t>; -&gt; </a:t>
            </a:r>
            <a:r>
              <a:rPr lang="tr-TR" dirty="0" err="1"/>
              <a:t>static</a:t>
            </a:r>
            <a:r>
              <a:rPr lang="tr-TR" dirty="0"/>
              <a:t> </a:t>
            </a:r>
            <a:r>
              <a:rPr lang="tr-TR" dirty="0" err="1"/>
              <a:t>methodlar</a:t>
            </a:r>
            <a:r>
              <a:rPr lang="tr-TR" dirty="0"/>
              <a:t> için.</a:t>
            </a:r>
          </a:p>
          <a:p>
            <a:pPr marL="45720" indent="0">
              <a:buNone/>
            </a:pPr>
            <a:r>
              <a:rPr lang="tr-TR" dirty="0"/>
              <a:t>&lt;</a:t>
            </a:r>
            <a:r>
              <a:rPr lang="tr-TR" dirty="0" err="1"/>
              <a:t>ObjectRef</a:t>
            </a:r>
            <a:r>
              <a:rPr lang="tr-TR" dirty="0"/>
              <a:t>&gt;::</a:t>
            </a:r>
            <a:r>
              <a:rPr lang="tr-TR" dirty="0" err="1"/>
              <a:t>methodName</a:t>
            </a:r>
            <a:r>
              <a:rPr lang="tr-TR" dirty="0"/>
              <a:t>; -&gt; </a:t>
            </a:r>
            <a:r>
              <a:rPr lang="tr-TR" dirty="0" err="1"/>
              <a:t>non-static</a:t>
            </a:r>
            <a:r>
              <a:rPr lang="tr-TR" dirty="0"/>
              <a:t> </a:t>
            </a:r>
            <a:r>
              <a:rPr lang="tr-TR" dirty="0" err="1"/>
              <a:t>methodlar</a:t>
            </a:r>
            <a:r>
              <a:rPr lang="tr-TR" dirty="0"/>
              <a:t> için.</a:t>
            </a:r>
          </a:p>
          <a:p>
            <a:endParaRPr lang="tr-TR" dirty="0"/>
          </a:p>
        </p:txBody>
      </p:sp>
      <p:pic>
        <p:nvPicPr>
          <p:cNvPr id="4098" name="Picture 2" descr="C:\Users\MSI\Desktop\M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941168"/>
            <a:ext cx="7632848" cy="932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1807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80728"/>
            <a:ext cx="7315200" cy="1154097"/>
          </a:xfrm>
        </p:spPr>
        <p:txBody>
          <a:bodyPr>
            <a:normAutofit fontScale="90000"/>
          </a:bodyPr>
          <a:lstStyle/>
          <a:p>
            <a:pPr algn="ctr"/>
            <a:r>
              <a:rPr lang="tr-TR" b="1" dirty="0" err="1"/>
              <a:t>Stream</a:t>
            </a:r>
            <a:r>
              <a:rPr lang="tr-TR" b="1" dirty="0"/>
              <a:t> API</a:t>
            </a:r>
            <a:r>
              <a:rPr lang="tr-TR" dirty="0"/>
              <a:t/>
            </a:r>
            <a:br>
              <a:rPr lang="tr-TR" dirty="0"/>
            </a:br>
            <a:endParaRPr lang="tr-TR" dirty="0"/>
          </a:p>
        </p:txBody>
      </p:sp>
      <p:sp>
        <p:nvSpPr>
          <p:cNvPr id="3" name="İçerik Yer Tutucusu 2"/>
          <p:cNvSpPr>
            <a:spLocks noGrp="1"/>
          </p:cNvSpPr>
          <p:nvPr>
            <p:ph idx="1"/>
          </p:nvPr>
        </p:nvSpPr>
        <p:spPr>
          <a:xfrm>
            <a:off x="899592" y="2060848"/>
            <a:ext cx="7315200" cy="3539527"/>
          </a:xfrm>
        </p:spPr>
        <p:txBody>
          <a:bodyPr>
            <a:normAutofit fontScale="85000" lnSpcReduction="10000"/>
          </a:bodyPr>
          <a:lstStyle/>
          <a:p>
            <a:pPr marL="45720" indent="0">
              <a:buNone/>
            </a:pPr>
            <a:r>
              <a:rPr lang="tr-TR" dirty="0" err="1"/>
              <a:t>Stream</a:t>
            </a:r>
            <a:r>
              <a:rPr lang="tr-TR" dirty="0"/>
              <a:t> API, </a:t>
            </a:r>
            <a:r>
              <a:rPr lang="tr-TR" dirty="0" err="1"/>
              <a:t>Collection’lar</a:t>
            </a:r>
            <a:r>
              <a:rPr lang="tr-TR" dirty="0"/>
              <a:t> üzerinde bazı işlemleri yapmayı kolaylaştıran bir yapıdır. </a:t>
            </a:r>
            <a:r>
              <a:rPr lang="tr-TR" dirty="0" err="1"/>
              <a:t>Stream</a:t>
            </a:r>
            <a:r>
              <a:rPr lang="tr-TR" dirty="0"/>
              <a:t> API sayesinde sık kullanılan çeşitli operasyonları yapabilirsiniz. Bunlardan birkaçını şöyle sıralayabiliriz;</a:t>
            </a:r>
          </a:p>
          <a:p>
            <a:r>
              <a:rPr lang="tr-TR" dirty="0" err="1"/>
              <a:t>filter</a:t>
            </a:r>
            <a:r>
              <a:rPr lang="tr-TR" dirty="0"/>
              <a:t> (filtreleme)</a:t>
            </a:r>
          </a:p>
          <a:p>
            <a:r>
              <a:rPr lang="tr-TR" dirty="0" err="1"/>
              <a:t>forEach</a:t>
            </a:r>
            <a:r>
              <a:rPr lang="tr-TR" dirty="0"/>
              <a:t> (</a:t>
            </a:r>
            <a:r>
              <a:rPr lang="tr-TR" dirty="0" err="1"/>
              <a:t>itere</a:t>
            </a:r>
            <a:r>
              <a:rPr lang="tr-TR" dirty="0"/>
              <a:t> etme)</a:t>
            </a:r>
          </a:p>
          <a:p>
            <a:r>
              <a:rPr lang="tr-TR" dirty="0" err="1"/>
              <a:t>map</a:t>
            </a:r>
            <a:r>
              <a:rPr lang="tr-TR" dirty="0"/>
              <a:t> (dönüştürme)</a:t>
            </a:r>
          </a:p>
          <a:p>
            <a:r>
              <a:rPr lang="tr-TR" dirty="0" err="1"/>
              <a:t>reduce</a:t>
            </a:r>
            <a:r>
              <a:rPr lang="tr-TR" dirty="0"/>
              <a:t> (indirgeme)</a:t>
            </a:r>
          </a:p>
          <a:p>
            <a:r>
              <a:rPr lang="tr-TR" dirty="0" err="1"/>
              <a:t>distinct</a:t>
            </a:r>
            <a:r>
              <a:rPr lang="tr-TR" dirty="0"/>
              <a:t> (tekil hale getirme)</a:t>
            </a:r>
          </a:p>
          <a:p>
            <a:r>
              <a:rPr lang="tr-TR" dirty="0"/>
              <a:t>limit (limitleme)</a:t>
            </a:r>
          </a:p>
          <a:p>
            <a:r>
              <a:rPr lang="tr-TR" dirty="0" err="1"/>
              <a:t>collect</a:t>
            </a:r>
            <a:r>
              <a:rPr lang="tr-TR" dirty="0"/>
              <a:t> (toplama)</a:t>
            </a:r>
          </a:p>
          <a:p>
            <a:r>
              <a:rPr lang="tr-TR" dirty="0" err="1"/>
              <a:t>count</a:t>
            </a:r>
            <a:r>
              <a:rPr lang="tr-TR" dirty="0"/>
              <a:t> (sayma)</a:t>
            </a:r>
          </a:p>
          <a:p>
            <a:r>
              <a:rPr lang="tr-TR" dirty="0" err="1"/>
              <a:t>min</a:t>
            </a:r>
            <a:r>
              <a:rPr lang="tr-TR" dirty="0"/>
              <a:t> / </a:t>
            </a:r>
            <a:r>
              <a:rPr lang="tr-TR" dirty="0" err="1"/>
              <a:t>max</a:t>
            </a:r>
            <a:r>
              <a:rPr lang="tr-TR" dirty="0"/>
              <a:t>  (sıralama ile </a:t>
            </a:r>
            <a:r>
              <a:rPr lang="tr-TR" dirty="0" err="1"/>
              <a:t>max-min</a:t>
            </a:r>
            <a:r>
              <a:rPr lang="tr-TR" dirty="0"/>
              <a:t> eleman bulma)</a:t>
            </a:r>
          </a:p>
          <a:p>
            <a:endParaRPr lang="tr-TR" dirty="0"/>
          </a:p>
        </p:txBody>
      </p:sp>
    </p:spTree>
    <p:extLst>
      <p:ext uri="{BB962C8B-B14F-4D97-AF65-F5344CB8AC3E}">
        <p14:creationId xmlns:p14="http://schemas.microsoft.com/office/powerpoint/2010/main" val="2655955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3167" y="2348880"/>
            <a:ext cx="7315200" cy="3539527"/>
          </a:xfrm>
        </p:spPr>
        <p:txBody>
          <a:bodyPr/>
          <a:lstStyle/>
          <a:p>
            <a:pPr marL="45720" indent="0">
              <a:buNone/>
            </a:pPr>
            <a:r>
              <a:rPr lang="tr-TR" dirty="0"/>
              <a:t>Yukarıda Collection üzerinde </a:t>
            </a:r>
            <a:r>
              <a:rPr lang="tr-TR" dirty="0" err="1"/>
              <a:t>stream</a:t>
            </a:r>
            <a:r>
              <a:rPr lang="tr-TR" dirty="0"/>
              <a:t>() çağrısı ile bir </a:t>
            </a:r>
            <a:r>
              <a:rPr lang="tr-TR" dirty="0" err="1"/>
              <a:t>stream</a:t>
            </a:r>
            <a:r>
              <a:rPr lang="tr-TR" dirty="0"/>
              <a:t> oluşturduk ve </a:t>
            </a:r>
            <a:r>
              <a:rPr lang="tr-TR" dirty="0" err="1"/>
              <a:t>forEach</a:t>
            </a:r>
            <a:r>
              <a:rPr lang="tr-TR" dirty="0"/>
              <a:t> ile </a:t>
            </a:r>
            <a:r>
              <a:rPr lang="tr-TR" dirty="0" err="1"/>
              <a:t>itere</a:t>
            </a:r>
            <a:r>
              <a:rPr lang="tr-TR" dirty="0"/>
              <a:t> edip </a:t>
            </a:r>
            <a:r>
              <a:rPr lang="tr-TR" dirty="0" err="1"/>
              <a:t>method</a:t>
            </a:r>
            <a:r>
              <a:rPr lang="tr-TR" dirty="0"/>
              <a:t> </a:t>
            </a:r>
            <a:r>
              <a:rPr lang="tr-TR" dirty="0" err="1"/>
              <a:t>reference</a:t>
            </a:r>
            <a:r>
              <a:rPr lang="tr-TR" dirty="0"/>
              <a:t> ile de </a:t>
            </a:r>
            <a:r>
              <a:rPr lang="tr-TR" dirty="0" err="1"/>
              <a:t>console’a</a:t>
            </a:r>
            <a:r>
              <a:rPr lang="tr-TR" dirty="0"/>
              <a:t> yazdırdık. Burada </a:t>
            </a:r>
            <a:r>
              <a:rPr lang="tr-TR" dirty="0" err="1"/>
              <a:t>System.out</a:t>
            </a:r>
            <a:r>
              <a:rPr lang="tr-TR" dirty="0"/>
              <a:t>::</a:t>
            </a:r>
            <a:r>
              <a:rPr lang="tr-TR" dirty="0" err="1"/>
              <a:t>println</a:t>
            </a:r>
            <a:r>
              <a:rPr lang="tr-TR" dirty="0"/>
              <a:t> ifadesi </a:t>
            </a:r>
            <a:r>
              <a:rPr lang="tr-TR" dirty="0" err="1"/>
              <a:t>method</a:t>
            </a:r>
            <a:r>
              <a:rPr lang="tr-TR" dirty="0"/>
              <a:t> </a:t>
            </a:r>
            <a:r>
              <a:rPr lang="tr-TR" dirty="0" err="1"/>
              <a:t>signature</a:t>
            </a:r>
            <a:r>
              <a:rPr lang="tr-TR" dirty="0"/>
              <a:t> olarak </a:t>
            </a:r>
            <a:r>
              <a:rPr lang="tr-TR" dirty="0" err="1"/>
              <a:t>forEach’e</a:t>
            </a:r>
            <a:r>
              <a:rPr lang="tr-TR" dirty="0"/>
              <a:t> uygun olduğu için kullanabildik. </a:t>
            </a:r>
            <a:r>
              <a:rPr lang="tr-TR" dirty="0" err="1"/>
              <a:t>forEach</a:t>
            </a:r>
            <a:r>
              <a:rPr lang="tr-TR" dirty="0"/>
              <a:t> </a:t>
            </a:r>
            <a:r>
              <a:rPr lang="tr-TR" dirty="0" err="1"/>
              <a:t>methodu</a:t>
            </a:r>
            <a:r>
              <a:rPr lang="tr-TR" dirty="0"/>
              <a:t> Consumer </a:t>
            </a:r>
            <a:r>
              <a:rPr lang="tr-TR" dirty="0" err="1"/>
              <a:t>arayüzünün</a:t>
            </a:r>
            <a:r>
              <a:rPr lang="tr-TR" dirty="0"/>
              <a:t> bir örneğini bekliyor aslında. Consumer </a:t>
            </a:r>
            <a:r>
              <a:rPr lang="tr-TR" dirty="0" err="1"/>
              <a:t>arayüzünde</a:t>
            </a:r>
            <a:r>
              <a:rPr lang="tr-TR" dirty="0"/>
              <a:t> </a:t>
            </a:r>
            <a:r>
              <a:rPr lang="tr-TR" b="1" dirty="0" err="1"/>
              <a:t>void</a:t>
            </a:r>
            <a:r>
              <a:rPr lang="tr-TR" b="1" dirty="0"/>
              <a:t> </a:t>
            </a:r>
            <a:r>
              <a:rPr lang="tr-TR" b="1" dirty="0" err="1"/>
              <a:t>accept</a:t>
            </a:r>
            <a:r>
              <a:rPr lang="tr-TR" b="1" dirty="0"/>
              <a:t>(T t); </a:t>
            </a:r>
            <a:r>
              <a:rPr lang="tr-TR" dirty="0"/>
              <a:t>şeklinde bir </a:t>
            </a:r>
            <a:r>
              <a:rPr lang="tr-TR" dirty="0" err="1"/>
              <a:t>method</a:t>
            </a:r>
            <a:r>
              <a:rPr lang="tr-TR" dirty="0"/>
              <a:t> bulunur. Kod bloğumuz buna uygun olduğu için kullanabildik. Liste üzerinde </a:t>
            </a:r>
            <a:r>
              <a:rPr lang="tr-TR" dirty="0" err="1"/>
              <a:t>itere</a:t>
            </a:r>
            <a:r>
              <a:rPr lang="tr-TR" dirty="0"/>
              <a:t> edilen her </a:t>
            </a:r>
            <a:r>
              <a:rPr lang="tr-TR" dirty="0" err="1"/>
              <a:t>item</a:t>
            </a:r>
            <a:r>
              <a:rPr lang="tr-TR" dirty="0"/>
              <a:t> </a:t>
            </a:r>
            <a:r>
              <a:rPr lang="tr-TR" b="1" dirty="0" err="1"/>
              <a:t>accept</a:t>
            </a:r>
            <a:r>
              <a:rPr lang="tr-TR" dirty="0"/>
              <a:t> </a:t>
            </a:r>
            <a:r>
              <a:rPr lang="tr-TR" dirty="0" err="1"/>
              <a:t>methodunda</a:t>
            </a:r>
            <a:r>
              <a:rPr lang="tr-TR" dirty="0"/>
              <a:t> </a:t>
            </a:r>
            <a:r>
              <a:rPr lang="tr-TR" dirty="0" err="1"/>
              <a:t>pass</a:t>
            </a:r>
            <a:r>
              <a:rPr lang="tr-TR" dirty="0"/>
              <a:t> edilir. </a:t>
            </a:r>
            <a:r>
              <a:rPr lang="tr-TR" dirty="0" err="1"/>
              <a:t>Method</a:t>
            </a:r>
            <a:r>
              <a:rPr lang="tr-TR" dirty="0"/>
              <a:t> içerisinde de </a:t>
            </a:r>
            <a:r>
              <a:rPr lang="tr-TR" dirty="0" err="1"/>
              <a:t>println</a:t>
            </a:r>
            <a:r>
              <a:rPr lang="tr-TR" dirty="0"/>
              <a:t> ile </a:t>
            </a:r>
            <a:r>
              <a:rPr lang="tr-TR" dirty="0" err="1"/>
              <a:t>reference</a:t>
            </a:r>
            <a:r>
              <a:rPr lang="tr-TR" dirty="0"/>
              <a:t> ettiğimiz kod çalışır.</a:t>
            </a:r>
          </a:p>
        </p:txBody>
      </p:sp>
      <p:pic>
        <p:nvPicPr>
          <p:cNvPr id="5122" name="Picture 2" descr="C:\Users\MSI\Desktop\Stream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68760"/>
            <a:ext cx="7734398"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1078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80728"/>
            <a:ext cx="7315200" cy="1154097"/>
          </a:xfrm>
        </p:spPr>
        <p:txBody>
          <a:bodyPr>
            <a:normAutofit fontScale="90000"/>
          </a:bodyPr>
          <a:lstStyle/>
          <a:p>
            <a:pPr algn="ctr"/>
            <a:r>
              <a:rPr lang="tr-TR" b="1" dirty="0" err="1"/>
              <a:t>Optional</a:t>
            </a:r>
            <a:r>
              <a:rPr lang="tr-TR" b="1" dirty="0"/>
              <a:t> </a:t>
            </a:r>
            <a:r>
              <a:rPr lang="tr-TR" b="1" dirty="0" smtClean="0"/>
              <a:t>Class</a:t>
            </a:r>
            <a:r>
              <a:rPr lang="tr-TR" dirty="0"/>
              <a:t/>
            </a:r>
            <a:br>
              <a:rPr lang="tr-TR" dirty="0"/>
            </a:br>
            <a:endParaRPr lang="tr-TR" dirty="0"/>
          </a:p>
        </p:txBody>
      </p:sp>
      <p:sp>
        <p:nvSpPr>
          <p:cNvPr id="3" name="İçerik Yer Tutucusu 2"/>
          <p:cNvSpPr>
            <a:spLocks noGrp="1"/>
          </p:cNvSpPr>
          <p:nvPr>
            <p:ph idx="1"/>
          </p:nvPr>
        </p:nvSpPr>
        <p:spPr>
          <a:xfrm>
            <a:off x="899592" y="1628800"/>
            <a:ext cx="7315200" cy="3539527"/>
          </a:xfrm>
        </p:spPr>
        <p:txBody>
          <a:bodyPr/>
          <a:lstStyle/>
          <a:p>
            <a:pPr marL="45720" indent="0">
              <a:buNone/>
            </a:pPr>
            <a:r>
              <a:rPr lang="tr-TR" dirty="0"/>
              <a:t>Java 8 ile birlikte gelen özelliklerden biri de bir objenin kullanılmadan önce yapılan </a:t>
            </a:r>
            <a:r>
              <a:rPr lang="tr-TR" dirty="0" err="1"/>
              <a:t>null</a:t>
            </a:r>
            <a:r>
              <a:rPr lang="tr-TR" dirty="0"/>
              <a:t> </a:t>
            </a:r>
            <a:r>
              <a:rPr lang="tr-TR" dirty="0" err="1"/>
              <a:t>check’lerin</a:t>
            </a:r>
            <a:r>
              <a:rPr lang="tr-TR" dirty="0"/>
              <a:t> daha okunabilir ve kontrol edilebilir olmasını sağlayan </a:t>
            </a:r>
            <a:r>
              <a:rPr lang="tr-TR" dirty="0" err="1"/>
              <a:t>Optional</a:t>
            </a:r>
            <a:r>
              <a:rPr lang="tr-TR" dirty="0"/>
              <a:t> yapısıdır. </a:t>
            </a:r>
            <a:r>
              <a:rPr lang="tr-TR" dirty="0" err="1"/>
              <a:t>Optional</a:t>
            </a:r>
            <a:r>
              <a:rPr lang="tr-TR" dirty="0"/>
              <a:t> </a:t>
            </a:r>
            <a:r>
              <a:rPr lang="tr-TR" dirty="0" err="1"/>
              <a:t>class</a:t>
            </a:r>
            <a:r>
              <a:rPr lang="tr-TR" dirty="0"/>
              <a:t> ile daha </a:t>
            </a:r>
            <a:r>
              <a:rPr lang="tr-TR" dirty="0" err="1"/>
              <a:t>safe</a:t>
            </a:r>
            <a:r>
              <a:rPr lang="tr-TR" dirty="0"/>
              <a:t> ve NPE almayan kod yazılabiliyor.  Objenizi </a:t>
            </a:r>
            <a:r>
              <a:rPr lang="tr-TR" dirty="0" err="1"/>
              <a:t>Optional</a:t>
            </a:r>
            <a:r>
              <a:rPr lang="tr-TR" dirty="0"/>
              <a:t> ile </a:t>
            </a:r>
            <a:r>
              <a:rPr lang="tr-TR" dirty="0" err="1"/>
              <a:t>wrap</a:t>
            </a:r>
            <a:r>
              <a:rPr lang="tr-TR" dirty="0"/>
              <a:t> ederek eğer </a:t>
            </a:r>
            <a:r>
              <a:rPr lang="tr-TR" dirty="0" err="1"/>
              <a:t>null</a:t>
            </a:r>
            <a:r>
              <a:rPr lang="tr-TR" dirty="0"/>
              <a:t> değilse kullan, </a:t>
            </a:r>
            <a:r>
              <a:rPr lang="tr-TR" dirty="0" err="1"/>
              <a:t>null</a:t>
            </a:r>
            <a:r>
              <a:rPr lang="tr-TR" dirty="0"/>
              <a:t> ise başka </a:t>
            </a:r>
            <a:r>
              <a:rPr lang="tr-TR" dirty="0" err="1"/>
              <a:t>birşey</a:t>
            </a:r>
            <a:r>
              <a:rPr lang="tr-TR" dirty="0"/>
              <a:t> yap diyebiliyorsunuz.</a:t>
            </a:r>
          </a:p>
        </p:txBody>
      </p:sp>
      <p:pic>
        <p:nvPicPr>
          <p:cNvPr id="5" name="Picture 2" descr="C:\Users\MSI\Desktop\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645024"/>
            <a:ext cx="7193816"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653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80728"/>
            <a:ext cx="7315200" cy="1154097"/>
          </a:xfrm>
        </p:spPr>
        <p:txBody>
          <a:bodyPr>
            <a:normAutofit fontScale="90000"/>
          </a:bodyPr>
          <a:lstStyle/>
          <a:p>
            <a:pPr algn="ctr"/>
            <a:r>
              <a:rPr lang="tr-TR" b="1" dirty="0" err="1"/>
              <a:t>Concurrency</a:t>
            </a:r>
            <a:r>
              <a:rPr lang="tr-TR" b="1" dirty="0"/>
              <a:t> </a:t>
            </a:r>
            <a:r>
              <a:rPr lang="tr-TR" b="1" dirty="0" err="1"/>
              <a:t>Enhancements</a:t>
            </a:r>
            <a:r>
              <a:rPr lang="tr-TR" dirty="0"/>
              <a:t/>
            </a:r>
            <a:br>
              <a:rPr lang="tr-TR" dirty="0"/>
            </a:br>
            <a:endParaRPr lang="tr-TR" dirty="0"/>
          </a:p>
        </p:txBody>
      </p:sp>
      <p:sp>
        <p:nvSpPr>
          <p:cNvPr id="3" name="İçerik Yer Tutucusu 2"/>
          <p:cNvSpPr>
            <a:spLocks noGrp="1"/>
          </p:cNvSpPr>
          <p:nvPr>
            <p:ph idx="1"/>
          </p:nvPr>
        </p:nvSpPr>
        <p:spPr>
          <a:xfrm>
            <a:off x="909340" y="1628800"/>
            <a:ext cx="7315200" cy="3539527"/>
          </a:xfrm>
        </p:spPr>
        <p:txBody>
          <a:bodyPr/>
          <a:lstStyle/>
          <a:p>
            <a:pPr marL="45720" indent="0">
              <a:buNone/>
            </a:pPr>
            <a:r>
              <a:rPr lang="tr-TR" dirty="0"/>
              <a:t>Java 8 ile birlikte yeni </a:t>
            </a:r>
            <a:r>
              <a:rPr lang="tr-TR" dirty="0" err="1"/>
              <a:t>Concurrency</a:t>
            </a:r>
            <a:r>
              <a:rPr lang="tr-TR" dirty="0"/>
              <a:t> API geliştirildi ve </a:t>
            </a:r>
            <a:r>
              <a:rPr lang="tr-TR" dirty="0" err="1"/>
              <a:t>concurrent</a:t>
            </a:r>
            <a:r>
              <a:rPr lang="tr-TR" dirty="0"/>
              <a:t>/</a:t>
            </a:r>
            <a:r>
              <a:rPr lang="tr-TR" dirty="0" err="1"/>
              <a:t>multitasking</a:t>
            </a:r>
            <a:r>
              <a:rPr lang="tr-TR" dirty="0"/>
              <a:t> işlemler </a:t>
            </a:r>
            <a:r>
              <a:rPr lang="tr-TR" dirty="0" err="1"/>
              <a:t>anlaşışır</a:t>
            </a:r>
            <a:r>
              <a:rPr lang="tr-TR" dirty="0"/>
              <a:t> hale geldi. Java 8 ile birlikte artık açık olarak </a:t>
            </a:r>
            <a:r>
              <a:rPr lang="tr-TR" dirty="0" err="1"/>
              <a:t>Thread</a:t>
            </a:r>
            <a:r>
              <a:rPr lang="tr-TR" dirty="0"/>
              <a:t> nesneleri oluşturmak ve yönetmek zorunda kalmayacaksınız.</a:t>
            </a:r>
          </a:p>
        </p:txBody>
      </p:sp>
      <p:pic>
        <p:nvPicPr>
          <p:cNvPr id="7170" name="Picture 2" descr="C:\Users\MSI\Desktop\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53" y="2996952"/>
            <a:ext cx="7478713" cy="183832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1187624" y="5085184"/>
            <a:ext cx="7128842" cy="646331"/>
          </a:xfrm>
          <a:prstGeom prst="rect">
            <a:avLst/>
          </a:prstGeom>
          <a:noFill/>
        </p:spPr>
        <p:txBody>
          <a:bodyPr wrap="square" rtlCol="0">
            <a:spAutoFit/>
          </a:bodyPr>
          <a:lstStyle/>
          <a:p>
            <a:r>
              <a:rPr lang="tr-TR" dirty="0" err="1"/>
              <a:t>Executor’ler</a:t>
            </a:r>
            <a:r>
              <a:rPr lang="tr-TR" dirty="0"/>
              <a:t> Java 8 ile gelen yeniliklerden. Birçok </a:t>
            </a:r>
            <a:r>
              <a:rPr lang="tr-TR" dirty="0" err="1"/>
              <a:t>factory</a:t>
            </a:r>
            <a:r>
              <a:rPr lang="tr-TR" dirty="0"/>
              <a:t> </a:t>
            </a:r>
            <a:r>
              <a:rPr lang="tr-TR" dirty="0" err="1"/>
              <a:t>method</a:t>
            </a:r>
            <a:r>
              <a:rPr lang="tr-TR" dirty="0"/>
              <a:t> içeriyor, örnekte </a:t>
            </a:r>
            <a:r>
              <a:rPr lang="tr-TR" dirty="0" err="1"/>
              <a:t>single</a:t>
            </a:r>
            <a:r>
              <a:rPr lang="tr-TR" dirty="0"/>
              <a:t> bir </a:t>
            </a:r>
            <a:r>
              <a:rPr lang="tr-TR" dirty="0" err="1"/>
              <a:t>thread</a:t>
            </a:r>
            <a:r>
              <a:rPr lang="tr-TR" dirty="0"/>
              <a:t> </a:t>
            </a:r>
            <a:r>
              <a:rPr lang="tr-TR" dirty="0" err="1"/>
              <a:t>pool</a:t>
            </a:r>
            <a:r>
              <a:rPr lang="tr-TR" dirty="0"/>
              <a:t> içeren bir </a:t>
            </a:r>
            <a:r>
              <a:rPr lang="tr-TR" dirty="0" err="1"/>
              <a:t>executor</a:t>
            </a:r>
            <a:r>
              <a:rPr lang="tr-TR" dirty="0"/>
              <a:t> oluşturduk.</a:t>
            </a:r>
          </a:p>
        </p:txBody>
      </p:sp>
    </p:spTree>
    <p:extLst>
      <p:ext uri="{BB962C8B-B14F-4D97-AF65-F5344CB8AC3E}">
        <p14:creationId xmlns:p14="http://schemas.microsoft.com/office/powerpoint/2010/main" val="40687250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12776"/>
            <a:ext cx="7315200" cy="3539527"/>
          </a:xfrm>
        </p:spPr>
        <p:txBody>
          <a:bodyPr/>
          <a:lstStyle/>
          <a:p>
            <a:pPr marL="45720" indent="0">
              <a:buNone/>
            </a:pPr>
            <a:r>
              <a:rPr lang="tr-TR" dirty="0"/>
              <a:t>Ancak Java </a:t>
            </a:r>
            <a:r>
              <a:rPr lang="tr-TR" dirty="0" err="1"/>
              <a:t>processi</a:t>
            </a:r>
            <a:r>
              <a:rPr lang="tr-TR" dirty="0"/>
              <a:t> yeni kodda hiçbir zaman durmayacaktır. Yani </a:t>
            </a:r>
            <a:r>
              <a:rPr lang="tr-TR" dirty="0" err="1"/>
              <a:t>executor</a:t>
            </a:r>
            <a:r>
              <a:rPr lang="tr-TR" dirty="0"/>
              <a:t> service arka planda çalışmaya ve </a:t>
            </a:r>
            <a:r>
              <a:rPr lang="tr-TR" dirty="0" err="1"/>
              <a:t>task</a:t>
            </a:r>
            <a:r>
              <a:rPr lang="tr-TR" dirty="0"/>
              <a:t> alıp işlemeyi beklemektedir. Açık olarak </a:t>
            </a:r>
            <a:r>
              <a:rPr lang="tr-TR" dirty="0" err="1"/>
              <a:t>executor</a:t>
            </a:r>
            <a:r>
              <a:rPr lang="tr-TR" dirty="0"/>
              <a:t> servisi stop edebiliriz.</a:t>
            </a:r>
          </a:p>
        </p:txBody>
      </p:sp>
      <p:pic>
        <p:nvPicPr>
          <p:cNvPr id="8194" name="Picture 2" descr="C:\Users\MSI\Desktop\c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53" y="2912368"/>
            <a:ext cx="8545513" cy="210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341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556792"/>
            <a:ext cx="7315200" cy="3539527"/>
          </a:xfrm>
        </p:spPr>
        <p:txBody>
          <a:bodyPr/>
          <a:lstStyle/>
          <a:p>
            <a:pPr marL="45720" indent="0">
              <a:buNone/>
            </a:pPr>
            <a:r>
              <a:rPr lang="tr-TR" dirty="0" err="1"/>
              <a:t>Executor</a:t>
            </a:r>
            <a:r>
              <a:rPr lang="tr-TR" dirty="0"/>
              <a:t> üzerinde </a:t>
            </a:r>
            <a:r>
              <a:rPr lang="tr-TR" dirty="0" err="1"/>
              <a:t>task</a:t>
            </a:r>
            <a:r>
              <a:rPr lang="tr-TR" dirty="0"/>
              <a:t> koşturmayı öğrendikten sonra periyodik olarak </a:t>
            </a:r>
            <a:r>
              <a:rPr lang="tr-TR" dirty="0" err="1"/>
              <a:t>taskları</a:t>
            </a:r>
            <a:r>
              <a:rPr lang="tr-TR" dirty="0"/>
              <a:t> nasıl tekrar çalıştırırız, belirli gecikmeler ile nasıl çalıştırırız ona bakalım. Java 8 ile gelen </a:t>
            </a:r>
            <a:r>
              <a:rPr lang="tr-TR" dirty="0" err="1"/>
              <a:t>ScheduledExecutor</a:t>
            </a:r>
            <a:r>
              <a:rPr lang="tr-TR" dirty="0"/>
              <a:t> bizim için bunu yapacaktır. Örnekleyelim, 3 saniye gecikmeli olarak başlasın;</a:t>
            </a:r>
          </a:p>
        </p:txBody>
      </p:sp>
      <p:pic>
        <p:nvPicPr>
          <p:cNvPr id="9218" name="Picture 2" descr="C:\Users\MSI\Desktop\c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58" y="3356992"/>
            <a:ext cx="7145338"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7495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1780407"/>
            <a:ext cx="7315200" cy="3539527"/>
          </a:xfrm>
        </p:spPr>
        <p:txBody>
          <a:bodyPr/>
          <a:lstStyle/>
          <a:p>
            <a:pPr marL="45720" indent="0">
              <a:buNone/>
            </a:pPr>
            <a:r>
              <a:rPr lang="tr-TR" dirty="0"/>
              <a:t>Periyodik olarak tekrar edecek şekilde çalıştıralım;</a:t>
            </a:r>
          </a:p>
        </p:txBody>
      </p:sp>
      <p:pic>
        <p:nvPicPr>
          <p:cNvPr id="10242" name="Picture 2" descr="C:\Users\MSI\Desktop\c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92896"/>
            <a:ext cx="7116763"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473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1124744"/>
            <a:ext cx="7315200" cy="1154097"/>
          </a:xfrm>
        </p:spPr>
        <p:txBody>
          <a:bodyPr>
            <a:normAutofit fontScale="90000"/>
          </a:bodyPr>
          <a:lstStyle/>
          <a:p>
            <a:pPr algn="ctr"/>
            <a:r>
              <a:rPr lang="tr-TR" b="1" dirty="0"/>
              <a:t>JDBC İyileştirmeleri</a:t>
            </a:r>
            <a:br>
              <a:rPr lang="tr-TR" b="1" dirty="0"/>
            </a:br>
            <a:endParaRPr lang="tr-TR" dirty="0"/>
          </a:p>
        </p:txBody>
      </p:sp>
      <p:sp>
        <p:nvSpPr>
          <p:cNvPr id="3" name="İçerik Yer Tutucusu 2"/>
          <p:cNvSpPr>
            <a:spLocks noGrp="1"/>
          </p:cNvSpPr>
          <p:nvPr>
            <p:ph idx="1"/>
          </p:nvPr>
        </p:nvSpPr>
        <p:spPr>
          <a:xfrm>
            <a:off x="899592" y="2132856"/>
            <a:ext cx="7315200" cy="3539527"/>
          </a:xfrm>
        </p:spPr>
        <p:txBody>
          <a:bodyPr/>
          <a:lstStyle/>
          <a:p>
            <a:r>
              <a:rPr lang="tr-TR" dirty="0"/>
              <a:t>Java 8 ile birlikte artık JDBC-ODBC </a:t>
            </a:r>
            <a:r>
              <a:rPr lang="tr-TR" dirty="0" err="1"/>
              <a:t>bridge</a:t>
            </a:r>
            <a:r>
              <a:rPr lang="tr-TR" dirty="0"/>
              <a:t> desteklenmiyor. </a:t>
            </a:r>
            <a:r>
              <a:rPr lang="tr-TR" dirty="0" err="1"/>
              <a:t>Oracle</a:t>
            </a:r>
            <a:r>
              <a:rPr lang="tr-TR" dirty="0"/>
              <a:t> bu konuda </a:t>
            </a:r>
            <a:r>
              <a:rPr lang="tr-TR" dirty="0" err="1"/>
              <a:t>database</a:t>
            </a:r>
            <a:r>
              <a:rPr lang="tr-TR" dirty="0"/>
              <a:t> </a:t>
            </a:r>
            <a:r>
              <a:rPr lang="tr-TR" dirty="0" err="1"/>
              <a:t>vendorün</a:t>
            </a:r>
            <a:r>
              <a:rPr lang="tr-TR" dirty="0"/>
              <a:t> sağlayacağı JDBC-ODBC </a:t>
            </a:r>
            <a:r>
              <a:rPr lang="tr-TR" dirty="0" err="1" smtClean="0"/>
              <a:t>bridge’i</a:t>
            </a:r>
            <a:r>
              <a:rPr lang="tr-TR" dirty="0" smtClean="0"/>
              <a:t> </a:t>
            </a:r>
            <a:r>
              <a:rPr lang="tr-TR" dirty="0"/>
              <a:t>kullanmanızı öneriyor.</a:t>
            </a:r>
          </a:p>
          <a:p>
            <a:r>
              <a:rPr lang="tr-TR" dirty="0" err="1"/>
              <a:t>JDBCType</a:t>
            </a:r>
            <a:r>
              <a:rPr lang="tr-TR" dirty="0"/>
              <a:t>, </a:t>
            </a:r>
            <a:r>
              <a:rPr lang="tr-TR" dirty="0" err="1"/>
              <a:t>SQLType</a:t>
            </a:r>
            <a:r>
              <a:rPr lang="tr-TR" dirty="0"/>
              <a:t> gibi birçok </a:t>
            </a:r>
            <a:r>
              <a:rPr lang="tr-TR" dirty="0" err="1"/>
              <a:t>interface</a:t>
            </a:r>
            <a:r>
              <a:rPr lang="tr-TR" dirty="0"/>
              <a:t> eklendi. Bazı güvenlik geliştirmeleri ile birlikte </a:t>
            </a:r>
            <a:r>
              <a:rPr lang="tr-TR" dirty="0" err="1"/>
              <a:t>pure</a:t>
            </a:r>
            <a:r>
              <a:rPr lang="tr-TR" dirty="0"/>
              <a:t> JDBC işlemleri Java 8 ile çalışacak hale getirildi.</a:t>
            </a:r>
          </a:p>
          <a:p>
            <a:pPr marL="45720" indent="0">
              <a:buNone/>
            </a:pPr>
            <a:endParaRPr lang="tr-TR" dirty="0"/>
          </a:p>
        </p:txBody>
      </p:sp>
    </p:spTree>
    <p:extLst>
      <p:ext uri="{BB962C8B-B14F-4D97-AF65-F5344CB8AC3E}">
        <p14:creationId xmlns:p14="http://schemas.microsoft.com/office/powerpoint/2010/main" val="13772875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MSI\Desktop\0-jQNEC7nfNRAD-R9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2842"/>
            <a:ext cx="7729934" cy="5464823"/>
          </a:xfrm>
          <a:prstGeom prst="rect">
            <a:avLst/>
          </a:prstGeom>
          <a:noFill/>
          <a:extLst>
            <a:ext uri="{909E8E84-426E-40DD-AFC4-6F175D3DCCD1}">
              <a14:hiddenFill xmlns:a14="http://schemas.microsoft.com/office/drawing/2010/main">
                <a:solidFill>
                  <a:srgbClr val="FFFFFF"/>
                </a:solidFill>
              </a14:hiddenFill>
            </a:ext>
          </a:extLst>
        </p:spPr>
      </p:pic>
      <p:sp>
        <p:nvSpPr>
          <p:cNvPr id="5" name="Başlık 1"/>
          <p:cNvSpPr>
            <a:spLocks noGrp="1"/>
          </p:cNvSpPr>
          <p:nvPr>
            <p:ph type="title"/>
          </p:nvPr>
        </p:nvSpPr>
        <p:spPr>
          <a:xfrm>
            <a:off x="914400" y="1544715"/>
            <a:ext cx="7315200" cy="1154097"/>
          </a:xfrm>
        </p:spPr>
        <p:txBody>
          <a:bodyPr>
            <a:normAutofit fontScale="90000"/>
          </a:bodyPr>
          <a:lstStyle/>
          <a:p>
            <a:pPr algn="ctr"/>
            <a:r>
              <a:rPr lang="tr-TR" b="1" dirty="0"/>
              <a:t>SOLID Nedir ? Solid Yazılım Prensipleri Nelerdir ?</a:t>
            </a:r>
            <a:br>
              <a:rPr lang="tr-TR" b="1" dirty="0"/>
            </a:br>
            <a:endParaRPr lang="tr-TR" dirty="0"/>
          </a:p>
        </p:txBody>
      </p:sp>
    </p:spTree>
    <p:extLst>
      <p:ext uri="{BB962C8B-B14F-4D97-AF65-F5344CB8AC3E}">
        <p14:creationId xmlns:p14="http://schemas.microsoft.com/office/powerpoint/2010/main" val="1694178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692696"/>
            <a:ext cx="7315200" cy="3539527"/>
          </a:xfrm>
        </p:spPr>
        <p:txBody>
          <a:bodyPr>
            <a:noAutofit/>
          </a:bodyPr>
          <a:lstStyle/>
          <a:p>
            <a:r>
              <a:rPr lang="tr-TR" sz="1800" b="1" dirty="0">
                <a:solidFill>
                  <a:schemeClr val="tx2"/>
                </a:solidFill>
              </a:rPr>
              <a:t>S — </a:t>
            </a:r>
            <a:r>
              <a:rPr lang="tr-TR" sz="1800" b="1" dirty="0" err="1" smtClean="0">
                <a:solidFill>
                  <a:schemeClr val="tx2"/>
                </a:solidFill>
              </a:rPr>
              <a:t>Single</a:t>
            </a:r>
            <a:r>
              <a:rPr lang="tr-TR" sz="1800" b="1" dirty="0" smtClean="0">
                <a:solidFill>
                  <a:schemeClr val="tx2"/>
                </a:solidFill>
              </a:rPr>
              <a:t> - </a:t>
            </a:r>
            <a:r>
              <a:rPr lang="tr-TR" sz="1800" b="1" dirty="0" err="1" smtClean="0">
                <a:solidFill>
                  <a:schemeClr val="tx2"/>
                </a:solidFill>
              </a:rPr>
              <a:t>Responsibility</a:t>
            </a:r>
            <a:r>
              <a:rPr lang="tr-TR" sz="1800" b="1" dirty="0" smtClean="0">
                <a:solidFill>
                  <a:schemeClr val="tx2"/>
                </a:solidFill>
              </a:rPr>
              <a:t> </a:t>
            </a:r>
            <a:r>
              <a:rPr lang="tr-TR" sz="1800" b="1" dirty="0" err="1">
                <a:solidFill>
                  <a:schemeClr val="tx2"/>
                </a:solidFill>
              </a:rPr>
              <a:t>P</a:t>
            </a:r>
            <a:r>
              <a:rPr lang="tr-TR" sz="1800" b="1" dirty="0" err="1" smtClean="0">
                <a:solidFill>
                  <a:schemeClr val="tx2"/>
                </a:solidFill>
              </a:rPr>
              <a:t>rinciple</a:t>
            </a:r>
            <a:endParaRPr lang="tr-TR" sz="1800" b="1" dirty="0">
              <a:solidFill>
                <a:schemeClr val="tx2"/>
              </a:solidFill>
            </a:endParaRPr>
          </a:p>
          <a:p>
            <a:pPr marL="45720" indent="0">
              <a:buNone/>
            </a:pPr>
            <a:r>
              <a:rPr lang="tr-TR" sz="1800" dirty="0" smtClean="0"/>
              <a:t>Bir </a:t>
            </a:r>
            <a:r>
              <a:rPr lang="tr-TR" sz="1800" dirty="0"/>
              <a:t>sınıf (nesne) yalnızca bir amaç uğruna değiştirilebilir, o da o sınıfa yüklenen sorumluluktur, yani bir sınıfın(fonksiyona da indirgenebilir) yapması gereken yalnızca bir işi olması gerekir.</a:t>
            </a:r>
          </a:p>
          <a:p>
            <a:r>
              <a:rPr lang="tr-TR" sz="1800" b="1" dirty="0">
                <a:solidFill>
                  <a:schemeClr val="tx2"/>
                </a:solidFill>
              </a:rPr>
              <a:t>O — </a:t>
            </a:r>
            <a:r>
              <a:rPr lang="tr-TR" sz="1800" b="1" dirty="0" smtClean="0">
                <a:solidFill>
                  <a:schemeClr val="tx2"/>
                </a:solidFill>
              </a:rPr>
              <a:t>Open - </a:t>
            </a:r>
            <a:r>
              <a:rPr lang="tr-TR" sz="1800" b="1" dirty="0" err="1">
                <a:solidFill>
                  <a:schemeClr val="tx2"/>
                </a:solidFill>
              </a:rPr>
              <a:t>C</a:t>
            </a:r>
            <a:r>
              <a:rPr lang="tr-TR" sz="1800" b="1" dirty="0" err="1" smtClean="0">
                <a:solidFill>
                  <a:schemeClr val="tx2"/>
                </a:solidFill>
              </a:rPr>
              <a:t>losed</a:t>
            </a:r>
            <a:r>
              <a:rPr lang="tr-TR" sz="1800" b="1" dirty="0" smtClean="0">
                <a:solidFill>
                  <a:schemeClr val="tx2"/>
                </a:solidFill>
              </a:rPr>
              <a:t> </a:t>
            </a:r>
            <a:r>
              <a:rPr lang="tr-TR" sz="1800" b="1" dirty="0" err="1" smtClean="0">
                <a:solidFill>
                  <a:schemeClr val="tx2"/>
                </a:solidFill>
              </a:rPr>
              <a:t>Principle</a:t>
            </a:r>
            <a:endParaRPr lang="tr-TR" sz="1800" b="1" dirty="0">
              <a:solidFill>
                <a:schemeClr val="tx2"/>
              </a:solidFill>
            </a:endParaRPr>
          </a:p>
          <a:p>
            <a:pPr marL="45720" indent="0">
              <a:buNone/>
            </a:pPr>
            <a:r>
              <a:rPr lang="tr-TR" sz="1800" dirty="0" smtClean="0"/>
              <a:t>Bir </a:t>
            </a:r>
            <a:r>
              <a:rPr lang="tr-TR" sz="1800" dirty="0"/>
              <a:t>sınıf ya da fonksiyon halihazırda var olan özellikleri korumalı ve değişikliğe izin vermemelidir. Yani davranışını değiştirmiyor olmalı ve yeni özellikler kazanabiliyor olmalıdır.</a:t>
            </a:r>
          </a:p>
          <a:p>
            <a:r>
              <a:rPr lang="tr-TR" sz="1800" b="1" dirty="0">
                <a:solidFill>
                  <a:schemeClr val="tx2"/>
                </a:solidFill>
              </a:rPr>
              <a:t>L — </a:t>
            </a:r>
            <a:r>
              <a:rPr lang="tr-TR" sz="1800" b="1" dirty="0" err="1">
                <a:solidFill>
                  <a:schemeClr val="tx2"/>
                </a:solidFill>
              </a:rPr>
              <a:t>Liskov</a:t>
            </a:r>
            <a:r>
              <a:rPr lang="tr-TR" sz="1800" b="1" dirty="0">
                <a:solidFill>
                  <a:schemeClr val="tx2"/>
                </a:solidFill>
              </a:rPr>
              <a:t> </a:t>
            </a:r>
            <a:r>
              <a:rPr lang="tr-TR" sz="1800" b="1" dirty="0" err="1" smtClean="0">
                <a:solidFill>
                  <a:schemeClr val="tx2"/>
                </a:solidFill>
              </a:rPr>
              <a:t>Substitution</a:t>
            </a:r>
            <a:r>
              <a:rPr lang="tr-TR" sz="1800" b="1" dirty="0" smtClean="0">
                <a:solidFill>
                  <a:schemeClr val="tx2"/>
                </a:solidFill>
              </a:rPr>
              <a:t> </a:t>
            </a:r>
            <a:r>
              <a:rPr lang="tr-TR" sz="1800" b="1" dirty="0" err="1">
                <a:solidFill>
                  <a:schemeClr val="tx2"/>
                </a:solidFill>
              </a:rPr>
              <a:t>P</a:t>
            </a:r>
            <a:r>
              <a:rPr lang="tr-TR" sz="1800" b="1" dirty="0" err="1" smtClean="0">
                <a:solidFill>
                  <a:schemeClr val="tx2"/>
                </a:solidFill>
              </a:rPr>
              <a:t>rinciple</a:t>
            </a:r>
            <a:endParaRPr lang="tr-TR" sz="1800" b="1" dirty="0" smtClean="0">
              <a:solidFill>
                <a:schemeClr val="tx2"/>
              </a:solidFill>
            </a:endParaRPr>
          </a:p>
          <a:p>
            <a:pPr marL="45720" indent="0">
              <a:buNone/>
            </a:pPr>
            <a:r>
              <a:rPr lang="tr-TR" sz="1800" dirty="0" smtClean="0"/>
              <a:t>Kodlarımızda </a:t>
            </a:r>
            <a:r>
              <a:rPr lang="tr-TR" sz="1800" dirty="0"/>
              <a:t>herhangi bir değişiklik yapmaya gerek duymadan alt sınıfları, türedikleri(üst) sınıfların yerine kullanabilmeliyiz.</a:t>
            </a:r>
          </a:p>
          <a:p>
            <a:r>
              <a:rPr lang="tr-TR" sz="1800" b="1" dirty="0">
                <a:solidFill>
                  <a:schemeClr val="tx2"/>
                </a:solidFill>
              </a:rPr>
              <a:t>I — </a:t>
            </a:r>
            <a:r>
              <a:rPr lang="tr-TR" sz="1800" b="1" dirty="0" err="1">
                <a:solidFill>
                  <a:schemeClr val="tx2"/>
                </a:solidFill>
              </a:rPr>
              <a:t>Interface</a:t>
            </a:r>
            <a:r>
              <a:rPr lang="tr-TR" sz="1800" b="1" dirty="0">
                <a:solidFill>
                  <a:schemeClr val="tx2"/>
                </a:solidFill>
              </a:rPr>
              <a:t> </a:t>
            </a:r>
            <a:r>
              <a:rPr lang="tr-TR" sz="1800" b="1" dirty="0" err="1" smtClean="0">
                <a:solidFill>
                  <a:schemeClr val="tx2"/>
                </a:solidFill>
              </a:rPr>
              <a:t>Segregation</a:t>
            </a:r>
            <a:r>
              <a:rPr lang="tr-TR" sz="1800" b="1" dirty="0" smtClean="0">
                <a:solidFill>
                  <a:schemeClr val="tx2"/>
                </a:solidFill>
              </a:rPr>
              <a:t> </a:t>
            </a:r>
            <a:r>
              <a:rPr lang="tr-TR" sz="1800" b="1" dirty="0" err="1" smtClean="0">
                <a:solidFill>
                  <a:schemeClr val="tx2"/>
                </a:solidFill>
              </a:rPr>
              <a:t>Principle</a:t>
            </a:r>
            <a:endParaRPr lang="tr-TR" sz="1800" b="1" dirty="0">
              <a:solidFill>
                <a:schemeClr val="tx2"/>
              </a:solidFill>
            </a:endParaRPr>
          </a:p>
          <a:p>
            <a:pPr marL="45720" indent="0">
              <a:buNone/>
            </a:pPr>
            <a:r>
              <a:rPr lang="tr-TR" sz="1800" dirty="0" smtClean="0"/>
              <a:t>Sorumlulukların </a:t>
            </a:r>
            <a:r>
              <a:rPr lang="tr-TR" sz="1800" dirty="0"/>
              <a:t>hepsini tek bir </a:t>
            </a:r>
            <a:r>
              <a:rPr lang="tr-TR" sz="1800" dirty="0" err="1"/>
              <a:t>arayüze</a:t>
            </a:r>
            <a:r>
              <a:rPr lang="tr-TR" sz="1800" dirty="0"/>
              <a:t> toplamak yerine daha özelleştirilmiş birden fazla </a:t>
            </a:r>
            <a:r>
              <a:rPr lang="tr-TR" sz="1800" dirty="0" err="1"/>
              <a:t>arayüz</a:t>
            </a:r>
            <a:r>
              <a:rPr lang="tr-TR" sz="1800" dirty="0"/>
              <a:t> oluşturmalıyız.</a:t>
            </a:r>
          </a:p>
          <a:p>
            <a:r>
              <a:rPr lang="tr-TR" sz="1800" b="1" dirty="0">
                <a:solidFill>
                  <a:schemeClr val="tx2"/>
                </a:solidFill>
              </a:rPr>
              <a:t>D — </a:t>
            </a:r>
            <a:r>
              <a:rPr lang="tr-TR" sz="1800" b="1" dirty="0" err="1">
                <a:solidFill>
                  <a:schemeClr val="tx2"/>
                </a:solidFill>
              </a:rPr>
              <a:t>Dependency</a:t>
            </a:r>
            <a:r>
              <a:rPr lang="tr-TR" sz="1800" b="1" dirty="0">
                <a:solidFill>
                  <a:schemeClr val="tx2"/>
                </a:solidFill>
              </a:rPr>
              <a:t> </a:t>
            </a:r>
            <a:r>
              <a:rPr lang="tr-TR" sz="1800" b="1" dirty="0" err="1">
                <a:solidFill>
                  <a:schemeClr val="tx2"/>
                </a:solidFill>
              </a:rPr>
              <a:t>Inversion</a:t>
            </a:r>
            <a:r>
              <a:rPr lang="tr-TR" sz="1800" b="1" dirty="0">
                <a:solidFill>
                  <a:schemeClr val="tx2"/>
                </a:solidFill>
              </a:rPr>
              <a:t> </a:t>
            </a:r>
            <a:r>
              <a:rPr lang="tr-TR" sz="1800" b="1" dirty="0" err="1">
                <a:solidFill>
                  <a:schemeClr val="tx2"/>
                </a:solidFill>
              </a:rPr>
              <a:t>Principle</a:t>
            </a:r>
            <a:endParaRPr lang="tr-TR" sz="1800" b="1" dirty="0">
              <a:solidFill>
                <a:schemeClr val="tx2"/>
              </a:solidFill>
            </a:endParaRPr>
          </a:p>
          <a:p>
            <a:pPr marL="45720" indent="0">
              <a:buNone/>
            </a:pPr>
            <a:r>
              <a:rPr lang="tr-TR" sz="1800" dirty="0" smtClean="0"/>
              <a:t>Sınıflar </a:t>
            </a:r>
            <a:r>
              <a:rPr lang="tr-TR" sz="1800" dirty="0"/>
              <a:t>arası bağımlılıklar olabildiğince az olmalıdır özellikle üst seviye sınıflar alt seviye sınıflara bağımlı olmamalıdır.</a:t>
            </a:r>
          </a:p>
          <a:p>
            <a:endParaRPr lang="tr-TR" sz="1800" dirty="0"/>
          </a:p>
        </p:txBody>
      </p:sp>
    </p:spTree>
    <p:extLst>
      <p:ext uri="{BB962C8B-B14F-4D97-AF65-F5344CB8AC3E}">
        <p14:creationId xmlns:p14="http://schemas.microsoft.com/office/powerpoint/2010/main" val="9701036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700808"/>
            <a:ext cx="7315200" cy="3539527"/>
          </a:xfrm>
        </p:spPr>
        <p:txBody>
          <a:bodyPr>
            <a:normAutofit fontScale="85000" lnSpcReduction="20000"/>
          </a:bodyPr>
          <a:lstStyle/>
          <a:p>
            <a:pPr marL="45720" indent="0">
              <a:buNone/>
            </a:pPr>
            <a:r>
              <a:rPr lang="tr-TR" dirty="0"/>
              <a:t>SOLID Yazılım </a:t>
            </a:r>
            <a:r>
              <a:rPr lang="tr-TR" dirty="0" smtClean="0"/>
              <a:t>Prensipleri; </a:t>
            </a:r>
            <a:r>
              <a:rPr lang="tr-TR" dirty="0"/>
              <a:t>geliştirilen yazılımın esnek, yeniden kullanılabilir, sürdürülebilir ve anlaşılır olmasını sağlayan, kod tekrarını önleyen ve Robert C. Martin tarafından öne sürülen prensipler bütünüdür. Kısaltması Michael </a:t>
            </a:r>
            <a:r>
              <a:rPr lang="tr-TR" dirty="0" err="1"/>
              <a:t>Feathers</a:t>
            </a:r>
            <a:r>
              <a:rPr lang="tr-TR" dirty="0"/>
              <a:t> tarafından tanımlanan bu prensiplerin amacı; </a:t>
            </a:r>
            <a:endParaRPr lang="tr-TR" dirty="0" smtClean="0"/>
          </a:p>
          <a:p>
            <a:r>
              <a:rPr lang="tr-TR" dirty="0" smtClean="0"/>
              <a:t>Geliştirdiğimiz </a:t>
            </a:r>
            <a:r>
              <a:rPr lang="tr-TR" dirty="0"/>
              <a:t>yazılımın gelecekte gereksinimlere kolayca adapte </a:t>
            </a:r>
            <a:r>
              <a:rPr lang="tr-TR" dirty="0" smtClean="0"/>
              <a:t>olması,</a:t>
            </a:r>
          </a:p>
          <a:p>
            <a:r>
              <a:rPr lang="tr-TR" dirty="0" smtClean="0"/>
              <a:t>Yeni </a:t>
            </a:r>
            <a:r>
              <a:rPr lang="tr-TR" dirty="0"/>
              <a:t>özellikleri kodda bir değişikliğe gerek kalmadan kolayca </a:t>
            </a:r>
            <a:r>
              <a:rPr lang="tr-TR" dirty="0" smtClean="0"/>
              <a:t>ekleyebilmemiz, </a:t>
            </a:r>
          </a:p>
          <a:p>
            <a:r>
              <a:rPr lang="tr-TR" dirty="0" smtClean="0"/>
              <a:t>Yeni </a:t>
            </a:r>
            <a:r>
              <a:rPr lang="tr-TR" dirty="0"/>
              <a:t>gereksinimlere karşın kodun üzerinde en az değişimi </a:t>
            </a:r>
            <a:r>
              <a:rPr lang="tr-TR" dirty="0" smtClean="0"/>
              <a:t>sağlaması,</a:t>
            </a:r>
            <a:endParaRPr lang="tr-TR" dirty="0"/>
          </a:p>
          <a:p>
            <a:r>
              <a:rPr lang="tr-TR" dirty="0" smtClean="0"/>
              <a:t>Kod </a:t>
            </a:r>
            <a:r>
              <a:rPr lang="tr-TR" dirty="0"/>
              <a:t>üzerinde sürekli düzeltme hatta yeniden </a:t>
            </a:r>
            <a:r>
              <a:rPr lang="tr-TR" dirty="0" smtClean="0"/>
              <a:t>yazma gibi </a:t>
            </a:r>
            <a:r>
              <a:rPr lang="tr-TR" dirty="0"/>
              <a:t>sorunların yol açtığı zaman kaybını da minimuma indirmektir</a:t>
            </a:r>
            <a:r>
              <a:rPr lang="tr-TR" dirty="0" smtClean="0"/>
              <a:t>.</a:t>
            </a:r>
          </a:p>
          <a:p>
            <a:pPr marL="45720" indent="0">
              <a:buNone/>
            </a:pPr>
            <a:r>
              <a:rPr lang="tr-TR" dirty="0" smtClean="0"/>
              <a:t>Bu prensipleri uygulayarak uygulamalarımız </a:t>
            </a:r>
            <a:r>
              <a:rPr lang="tr-TR" dirty="0"/>
              <a:t>büyürken, karmaşıklığın da büyümesinin önüne geçmiş oluruz</a:t>
            </a:r>
            <a:r>
              <a:rPr lang="tr-TR" dirty="0" smtClean="0"/>
              <a:t>.</a:t>
            </a:r>
            <a:endParaRPr lang="tr-TR" dirty="0"/>
          </a:p>
        </p:txBody>
      </p:sp>
    </p:spTree>
    <p:extLst>
      <p:ext uri="{BB962C8B-B14F-4D97-AF65-F5344CB8AC3E}">
        <p14:creationId xmlns:p14="http://schemas.microsoft.com/office/powerpoint/2010/main" val="3784796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692696"/>
            <a:ext cx="7315200" cy="3539527"/>
          </a:xfrm>
        </p:spPr>
        <p:txBody>
          <a:bodyPr>
            <a:noAutofit/>
          </a:bodyPr>
          <a:lstStyle/>
          <a:p>
            <a:r>
              <a:rPr lang="tr-TR" sz="1800" b="1" dirty="0">
                <a:solidFill>
                  <a:schemeClr val="tx2"/>
                </a:solidFill>
              </a:rPr>
              <a:t>S — </a:t>
            </a:r>
            <a:r>
              <a:rPr lang="tr-TR" sz="1800" b="1" dirty="0" err="1" smtClean="0">
                <a:solidFill>
                  <a:schemeClr val="tx2"/>
                </a:solidFill>
              </a:rPr>
              <a:t>Single</a:t>
            </a:r>
            <a:r>
              <a:rPr lang="tr-TR" sz="1800" b="1" dirty="0" smtClean="0">
                <a:solidFill>
                  <a:schemeClr val="tx2"/>
                </a:solidFill>
              </a:rPr>
              <a:t> - </a:t>
            </a:r>
            <a:r>
              <a:rPr lang="tr-TR" sz="1800" b="1" dirty="0" err="1" smtClean="0">
                <a:solidFill>
                  <a:schemeClr val="tx2"/>
                </a:solidFill>
              </a:rPr>
              <a:t>Responsibility</a:t>
            </a:r>
            <a:r>
              <a:rPr lang="tr-TR" sz="1800" b="1" dirty="0" smtClean="0">
                <a:solidFill>
                  <a:schemeClr val="tx2"/>
                </a:solidFill>
              </a:rPr>
              <a:t> </a:t>
            </a:r>
            <a:r>
              <a:rPr lang="tr-TR" sz="1800" b="1" dirty="0" err="1">
                <a:solidFill>
                  <a:schemeClr val="tx2"/>
                </a:solidFill>
              </a:rPr>
              <a:t>P</a:t>
            </a:r>
            <a:r>
              <a:rPr lang="tr-TR" sz="1800" b="1" dirty="0" err="1" smtClean="0">
                <a:solidFill>
                  <a:schemeClr val="tx2"/>
                </a:solidFill>
              </a:rPr>
              <a:t>rinciple</a:t>
            </a:r>
            <a:endParaRPr lang="tr-TR" sz="1800" b="1" dirty="0">
              <a:solidFill>
                <a:schemeClr val="tx2"/>
              </a:solidFill>
            </a:endParaRPr>
          </a:p>
          <a:p>
            <a:pPr marL="45720" indent="0">
              <a:buNone/>
            </a:pPr>
            <a:r>
              <a:rPr lang="tr-TR" sz="1800" dirty="0" smtClean="0"/>
              <a:t>Bir </a:t>
            </a:r>
            <a:r>
              <a:rPr lang="tr-TR" sz="1800" dirty="0"/>
              <a:t>sınıf (nesne) yalnızca bir amaç uğruna değiştirilebilir, o da o sınıfa yüklenen sorumluluktur, yani bir sınıfın(fonksiyona da indirgenebilir) yapması gereken yalnızca bir işi olması gerekir.</a:t>
            </a:r>
          </a:p>
          <a:p>
            <a:r>
              <a:rPr lang="tr-TR" sz="1800" b="1" dirty="0">
                <a:solidFill>
                  <a:schemeClr val="tx2"/>
                </a:solidFill>
              </a:rPr>
              <a:t>O — </a:t>
            </a:r>
            <a:r>
              <a:rPr lang="tr-TR" sz="1800" b="1" dirty="0" smtClean="0">
                <a:solidFill>
                  <a:schemeClr val="tx2"/>
                </a:solidFill>
              </a:rPr>
              <a:t>Open - </a:t>
            </a:r>
            <a:r>
              <a:rPr lang="tr-TR" sz="1800" b="1" dirty="0" err="1">
                <a:solidFill>
                  <a:schemeClr val="tx2"/>
                </a:solidFill>
              </a:rPr>
              <a:t>C</a:t>
            </a:r>
            <a:r>
              <a:rPr lang="tr-TR" sz="1800" b="1" dirty="0" err="1" smtClean="0">
                <a:solidFill>
                  <a:schemeClr val="tx2"/>
                </a:solidFill>
              </a:rPr>
              <a:t>losed</a:t>
            </a:r>
            <a:r>
              <a:rPr lang="tr-TR" sz="1800" b="1" dirty="0" smtClean="0">
                <a:solidFill>
                  <a:schemeClr val="tx2"/>
                </a:solidFill>
              </a:rPr>
              <a:t> </a:t>
            </a:r>
            <a:r>
              <a:rPr lang="tr-TR" sz="1800" b="1" dirty="0" err="1" smtClean="0">
                <a:solidFill>
                  <a:schemeClr val="tx2"/>
                </a:solidFill>
              </a:rPr>
              <a:t>Principle</a:t>
            </a:r>
            <a:endParaRPr lang="tr-TR" sz="1800" b="1" dirty="0">
              <a:solidFill>
                <a:schemeClr val="tx2"/>
              </a:solidFill>
            </a:endParaRPr>
          </a:p>
          <a:p>
            <a:pPr marL="45720" indent="0">
              <a:buNone/>
            </a:pPr>
            <a:r>
              <a:rPr lang="tr-TR" sz="1800" dirty="0" smtClean="0"/>
              <a:t>Bir </a:t>
            </a:r>
            <a:r>
              <a:rPr lang="tr-TR" sz="1800" dirty="0"/>
              <a:t>sınıf ya da fonksiyon halihazırda var olan özellikleri korumalı ve değişikliğe izin vermemelidir. Yani davranışını değiştirmiyor olmalı ve yeni özellikler kazanabiliyor olmalıdır.</a:t>
            </a:r>
          </a:p>
          <a:p>
            <a:r>
              <a:rPr lang="tr-TR" sz="1800" b="1" dirty="0">
                <a:solidFill>
                  <a:schemeClr val="tx2"/>
                </a:solidFill>
              </a:rPr>
              <a:t>L — </a:t>
            </a:r>
            <a:r>
              <a:rPr lang="tr-TR" sz="1800" b="1" dirty="0" err="1">
                <a:solidFill>
                  <a:schemeClr val="tx2"/>
                </a:solidFill>
              </a:rPr>
              <a:t>Liskov</a:t>
            </a:r>
            <a:r>
              <a:rPr lang="tr-TR" sz="1800" b="1" dirty="0">
                <a:solidFill>
                  <a:schemeClr val="tx2"/>
                </a:solidFill>
              </a:rPr>
              <a:t> </a:t>
            </a:r>
            <a:r>
              <a:rPr lang="tr-TR" sz="1800" b="1" dirty="0" err="1" smtClean="0">
                <a:solidFill>
                  <a:schemeClr val="tx2"/>
                </a:solidFill>
              </a:rPr>
              <a:t>Substitution</a:t>
            </a:r>
            <a:r>
              <a:rPr lang="tr-TR" sz="1800" b="1" dirty="0" smtClean="0">
                <a:solidFill>
                  <a:schemeClr val="tx2"/>
                </a:solidFill>
              </a:rPr>
              <a:t> </a:t>
            </a:r>
            <a:r>
              <a:rPr lang="tr-TR" sz="1800" b="1" dirty="0" err="1">
                <a:solidFill>
                  <a:schemeClr val="tx2"/>
                </a:solidFill>
              </a:rPr>
              <a:t>P</a:t>
            </a:r>
            <a:r>
              <a:rPr lang="tr-TR" sz="1800" b="1" dirty="0" err="1" smtClean="0">
                <a:solidFill>
                  <a:schemeClr val="tx2"/>
                </a:solidFill>
              </a:rPr>
              <a:t>rinciple</a:t>
            </a:r>
            <a:endParaRPr lang="tr-TR" sz="1800" b="1" dirty="0" smtClean="0">
              <a:solidFill>
                <a:schemeClr val="tx2"/>
              </a:solidFill>
            </a:endParaRPr>
          </a:p>
          <a:p>
            <a:pPr marL="45720" indent="0">
              <a:buNone/>
            </a:pPr>
            <a:r>
              <a:rPr lang="tr-TR" sz="1800" dirty="0" smtClean="0"/>
              <a:t>Kodlarımızda </a:t>
            </a:r>
            <a:r>
              <a:rPr lang="tr-TR" sz="1800" dirty="0"/>
              <a:t>herhangi bir değişiklik yapmaya gerek duymadan alt sınıfları, türedikleri(üst) sınıfların yerine kullanabilmeliyiz.</a:t>
            </a:r>
          </a:p>
          <a:p>
            <a:r>
              <a:rPr lang="tr-TR" sz="1800" b="1" dirty="0">
                <a:solidFill>
                  <a:schemeClr val="tx2"/>
                </a:solidFill>
              </a:rPr>
              <a:t>I — </a:t>
            </a:r>
            <a:r>
              <a:rPr lang="tr-TR" sz="1800" b="1" dirty="0" err="1">
                <a:solidFill>
                  <a:schemeClr val="tx2"/>
                </a:solidFill>
              </a:rPr>
              <a:t>Interface</a:t>
            </a:r>
            <a:r>
              <a:rPr lang="tr-TR" sz="1800" b="1" dirty="0">
                <a:solidFill>
                  <a:schemeClr val="tx2"/>
                </a:solidFill>
              </a:rPr>
              <a:t> </a:t>
            </a:r>
            <a:r>
              <a:rPr lang="tr-TR" sz="1800" b="1" dirty="0" err="1" smtClean="0">
                <a:solidFill>
                  <a:schemeClr val="tx2"/>
                </a:solidFill>
              </a:rPr>
              <a:t>Segregation</a:t>
            </a:r>
            <a:r>
              <a:rPr lang="tr-TR" sz="1800" b="1" dirty="0" smtClean="0">
                <a:solidFill>
                  <a:schemeClr val="tx2"/>
                </a:solidFill>
              </a:rPr>
              <a:t> </a:t>
            </a:r>
            <a:r>
              <a:rPr lang="tr-TR" sz="1800" b="1" dirty="0" err="1" smtClean="0">
                <a:solidFill>
                  <a:schemeClr val="tx2"/>
                </a:solidFill>
              </a:rPr>
              <a:t>Principle</a:t>
            </a:r>
            <a:endParaRPr lang="tr-TR" sz="1800" b="1" dirty="0">
              <a:solidFill>
                <a:schemeClr val="tx2"/>
              </a:solidFill>
            </a:endParaRPr>
          </a:p>
          <a:p>
            <a:pPr marL="45720" indent="0">
              <a:buNone/>
            </a:pPr>
            <a:r>
              <a:rPr lang="tr-TR" sz="1800" dirty="0" smtClean="0"/>
              <a:t>Sorumlulukların </a:t>
            </a:r>
            <a:r>
              <a:rPr lang="tr-TR" sz="1800" dirty="0"/>
              <a:t>hepsini tek bir </a:t>
            </a:r>
            <a:r>
              <a:rPr lang="tr-TR" sz="1800" dirty="0" err="1"/>
              <a:t>arayüze</a:t>
            </a:r>
            <a:r>
              <a:rPr lang="tr-TR" sz="1800" dirty="0"/>
              <a:t> toplamak yerine daha özelleştirilmiş birden fazla </a:t>
            </a:r>
            <a:r>
              <a:rPr lang="tr-TR" sz="1800" dirty="0" err="1"/>
              <a:t>arayüz</a:t>
            </a:r>
            <a:r>
              <a:rPr lang="tr-TR" sz="1800" dirty="0"/>
              <a:t> oluşturmalıyız.</a:t>
            </a:r>
          </a:p>
          <a:p>
            <a:r>
              <a:rPr lang="tr-TR" sz="1800" b="1" dirty="0">
                <a:solidFill>
                  <a:schemeClr val="tx2"/>
                </a:solidFill>
              </a:rPr>
              <a:t>D — </a:t>
            </a:r>
            <a:r>
              <a:rPr lang="tr-TR" sz="1800" b="1" dirty="0" err="1">
                <a:solidFill>
                  <a:schemeClr val="tx2"/>
                </a:solidFill>
              </a:rPr>
              <a:t>Dependency</a:t>
            </a:r>
            <a:r>
              <a:rPr lang="tr-TR" sz="1800" b="1" dirty="0">
                <a:solidFill>
                  <a:schemeClr val="tx2"/>
                </a:solidFill>
              </a:rPr>
              <a:t> </a:t>
            </a:r>
            <a:r>
              <a:rPr lang="tr-TR" sz="1800" b="1" dirty="0" err="1">
                <a:solidFill>
                  <a:schemeClr val="tx2"/>
                </a:solidFill>
              </a:rPr>
              <a:t>Inversion</a:t>
            </a:r>
            <a:r>
              <a:rPr lang="tr-TR" sz="1800" b="1" dirty="0">
                <a:solidFill>
                  <a:schemeClr val="tx2"/>
                </a:solidFill>
              </a:rPr>
              <a:t> </a:t>
            </a:r>
            <a:r>
              <a:rPr lang="tr-TR" sz="1800" b="1" dirty="0" err="1">
                <a:solidFill>
                  <a:schemeClr val="tx2"/>
                </a:solidFill>
              </a:rPr>
              <a:t>Principle</a:t>
            </a:r>
            <a:endParaRPr lang="tr-TR" sz="1800" b="1" dirty="0">
              <a:solidFill>
                <a:schemeClr val="tx2"/>
              </a:solidFill>
            </a:endParaRPr>
          </a:p>
          <a:p>
            <a:pPr marL="45720" indent="0">
              <a:buNone/>
            </a:pPr>
            <a:r>
              <a:rPr lang="tr-TR" sz="1800" dirty="0" smtClean="0"/>
              <a:t>Sınıflar </a:t>
            </a:r>
            <a:r>
              <a:rPr lang="tr-TR" sz="1800" dirty="0"/>
              <a:t>arası bağımlılıklar olabildiğince az olmalıdır özellikle üst seviye sınıflar alt seviye sınıflara bağımlı olmamalıdır.</a:t>
            </a:r>
          </a:p>
          <a:p>
            <a:endParaRPr lang="tr-TR" sz="1800" dirty="0"/>
          </a:p>
        </p:txBody>
      </p:sp>
    </p:spTree>
    <p:extLst>
      <p:ext uri="{BB962C8B-B14F-4D97-AF65-F5344CB8AC3E}">
        <p14:creationId xmlns:p14="http://schemas.microsoft.com/office/powerpoint/2010/main" val="20951779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a:t>MVC Nedir?</a:t>
            </a:r>
            <a:br>
              <a:rPr lang="tr-TR" b="1" dirty="0"/>
            </a:br>
            <a:endParaRPr lang="tr-TR" dirty="0"/>
          </a:p>
        </p:txBody>
      </p:sp>
      <p:pic>
        <p:nvPicPr>
          <p:cNvPr id="12290" name="Picture 2" descr="C:\Users\MSI\Desktop\1-89Pn1V0uLAShTtMtq9DRH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6780132"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827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700808"/>
            <a:ext cx="7315200" cy="3539527"/>
          </a:xfrm>
        </p:spPr>
        <p:txBody>
          <a:bodyPr>
            <a:normAutofit fontScale="92500" lnSpcReduction="10000"/>
          </a:bodyPr>
          <a:lstStyle/>
          <a:p>
            <a:r>
              <a:rPr lang="tr-TR" b="1" dirty="0"/>
              <a:t>MVC( Model </a:t>
            </a:r>
            <a:r>
              <a:rPr lang="tr-TR" b="1" dirty="0" err="1"/>
              <a:t>View</a:t>
            </a:r>
            <a:r>
              <a:rPr lang="tr-TR" b="1" dirty="0"/>
              <a:t> Controller),</a:t>
            </a:r>
            <a:r>
              <a:rPr lang="tr-TR" dirty="0"/>
              <a:t> bir yazılım mimari desendir. Geliştirilen bir uygulamada birbirlerine bağlı 3 parçayı ayıran ve kullanıcı </a:t>
            </a:r>
            <a:r>
              <a:rPr lang="tr-TR" dirty="0" err="1"/>
              <a:t>arayüzlerini</a:t>
            </a:r>
            <a:r>
              <a:rPr lang="tr-TR" dirty="0"/>
              <a:t> geliştirmek için hem </a:t>
            </a:r>
            <a:r>
              <a:rPr lang="tr-TR" b="1" dirty="0" err="1"/>
              <a:t>iOS</a:t>
            </a:r>
            <a:r>
              <a:rPr lang="tr-TR" dirty="0"/>
              <a:t> uygulama geliştirmede hem de diğer yazılım dillerinde sıklıkla kullanılan bir </a:t>
            </a:r>
            <a:r>
              <a:rPr lang="tr-TR" dirty="0" err="1"/>
              <a:t>design</a:t>
            </a:r>
            <a:r>
              <a:rPr lang="tr-TR" dirty="0"/>
              <a:t> </a:t>
            </a:r>
            <a:r>
              <a:rPr lang="tr-TR" dirty="0" err="1"/>
              <a:t>pattern’dir</a:t>
            </a:r>
            <a:r>
              <a:rPr lang="tr-TR" dirty="0"/>
              <a:t>. </a:t>
            </a:r>
            <a:r>
              <a:rPr lang="tr-TR" b="1" dirty="0"/>
              <a:t>MVC</a:t>
            </a:r>
            <a:r>
              <a:rPr lang="tr-TR" dirty="0"/>
              <a:t>, yazılım geliştiricileri tarafından yazılan kodların daha kolay okunabilmesi ve geliştirilen yazılımın daha modüler bir yapıya sahip olmasını sağlamaktadır.</a:t>
            </a:r>
          </a:p>
          <a:p>
            <a:r>
              <a:rPr lang="tr-TR" b="1" dirty="0"/>
              <a:t>Model </a:t>
            </a:r>
            <a:r>
              <a:rPr lang="tr-TR" b="1" dirty="0" err="1"/>
              <a:t>View</a:t>
            </a:r>
            <a:r>
              <a:rPr lang="tr-TR" b="1" dirty="0"/>
              <a:t> Controller</a:t>
            </a:r>
            <a:r>
              <a:rPr lang="tr-TR" dirty="0"/>
              <a:t>, kullanılan bir projede ilerleyen sürümlerde eklenecek olan özellikler için harcanacak enerji ve zamanı azaltır. Uygulamalarda çıkabilecek olası hataların çözümlenmesini son derece kolay şekilde çözümler. Yazılan kodun farklı bölümlerinde aynı anda değişiklikler yapılmasını sağlar.</a:t>
            </a:r>
          </a:p>
          <a:p>
            <a:endParaRPr lang="tr-TR" dirty="0"/>
          </a:p>
        </p:txBody>
      </p:sp>
    </p:spTree>
    <p:extLst>
      <p:ext uri="{BB962C8B-B14F-4D97-AF65-F5344CB8AC3E}">
        <p14:creationId xmlns:p14="http://schemas.microsoft.com/office/powerpoint/2010/main" val="28073665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38818" y="404664"/>
            <a:ext cx="7315200" cy="1154097"/>
          </a:xfrm>
        </p:spPr>
        <p:txBody>
          <a:bodyPr/>
          <a:lstStyle/>
          <a:p>
            <a:pPr marL="571500" indent="-571500">
              <a:buFont typeface="Arial" pitchFamily="34" charset="0"/>
              <a:buChar char="•"/>
            </a:pPr>
            <a:r>
              <a:rPr lang="tr-TR" dirty="0" smtClean="0"/>
              <a:t>Model</a:t>
            </a:r>
            <a:endParaRPr lang="tr-TR" dirty="0"/>
          </a:p>
        </p:txBody>
      </p:sp>
      <p:sp>
        <p:nvSpPr>
          <p:cNvPr id="3" name="İçerik Yer Tutucusu 2"/>
          <p:cNvSpPr>
            <a:spLocks noGrp="1"/>
          </p:cNvSpPr>
          <p:nvPr>
            <p:ph idx="1"/>
          </p:nvPr>
        </p:nvSpPr>
        <p:spPr>
          <a:xfrm>
            <a:off x="938818" y="1628800"/>
            <a:ext cx="7315200" cy="3539527"/>
          </a:xfrm>
        </p:spPr>
        <p:txBody>
          <a:bodyPr/>
          <a:lstStyle/>
          <a:p>
            <a:pPr marL="45720" indent="0">
              <a:buNone/>
            </a:pPr>
            <a:r>
              <a:rPr lang="tr-TR" dirty="0"/>
              <a:t>Geliştirilen projede kullanılacak olan verilerin tutulduğu alandır. Model’i kısacası gündelik hayatta kullandığımız somut nesnelerin, yazılım sektöründe modellenmesi anlamına geldiğini düşünebiliriz. Örnek olarak </a:t>
            </a:r>
            <a:r>
              <a:rPr lang="tr-TR" b="1" dirty="0"/>
              <a:t>Futbol Kulübü</a:t>
            </a:r>
            <a:r>
              <a:rPr lang="tr-TR" dirty="0"/>
              <a:t> ile ilgili bir yazılım geliştirmek istediğimizi varsayalım. Futbolcular ile ilgili bilgileri tutmak için </a:t>
            </a:r>
            <a:r>
              <a:rPr lang="tr-TR" b="1" dirty="0"/>
              <a:t>Futbolcu</a:t>
            </a:r>
            <a:r>
              <a:rPr lang="tr-TR" dirty="0"/>
              <a:t> modeline ihtiyaç duyarız. Bu modelimizde futbolcunun adı, oynadığı takımı, oynadığı mevki ve numarası gibi çeşitli bilgiler yer alacaktır.</a:t>
            </a:r>
          </a:p>
        </p:txBody>
      </p:sp>
      <p:pic>
        <p:nvPicPr>
          <p:cNvPr id="13314" name="Picture 2" descr="C:\Users\MSI\Desktop\1-8jJg-Ws6v0h_FH7xRRtZ5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293747"/>
            <a:ext cx="4176464" cy="234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3616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548680"/>
            <a:ext cx="7315200" cy="1154097"/>
          </a:xfrm>
        </p:spPr>
        <p:txBody>
          <a:bodyPr/>
          <a:lstStyle/>
          <a:p>
            <a:pPr marL="571500" indent="-571500">
              <a:buFont typeface="Arial" pitchFamily="34" charset="0"/>
              <a:buChar char="•"/>
            </a:pPr>
            <a:r>
              <a:rPr lang="tr-TR" b="1" dirty="0" err="1"/>
              <a:t>View</a:t>
            </a:r>
            <a:endParaRPr lang="tr-TR" dirty="0"/>
          </a:p>
        </p:txBody>
      </p:sp>
      <p:sp>
        <p:nvSpPr>
          <p:cNvPr id="3" name="İçerik Yer Tutucusu 2"/>
          <p:cNvSpPr>
            <a:spLocks noGrp="1"/>
          </p:cNvSpPr>
          <p:nvPr>
            <p:ph idx="1"/>
          </p:nvPr>
        </p:nvSpPr>
        <p:spPr>
          <a:xfrm>
            <a:off x="899592" y="1844824"/>
            <a:ext cx="7315200" cy="3539527"/>
          </a:xfrm>
        </p:spPr>
        <p:txBody>
          <a:bodyPr/>
          <a:lstStyle/>
          <a:p>
            <a:pPr marL="45720" indent="0">
              <a:buNone/>
            </a:pPr>
            <a:r>
              <a:rPr lang="tr-TR" dirty="0"/>
              <a:t>Geliştirilen projelerde kullanılan </a:t>
            </a:r>
            <a:r>
              <a:rPr lang="tr-TR" dirty="0" err="1"/>
              <a:t>arayüz</a:t>
            </a:r>
            <a:r>
              <a:rPr lang="tr-TR" dirty="0"/>
              <a:t> elemanlarıdır. </a:t>
            </a:r>
            <a:r>
              <a:rPr lang="tr-TR" dirty="0" err="1"/>
              <a:t>View</a:t>
            </a:r>
            <a:r>
              <a:rPr lang="tr-TR" dirty="0"/>
              <a:t>, bazen bir mobil uygulama tasarımı </a:t>
            </a:r>
            <a:r>
              <a:rPr lang="tr-TR" dirty="0" err="1"/>
              <a:t>bazende</a:t>
            </a:r>
            <a:r>
              <a:rPr lang="tr-TR" dirty="0"/>
              <a:t> geliştirilen bir web sayfası olabilir. Örneğin; </a:t>
            </a:r>
            <a:r>
              <a:rPr lang="tr-TR" b="1" dirty="0" err="1"/>
              <a:t>UIButton</a:t>
            </a:r>
            <a:r>
              <a:rPr lang="tr-TR" dirty="0"/>
              <a:t>, kullanıcının etkileşime girmesini sağlayan bir </a:t>
            </a:r>
            <a:r>
              <a:rPr lang="tr-TR" dirty="0" err="1"/>
              <a:t>arayüz</a:t>
            </a:r>
            <a:r>
              <a:rPr lang="tr-TR" dirty="0"/>
              <a:t> elemanıdır, tekrar tekrar kullanılabilir. Her yazılım projesinin ihtiyaçları farklı olduğundan, kullanılan </a:t>
            </a:r>
            <a:r>
              <a:rPr lang="tr-TR" dirty="0" err="1"/>
              <a:t>arayüz</a:t>
            </a:r>
            <a:r>
              <a:rPr lang="tr-TR" dirty="0"/>
              <a:t> </a:t>
            </a:r>
            <a:r>
              <a:rPr lang="tr-TR" dirty="0" err="1"/>
              <a:t>elemanlarıda</a:t>
            </a:r>
            <a:r>
              <a:rPr lang="tr-TR" dirty="0"/>
              <a:t> farklı olmaktadır.</a:t>
            </a:r>
          </a:p>
        </p:txBody>
      </p:sp>
      <p:pic>
        <p:nvPicPr>
          <p:cNvPr id="14338" name="Picture 2" descr="C:\Users\MSI\Desktop\1-ufDxzWvwDhbbj5qgmBWTZ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909973"/>
            <a:ext cx="4896544" cy="274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4960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lstStyle/>
          <a:p>
            <a:pPr marL="571500" indent="-571500">
              <a:buFont typeface="Arial" pitchFamily="34" charset="0"/>
              <a:buChar char="•"/>
            </a:pPr>
            <a:r>
              <a:rPr lang="tr-TR" b="1" dirty="0"/>
              <a:t>Controller</a:t>
            </a:r>
            <a:endParaRPr lang="tr-TR" dirty="0"/>
          </a:p>
        </p:txBody>
      </p:sp>
      <p:sp>
        <p:nvSpPr>
          <p:cNvPr id="3" name="İçerik Yer Tutucusu 2"/>
          <p:cNvSpPr>
            <a:spLocks noGrp="1"/>
          </p:cNvSpPr>
          <p:nvPr>
            <p:ph idx="1"/>
          </p:nvPr>
        </p:nvSpPr>
        <p:spPr>
          <a:xfrm>
            <a:off x="899592" y="2060848"/>
            <a:ext cx="7315200" cy="3539527"/>
          </a:xfrm>
        </p:spPr>
        <p:txBody>
          <a:bodyPr/>
          <a:lstStyle/>
          <a:p>
            <a:pPr marL="45720" indent="0">
              <a:buNone/>
            </a:pPr>
            <a:r>
              <a:rPr lang="tr-TR" dirty="0"/>
              <a:t>Geliştirilen projelerdeki tüm işlemlerin(çeşitli hesaplamalar, veri alış-verişi, </a:t>
            </a:r>
            <a:r>
              <a:rPr lang="tr-TR" dirty="0" err="1"/>
              <a:t>veritabanı</a:t>
            </a:r>
            <a:r>
              <a:rPr lang="tr-TR" dirty="0"/>
              <a:t> işlemleri vb.) yapıldığı kontrol bölümüdür. Controller, uygulama içerisindeki Model ve </a:t>
            </a:r>
            <a:r>
              <a:rPr lang="tr-TR" dirty="0" err="1"/>
              <a:t>View</a:t>
            </a:r>
            <a:r>
              <a:rPr lang="tr-TR" dirty="0"/>
              <a:t> arasındaki koordinasyonu sağlamaktadır.</a:t>
            </a:r>
          </a:p>
        </p:txBody>
      </p:sp>
      <p:pic>
        <p:nvPicPr>
          <p:cNvPr id="15362" name="Picture 2" descr="C:\Users\MSI\Desktop\1-s6geLIGJ7NUxebUB_2ruz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5024"/>
            <a:ext cx="6089898" cy="244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9598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764704"/>
            <a:ext cx="7315200" cy="1154097"/>
          </a:xfrm>
        </p:spPr>
        <p:txBody>
          <a:bodyPr/>
          <a:lstStyle/>
          <a:p>
            <a:pPr algn="ctr"/>
            <a:r>
              <a:rPr lang="tr-TR" dirty="0" smtClean="0"/>
              <a:t>DESIGN PATTERN</a:t>
            </a:r>
            <a:endParaRPr lang="tr-TR" dirty="0"/>
          </a:p>
        </p:txBody>
      </p:sp>
      <p:sp>
        <p:nvSpPr>
          <p:cNvPr id="3" name="İçerik Yer Tutucusu 2"/>
          <p:cNvSpPr>
            <a:spLocks noGrp="1"/>
          </p:cNvSpPr>
          <p:nvPr>
            <p:ph idx="1"/>
          </p:nvPr>
        </p:nvSpPr>
        <p:spPr>
          <a:xfrm>
            <a:off x="899592" y="2204864"/>
            <a:ext cx="7315200" cy="3539527"/>
          </a:xfrm>
        </p:spPr>
        <p:txBody>
          <a:bodyPr/>
          <a:lstStyle/>
          <a:p>
            <a:pPr marL="45720" indent="0">
              <a:buNone/>
            </a:pPr>
            <a:r>
              <a:rPr lang="tr-TR" b="1" dirty="0"/>
              <a:t>Design </a:t>
            </a:r>
            <a:r>
              <a:rPr lang="tr-TR" b="1" dirty="0" err="1"/>
              <a:t>Pattern</a:t>
            </a:r>
            <a:r>
              <a:rPr lang="tr-TR" dirty="0"/>
              <a:t>, yazılım geliştiricilerinin yazılım geliştirirken karşılaştıkları sorunların genel çözümleridir. Yazılım tasarımında ortaya çıkan yaygın sorunlara karşı en basit ve en efektif biçimde yeniden kullanılabilir çözümler sağlar.</a:t>
            </a:r>
          </a:p>
          <a:p>
            <a:pPr marL="45720" indent="0">
              <a:buNone/>
            </a:pPr>
            <a:r>
              <a:rPr lang="tr-TR" dirty="0"/>
              <a:t>Temelleri 1970 yılında ilk olarak mimarlar tarafından atılan, 1994 senesinde Dörtlü Çete (Gang of </a:t>
            </a:r>
            <a:r>
              <a:rPr lang="tr-TR" dirty="0" err="1"/>
              <a:t>Four</a:t>
            </a:r>
            <a:r>
              <a:rPr lang="tr-TR" dirty="0"/>
              <a:t>) tarafından yayınlanan kitap ile popülarite kazanarak </a:t>
            </a:r>
            <a:r>
              <a:rPr lang="tr-TR" b="1" dirty="0" err="1"/>
              <a:t>design</a:t>
            </a:r>
            <a:r>
              <a:rPr lang="tr-TR" b="1" dirty="0"/>
              <a:t> </a:t>
            </a:r>
            <a:r>
              <a:rPr lang="tr-TR" b="1" dirty="0" err="1"/>
              <a:t>patterns</a:t>
            </a:r>
            <a:r>
              <a:rPr lang="tr-TR" dirty="0"/>
              <a:t> yazılımda kullanılmasında dönüm noktası olmuştur. Dörtlü Çete kitaplarında da 23 adet Design </a:t>
            </a:r>
            <a:r>
              <a:rPr lang="tr-TR" dirty="0" err="1"/>
              <a:t>Patterns’i</a:t>
            </a:r>
            <a:r>
              <a:rPr lang="tr-TR" dirty="0"/>
              <a:t> konu almıştır.</a:t>
            </a:r>
          </a:p>
          <a:p>
            <a:endParaRPr lang="tr-TR" dirty="0"/>
          </a:p>
        </p:txBody>
      </p:sp>
    </p:spTree>
    <p:extLst>
      <p:ext uri="{BB962C8B-B14F-4D97-AF65-F5344CB8AC3E}">
        <p14:creationId xmlns:p14="http://schemas.microsoft.com/office/powerpoint/2010/main" val="25999120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844824"/>
            <a:ext cx="7315200" cy="3539527"/>
          </a:xfrm>
        </p:spPr>
        <p:txBody>
          <a:bodyPr>
            <a:normAutofit lnSpcReduction="10000"/>
          </a:bodyPr>
          <a:lstStyle/>
          <a:p>
            <a:pPr marL="45720" indent="0">
              <a:buNone/>
            </a:pPr>
            <a:r>
              <a:rPr lang="tr-TR" dirty="0"/>
              <a:t>Yazılım tasarım kalıpları genel olarak 3 ana başlıkta incelenir. Bunlar şunlardır:</a:t>
            </a:r>
          </a:p>
          <a:p>
            <a:r>
              <a:rPr lang="tr-TR" b="1" dirty="0" err="1">
                <a:solidFill>
                  <a:schemeClr val="tx2"/>
                </a:solidFill>
              </a:rPr>
              <a:t>Creational</a:t>
            </a:r>
            <a:r>
              <a:rPr lang="tr-TR" b="1" dirty="0">
                <a:solidFill>
                  <a:schemeClr val="tx2"/>
                </a:solidFill>
              </a:rPr>
              <a:t> </a:t>
            </a:r>
            <a:r>
              <a:rPr lang="tr-TR" b="1" dirty="0" err="1">
                <a:solidFill>
                  <a:schemeClr val="tx2"/>
                </a:solidFill>
              </a:rPr>
              <a:t>Patterns</a:t>
            </a:r>
            <a:r>
              <a:rPr lang="tr-TR" b="1" dirty="0">
                <a:solidFill>
                  <a:schemeClr val="tx2"/>
                </a:solidFill>
              </a:rPr>
              <a:t> (</a:t>
            </a:r>
            <a:r>
              <a:rPr lang="tr-TR" b="1" dirty="0" err="1">
                <a:solidFill>
                  <a:schemeClr val="tx2"/>
                </a:solidFill>
              </a:rPr>
              <a:t>Yaratımsal</a:t>
            </a:r>
            <a:r>
              <a:rPr lang="tr-TR" b="1" dirty="0">
                <a:solidFill>
                  <a:schemeClr val="tx2"/>
                </a:solidFill>
              </a:rPr>
              <a:t> Kalıplar):</a:t>
            </a:r>
            <a:r>
              <a:rPr lang="tr-TR" dirty="0">
                <a:solidFill>
                  <a:schemeClr val="tx2"/>
                </a:solidFill>
              </a:rPr>
              <a:t> </a:t>
            </a:r>
            <a:r>
              <a:rPr lang="tr-TR" dirty="0"/>
              <a:t>Nesnelerin oluşturulmasında ve yönetilmesinde kullanılan bir desendir. Bu program akışında hangi nesneye ihtiyaç varsa onu oluşturmada esneklik ve kolaylık sağlar.</a:t>
            </a:r>
          </a:p>
          <a:p>
            <a:r>
              <a:rPr lang="tr-TR" b="1" dirty="0" err="1">
                <a:solidFill>
                  <a:schemeClr val="tx2"/>
                </a:solidFill>
              </a:rPr>
              <a:t>Structural</a:t>
            </a:r>
            <a:r>
              <a:rPr lang="tr-TR" b="1" dirty="0">
                <a:solidFill>
                  <a:schemeClr val="tx2"/>
                </a:solidFill>
              </a:rPr>
              <a:t> </a:t>
            </a:r>
            <a:r>
              <a:rPr lang="tr-TR" b="1" dirty="0" err="1">
                <a:solidFill>
                  <a:schemeClr val="tx2"/>
                </a:solidFill>
              </a:rPr>
              <a:t>Patterns</a:t>
            </a:r>
            <a:r>
              <a:rPr lang="tr-TR" b="1" dirty="0">
                <a:solidFill>
                  <a:schemeClr val="tx2"/>
                </a:solidFill>
              </a:rPr>
              <a:t> (Yapısal Kalıplar):</a:t>
            </a:r>
            <a:r>
              <a:rPr lang="tr-TR" dirty="0">
                <a:solidFill>
                  <a:schemeClr val="tx2"/>
                </a:solidFill>
              </a:rPr>
              <a:t> </a:t>
            </a:r>
            <a:r>
              <a:rPr lang="tr-TR" dirty="0"/>
              <a:t>Birden fazla sınıfın bir işi yerine getirirken nasıl davranacağını belirlemek için kullanılan desenlerdir. </a:t>
            </a:r>
          </a:p>
          <a:p>
            <a:r>
              <a:rPr lang="tr-TR" b="1" dirty="0" err="1">
                <a:solidFill>
                  <a:schemeClr val="tx2"/>
                </a:solidFill>
              </a:rPr>
              <a:t>Behavioral</a:t>
            </a:r>
            <a:r>
              <a:rPr lang="tr-TR" b="1" dirty="0">
                <a:solidFill>
                  <a:schemeClr val="tx2"/>
                </a:solidFill>
              </a:rPr>
              <a:t> </a:t>
            </a:r>
            <a:r>
              <a:rPr lang="tr-TR" b="1" dirty="0" err="1">
                <a:solidFill>
                  <a:schemeClr val="tx2"/>
                </a:solidFill>
              </a:rPr>
              <a:t>Patterns</a:t>
            </a:r>
            <a:r>
              <a:rPr lang="tr-TR" b="1" dirty="0">
                <a:solidFill>
                  <a:schemeClr val="tx2"/>
                </a:solidFill>
              </a:rPr>
              <a:t> (Davranışsal Kalıplar):</a:t>
            </a:r>
            <a:r>
              <a:rPr lang="tr-TR" dirty="0">
                <a:solidFill>
                  <a:schemeClr val="tx2"/>
                </a:solidFill>
              </a:rPr>
              <a:t> </a:t>
            </a:r>
            <a:r>
              <a:rPr lang="tr-TR" dirty="0"/>
              <a:t>Nesnelerin birbirleri ile ilişkisini düzenleyen desendir.</a:t>
            </a:r>
          </a:p>
          <a:p>
            <a:endParaRPr lang="tr-TR" dirty="0"/>
          </a:p>
        </p:txBody>
      </p:sp>
    </p:spTree>
    <p:extLst>
      <p:ext uri="{BB962C8B-B14F-4D97-AF65-F5344CB8AC3E}">
        <p14:creationId xmlns:p14="http://schemas.microsoft.com/office/powerpoint/2010/main" val="759660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340768"/>
            <a:ext cx="7315200" cy="1154097"/>
          </a:xfrm>
        </p:spPr>
        <p:txBody>
          <a:bodyPr>
            <a:normAutofit fontScale="90000"/>
          </a:bodyPr>
          <a:lstStyle/>
          <a:p>
            <a:pPr algn="ctr"/>
            <a:r>
              <a:rPr lang="tr-TR" b="1" dirty="0" err="1"/>
              <a:t>Creational</a:t>
            </a:r>
            <a:r>
              <a:rPr lang="tr-TR" b="1" dirty="0"/>
              <a:t> </a:t>
            </a:r>
            <a:r>
              <a:rPr lang="tr-TR" b="1" dirty="0" err="1" smtClean="0"/>
              <a:t>Patterns</a:t>
            </a:r>
            <a:r>
              <a:rPr lang="tr-TR" b="1" dirty="0" smtClean="0"/>
              <a:t/>
            </a:r>
            <a:br>
              <a:rPr lang="tr-TR" b="1" dirty="0" smtClean="0"/>
            </a:br>
            <a:r>
              <a:rPr lang="tr-TR" b="1" dirty="0" smtClean="0"/>
              <a:t> </a:t>
            </a:r>
            <a:r>
              <a:rPr lang="tr-TR" b="1" dirty="0"/>
              <a:t>(</a:t>
            </a:r>
            <a:r>
              <a:rPr lang="tr-TR" b="1" dirty="0" err="1"/>
              <a:t>Yaratımsal</a:t>
            </a:r>
            <a:r>
              <a:rPr lang="tr-TR" b="1" dirty="0"/>
              <a:t> Kalıplar)</a:t>
            </a:r>
            <a:br>
              <a:rPr lang="tr-TR" b="1" dirty="0"/>
            </a:br>
            <a:endParaRPr lang="tr-TR" dirty="0"/>
          </a:p>
        </p:txBody>
      </p:sp>
      <p:sp>
        <p:nvSpPr>
          <p:cNvPr id="3" name="İçerik Yer Tutucusu 2"/>
          <p:cNvSpPr>
            <a:spLocks noGrp="1"/>
          </p:cNvSpPr>
          <p:nvPr>
            <p:ph idx="1"/>
          </p:nvPr>
        </p:nvSpPr>
        <p:spPr>
          <a:xfrm>
            <a:off x="899592" y="2420888"/>
            <a:ext cx="7315200" cy="3539527"/>
          </a:xfrm>
        </p:spPr>
        <p:txBody>
          <a:bodyPr/>
          <a:lstStyle/>
          <a:p>
            <a:r>
              <a:rPr lang="tr-TR" dirty="0" err="1"/>
              <a:t>Yaratımsal</a:t>
            </a:r>
            <a:r>
              <a:rPr lang="tr-TR" dirty="0"/>
              <a:t> tasarım kalıpları, yazılım nesnelerinin nasıl yaratılacağı hakkında genel olarak öneriler sunarak kullandığı esnek yapı sayesinde daha önceden belirlenen durumlara bağlı olarak gerekli nesneleri yaratır. </a:t>
            </a:r>
            <a:r>
              <a:rPr lang="tr-TR" dirty="0" err="1"/>
              <a:t>Yaratımsal</a:t>
            </a:r>
            <a:r>
              <a:rPr lang="tr-TR" dirty="0"/>
              <a:t> desenler, hangi nesnenin çağrılması gerektiğini izlemeden sistemin uygun nesneyi çağırmasını sağlayan tasarım kalıplarıdır. Nesnelerin yaratılması gerektiği durumlarda uygulamaya </a:t>
            </a:r>
            <a:r>
              <a:rPr lang="tr-TR" dirty="0" smtClean="0"/>
              <a:t>fark edilebilir </a:t>
            </a:r>
            <a:r>
              <a:rPr lang="tr-TR" dirty="0"/>
              <a:t>bir esneklik katar. Esas amaç, iyi bir yazılımın içinde barındırdığı nesnelerin nasıl yaratıldığından bağımsız olarak tasarlanması gerekliliğidir.</a:t>
            </a:r>
          </a:p>
        </p:txBody>
      </p:sp>
    </p:spTree>
    <p:extLst>
      <p:ext uri="{BB962C8B-B14F-4D97-AF65-F5344CB8AC3E}">
        <p14:creationId xmlns:p14="http://schemas.microsoft.com/office/powerpoint/2010/main" val="3899662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
        <p:nvSpPr>
          <p:cNvPr id="7" name="Metin kutusu 6"/>
          <p:cNvSpPr txBox="1"/>
          <p:nvPr/>
        </p:nvSpPr>
        <p:spPr>
          <a:xfrm>
            <a:off x="5436096" y="168628"/>
            <a:ext cx="2973129" cy="615553"/>
          </a:xfrm>
          <a:prstGeom prst="rect">
            <a:avLst/>
          </a:prstGeom>
          <a:noFill/>
        </p:spPr>
        <p:txBody>
          <a:bodyPr wrap="square" rtlCol="0">
            <a:spAutoFit/>
          </a:bodyPr>
          <a:lstStyle/>
          <a:p>
            <a:pPr algn="r"/>
            <a:r>
              <a:rPr lang="tr-TR" sz="1700" dirty="0" smtClean="0">
                <a:solidFill>
                  <a:schemeClr val="accent2"/>
                </a:solidFill>
                <a:ea typeface="+mj-ea"/>
                <a:cs typeface="+mj-cs"/>
              </a:rPr>
              <a:t>Verildiği Tarih: 23.01.2022</a:t>
            </a:r>
          </a:p>
          <a:p>
            <a:pPr algn="r"/>
            <a:r>
              <a:rPr lang="tr-TR" sz="1700" dirty="0" smtClean="0">
                <a:solidFill>
                  <a:schemeClr val="accent2"/>
                </a:solidFill>
                <a:ea typeface="+mj-ea"/>
                <a:cs typeface="+mj-cs"/>
              </a:rPr>
              <a:t>4. 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11323136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916832"/>
            <a:ext cx="7315200" cy="3539527"/>
          </a:xfrm>
        </p:spPr>
        <p:txBody>
          <a:bodyPr/>
          <a:lstStyle/>
          <a:p>
            <a:pPr marL="45720" indent="0">
              <a:buNone/>
            </a:pPr>
            <a:r>
              <a:rPr lang="tr-TR" dirty="0" err="1"/>
              <a:t>Yaratımsal</a:t>
            </a:r>
            <a:r>
              <a:rPr lang="tr-TR" dirty="0"/>
              <a:t> kalıplar, uygulamanın çalışma süreci içerisinde oluşturulması gereken nesneler ve bu nesnelerin belli yapılar dahilinde oluşturulmasını öngören beş farklı şablondan (desen) oluşur. </a:t>
            </a:r>
          </a:p>
          <a:p>
            <a:r>
              <a:rPr lang="tr-TR" dirty="0"/>
              <a:t>Fabrika Metodu (Factory </a:t>
            </a:r>
            <a:r>
              <a:rPr lang="tr-TR" dirty="0" err="1"/>
              <a:t>Method</a:t>
            </a:r>
            <a:r>
              <a:rPr lang="tr-TR" dirty="0"/>
              <a:t>)</a:t>
            </a:r>
          </a:p>
          <a:p>
            <a:r>
              <a:rPr lang="tr-TR" dirty="0"/>
              <a:t>Soyut Fabrika Metodu (</a:t>
            </a:r>
            <a:r>
              <a:rPr lang="tr-TR" dirty="0" err="1"/>
              <a:t>Abstract</a:t>
            </a:r>
            <a:r>
              <a:rPr lang="tr-TR" dirty="0"/>
              <a:t> Factory </a:t>
            </a:r>
            <a:r>
              <a:rPr lang="tr-TR" dirty="0" err="1"/>
              <a:t>Pattern</a:t>
            </a:r>
            <a:r>
              <a:rPr lang="tr-TR" dirty="0"/>
              <a:t>)</a:t>
            </a:r>
          </a:p>
          <a:p>
            <a:r>
              <a:rPr lang="tr-TR" dirty="0"/>
              <a:t>Tekil Kalıp - Yegane (</a:t>
            </a:r>
            <a:r>
              <a:rPr lang="tr-TR" dirty="0" err="1"/>
              <a:t>Singleton</a:t>
            </a:r>
            <a:r>
              <a:rPr lang="tr-TR" dirty="0"/>
              <a:t> Design </a:t>
            </a:r>
            <a:r>
              <a:rPr lang="tr-TR" dirty="0" err="1"/>
              <a:t>Pattern</a:t>
            </a:r>
            <a:r>
              <a:rPr lang="tr-TR" dirty="0"/>
              <a:t>)</a:t>
            </a:r>
          </a:p>
          <a:p>
            <a:r>
              <a:rPr lang="tr-TR" dirty="0"/>
              <a:t>Yapıcı Kalıp ( Builder Design </a:t>
            </a:r>
            <a:r>
              <a:rPr lang="tr-TR" dirty="0" err="1"/>
              <a:t>Pattern</a:t>
            </a:r>
            <a:r>
              <a:rPr lang="tr-TR" dirty="0"/>
              <a:t>)</a:t>
            </a:r>
          </a:p>
          <a:p>
            <a:r>
              <a:rPr lang="tr-TR" dirty="0"/>
              <a:t>İlk örnek Kalıp - Örnek ( </a:t>
            </a:r>
            <a:r>
              <a:rPr lang="tr-TR" dirty="0" err="1"/>
              <a:t>Prototype</a:t>
            </a:r>
            <a:r>
              <a:rPr lang="tr-TR" dirty="0"/>
              <a:t> Design </a:t>
            </a:r>
            <a:r>
              <a:rPr lang="tr-TR" dirty="0" err="1"/>
              <a:t>Pattern</a:t>
            </a:r>
            <a:r>
              <a:rPr lang="tr-TR" dirty="0"/>
              <a:t>)</a:t>
            </a:r>
          </a:p>
          <a:p>
            <a:endParaRPr lang="tr-TR" dirty="0"/>
          </a:p>
        </p:txBody>
      </p:sp>
    </p:spTree>
    <p:extLst>
      <p:ext uri="{BB962C8B-B14F-4D97-AF65-F5344CB8AC3E}">
        <p14:creationId xmlns:p14="http://schemas.microsoft.com/office/powerpoint/2010/main" val="40842052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340768"/>
            <a:ext cx="7315200" cy="1154097"/>
          </a:xfrm>
        </p:spPr>
        <p:txBody>
          <a:bodyPr>
            <a:normAutofit fontScale="90000"/>
          </a:bodyPr>
          <a:lstStyle/>
          <a:p>
            <a:pPr algn="ctr"/>
            <a:r>
              <a:rPr lang="tr-TR" b="1" dirty="0" err="1"/>
              <a:t>Singleton</a:t>
            </a:r>
            <a:r>
              <a:rPr lang="tr-TR" b="1" dirty="0"/>
              <a:t> Design </a:t>
            </a:r>
            <a:r>
              <a:rPr lang="tr-TR" b="1" dirty="0" err="1"/>
              <a:t>Pattern</a:t>
            </a:r>
            <a:r>
              <a:rPr lang="tr-TR" b="1" dirty="0"/>
              <a:t/>
            </a:r>
            <a:br>
              <a:rPr lang="tr-TR" b="1" dirty="0"/>
            </a:br>
            <a:endParaRPr lang="tr-TR" b="1" dirty="0"/>
          </a:p>
        </p:txBody>
      </p:sp>
      <p:sp>
        <p:nvSpPr>
          <p:cNvPr id="3" name="İçerik Yer Tutucusu 2"/>
          <p:cNvSpPr>
            <a:spLocks noGrp="1"/>
          </p:cNvSpPr>
          <p:nvPr>
            <p:ph idx="1"/>
          </p:nvPr>
        </p:nvSpPr>
        <p:spPr>
          <a:xfrm>
            <a:off x="899592" y="2564904"/>
            <a:ext cx="7315200" cy="3539527"/>
          </a:xfrm>
        </p:spPr>
        <p:txBody>
          <a:bodyPr/>
          <a:lstStyle/>
          <a:p>
            <a:r>
              <a:rPr lang="tr-TR" dirty="0" err="1"/>
              <a:t>Singleton</a:t>
            </a:r>
            <a:r>
              <a:rPr lang="tr-TR" dirty="0"/>
              <a:t> deseni, en basit tasarım modellerinden biridir. Bu desen, yalnızca tek bir nesnenin yaratıldığından emin olurken bir nesneyi oluşturmaktan sorumlu olan tek bir sınıfı içerir. Bu sınıf, sınıf nesnesinin somutlaştırılmasına gerek kalmadan doğrudan erişilebilen tek nesnesine erişmenin bir yolunu sağlar. Bunu da Java’da ‘</a:t>
            </a:r>
            <a:r>
              <a:rPr lang="tr-TR" dirty="0" err="1"/>
              <a:t>static</a:t>
            </a:r>
            <a:r>
              <a:rPr lang="tr-TR" dirty="0"/>
              <a:t>’ </a:t>
            </a:r>
            <a:r>
              <a:rPr lang="tr-TR" dirty="0" err="1"/>
              <a:t>keywordünü</a:t>
            </a:r>
            <a:r>
              <a:rPr lang="tr-TR" dirty="0"/>
              <a:t> kullanarak sağlarız.</a:t>
            </a:r>
          </a:p>
        </p:txBody>
      </p:sp>
    </p:spTree>
    <p:extLst>
      <p:ext uri="{BB962C8B-B14F-4D97-AF65-F5344CB8AC3E}">
        <p14:creationId xmlns:p14="http://schemas.microsoft.com/office/powerpoint/2010/main" val="24664226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860032" y="1124744"/>
            <a:ext cx="3369568" cy="4680519"/>
          </a:xfrm>
        </p:spPr>
        <p:txBody>
          <a:bodyPr/>
          <a:lstStyle/>
          <a:p>
            <a:r>
              <a:rPr lang="tr-TR" dirty="0" err="1"/>
              <a:t>SingleObject</a:t>
            </a:r>
            <a:r>
              <a:rPr lang="tr-TR" dirty="0"/>
              <a:t> sınıfının </a:t>
            </a:r>
            <a:r>
              <a:rPr lang="tr-TR" dirty="0" err="1"/>
              <a:t>constructorı</a:t>
            </a:r>
            <a:r>
              <a:rPr lang="tr-TR" dirty="0"/>
              <a:t> bu sınıftan nesne yaratılamaması için </a:t>
            </a:r>
            <a:r>
              <a:rPr lang="tr-TR" dirty="0" err="1"/>
              <a:t>private</a:t>
            </a:r>
            <a:r>
              <a:rPr lang="tr-TR" dirty="0"/>
              <a:t> olarak tanımlıdır. Sınıf içinde bir tane aynı sınıftan </a:t>
            </a:r>
            <a:r>
              <a:rPr lang="tr-TR" dirty="0" err="1"/>
              <a:t>instance</a:t>
            </a:r>
            <a:r>
              <a:rPr lang="tr-TR" dirty="0"/>
              <a:t> bulunur ve bu </a:t>
            </a:r>
            <a:r>
              <a:rPr lang="tr-TR" dirty="0" err="1"/>
              <a:t>instance</a:t>
            </a:r>
            <a:r>
              <a:rPr lang="tr-TR" dirty="0"/>
              <a:t> yalnızca </a:t>
            </a:r>
            <a:r>
              <a:rPr lang="tr-TR" dirty="0" err="1"/>
              <a:t>getInstance</a:t>
            </a:r>
            <a:r>
              <a:rPr lang="tr-TR" dirty="0"/>
              <a:t> metodu tarafından erişilebilir. Tüm uygulamanızda bu sınıf üzerinden aynı tek nesneye erişebilirsiniz.</a:t>
            </a:r>
          </a:p>
        </p:txBody>
      </p:sp>
      <p:pic>
        <p:nvPicPr>
          <p:cNvPr id="16386" name="Picture 2" descr="C:\Users\MSI\Desktop\1-CdJPq09KYRufSgwxuZP6h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764704"/>
            <a:ext cx="3578775"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677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20688"/>
            <a:ext cx="7315200" cy="1154097"/>
          </a:xfrm>
        </p:spPr>
        <p:txBody>
          <a:bodyPr/>
          <a:lstStyle/>
          <a:p>
            <a:pPr algn="ctr"/>
            <a:r>
              <a:rPr lang="tr-TR" b="1" dirty="0"/>
              <a:t>Builder Design </a:t>
            </a:r>
            <a:r>
              <a:rPr lang="tr-TR" b="1" dirty="0" err="1"/>
              <a:t>Pattern</a:t>
            </a:r>
            <a:endParaRPr lang="tr-TR" b="1" dirty="0"/>
          </a:p>
        </p:txBody>
      </p:sp>
      <p:sp>
        <p:nvSpPr>
          <p:cNvPr id="3" name="İçerik Yer Tutucusu 2"/>
          <p:cNvSpPr>
            <a:spLocks noGrp="1"/>
          </p:cNvSpPr>
          <p:nvPr>
            <p:ph idx="1"/>
          </p:nvPr>
        </p:nvSpPr>
        <p:spPr>
          <a:xfrm>
            <a:off x="899592" y="2204864"/>
            <a:ext cx="7488832" cy="3744416"/>
          </a:xfrm>
        </p:spPr>
        <p:txBody>
          <a:bodyPr>
            <a:normAutofit fontScale="92500" lnSpcReduction="20000"/>
          </a:bodyPr>
          <a:lstStyle/>
          <a:p>
            <a:r>
              <a:rPr lang="tr-TR" dirty="0"/>
              <a:t>Builder karmaşık nesnelerin adım adım oluşturulduğu </a:t>
            </a:r>
            <a:r>
              <a:rPr lang="tr-TR" dirty="0" err="1"/>
              <a:t>yaratımsal</a:t>
            </a:r>
            <a:r>
              <a:rPr lang="tr-TR" dirty="0"/>
              <a:t> bir tasarım desenidir. Bu desen aynı kurucu kod ile farklı tür ve gösterimdeki nesneleri oluşturmanıza olanak sağlar. Türkçe karlılığı kurucu, inşaatçı vb. tanımlardır</a:t>
            </a:r>
            <a:r>
              <a:rPr lang="tr-TR" dirty="0" smtClean="0"/>
              <a:t>.</a:t>
            </a:r>
          </a:p>
          <a:p>
            <a:r>
              <a:rPr lang="tr-TR" dirty="0"/>
              <a:t>Tek ara yüz kullanarak karmaşık bir nesne grubundan gerektiğince parça yaratılmasını sağlar. Nesne grubu kullanıldıkça istenilen şekilde yapılanır ve bu sayede kullanılmayan parçaların gereksiz yere yaratılarak kaynak harcama durumu ortadan kaldırılmış olur</a:t>
            </a:r>
            <a:r>
              <a:rPr lang="tr-TR" dirty="0" smtClean="0"/>
              <a:t>.</a:t>
            </a:r>
          </a:p>
          <a:p>
            <a:r>
              <a:rPr lang="tr-TR" dirty="0"/>
              <a:t>Adım adım ve zahmetli bir şekilde oluşturulması gereken bir çok alan ve iç içe geçmiş nesnelerden oluşan karmaşık bir nesne hayal edin. Bu tür başlatma kodları genellikle çok sayıda parametre bekleyen devasa bir kurucunun için gömülür. Hatta daha da kötüsü böyle bir kurucu olmadan istemci kodun içerisine dağılmış olur.</a:t>
            </a:r>
          </a:p>
          <a:p>
            <a:endParaRPr lang="tr-TR" dirty="0"/>
          </a:p>
        </p:txBody>
      </p:sp>
    </p:spTree>
    <p:extLst>
      <p:ext uri="{BB962C8B-B14F-4D97-AF65-F5344CB8AC3E}">
        <p14:creationId xmlns:p14="http://schemas.microsoft.com/office/powerpoint/2010/main" val="34918716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268760"/>
            <a:ext cx="7315200" cy="3539527"/>
          </a:xfrm>
        </p:spPr>
        <p:txBody>
          <a:bodyPr/>
          <a:lstStyle/>
          <a:p>
            <a:r>
              <a:rPr lang="tr-TR" dirty="0"/>
              <a:t>Örneğin evlerinizi tanımlayan </a:t>
            </a:r>
            <a:r>
              <a:rPr lang="tr-TR" dirty="0" smtClean="0"/>
              <a:t>«House» nesnesini </a:t>
            </a:r>
            <a:r>
              <a:rPr lang="tr-TR" dirty="0"/>
              <a:t>nasıl tanımlayacağınızı düşünelim. Basit bir ev oluşturmak için dört duvar ve zemini oluşturmanız, bir kapı ve bir kaç pencere takmanız ve çatısını inşa etmeniz gerekir. Peki daha aydınlık, büyük, arkasında bir bahçe ve diğer gereksinimleri (ısıtma sistemi, tesisat, elektrik kablolama vb.) olan bir eve ihtiyacınız varsa?</a:t>
            </a:r>
          </a:p>
        </p:txBody>
      </p:sp>
      <p:pic>
        <p:nvPicPr>
          <p:cNvPr id="17410" name="Picture 2" descr="C:\Users\MSI\Desktop\proble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382574"/>
            <a:ext cx="5424260" cy="3164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0780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497479"/>
            <a:ext cx="7272808" cy="3384375"/>
          </a:xfrm>
        </p:spPr>
        <p:txBody>
          <a:bodyPr>
            <a:normAutofit fontScale="85000" lnSpcReduction="10000"/>
          </a:bodyPr>
          <a:lstStyle/>
          <a:p>
            <a:r>
              <a:rPr lang="tr-TR" dirty="0"/>
              <a:t>En basit çözüm temel </a:t>
            </a:r>
            <a:r>
              <a:rPr lang="tr-TR" dirty="0" smtClean="0"/>
              <a:t>«House» </a:t>
            </a:r>
            <a:r>
              <a:rPr lang="tr-TR" dirty="0"/>
              <a:t>nesnenizi genişletmek ve bütün bu parametreler için gereken alt sınıfları oluşturmaktır. Fakat bunu yaptığınızda çok ciddi miktarda alt sınıfla karşılaşırsınız. Ekleyeceğiniz her yeni özellik (örneğin verandanın stili) bu </a:t>
            </a:r>
            <a:r>
              <a:rPr lang="tr-TR" dirty="0" smtClean="0"/>
              <a:t>hiyerarşiyi </a:t>
            </a:r>
            <a:r>
              <a:rPr lang="tr-TR" dirty="0"/>
              <a:t>daha da büyütecektir</a:t>
            </a:r>
            <a:r>
              <a:rPr lang="tr-TR" dirty="0" smtClean="0"/>
              <a:t>.</a:t>
            </a:r>
          </a:p>
          <a:p>
            <a:r>
              <a:rPr lang="tr-TR" dirty="0"/>
              <a:t>Bir başka yaklaşım </a:t>
            </a:r>
            <a:r>
              <a:rPr lang="tr-TR" dirty="0" smtClean="0"/>
              <a:t>«House» </a:t>
            </a:r>
            <a:r>
              <a:rPr lang="tr-TR" dirty="0"/>
              <a:t>sınıfınız içerisinde bir ev nesnesini oluşturan tüm olası </a:t>
            </a:r>
            <a:r>
              <a:rPr lang="tr-TR" dirty="0" smtClean="0"/>
              <a:t>parametreleri </a:t>
            </a:r>
            <a:r>
              <a:rPr lang="tr-TR" dirty="0"/>
              <a:t>dikkate alan devasa bir kurucu oluşturarak alt sınıfların sayısını arttırmayı önlemektir. Bu yaklaşım alt sınıflar oluşturmayı engellese de bir başka problemi beraberinde getirir</a:t>
            </a:r>
            <a:r>
              <a:rPr lang="tr-TR" dirty="0" smtClean="0"/>
              <a:t>.</a:t>
            </a:r>
          </a:p>
          <a:p>
            <a:r>
              <a:rPr lang="tr-TR" dirty="0"/>
              <a:t>Çoğu zaman parametrelerin tamamı kullanılmaz ve kurucu fonksiyon </a:t>
            </a:r>
            <a:r>
              <a:rPr lang="tr-TR" dirty="0" err="1"/>
              <a:t>çağrları</a:t>
            </a:r>
            <a:r>
              <a:rPr lang="tr-TR" dirty="0"/>
              <a:t> çok çirkin görünür. Örneğin sadece bazı evlerde yüzme havuzu vardır ve havuzla ilgili parametreler 10 evin 9’unda gereksiz olacaktır.</a:t>
            </a:r>
          </a:p>
        </p:txBody>
      </p:sp>
      <p:pic>
        <p:nvPicPr>
          <p:cNvPr id="18434" name="Picture 2" descr="C:\Users\MSI\Desktop\problem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645024"/>
            <a:ext cx="5110906" cy="298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7338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836712"/>
            <a:ext cx="7315200" cy="1091215"/>
          </a:xfrm>
        </p:spPr>
        <p:txBody>
          <a:bodyPr/>
          <a:lstStyle/>
          <a:p>
            <a:r>
              <a:rPr lang="tr-TR" dirty="0"/>
              <a:t>Builder deseni nesnenin kurucu kodunu kendine has bir sınıfa dönüştürerek, </a:t>
            </a:r>
            <a:r>
              <a:rPr lang="tr-TR" dirty="0" err="1"/>
              <a:t>builder</a:t>
            </a:r>
            <a:r>
              <a:rPr lang="tr-TR" dirty="0"/>
              <a:t> olarak adlandırılan bağımsız nesneleri taşımanızı önerir.</a:t>
            </a:r>
          </a:p>
        </p:txBody>
      </p:sp>
      <p:pic>
        <p:nvPicPr>
          <p:cNvPr id="19458" name="Picture 2" descr="C:\Users\MSI\Desktop\solution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385" y="1628800"/>
            <a:ext cx="390525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827584" y="4405741"/>
            <a:ext cx="7416824" cy="1759563"/>
          </a:xfrm>
          <a:prstGeom prst="rect">
            <a:avLst/>
          </a:prstGeom>
          <a:noFill/>
        </p:spPr>
        <p:txBody>
          <a:bodyPr wrap="square" rtlCol="0">
            <a:spAutoFit/>
          </a:bodyPr>
          <a:lstStyle/>
          <a:p>
            <a:pPr marL="285750" indent="-285750">
              <a:buFont typeface="Arial" pitchFamily="34" charset="0"/>
              <a:buChar char="•"/>
            </a:pPr>
            <a:r>
              <a:rPr lang="tr-TR" dirty="0" smtClean="0"/>
              <a:t>Bu desenle nesne kurulum süreci bir takım adımlara (duvar örme, kapıyı monte etme vs. gibi) bölünüyor. Bir nesne oluşturmak için </a:t>
            </a:r>
            <a:r>
              <a:rPr lang="tr-TR" dirty="0" err="1" smtClean="0"/>
              <a:t>builder</a:t>
            </a:r>
            <a:r>
              <a:rPr lang="tr-TR" dirty="0" smtClean="0"/>
              <a:t> nesnesinde çeşitli adımları artarda çağırıyoruz. Buradaki en önemli husus yukarıdaki yaklaşımların aksine tüm adımları çağırmak zorunda olmadan sadece ihtiyacımız olan nesne için gereken adımları çalıştırıyoruz.</a:t>
            </a:r>
            <a:endParaRPr lang="tr-TR" dirty="0"/>
          </a:p>
        </p:txBody>
      </p:sp>
    </p:spTree>
    <p:extLst>
      <p:ext uri="{BB962C8B-B14F-4D97-AF65-F5344CB8AC3E}">
        <p14:creationId xmlns:p14="http://schemas.microsoft.com/office/powerpoint/2010/main" val="33569574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476672"/>
            <a:ext cx="7315200" cy="1154097"/>
          </a:xfrm>
        </p:spPr>
        <p:txBody>
          <a:bodyPr>
            <a:normAutofit fontScale="90000"/>
          </a:bodyPr>
          <a:lstStyle/>
          <a:p>
            <a:pPr algn="ctr"/>
            <a:r>
              <a:rPr lang="tr-TR" dirty="0" smtClean="0"/>
              <a:t>JAVA 9 İLE GELEN ÖZELLİKLER </a:t>
            </a:r>
            <a:endParaRPr lang="tr-TR" dirty="0"/>
          </a:p>
        </p:txBody>
      </p:sp>
      <p:sp>
        <p:nvSpPr>
          <p:cNvPr id="3" name="İçerik Yer Tutucusu 2"/>
          <p:cNvSpPr>
            <a:spLocks noGrp="1"/>
          </p:cNvSpPr>
          <p:nvPr>
            <p:ph idx="1"/>
          </p:nvPr>
        </p:nvSpPr>
        <p:spPr>
          <a:xfrm>
            <a:off x="395536" y="1700808"/>
            <a:ext cx="8568952" cy="4320480"/>
          </a:xfrm>
        </p:spPr>
        <p:txBody>
          <a:bodyPr>
            <a:normAutofit fontScale="62500" lnSpcReduction="20000"/>
          </a:bodyPr>
          <a:lstStyle/>
          <a:p>
            <a:pPr marL="45720" indent="0">
              <a:buNone/>
            </a:pPr>
            <a:r>
              <a:rPr lang="tr-TR" sz="2600" b="1" dirty="0" smtClean="0">
                <a:solidFill>
                  <a:schemeClr val="tx2"/>
                </a:solidFill>
              </a:rPr>
              <a:t>Java </a:t>
            </a:r>
            <a:r>
              <a:rPr lang="tr-TR" sz="2600" b="1" dirty="0">
                <a:solidFill>
                  <a:schemeClr val="tx2"/>
                </a:solidFill>
              </a:rPr>
              <a:t>9 </a:t>
            </a:r>
            <a:r>
              <a:rPr lang="tr-TR" sz="2600" b="1" dirty="0" err="1">
                <a:solidFill>
                  <a:schemeClr val="tx2"/>
                </a:solidFill>
              </a:rPr>
              <a:t>Features</a:t>
            </a:r>
            <a:r>
              <a:rPr lang="tr-TR" sz="2600" b="1" dirty="0">
                <a:solidFill>
                  <a:schemeClr val="tx2"/>
                </a:solidFill>
              </a:rPr>
              <a:t> : ( 2017 Eylül </a:t>
            </a:r>
            <a:r>
              <a:rPr lang="tr-TR" sz="2600" b="1" dirty="0" smtClean="0">
                <a:solidFill>
                  <a:schemeClr val="tx2"/>
                </a:solidFill>
              </a:rPr>
              <a:t>)</a:t>
            </a:r>
          </a:p>
          <a:p>
            <a:pPr marL="45720" indent="0">
              <a:buNone/>
            </a:pPr>
            <a:endParaRPr lang="tr-TR" sz="2600" b="1" dirty="0">
              <a:solidFill>
                <a:schemeClr val="tx2"/>
              </a:solidFill>
            </a:endParaRPr>
          </a:p>
          <a:p>
            <a:r>
              <a:rPr lang="tr-TR" sz="2600" dirty="0">
                <a:solidFill>
                  <a:schemeClr val="tx2"/>
                </a:solidFill>
              </a:rPr>
              <a:t>Platform Module </a:t>
            </a:r>
            <a:r>
              <a:rPr lang="tr-TR" sz="2600" dirty="0" err="1">
                <a:solidFill>
                  <a:schemeClr val="tx2"/>
                </a:solidFill>
              </a:rPr>
              <a:t>System</a:t>
            </a:r>
            <a:r>
              <a:rPr lang="tr-TR" sz="2600" dirty="0">
                <a:solidFill>
                  <a:schemeClr val="tx2"/>
                </a:solidFill>
              </a:rPr>
              <a:t> (Project </a:t>
            </a:r>
            <a:r>
              <a:rPr lang="tr-TR" sz="2600" dirty="0" err="1">
                <a:solidFill>
                  <a:schemeClr val="tx2"/>
                </a:solidFill>
              </a:rPr>
              <a:t>Jigsaw</a:t>
            </a:r>
            <a:r>
              <a:rPr lang="tr-TR" sz="2600" dirty="0">
                <a:solidFill>
                  <a:schemeClr val="tx2"/>
                </a:solidFill>
              </a:rPr>
              <a:t>)</a:t>
            </a:r>
          </a:p>
          <a:p>
            <a:pPr marL="45720" indent="0">
              <a:buNone/>
            </a:pPr>
            <a:r>
              <a:rPr lang="tr-TR" sz="2600" dirty="0" err="1"/>
              <a:t>Modul</a:t>
            </a:r>
            <a:r>
              <a:rPr lang="tr-TR" sz="2600" dirty="0"/>
              <a:t> sistemli projelerin geliştirilmesi, önceden </a:t>
            </a:r>
            <a:r>
              <a:rPr lang="tr-TR" sz="2600" dirty="0" err="1"/>
              <a:t>maven</a:t>
            </a:r>
            <a:r>
              <a:rPr lang="tr-TR" sz="2600" dirty="0"/>
              <a:t>, </a:t>
            </a:r>
            <a:r>
              <a:rPr lang="tr-TR" sz="2600" dirty="0" err="1"/>
              <a:t>gradle</a:t>
            </a:r>
            <a:r>
              <a:rPr lang="tr-TR" sz="2600" dirty="0"/>
              <a:t> gibi ek araçlarla gerçekleştirilebilirken bu özellik ile ek </a:t>
            </a:r>
            <a:r>
              <a:rPr lang="tr-TR" sz="2600" dirty="0" err="1"/>
              <a:t>bi</a:t>
            </a:r>
            <a:r>
              <a:rPr lang="tr-TR" sz="2600" dirty="0"/>
              <a:t> yapıya gerek duymadan da yapılabiliyor</a:t>
            </a:r>
            <a:r>
              <a:rPr lang="tr-TR" sz="2600" dirty="0" smtClean="0"/>
              <a:t>.</a:t>
            </a:r>
          </a:p>
          <a:p>
            <a:pPr marL="45720" indent="0">
              <a:buNone/>
            </a:pPr>
            <a:endParaRPr lang="tr-TR" sz="2600" dirty="0"/>
          </a:p>
          <a:p>
            <a:r>
              <a:rPr lang="tr-TR" sz="2600" b="1" dirty="0">
                <a:solidFill>
                  <a:schemeClr val="tx2"/>
                </a:solidFill>
              </a:rPr>
              <a:t>Factory </a:t>
            </a:r>
            <a:r>
              <a:rPr lang="tr-TR" sz="2600" b="1" dirty="0" err="1">
                <a:solidFill>
                  <a:schemeClr val="tx2"/>
                </a:solidFill>
              </a:rPr>
              <a:t>Methods</a:t>
            </a:r>
            <a:r>
              <a:rPr lang="tr-TR" sz="2600" b="1" dirty="0">
                <a:solidFill>
                  <a:schemeClr val="tx2"/>
                </a:solidFill>
              </a:rPr>
              <a:t> </a:t>
            </a:r>
            <a:r>
              <a:rPr lang="tr-TR" sz="2600" b="1" dirty="0" err="1">
                <a:solidFill>
                  <a:schemeClr val="tx2"/>
                </a:solidFill>
              </a:rPr>
              <a:t>for</a:t>
            </a:r>
            <a:r>
              <a:rPr lang="tr-TR" sz="2600" b="1" dirty="0">
                <a:solidFill>
                  <a:schemeClr val="tx2"/>
                </a:solidFill>
              </a:rPr>
              <a:t> </a:t>
            </a:r>
            <a:r>
              <a:rPr lang="tr-TR" sz="2600" b="1" dirty="0" err="1">
                <a:solidFill>
                  <a:schemeClr val="tx2"/>
                </a:solidFill>
              </a:rPr>
              <a:t>Immutable</a:t>
            </a:r>
            <a:r>
              <a:rPr lang="tr-TR" sz="2600" b="1" dirty="0">
                <a:solidFill>
                  <a:schemeClr val="tx2"/>
                </a:solidFill>
              </a:rPr>
              <a:t> </a:t>
            </a:r>
            <a:r>
              <a:rPr lang="tr-TR" sz="2600" b="1" dirty="0" err="1">
                <a:solidFill>
                  <a:schemeClr val="tx2"/>
                </a:solidFill>
              </a:rPr>
              <a:t>Collections</a:t>
            </a:r>
            <a:endParaRPr lang="tr-TR" sz="2600" dirty="0">
              <a:solidFill>
                <a:schemeClr val="tx2"/>
              </a:solidFill>
            </a:endParaRPr>
          </a:p>
          <a:p>
            <a:pPr marL="45720" indent="0">
              <a:buNone/>
            </a:pPr>
            <a:r>
              <a:rPr lang="tr-TR" sz="2600" dirty="0" err="1"/>
              <a:t>List</a:t>
            </a:r>
            <a:r>
              <a:rPr lang="tr-TR" sz="2600" dirty="0"/>
              <a:t>, Set </a:t>
            </a:r>
            <a:r>
              <a:rPr lang="tr-TR" sz="2600" dirty="0" err="1"/>
              <a:t>and</a:t>
            </a:r>
            <a:r>
              <a:rPr lang="tr-TR" sz="2600" dirty="0"/>
              <a:t> </a:t>
            </a:r>
            <a:r>
              <a:rPr lang="tr-TR" sz="2600" dirty="0" err="1"/>
              <a:t>Map</a:t>
            </a:r>
            <a:r>
              <a:rPr lang="tr-TR" sz="2600" dirty="0"/>
              <a:t> gibi </a:t>
            </a:r>
            <a:r>
              <a:rPr lang="tr-TR" sz="2600" dirty="0" err="1"/>
              <a:t>collection’ların</a:t>
            </a:r>
            <a:r>
              <a:rPr lang="tr-TR" sz="2600" dirty="0"/>
              <a:t> basit şekilde </a:t>
            </a:r>
            <a:r>
              <a:rPr lang="tr-TR" sz="2600" dirty="0" err="1"/>
              <a:t>initialize</a:t>
            </a:r>
            <a:r>
              <a:rPr lang="tr-TR" sz="2600" dirty="0"/>
              <a:t> edilmesi için .of(...) </a:t>
            </a:r>
            <a:r>
              <a:rPr lang="tr-TR" sz="2600" dirty="0" err="1"/>
              <a:t>keyword</a:t>
            </a:r>
            <a:r>
              <a:rPr lang="tr-TR" sz="2600" dirty="0"/>
              <a:t> kullanımını sağlar</a:t>
            </a:r>
            <a:r>
              <a:rPr lang="tr-TR" sz="2600" dirty="0" smtClean="0"/>
              <a:t>.</a:t>
            </a:r>
          </a:p>
          <a:p>
            <a:pPr marL="45720" indent="0">
              <a:buNone/>
            </a:pPr>
            <a:endParaRPr lang="tr-TR" sz="2600" dirty="0"/>
          </a:p>
          <a:p>
            <a:r>
              <a:rPr lang="tr-TR" sz="2600" b="1" dirty="0">
                <a:solidFill>
                  <a:schemeClr val="tx2"/>
                </a:solidFill>
              </a:rPr>
              <a:t>Anonymous Inner Class — </a:t>
            </a:r>
            <a:r>
              <a:rPr lang="tr-TR" sz="2600" b="1" dirty="0" err="1">
                <a:solidFill>
                  <a:schemeClr val="tx2"/>
                </a:solidFill>
              </a:rPr>
              <a:t>Diamond</a:t>
            </a:r>
            <a:r>
              <a:rPr lang="tr-TR" sz="2600" b="1" dirty="0">
                <a:solidFill>
                  <a:schemeClr val="tx2"/>
                </a:solidFill>
              </a:rPr>
              <a:t> </a:t>
            </a:r>
            <a:r>
              <a:rPr lang="tr-TR" sz="2600" b="1" dirty="0" err="1">
                <a:solidFill>
                  <a:schemeClr val="tx2"/>
                </a:solidFill>
              </a:rPr>
              <a:t>Operator</a:t>
            </a:r>
            <a:r>
              <a:rPr lang="tr-TR" sz="2600" b="1" dirty="0">
                <a:solidFill>
                  <a:schemeClr val="tx2"/>
                </a:solidFill>
              </a:rPr>
              <a:t> </a:t>
            </a:r>
            <a:r>
              <a:rPr lang="tr-TR" sz="2600" b="1" dirty="0" err="1">
                <a:solidFill>
                  <a:schemeClr val="tx2"/>
                </a:solidFill>
              </a:rPr>
              <a:t>Extension</a:t>
            </a:r>
            <a:endParaRPr lang="tr-TR" sz="2600" dirty="0">
              <a:solidFill>
                <a:schemeClr val="tx2"/>
              </a:solidFill>
            </a:endParaRPr>
          </a:p>
          <a:p>
            <a:pPr marL="45720" indent="0">
              <a:buNone/>
            </a:pPr>
            <a:r>
              <a:rPr lang="tr-TR" sz="2600" dirty="0"/>
              <a:t>Anonim sınıflarda </a:t>
            </a:r>
            <a:r>
              <a:rPr lang="tr-TR" sz="2600" dirty="0" err="1"/>
              <a:t>diamond</a:t>
            </a:r>
            <a:r>
              <a:rPr lang="tr-TR" sz="2600" dirty="0"/>
              <a:t> operatörü</a:t>
            </a:r>
            <a:r>
              <a:rPr lang="tr-TR" sz="2600" b="1" dirty="0"/>
              <a:t> </a:t>
            </a:r>
            <a:r>
              <a:rPr lang="tr-TR" sz="2600" dirty="0"/>
              <a:t>&lt;&gt; kullanmamızı sağlar</a:t>
            </a:r>
            <a:r>
              <a:rPr lang="tr-TR" sz="2600" dirty="0" smtClean="0"/>
              <a:t>.</a:t>
            </a:r>
          </a:p>
          <a:p>
            <a:pPr marL="45720" indent="0">
              <a:buNone/>
            </a:pPr>
            <a:endParaRPr lang="tr-TR" sz="2600" dirty="0"/>
          </a:p>
          <a:p>
            <a:r>
              <a:rPr lang="tr-TR" sz="2600" b="1" dirty="0">
                <a:solidFill>
                  <a:schemeClr val="tx2"/>
                </a:solidFill>
              </a:rPr>
              <a:t>HTTP/2 Client</a:t>
            </a:r>
          </a:p>
          <a:p>
            <a:pPr marL="45720" indent="0">
              <a:buNone/>
            </a:pPr>
            <a:r>
              <a:rPr lang="tr-TR" sz="2600" dirty="0" err="1"/>
              <a:t>HttpURLConnection</a:t>
            </a:r>
            <a:r>
              <a:rPr lang="tr-TR" sz="2600" dirty="0"/>
              <a:t> API yerine artık daha iyi şekilde bağlantı kurmayı sağlayan bu özellik ile </a:t>
            </a:r>
            <a:r>
              <a:rPr lang="tr-TR" sz="2600" dirty="0" err="1"/>
              <a:t>HttpClient</a:t>
            </a:r>
            <a:r>
              <a:rPr lang="tr-TR" sz="2600" dirty="0"/>
              <a:t>, </a:t>
            </a:r>
            <a:r>
              <a:rPr lang="tr-TR" sz="2600" dirty="0" err="1"/>
              <a:t>HttpRequest</a:t>
            </a:r>
            <a:r>
              <a:rPr lang="tr-TR" sz="2600" dirty="0"/>
              <a:t>, </a:t>
            </a:r>
            <a:r>
              <a:rPr lang="tr-TR" sz="2600" dirty="0" err="1"/>
              <a:t>HttpResponse</a:t>
            </a:r>
            <a:r>
              <a:rPr lang="tr-TR" sz="2600" dirty="0"/>
              <a:t> sınıfları </a:t>
            </a:r>
            <a:r>
              <a:rPr lang="tr-TR" sz="2600" dirty="0" err="1"/>
              <a:t>java</a:t>
            </a:r>
            <a:r>
              <a:rPr lang="tr-TR" sz="2600" dirty="0"/>
              <a:t> içerisine eklenerek daha kolay bir kullanım sağlandı</a:t>
            </a:r>
            <a:r>
              <a:rPr lang="tr-TR" sz="2600" dirty="0" smtClean="0"/>
              <a:t>.</a:t>
            </a:r>
            <a:endParaRPr lang="tr-TR" sz="2600" dirty="0"/>
          </a:p>
        </p:txBody>
      </p:sp>
    </p:spTree>
    <p:extLst>
      <p:ext uri="{BB962C8B-B14F-4D97-AF65-F5344CB8AC3E}">
        <p14:creationId xmlns:p14="http://schemas.microsoft.com/office/powerpoint/2010/main" val="2473026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412776"/>
            <a:ext cx="8280920" cy="4176464"/>
          </a:xfrm>
        </p:spPr>
        <p:txBody>
          <a:bodyPr>
            <a:normAutofit/>
          </a:bodyPr>
          <a:lstStyle/>
          <a:p>
            <a:r>
              <a:rPr lang="tr-TR" sz="1800" b="1" dirty="0">
                <a:solidFill>
                  <a:schemeClr val="tx2"/>
                </a:solidFill>
              </a:rPr>
              <a:t>JShell (</a:t>
            </a:r>
            <a:r>
              <a:rPr lang="tr-TR" sz="1800" b="1" dirty="0" err="1">
                <a:solidFill>
                  <a:schemeClr val="tx2"/>
                </a:solidFill>
              </a:rPr>
              <a:t>the</a:t>
            </a:r>
            <a:r>
              <a:rPr lang="tr-TR" sz="1800" b="1" dirty="0">
                <a:solidFill>
                  <a:schemeClr val="tx2"/>
                </a:solidFill>
              </a:rPr>
              <a:t> </a:t>
            </a:r>
            <a:r>
              <a:rPr lang="tr-TR" sz="1800" b="1" dirty="0" err="1">
                <a:solidFill>
                  <a:schemeClr val="tx2"/>
                </a:solidFill>
              </a:rPr>
              <a:t>interactive</a:t>
            </a:r>
            <a:r>
              <a:rPr lang="tr-TR" sz="1800" b="1" dirty="0">
                <a:solidFill>
                  <a:schemeClr val="tx2"/>
                </a:solidFill>
              </a:rPr>
              <a:t> Java REPL(Read-</a:t>
            </a:r>
            <a:r>
              <a:rPr lang="tr-TR" sz="1800" b="1" dirty="0" err="1">
                <a:solidFill>
                  <a:schemeClr val="tx2"/>
                </a:solidFill>
              </a:rPr>
              <a:t>Eval</a:t>
            </a:r>
            <a:r>
              <a:rPr lang="tr-TR" sz="1800" b="1" dirty="0">
                <a:solidFill>
                  <a:schemeClr val="tx2"/>
                </a:solidFill>
              </a:rPr>
              <a:t>-</a:t>
            </a:r>
            <a:r>
              <a:rPr lang="tr-TR" sz="1800" b="1" dirty="0" err="1">
                <a:solidFill>
                  <a:schemeClr val="tx2"/>
                </a:solidFill>
              </a:rPr>
              <a:t>Print</a:t>
            </a:r>
            <a:r>
              <a:rPr lang="tr-TR" sz="1800" b="1" dirty="0">
                <a:solidFill>
                  <a:schemeClr val="tx2"/>
                </a:solidFill>
              </a:rPr>
              <a:t> </a:t>
            </a:r>
            <a:r>
              <a:rPr lang="tr-TR" sz="1800" b="1" dirty="0" err="1">
                <a:solidFill>
                  <a:schemeClr val="tx2"/>
                </a:solidFill>
              </a:rPr>
              <a:t>Loop</a:t>
            </a:r>
            <a:r>
              <a:rPr lang="tr-TR" sz="1800" b="1" dirty="0">
                <a:solidFill>
                  <a:schemeClr val="tx2"/>
                </a:solidFill>
              </a:rPr>
              <a:t>))</a:t>
            </a:r>
            <a:endParaRPr lang="tr-TR" sz="1800" dirty="0">
              <a:solidFill>
                <a:schemeClr val="tx2"/>
              </a:solidFill>
            </a:endParaRPr>
          </a:p>
          <a:p>
            <a:pPr marL="45720" indent="0">
              <a:buNone/>
            </a:pPr>
            <a:r>
              <a:rPr lang="tr-TR" sz="1800" dirty="0"/>
              <a:t>Komut satırında </a:t>
            </a:r>
            <a:r>
              <a:rPr lang="tr-TR" sz="1800" dirty="0" err="1"/>
              <a:t>java</a:t>
            </a:r>
            <a:r>
              <a:rPr lang="tr-TR" sz="1800" dirty="0"/>
              <a:t> kodu çalıştırmayı sağlayan interaktif </a:t>
            </a:r>
            <a:r>
              <a:rPr lang="tr-TR" sz="1800" dirty="0" err="1"/>
              <a:t>shell</a:t>
            </a:r>
            <a:r>
              <a:rPr lang="tr-TR" sz="1800" dirty="0"/>
              <a:t> </a:t>
            </a:r>
            <a:r>
              <a:rPr lang="tr-TR" sz="1800" dirty="0" err="1"/>
              <a:t>tool</a:t>
            </a:r>
            <a:r>
              <a:rPr lang="tr-TR" sz="1800" dirty="0" smtClean="0"/>
              <a:t>.</a:t>
            </a:r>
          </a:p>
          <a:p>
            <a:pPr marL="45720" indent="0">
              <a:buNone/>
            </a:pPr>
            <a:endParaRPr lang="tr-TR" sz="1800" dirty="0"/>
          </a:p>
          <a:p>
            <a:r>
              <a:rPr lang="tr-TR" sz="1800" b="1" dirty="0">
                <a:solidFill>
                  <a:schemeClr val="tx2"/>
                </a:solidFill>
              </a:rPr>
              <a:t>Platform </a:t>
            </a:r>
            <a:r>
              <a:rPr lang="tr-TR" sz="1800" b="1" dirty="0" err="1">
                <a:solidFill>
                  <a:schemeClr val="tx2"/>
                </a:solidFill>
              </a:rPr>
              <a:t>Logging</a:t>
            </a:r>
            <a:r>
              <a:rPr lang="tr-TR" sz="1800" b="1" dirty="0">
                <a:solidFill>
                  <a:schemeClr val="tx2"/>
                </a:solidFill>
              </a:rPr>
              <a:t> API </a:t>
            </a:r>
            <a:r>
              <a:rPr lang="tr-TR" sz="1800" b="1" dirty="0" err="1">
                <a:solidFill>
                  <a:schemeClr val="tx2"/>
                </a:solidFill>
              </a:rPr>
              <a:t>and</a:t>
            </a:r>
            <a:r>
              <a:rPr lang="tr-TR" sz="1800" b="1" dirty="0">
                <a:solidFill>
                  <a:schemeClr val="tx2"/>
                </a:solidFill>
              </a:rPr>
              <a:t> Service</a:t>
            </a:r>
            <a:endParaRPr lang="tr-TR" sz="1800" dirty="0">
              <a:solidFill>
                <a:schemeClr val="tx2"/>
              </a:solidFill>
            </a:endParaRPr>
          </a:p>
          <a:p>
            <a:pPr marL="45720" indent="0">
              <a:buNone/>
            </a:pPr>
            <a:r>
              <a:rPr lang="tr-TR" sz="1800" dirty="0" err="1"/>
              <a:t>Java.util.logging</a:t>
            </a:r>
            <a:r>
              <a:rPr lang="tr-TR" sz="1800" dirty="0"/>
              <a:t> API service </a:t>
            </a:r>
            <a:r>
              <a:rPr lang="tr-TR" sz="1800" dirty="0" err="1"/>
              <a:t>interface</a:t>
            </a:r>
            <a:r>
              <a:rPr lang="tr-TR" sz="1800" dirty="0"/>
              <a:t> ile tüm platform </a:t>
            </a:r>
            <a:r>
              <a:rPr lang="tr-TR" sz="1800" dirty="0" err="1"/>
              <a:t>log</a:t>
            </a:r>
            <a:r>
              <a:rPr lang="tr-TR" sz="1800" dirty="0"/>
              <a:t> mesajlarının günlüğe kaydedilmesine ve </a:t>
            </a:r>
            <a:r>
              <a:rPr lang="tr-TR" sz="1800" dirty="0" err="1"/>
              <a:t>Logger</a:t>
            </a:r>
            <a:r>
              <a:rPr lang="tr-TR" sz="1800" dirty="0"/>
              <a:t> ile birlikte kullanılması sağlandı</a:t>
            </a:r>
            <a:r>
              <a:rPr lang="tr-TR" sz="1800" dirty="0" smtClean="0"/>
              <a:t>.</a:t>
            </a:r>
          </a:p>
          <a:p>
            <a:pPr marL="45720" indent="0">
              <a:buNone/>
            </a:pPr>
            <a:endParaRPr lang="tr-TR" sz="1800" dirty="0"/>
          </a:p>
          <a:p>
            <a:r>
              <a:rPr lang="tr-TR" sz="1800" b="1" dirty="0" err="1">
                <a:solidFill>
                  <a:schemeClr val="tx2"/>
                </a:solidFill>
              </a:rPr>
              <a:t>Lightweight</a:t>
            </a:r>
            <a:r>
              <a:rPr lang="tr-TR" sz="1800" b="1" dirty="0">
                <a:solidFill>
                  <a:schemeClr val="tx2"/>
                </a:solidFill>
              </a:rPr>
              <a:t> JSON</a:t>
            </a:r>
            <a:endParaRPr lang="tr-TR" sz="1800" dirty="0">
              <a:solidFill>
                <a:schemeClr val="tx2"/>
              </a:solidFill>
            </a:endParaRPr>
          </a:p>
          <a:p>
            <a:pPr marL="45720" indent="0">
              <a:buNone/>
            </a:pPr>
            <a:r>
              <a:rPr lang="tr-TR" sz="1800" dirty="0"/>
              <a:t>JSON verilerini ayrıştırmak, oluşturmak ve tüketmek için </a:t>
            </a:r>
            <a:r>
              <a:rPr lang="tr-TR" sz="1800" dirty="0" err="1"/>
              <a:t>java.util</a:t>
            </a:r>
            <a:r>
              <a:rPr lang="tr-TR" sz="1800" dirty="0"/>
              <a:t> paketi aracılığıyla, </a:t>
            </a:r>
            <a:r>
              <a:rPr lang="tr-TR" sz="1800" dirty="0" err="1"/>
              <a:t>lightweight</a:t>
            </a:r>
            <a:r>
              <a:rPr lang="tr-TR" sz="1800" dirty="0"/>
              <a:t> bir JSON </a:t>
            </a:r>
            <a:r>
              <a:rPr lang="tr-TR" sz="1800" dirty="0" err="1"/>
              <a:t>API’si</a:t>
            </a:r>
            <a:r>
              <a:rPr lang="tr-TR" sz="1800" dirty="0"/>
              <a:t> sağlar</a:t>
            </a:r>
            <a:r>
              <a:rPr lang="tr-TR" sz="1800" dirty="0" smtClean="0"/>
              <a:t>.</a:t>
            </a:r>
            <a:endParaRPr lang="tr-TR" sz="1800" dirty="0"/>
          </a:p>
        </p:txBody>
      </p:sp>
    </p:spTree>
    <p:extLst>
      <p:ext uri="{BB962C8B-B14F-4D97-AF65-F5344CB8AC3E}">
        <p14:creationId xmlns:p14="http://schemas.microsoft.com/office/powerpoint/2010/main" val="33621728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fontScale="85000" lnSpcReduction="10000"/>
          </a:bodyPr>
          <a:lstStyle/>
          <a:p>
            <a:r>
              <a:rPr lang="tr-TR" dirty="0">
                <a:hlinkClick r:id="rId2"/>
              </a:rPr>
              <a:t>https://devnot.com/2017/java-8-hakkinda-bilmeniz-gerekenler</a:t>
            </a:r>
            <a:r>
              <a:rPr lang="tr-TR" dirty="0" smtClean="0">
                <a:hlinkClick r:id="rId2"/>
              </a:rPr>
              <a:t>/</a:t>
            </a:r>
            <a:endParaRPr lang="tr-TR" dirty="0" smtClean="0"/>
          </a:p>
          <a:p>
            <a:r>
              <a:rPr lang="tr-TR" dirty="0">
                <a:hlinkClick r:id="rId3"/>
              </a:rPr>
              <a:t>https://</a:t>
            </a:r>
            <a:r>
              <a:rPr lang="tr-TR" dirty="0" smtClean="0">
                <a:hlinkClick r:id="rId3"/>
              </a:rPr>
              <a:t>medium.com/huawei-developers-tr/java-versiyonlar%C4%B1-ve-gelen-yenilikler-8-16-1d024561b5b9</a:t>
            </a:r>
            <a:endParaRPr lang="tr-TR" dirty="0" smtClean="0"/>
          </a:p>
          <a:p>
            <a:r>
              <a:rPr lang="tr-TR" dirty="0">
                <a:hlinkClick r:id="rId4"/>
              </a:rPr>
              <a:t>https://gokhana.medium.com/single-responsibility-prensibi-nedir-kod-%</a:t>
            </a:r>
            <a:r>
              <a:rPr lang="tr-TR" dirty="0" smtClean="0">
                <a:hlinkClick r:id="rId4"/>
              </a:rPr>
              <a:t>C3%B6rne%C4%9Fiyle-soli%CC%87d-c8b1602be602</a:t>
            </a:r>
            <a:endParaRPr lang="tr-TR" dirty="0" smtClean="0"/>
          </a:p>
          <a:p>
            <a:r>
              <a:rPr lang="tr-TR" dirty="0">
                <a:hlinkClick r:id="rId5"/>
              </a:rPr>
              <a:t>https://</a:t>
            </a:r>
            <a:r>
              <a:rPr lang="tr-TR" dirty="0" smtClean="0">
                <a:hlinkClick r:id="rId5"/>
              </a:rPr>
              <a:t>medium.com/pirilab/soli%CC%87d-prensipleri-1-1412bb3f1c70</a:t>
            </a:r>
            <a:endParaRPr lang="tr-TR" dirty="0" smtClean="0"/>
          </a:p>
          <a:p>
            <a:r>
              <a:rPr lang="tr-TR" dirty="0">
                <a:hlinkClick r:id="rId6"/>
              </a:rPr>
              <a:t>https://</a:t>
            </a:r>
            <a:r>
              <a:rPr lang="tr-TR" dirty="0" smtClean="0">
                <a:hlinkClick r:id="rId6"/>
              </a:rPr>
              <a:t>halilozel1903.medium.com/model-view-controller-d26e6979b6d</a:t>
            </a:r>
            <a:endParaRPr lang="tr-TR" dirty="0" smtClean="0"/>
          </a:p>
          <a:p>
            <a:r>
              <a:rPr lang="tr-TR" dirty="0">
                <a:hlinkClick r:id="rId7"/>
              </a:rPr>
              <a:t>https://bidb.itu.edu.tr/seyir-defteri/blog/2013/09/08/yarat%C4%B1msal-tasar%C4%B1m-kal%C4%B1plar%C4%B1-(creational-design-patterns</a:t>
            </a:r>
            <a:r>
              <a:rPr lang="tr-TR" dirty="0" smtClean="0">
                <a:hlinkClick r:id="rId7"/>
              </a:rPr>
              <a:t>)</a:t>
            </a:r>
            <a:endParaRPr lang="tr-TR" dirty="0" smtClean="0"/>
          </a:p>
          <a:p>
            <a:r>
              <a:rPr lang="tr-TR" dirty="0">
                <a:hlinkClick r:id="rId8"/>
              </a:rPr>
              <a:t>https://</a:t>
            </a:r>
            <a:r>
              <a:rPr lang="tr-TR" dirty="0" smtClean="0">
                <a:hlinkClick r:id="rId8"/>
              </a:rPr>
              <a:t>tugrulbayrak.medium.com/creational-patterns-singleton-prototype-beabbcabdde6</a:t>
            </a:r>
            <a:endParaRPr lang="tr-TR" dirty="0" smtClean="0"/>
          </a:p>
          <a:p>
            <a:r>
              <a:rPr lang="tr-TR" dirty="0">
                <a:hlinkClick r:id="rId9"/>
              </a:rPr>
              <a:t>https://</a:t>
            </a:r>
            <a:r>
              <a:rPr lang="tr-TR" dirty="0" smtClean="0">
                <a:hlinkClick r:id="rId9"/>
              </a:rPr>
              <a:t>www.argenova.com.tr/design-pattern-tasarim-kaliplari-nedir</a:t>
            </a:r>
            <a:endParaRPr lang="tr-TR" dirty="0" smtClean="0"/>
          </a:p>
          <a:p>
            <a:r>
              <a:rPr lang="tr-TR" dirty="0" smtClean="0">
                <a:hlinkClick r:id="rId10"/>
              </a:rPr>
              <a:t>https</a:t>
            </a:r>
            <a:r>
              <a:rPr lang="tr-TR" dirty="0">
                <a:hlinkClick r:id="rId10"/>
              </a:rPr>
              <a:t>://www.evrenbal.com/builder-tasarim-deseni-nedir</a:t>
            </a:r>
            <a:r>
              <a:rPr lang="tr-TR" dirty="0" smtClean="0">
                <a:hlinkClick r:id="rId10"/>
              </a:rPr>
              <a:t>/</a:t>
            </a:r>
            <a:endParaRPr lang="tr-TR" dirty="0" smtClean="0"/>
          </a:p>
          <a:p>
            <a:pPr marL="45720" indent="0">
              <a:buNone/>
            </a:pPr>
            <a:endParaRPr lang="tr-TR" dirty="0" smtClean="0"/>
          </a:p>
          <a:p>
            <a:endParaRPr lang="tr-TR" dirty="0" smtClean="0"/>
          </a:p>
          <a:p>
            <a:endParaRPr lang="tr-TR" dirty="0" smtClean="0"/>
          </a:p>
          <a:p>
            <a:endParaRPr lang="tr-TR" dirty="0" smtClean="0"/>
          </a:p>
          <a:p>
            <a:endParaRPr lang="tr-TR" dirty="0"/>
          </a:p>
        </p:txBody>
      </p:sp>
    </p:spTree>
    <p:extLst>
      <p:ext uri="{BB962C8B-B14F-4D97-AF65-F5344CB8AC3E}">
        <p14:creationId xmlns:p14="http://schemas.microsoft.com/office/powerpoint/2010/main" val="1189306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1124744"/>
            <a:ext cx="7315200" cy="1154097"/>
          </a:xfrm>
        </p:spPr>
        <p:txBody>
          <a:bodyPr>
            <a:normAutofit fontScale="90000"/>
          </a:bodyPr>
          <a:lstStyle/>
          <a:p>
            <a:pPr algn="ctr"/>
            <a:r>
              <a:rPr lang="tr-TR" b="1" dirty="0"/>
              <a:t>ASCII </a:t>
            </a:r>
            <a:r>
              <a:rPr lang="tr-TR" b="1" dirty="0" err="1" smtClean="0"/>
              <a:t>Code</a:t>
            </a:r>
            <a:r>
              <a:rPr lang="tr-TR" b="1" dirty="0" smtClean="0"/>
              <a:t> Nedir ?</a:t>
            </a:r>
            <a:r>
              <a:rPr lang="tr-TR" b="1" dirty="0"/>
              <a:t/>
            </a:r>
            <a:br>
              <a:rPr lang="tr-TR" b="1" dirty="0"/>
            </a:br>
            <a:endParaRPr lang="tr-TR" dirty="0"/>
          </a:p>
        </p:txBody>
      </p:sp>
      <p:sp>
        <p:nvSpPr>
          <p:cNvPr id="3" name="İçerik Yer Tutucusu 2"/>
          <p:cNvSpPr>
            <a:spLocks noGrp="1"/>
          </p:cNvSpPr>
          <p:nvPr>
            <p:ph idx="1"/>
          </p:nvPr>
        </p:nvSpPr>
        <p:spPr>
          <a:xfrm>
            <a:off x="899592" y="2204864"/>
            <a:ext cx="7315200" cy="3539527"/>
          </a:xfrm>
        </p:spPr>
        <p:txBody>
          <a:bodyPr/>
          <a:lstStyle/>
          <a:p>
            <a:r>
              <a:rPr lang="tr-TR" b="1" dirty="0" err="1"/>
              <a:t>Ascii</a:t>
            </a:r>
            <a:r>
              <a:rPr lang="tr-TR" b="1" dirty="0"/>
              <a:t> kodu</a:t>
            </a:r>
            <a:r>
              <a:rPr lang="tr-TR" dirty="0"/>
              <a:t> , bizim bilgisayarda görsel olarak girdiğimiz </a:t>
            </a:r>
            <a:r>
              <a:rPr lang="tr-TR" dirty="0" smtClean="0"/>
              <a:t>karakter, harf </a:t>
            </a:r>
            <a:r>
              <a:rPr lang="tr-TR" dirty="0"/>
              <a:t>ve rakamların bilgisayar dilindeki temsil edilme şeklidir </a:t>
            </a:r>
            <a:r>
              <a:rPr lang="tr-TR" dirty="0" err="1"/>
              <a:t>diyebiliriz.Yani</a:t>
            </a:r>
            <a:r>
              <a:rPr lang="tr-TR" dirty="0"/>
              <a:t> bilgisayarımızın o karakteri</a:t>
            </a:r>
            <a:r>
              <a:rPr lang="tr-TR" dirty="0" smtClean="0"/>
              <a:t>, harfi </a:t>
            </a:r>
            <a:r>
              <a:rPr lang="tr-TR" dirty="0"/>
              <a:t>veya rakamı belleğinde saklama biçimidir</a:t>
            </a:r>
            <a:r>
              <a:rPr lang="tr-TR" dirty="0" smtClean="0"/>
              <a:t>, bilgisayar </a:t>
            </a:r>
            <a:r>
              <a:rPr lang="tr-TR" dirty="0"/>
              <a:t>dilindeki kodlama sistemidir</a:t>
            </a:r>
            <a:r>
              <a:rPr lang="tr-TR" dirty="0" smtClean="0"/>
              <a:t>. Açılımı </a:t>
            </a:r>
            <a:r>
              <a:rPr lang="tr-TR" dirty="0"/>
              <a:t>ASCII (</a:t>
            </a:r>
            <a:r>
              <a:rPr lang="tr-TR" dirty="0" err="1"/>
              <a:t>American</a:t>
            </a:r>
            <a:r>
              <a:rPr lang="tr-TR" dirty="0"/>
              <a:t> </a:t>
            </a:r>
            <a:r>
              <a:rPr lang="tr-TR" dirty="0" err="1"/>
              <a:t>Standard</a:t>
            </a:r>
            <a:r>
              <a:rPr lang="tr-TR" dirty="0"/>
              <a:t> </a:t>
            </a:r>
            <a:r>
              <a:rPr lang="tr-TR" dirty="0" err="1"/>
              <a:t>Code</a:t>
            </a:r>
            <a:r>
              <a:rPr lang="tr-TR" dirty="0"/>
              <a:t> </a:t>
            </a:r>
            <a:r>
              <a:rPr lang="tr-TR" dirty="0" err="1"/>
              <a:t>for</a:t>
            </a:r>
            <a:r>
              <a:rPr lang="tr-TR" dirty="0"/>
              <a:t> Information </a:t>
            </a:r>
            <a:r>
              <a:rPr lang="tr-TR" dirty="0" err="1"/>
              <a:t>Interchange</a:t>
            </a:r>
            <a:r>
              <a:rPr lang="tr-TR" dirty="0"/>
              <a:t>) olan bu kodlama sistemi ilk olarak telgraf kodlarında ticari amaçlı kullanılmıştır ve daha sonraları değişim ve gelişime uğramıştır.</a:t>
            </a:r>
          </a:p>
        </p:txBody>
      </p:sp>
    </p:spTree>
    <p:extLst>
      <p:ext uri="{BB962C8B-B14F-4D97-AF65-F5344CB8AC3E}">
        <p14:creationId xmlns:p14="http://schemas.microsoft.com/office/powerpoint/2010/main" val="1520435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62472" y="5301208"/>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p:cNvSpPr txBox="1"/>
          <p:nvPr/>
        </p:nvSpPr>
        <p:spPr>
          <a:xfrm>
            <a:off x="5940152" y="211760"/>
            <a:ext cx="2448272" cy="615553"/>
          </a:xfrm>
          <a:prstGeom prst="rect">
            <a:avLst/>
          </a:prstGeom>
          <a:noFill/>
        </p:spPr>
        <p:txBody>
          <a:bodyPr wrap="square" rtlCol="0">
            <a:spAutoFit/>
          </a:bodyPr>
          <a:lstStyle/>
          <a:p>
            <a:pPr algn="r"/>
            <a:r>
              <a:rPr lang="tr-TR" sz="1700" dirty="0" smtClean="0">
                <a:solidFill>
                  <a:schemeClr val="accent2"/>
                </a:solidFill>
                <a:ea typeface="+mj-ea"/>
                <a:cs typeface="+mj-cs"/>
              </a:rPr>
              <a:t>08.01.2022</a:t>
            </a:r>
          </a:p>
          <a:p>
            <a:pPr algn="r"/>
            <a:r>
              <a:rPr lang="tr-TR" sz="1700" dirty="0" smtClean="0">
                <a:solidFill>
                  <a:schemeClr val="accent2"/>
                </a:solidFill>
                <a:ea typeface="+mj-ea"/>
                <a:cs typeface="+mj-cs"/>
              </a:rPr>
              <a:t>1.Ödev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26637779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692696"/>
            <a:ext cx="7315200" cy="1154097"/>
          </a:xfrm>
        </p:spPr>
        <p:txBody>
          <a:bodyPr/>
          <a:lstStyle/>
          <a:p>
            <a:pPr algn="ctr"/>
            <a:r>
              <a:rPr lang="tr-TR" dirty="0"/>
              <a:t>Compiler </a:t>
            </a:r>
            <a:r>
              <a:rPr lang="tr-TR" dirty="0" smtClean="0"/>
              <a:t>Nedir ?</a:t>
            </a:r>
            <a:endParaRPr lang="tr-TR" dirty="0"/>
          </a:p>
        </p:txBody>
      </p:sp>
      <p:sp>
        <p:nvSpPr>
          <p:cNvPr id="3" name="İçerik Yer Tutucusu 2"/>
          <p:cNvSpPr>
            <a:spLocks noGrp="1"/>
          </p:cNvSpPr>
          <p:nvPr>
            <p:ph idx="1"/>
          </p:nvPr>
        </p:nvSpPr>
        <p:spPr>
          <a:xfrm>
            <a:off x="713184" y="2060848"/>
            <a:ext cx="7315200" cy="3539527"/>
          </a:xfrm>
        </p:spPr>
        <p:txBody>
          <a:bodyPr>
            <a:noAutofit/>
          </a:bodyPr>
          <a:lstStyle/>
          <a:p>
            <a:r>
              <a:rPr lang="tr-TR" sz="1700" b="1" dirty="0"/>
              <a:t>Derleyici (Compiler)</a:t>
            </a:r>
            <a:r>
              <a:rPr lang="tr-TR" sz="1700" dirty="0"/>
              <a:t>, girdi olarak yüksek seviyeli programlama diliyle yazılmış kaynak kodu alan, makinenin mimarisine göre makine dilinde çıktı üreten bir programdır. Çıktı olarak üretilen makine kodu sonradan herhangi bir zamanda farklı girdilerle tekrar tekrar </a:t>
            </a:r>
            <a:r>
              <a:rPr lang="tr-TR" sz="1700" dirty="0" smtClean="0"/>
              <a:t>çalıştırılabilir. Örnek </a:t>
            </a:r>
            <a:r>
              <a:rPr lang="tr-TR" sz="1700" dirty="0"/>
              <a:t>olarak; Java derleyicisi </a:t>
            </a:r>
            <a:r>
              <a:rPr lang="tr-TR" sz="1700" dirty="0" smtClean="0"/>
              <a:t> </a:t>
            </a:r>
            <a:r>
              <a:rPr lang="tr-TR" sz="1700" b="1" dirty="0" err="1" smtClean="0"/>
              <a:t>javac</a:t>
            </a:r>
            <a:r>
              <a:rPr lang="tr-TR" sz="1700" dirty="0" smtClean="0"/>
              <a:t> </a:t>
            </a:r>
            <a:r>
              <a:rPr lang="tr-TR" sz="1700" dirty="0"/>
              <a:t>verilebilir. </a:t>
            </a:r>
            <a:r>
              <a:rPr lang="tr-TR" sz="1700" b="1" dirty="0" err="1"/>
              <a:t>Javac</a:t>
            </a:r>
            <a:r>
              <a:rPr lang="tr-TR" sz="1700" dirty="0"/>
              <a:t>, </a:t>
            </a:r>
            <a:r>
              <a:rPr lang="tr-TR" sz="1700" b="1" dirty="0"/>
              <a:t>.</a:t>
            </a:r>
            <a:r>
              <a:rPr lang="tr-TR" sz="1700" b="1" dirty="0" err="1"/>
              <a:t>java</a:t>
            </a:r>
            <a:r>
              <a:rPr lang="tr-TR" sz="1700" b="1" dirty="0"/>
              <a:t> </a:t>
            </a:r>
            <a:r>
              <a:rPr lang="tr-TR" sz="1700" dirty="0"/>
              <a:t>uzantılı kaynak dosyasını Java Sanal Makinesi (Java Virtual Machine)  olarak bilinen bir hayali makine için  makine dili olan Java </a:t>
            </a:r>
            <a:r>
              <a:rPr lang="tr-TR" sz="1700" dirty="0" err="1"/>
              <a:t>bytecode</a:t>
            </a:r>
            <a:r>
              <a:rPr lang="tr-TR" sz="1700" dirty="0"/>
              <a:t> ile yazılmış .</a:t>
            </a:r>
            <a:r>
              <a:rPr lang="tr-TR" sz="1700" dirty="0" err="1"/>
              <a:t>class</a:t>
            </a:r>
            <a:r>
              <a:rPr lang="tr-TR" sz="1700" dirty="0"/>
              <a:t> dosyasına dönüştürür</a:t>
            </a:r>
            <a:r>
              <a:rPr lang="tr-TR" sz="1700" dirty="0" smtClean="0"/>
              <a:t>.</a:t>
            </a:r>
            <a:endParaRPr lang="tr-TR" sz="1700" dirty="0"/>
          </a:p>
        </p:txBody>
      </p:sp>
      <p:pic>
        <p:nvPicPr>
          <p:cNvPr id="2050" name="Picture 2" descr="C:\Users\MSI\Desktop\compil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395209"/>
            <a:ext cx="4222871"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9014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1916832"/>
            <a:ext cx="7315200" cy="3539527"/>
          </a:xfrm>
        </p:spPr>
        <p:txBody>
          <a:bodyPr>
            <a:normAutofit/>
          </a:bodyPr>
          <a:lstStyle/>
          <a:p>
            <a:r>
              <a:rPr lang="tr-TR" sz="1700" dirty="0" smtClean="0"/>
              <a:t>Bir </a:t>
            </a:r>
            <a:r>
              <a:rPr lang="tr-TR" sz="1700" dirty="0"/>
              <a:t>derleyici, üst seviye bir programlama dilinin kodunu daha alt seviyeli bir programlama diline çevirme görevini </a:t>
            </a:r>
            <a:r>
              <a:rPr lang="tr-TR" sz="1700" dirty="0" smtClean="0"/>
              <a:t>de üstlenebilirler</a:t>
            </a:r>
            <a:r>
              <a:rPr lang="tr-TR" sz="1700" dirty="0"/>
              <a:t>. Basit bir örnek vermek gerekirse; bilgisayarınızda C diliyle hazırlamış olduğunuz bir yazılımı derleyiciler sayesinde makine dili olarak kabul edilen Assembly veya daha alt seviyeli programlama dillerine dönüştürebilirsiniz. </a:t>
            </a:r>
          </a:p>
          <a:p>
            <a:endParaRPr lang="tr-TR" dirty="0"/>
          </a:p>
        </p:txBody>
      </p:sp>
      <p:pic>
        <p:nvPicPr>
          <p:cNvPr id="4" name="Picture 3" descr="C:\Users\MSI\Desktop\242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149080"/>
            <a:ext cx="4176464" cy="211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7378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lstStyle/>
          <a:p>
            <a:pPr algn="ctr"/>
            <a:r>
              <a:rPr lang="tr-TR" dirty="0" smtClean="0"/>
              <a:t>Interpreter Nedir ?</a:t>
            </a:r>
            <a:endParaRPr lang="tr-TR" dirty="0"/>
          </a:p>
        </p:txBody>
      </p:sp>
      <p:sp>
        <p:nvSpPr>
          <p:cNvPr id="3" name="İçerik Yer Tutucusu 2"/>
          <p:cNvSpPr>
            <a:spLocks noGrp="1"/>
          </p:cNvSpPr>
          <p:nvPr>
            <p:ph idx="1"/>
          </p:nvPr>
        </p:nvSpPr>
        <p:spPr>
          <a:xfrm>
            <a:off x="971600" y="2204864"/>
            <a:ext cx="7315200" cy="3539527"/>
          </a:xfrm>
        </p:spPr>
        <p:txBody>
          <a:bodyPr>
            <a:normAutofit/>
          </a:bodyPr>
          <a:lstStyle/>
          <a:p>
            <a:r>
              <a:rPr lang="tr-TR" sz="1700" b="1" dirty="0"/>
              <a:t>Yorumlayıcı (Interpreter)</a:t>
            </a:r>
            <a:r>
              <a:rPr lang="tr-TR" sz="1700" dirty="0"/>
              <a:t>, girdi olarak program için olan verilerle birlikte kaynak kodu alan, ve kaynak programı satır satır yürüten bir </a:t>
            </a:r>
            <a:r>
              <a:rPr lang="tr-TR" sz="1700" dirty="0" smtClean="0"/>
              <a:t>programdır. Örnek </a:t>
            </a:r>
            <a:r>
              <a:rPr lang="tr-TR" sz="1700" dirty="0"/>
              <a:t>olarak Java yorumlayıcısı </a:t>
            </a:r>
            <a:r>
              <a:rPr lang="tr-TR" sz="1700" b="1" dirty="0" err="1"/>
              <a:t>java</a:t>
            </a:r>
            <a:r>
              <a:rPr lang="tr-TR" sz="1700" b="1" dirty="0"/>
              <a:t> </a:t>
            </a:r>
            <a:r>
              <a:rPr lang="tr-TR" sz="1700" dirty="0"/>
              <a:t>verilebilir.</a:t>
            </a:r>
            <a:r>
              <a:rPr lang="tr-TR" sz="1700" b="1" dirty="0"/>
              <a:t> Java </a:t>
            </a:r>
            <a:r>
              <a:rPr lang="tr-TR" sz="1700" i="1" dirty="0"/>
              <a:t>.</a:t>
            </a:r>
            <a:r>
              <a:rPr lang="tr-TR" sz="1700" i="1" dirty="0" err="1"/>
              <a:t>class</a:t>
            </a:r>
            <a:r>
              <a:rPr lang="tr-TR" sz="1700" dirty="0"/>
              <a:t> uzantılı dosyayı üzerinde çalıştığı makinede çalıştırılabilecek olan doğal makine kodlarına çevirir.</a:t>
            </a:r>
          </a:p>
          <a:p>
            <a:r>
              <a:rPr lang="tr-TR" sz="1700" dirty="0"/>
              <a:t>Java’da derleyici ve yorumlayıcı beraber çalışır. Yani, önce oluşturulan kaynak koddan bir ara kod (</a:t>
            </a:r>
            <a:r>
              <a:rPr lang="tr-TR" sz="1700" dirty="0" err="1"/>
              <a:t>bytecode</a:t>
            </a:r>
            <a:r>
              <a:rPr lang="tr-TR" sz="1700" dirty="0"/>
              <a:t>) üretilmek için derlenir. Daha sonra bu derlenen </a:t>
            </a:r>
            <a:r>
              <a:rPr lang="tr-TR" sz="1700" dirty="0" err="1"/>
              <a:t>bytecode</a:t>
            </a:r>
            <a:r>
              <a:rPr lang="tr-TR" sz="1700" dirty="0"/>
              <a:t> Java Sanal Makinesi (JVM) üzerinde yorumlanarak yürütülür. Bu bazı avantajları da beraberinde getirir. En önemlisi platform bağımsızlığıdır. JVM çalışan her makinede </a:t>
            </a:r>
            <a:r>
              <a:rPr lang="tr-TR" sz="1700" dirty="0" err="1"/>
              <a:t>bytecode’larımız</a:t>
            </a:r>
            <a:r>
              <a:rPr lang="tr-TR" sz="1700" dirty="0"/>
              <a:t> sorunsuz çalışacaktır.</a:t>
            </a:r>
          </a:p>
          <a:p>
            <a:endParaRPr lang="tr-TR" sz="1700" dirty="0"/>
          </a:p>
        </p:txBody>
      </p:sp>
      <p:pic>
        <p:nvPicPr>
          <p:cNvPr id="3074" name="Picture 2" descr="C:\Users\MSI\Desktop\243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361" y="5013176"/>
            <a:ext cx="34575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7791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836712"/>
            <a:ext cx="7315200" cy="1154097"/>
          </a:xfrm>
        </p:spPr>
        <p:txBody>
          <a:bodyPr>
            <a:noAutofit/>
          </a:bodyPr>
          <a:lstStyle/>
          <a:p>
            <a:pPr algn="ctr"/>
            <a:r>
              <a:rPr lang="tr-TR" sz="3600" dirty="0" smtClean="0"/>
              <a:t>Interpreter  - Compiler </a:t>
            </a:r>
            <a:br>
              <a:rPr lang="tr-TR" sz="3600" dirty="0" smtClean="0"/>
            </a:br>
            <a:r>
              <a:rPr lang="tr-TR" sz="3600" dirty="0" smtClean="0"/>
              <a:t>Arasındaki Farklar</a:t>
            </a:r>
            <a:endParaRPr lang="tr-TR" sz="3600"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266575732"/>
              </p:ext>
            </p:extLst>
          </p:nvPr>
        </p:nvGraphicFramePr>
        <p:xfrm>
          <a:off x="1115616" y="2204864"/>
          <a:ext cx="6904462" cy="3816805"/>
        </p:xfrm>
        <a:graphic>
          <a:graphicData uri="http://schemas.openxmlformats.org/drawingml/2006/table">
            <a:tbl>
              <a:tblPr/>
              <a:tblGrid>
                <a:gridCol w="3452231"/>
                <a:gridCol w="3452231"/>
              </a:tblGrid>
              <a:tr h="372341">
                <a:tc>
                  <a:txBody>
                    <a:bodyPr/>
                    <a:lstStyle/>
                    <a:p>
                      <a:r>
                        <a:rPr lang="tr-TR" sz="1600" b="1" dirty="0" smtClean="0">
                          <a:solidFill>
                            <a:schemeClr val="accent2"/>
                          </a:solidFill>
                        </a:rPr>
                        <a:t>Interpreter</a:t>
                      </a:r>
                      <a:r>
                        <a:rPr lang="tr-TR" sz="1600" b="1" baseline="0" dirty="0" smtClean="0">
                          <a:solidFill>
                            <a:schemeClr val="accent2"/>
                          </a:solidFill>
                        </a:rPr>
                        <a:t> (Yorumlayıcı)</a:t>
                      </a:r>
                      <a:endParaRPr lang="tr-TR" sz="1600" b="1" dirty="0">
                        <a:solidFill>
                          <a:schemeClr val="accent2"/>
                        </a:solidFill>
                      </a:endParaRPr>
                    </a:p>
                  </a:txBody>
                  <a:tcPr marL="86306" marR="86306" marT="43153" marB="43153" anchor="ctr">
                    <a:lnL>
                      <a:noFill/>
                    </a:lnL>
                    <a:lnR>
                      <a:noFill/>
                    </a:lnR>
                    <a:lnT>
                      <a:noFill/>
                    </a:lnT>
                    <a:lnB>
                      <a:noFill/>
                    </a:lnB>
                  </a:tcPr>
                </a:tc>
                <a:tc>
                  <a:txBody>
                    <a:bodyPr/>
                    <a:lstStyle/>
                    <a:p>
                      <a:r>
                        <a:rPr lang="tr-TR" sz="1600" b="1" dirty="0" smtClean="0">
                          <a:solidFill>
                            <a:schemeClr val="accent2"/>
                          </a:solidFill>
                        </a:rPr>
                        <a:t>Compiler (Derleyici)</a:t>
                      </a:r>
                      <a:endParaRPr lang="tr-TR" sz="1600" b="1" dirty="0">
                        <a:solidFill>
                          <a:schemeClr val="accent2"/>
                        </a:solidFill>
                      </a:endParaRPr>
                    </a:p>
                  </a:txBody>
                  <a:tcPr marL="86306" marR="86306" marT="43153" marB="43153" anchor="ctr">
                    <a:lnL>
                      <a:noFill/>
                    </a:lnL>
                    <a:lnR>
                      <a:noFill/>
                    </a:lnR>
                    <a:lnT>
                      <a:noFill/>
                    </a:lnT>
                    <a:lnB>
                      <a:noFill/>
                    </a:lnB>
                  </a:tcPr>
                </a:tc>
              </a:tr>
              <a:tr h="651641">
                <a:tc>
                  <a:txBody>
                    <a:bodyPr/>
                    <a:lstStyle/>
                    <a:p>
                      <a:pPr marL="285750" indent="-285750">
                        <a:buFont typeface="Arial" pitchFamily="34" charset="0"/>
                        <a:buChar char="•"/>
                      </a:pPr>
                      <a:r>
                        <a:rPr lang="tr-TR" sz="1600" dirty="0"/>
                        <a:t>Programı satır </a:t>
                      </a:r>
                      <a:r>
                        <a:rPr lang="tr-TR" sz="1600" dirty="0" err="1"/>
                        <a:t>satır</a:t>
                      </a:r>
                      <a:r>
                        <a:rPr lang="tr-TR" sz="1600" dirty="0"/>
                        <a:t> işler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Tüm programı tarar ve bir bütün olarak makine koduna çevirir</a:t>
                      </a:r>
                    </a:p>
                  </a:txBody>
                  <a:tcPr marL="86306" marR="86306" marT="43153" marB="43153" anchor="ctr">
                    <a:lnL>
                      <a:noFill/>
                    </a:lnL>
                    <a:lnR>
                      <a:noFill/>
                    </a:lnR>
                    <a:lnT>
                      <a:noFill/>
                    </a:lnT>
                    <a:lnB>
                      <a:noFill/>
                    </a:lnB>
                  </a:tcPr>
                </a:tc>
              </a:tr>
              <a:tr h="930941">
                <a:tc>
                  <a:txBody>
                    <a:bodyPr/>
                    <a:lstStyle/>
                    <a:p>
                      <a:pPr marL="285750" indent="-285750">
                        <a:buFont typeface="Arial" pitchFamily="34" charset="0"/>
                        <a:buChar char="•"/>
                      </a:pPr>
                      <a:r>
                        <a:rPr lang="tr-TR" sz="1600" dirty="0"/>
                        <a:t>Kaynak kodu analiz etmekle zaman harcamaz. Ancak genel yürütme süresi daha yavaştır.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Kaynak kodun analizi için büyük zaman harcar. Ancak genel yürütme süresi daha hızlıdır.</a:t>
                      </a:r>
                    </a:p>
                  </a:txBody>
                  <a:tcPr marL="86306" marR="86306" marT="43153" marB="43153" anchor="ctr">
                    <a:lnL>
                      <a:noFill/>
                    </a:lnL>
                    <a:lnR>
                      <a:noFill/>
                    </a:lnR>
                    <a:lnT>
                      <a:noFill/>
                    </a:lnT>
                    <a:lnB>
                      <a:noFill/>
                    </a:lnB>
                  </a:tcPr>
                </a:tc>
              </a:tr>
              <a:tr h="1210241">
                <a:tc>
                  <a:txBody>
                    <a:bodyPr/>
                    <a:lstStyle/>
                    <a:p>
                      <a:pPr marL="285750" indent="-285750">
                        <a:buFont typeface="Arial" pitchFamily="34" charset="0"/>
                        <a:buChar char="•"/>
                      </a:pPr>
                      <a:r>
                        <a:rPr lang="tr-TR" sz="1600" dirty="0"/>
                        <a:t>Herhangi bir hata olana kadar programı çalıştırır. İlk hata gördüğü yerde durur. Bu nedenle hata ayıklama kolaydır.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Tüm kaynak kodu taradıktan sonra hata mesajı üretir. Bu nedenle hata ayıklama nispeten zordur.</a:t>
                      </a:r>
                    </a:p>
                  </a:txBody>
                  <a:tcPr marL="86306" marR="86306" marT="43153" marB="43153" anchor="ctr">
                    <a:lnL>
                      <a:noFill/>
                    </a:lnL>
                    <a:lnR>
                      <a:noFill/>
                    </a:lnR>
                    <a:lnT>
                      <a:noFill/>
                    </a:lnT>
                    <a:lnB>
                      <a:noFill/>
                    </a:lnB>
                  </a:tcPr>
                </a:tc>
              </a:tr>
              <a:tr h="651641">
                <a:tc>
                  <a:txBody>
                    <a:bodyPr/>
                    <a:lstStyle/>
                    <a:p>
                      <a:pPr marL="285750" indent="-285750">
                        <a:buFont typeface="Arial" pitchFamily="34" charset="0"/>
                        <a:buChar char="•"/>
                      </a:pPr>
                      <a:r>
                        <a:rPr lang="tr-TR" sz="1600" dirty="0" err="1"/>
                        <a:t>Python</a:t>
                      </a:r>
                      <a:r>
                        <a:rPr lang="tr-TR" sz="1600" dirty="0"/>
                        <a:t>, </a:t>
                      </a:r>
                      <a:r>
                        <a:rPr lang="tr-TR" sz="1600" dirty="0" err="1"/>
                        <a:t>Ruby</a:t>
                      </a:r>
                      <a:r>
                        <a:rPr lang="tr-TR" sz="1600" dirty="0"/>
                        <a:t>, Java gibi diller yorumlayıcı kullanır.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C, C++ gibi diller derleyici kullanır.</a:t>
                      </a:r>
                    </a:p>
                  </a:txBody>
                  <a:tcPr marL="86306" marR="86306" marT="43153" marB="43153" anchor="ctr">
                    <a:lnL>
                      <a:noFill/>
                    </a:lnL>
                    <a:lnR>
                      <a:noFill/>
                    </a:lnR>
                    <a:lnT>
                      <a:noFill/>
                    </a:lnT>
                    <a:lnB>
                      <a:noFill/>
                    </a:lnB>
                  </a:tcPr>
                </a:tc>
              </a:tr>
            </a:tbl>
          </a:graphicData>
        </a:graphic>
      </p:graphicFrame>
    </p:spTree>
    <p:extLst>
      <p:ext uri="{BB962C8B-B14F-4D97-AF65-F5344CB8AC3E}">
        <p14:creationId xmlns:p14="http://schemas.microsoft.com/office/powerpoint/2010/main" val="1932541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1052736"/>
            <a:ext cx="7459216" cy="1296144"/>
          </a:xfrm>
        </p:spPr>
        <p:txBody>
          <a:bodyPr>
            <a:normAutofit fontScale="90000"/>
          </a:bodyPr>
          <a:lstStyle/>
          <a:p>
            <a:pPr algn="ctr"/>
            <a:r>
              <a:rPr lang="tr-TR" dirty="0" err="1" smtClean="0"/>
              <a:t>Pass</a:t>
            </a:r>
            <a:r>
              <a:rPr lang="tr-TR" dirty="0" smtClean="0"/>
              <a:t> </a:t>
            </a:r>
            <a:r>
              <a:rPr lang="tr-TR" dirty="0" err="1" smtClean="0"/>
              <a:t>by</a:t>
            </a:r>
            <a:r>
              <a:rPr lang="tr-TR" dirty="0" smtClean="0"/>
              <a:t> Value Nedir ?</a:t>
            </a:r>
            <a:br>
              <a:rPr lang="tr-TR" dirty="0" smtClean="0"/>
            </a:br>
            <a:r>
              <a:rPr lang="tr-TR" dirty="0" err="1" smtClean="0"/>
              <a:t>Pass</a:t>
            </a:r>
            <a:r>
              <a:rPr lang="tr-TR" dirty="0" smtClean="0"/>
              <a:t> </a:t>
            </a:r>
            <a:r>
              <a:rPr lang="tr-TR" dirty="0" err="1" smtClean="0"/>
              <a:t>by</a:t>
            </a:r>
            <a:r>
              <a:rPr lang="tr-TR" dirty="0" smtClean="0"/>
              <a:t> Reference Nedir?</a:t>
            </a:r>
            <a:endParaRPr lang="tr-TR" dirty="0"/>
          </a:p>
        </p:txBody>
      </p:sp>
      <p:sp>
        <p:nvSpPr>
          <p:cNvPr id="3" name="İçerik Yer Tutucusu 2"/>
          <p:cNvSpPr>
            <a:spLocks noGrp="1"/>
          </p:cNvSpPr>
          <p:nvPr>
            <p:ph idx="1"/>
          </p:nvPr>
        </p:nvSpPr>
        <p:spPr/>
        <p:txBody>
          <a:bodyPr>
            <a:normAutofit/>
          </a:bodyPr>
          <a:lstStyle/>
          <a:p>
            <a:r>
              <a:rPr lang="tr-TR" sz="1700" dirty="0"/>
              <a:t>Programlama dilleri metotlara parametre aktarılırken 2 farklı yaklaşım kullanır. </a:t>
            </a:r>
            <a:r>
              <a:rPr lang="tr-TR" sz="1700" b="1" dirty="0" err="1"/>
              <a:t>Pass</a:t>
            </a:r>
            <a:r>
              <a:rPr lang="tr-TR" sz="1700" b="1" dirty="0"/>
              <a:t> </a:t>
            </a:r>
            <a:r>
              <a:rPr lang="tr-TR" sz="1700" b="1" dirty="0" err="1"/>
              <a:t>by</a:t>
            </a:r>
            <a:r>
              <a:rPr lang="tr-TR" sz="1700" b="1" dirty="0"/>
              <a:t> </a:t>
            </a:r>
            <a:r>
              <a:rPr lang="tr-TR" sz="1700" b="1" dirty="0" err="1"/>
              <a:t>value</a:t>
            </a:r>
            <a:r>
              <a:rPr lang="tr-TR" sz="1700" b="1" dirty="0"/>
              <a:t>(değere göre geçirme)</a:t>
            </a:r>
            <a:r>
              <a:rPr lang="tr-TR" sz="1700" dirty="0"/>
              <a:t> ve </a:t>
            </a:r>
            <a:r>
              <a:rPr lang="tr-TR" sz="1700" b="1" dirty="0" err="1"/>
              <a:t>pass</a:t>
            </a:r>
            <a:r>
              <a:rPr lang="tr-TR" sz="1700" b="1" dirty="0"/>
              <a:t> </a:t>
            </a:r>
            <a:r>
              <a:rPr lang="tr-TR" sz="1700" b="1" dirty="0" err="1"/>
              <a:t>by</a:t>
            </a:r>
            <a:r>
              <a:rPr lang="tr-TR" sz="1700" b="1" dirty="0"/>
              <a:t> </a:t>
            </a:r>
            <a:r>
              <a:rPr lang="tr-TR" sz="1700" b="1" dirty="0" err="1"/>
              <a:t>reference</a:t>
            </a:r>
            <a:r>
              <a:rPr lang="tr-TR" sz="1700" b="1" dirty="0"/>
              <a:t>(referansa göre geçirme)</a:t>
            </a:r>
            <a:r>
              <a:rPr lang="tr-TR" sz="1700" dirty="0"/>
              <a:t> yaklaşımları değişkenlerin metotlara nasıl aktarıldığını tanımlamak için kullanılan 2 farklı tekniktir. Kısaca izah edecek olursak, </a:t>
            </a:r>
            <a:r>
              <a:rPr lang="tr-TR" sz="1700" b="1" dirty="0"/>
              <a:t>değere göre geçişte</a:t>
            </a:r>
            <a:r>
              <a:rPr lang="tr-TR" sz="1700" dirty="0"/>
              <a:t>, metoda gerçek değerin geçirildiği anlamına gelir. Referansla geçişte, değerin nerede saklandığını tanımlayan bir işaretçinin (bu, geçirilen değişkenin hafızadaki adresi olarak düşünülebilir) geçirildiği anlamına gelir.</a:t>
            </a:r>
          </a:p>
        </p:txBody>
      </p:sp>
    </p:spTree>
    <p:extLst>
      <p:ext uri="{BB962C8B-B14F-4D97-AF65-F5344CB8AC3E}">
        <p14:creationId xmlns:p14="http://schemas.microsoft.com/office/powerpoint/2010/main" val="17896847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a:t>
            </a:r>
            <a:r>
              <a:rPr lang="tr-TR" i="1" dirty="0" err="1"/>
              <a:t>Pass</a:t>
            </a:r>
            <a:r>
              <a:rPr lang="tr-TR" i="1" dirty="0"/>
              <a:t> </a:t>
            </a:r>
            <a:r>
              <a:rPr lang="tr-TR" i="1" dirty="0" err="1"/>
              <a:t>by</a:t>
            </a:r>
            <a:r>
              <a:rPr lang="tr-TR" i="1" dirty="0"/>
              <a:t> Value</a:t>
            </a:r>
            <a:r>
              <a:rPr lang="tr-TR" dirty="0"/>
              <a:t>” yaklaşımı uygulandığında, </a:t>
            </a:r>
            <a:r>
              <a:rPr lang="tr-TR" dirty="0" smtClean="0"/>
              <a:t>metodun </a:t>
            </a:r>
            <a:r>
              <a:rPr lang="tr-TR" dirty="0"/>
              <a:t>içine aldığı parametrenin değeri, belleğin başka bir yerine kopyalanır. Şayet metodun değişkenine erişmek veyahut bu değişkeni değiştirmek isterseniz, yalnızca kopyaya erişilir/değiştirilir, orijinal değere dokunulmaz. </a:t>
            </a:r>
            <a:endParaRPr lang="tr-TR" dirty="0" smtClean="0"/>
          </a:p>
          <a:p>
            <a:r>
              <a:rPr lang="tr-TR" dirty="0"/>
              <a:t>Referans ile geçirme, değişkenin hafıza adresinin ilgili metoda iletildiği anlamına gelir. Yani hafızada ilgili değişkenin değerini saklayan bloğun adresi, metoda geçirilir.</a:t>
            </a:r>
            <a:endParaRPr lang="tr-TR" dirty="0" smtClean="0"/>
          </a:p>
          <a:p>
            <a:pPr marL="45720" indent="0">
              <a:buNone/>
            </a:pPr>
            <a:endParaRPr lang="tr-TR" dirty="0"/>
          </a:p>
        </p:txBody>
      </p:sp>
    </p:spTree>
    <p:extLst>
      <p:ext uri="{BB962C8B-B14F-4D97-AF65-F5344CB8AC3E}">
        <p14:creationId xmlns:p14="http://schemas.microsoft.com/office/powerpoint/2010/main" val="34750262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b="1" dirty="0" smtClean="0"/>
              <a:t>P</a:t>
            </a:r>
            <a:r>
              <a:rPr lang="en-US" b="1" dirty="0" smtClean="0"/>
              <a:t>ass </a:t>
            </a:r>
            <a:r>
              <a:rPr lang="en-US" b="1" dirty="0"/>
              <a:t>by </a:t>
            </a:r>
            <a:r>
              <a:rPr lang="en-US" b="1" dirty="0" smtClean="0"/>
              <a:t>Value</a:t>
            </a:r>
            <a:r>
              <a:rPr lang="tr-TR" b="1" dirty="0"/>
              <a:t> </a:t>
            </a:r>
            <a:r>
              <a:rPr lang="tr-TR" b="1" dirty="0" smtClean="0"/>
              <a:t/>
            </a:r>
            <a:br>
              <a:rPr lang="tr-TR" b="1" dirty="0" smtClean="0"/>
            </a:br>
            <a:r>
              <a:rPr lang="tr-TR" b="1" dirty="0" smtClean="0"/>
              <a:t>(Değer ile Geçirme) </a:t>
            </a:r>
            <a:r>
              <a:rPr lang="en-US" b="1" dirty="0" smtClean="0"/>
              <a:t>- </a:t>
            </a:r>
            <a:r>
              <a:rPr lang="en-US" b="1" dirty="0"/>
              <a:t>JAVA</a:t>
            </a:r>
            <a:br>
              <a:rPr lang="en-US" b="1" dirty="0"/>
            </a:br>
            <a:endParaRPr lang="tr-TR" dirty="0"/>
          </a:p>
        </p:txBody>
      </p:sp>
      <p:sp>
        <p:nvSpPr>
          <p:cNvPr id="3" name="İçerik Yer Tutucusu 2"/>
          <p:cNvSpPr>
            <a:spLocks noGrp="1"/>
          </p:cNvSpPr>
          <p:nvPr>
            <p:ph idx="1"/>
          </p:nvPr>
        </p:nvSpPr>
        <p:spPr/>
        <p:txBody>
          <a:bodyPr>
            <a:normAutofit/>
          </a:bodyPr>
          <a:lstStyle/>
          <a:p>
            <a:r>
              <a:rPr lang="tr-TR" sz="1800" dirty="0" smtClean="0"/>
              <a:t>Java’da </a:t>
            </a:r>
            <a:r>
              <a:rPr lang="tr-TR" sz="1800" dirty="0"/>
              <a:t>da ilkel veri tipleri (</a:t>
            </a:r>
            <a:r>
              <a:rPr lang="tr-TR" sz="1800" dirty="0" err="1"/>
              <a:t>int</a:t>
            </a:r>
            <a:r>
              <a:rPr lang="tr-TR" sz="1800" dirty="0"/>
              <a:t>, </a:t>
            </a:r>
            <a:r>
              <a:rPr lang="tr-TR" sz="1800" dirty="0" err="1"/>
              <a:t>double</a:t>
            </a:r>
            <a:r>
              <a:rPr lang="tr-TR" sz="1800" dirty="0"/>
              <a:t> vb.) her zaman </a:t>
            </a:r>
            <a:r>
              <a:rPr lang="tr-TR" sz="1800" b="1" dirty="0"/>
              <a:t>değere göre iletilir</a:t>
            </a:r>
            <a:r>
              <a:rPr lang="tr-TR" sz="1800" dirty="0"/>
              <a:t>, yani bütün işlem aslında metoda geçirilen değişkenin değerin bir kopyası üzerinden gerçekleşir</a:t>
            </a:r>
            <a:r>
              <a:rPr lang="tr-TR" sz="1800" dirty="0" smtClean="0"/>
              <a:t>.</a:t>
            </a:r>
          </a:p>
          <a:p>
            <a:r>
              <a:rPr lang="tr-TR" sz="1800" dirty="0"/>
              <a:t>İlkel olmayan veri tiplerinde değişkenler genellikle bir objede “paketlenir” ve böylece nesne/obje değişkenleri elden ele aktarılır. Java’da değişken geçirme konusuyla ilgili olarak, basit ve genele bir ifade </a:t>
            </a:r>
            <a:r>
              <a:rPr lang="tr-TR" sz="1800" dirty="0" smtClean="0"/>
              <a:t>vardır: Java’da </a:t>
            </a:r>
            <a:r>
              <a:rPr lang="tr-TR" sz="1800" dirty="0"/>
              <a:t>HER ZAMAN </a:t>
            </a:r>
            <a:r>
              <a:rPr lang="tr-TR" sz="1800" dirty="0" err="1"/>
              <a:t>pass</a:t>
            </a:r>
            <a:r>
              <a:rPr lang="tr-TR" sz="1800" dirty="0"/>
              <a:t> </a:t>
            </a:r>
            <a:r>
              <a:rPr lang="tr-TR" sz="1800" dirty="0" err="1"/>
              <a:t>by</a:t>
            </a:r>
            <a:r>
              <a:rPr lang="tr-TR" sz="1800" dirty="0"/>
              <a:t> </a:t>
            </a:r>
            <a:r>
              <a:rPr lang="tr-TR" sz="1800" dirty="0" err="1"/>
              <a:t>value</a:t>
            </a:r>
            <a:r>
              <a:rPr lang="tr-TR" sz="1800" dirty="0"/>
              <a:t> yaklaşımı </a:t>
            </a:r>
            <a:r>
              <a:rPr lang="tr-TR" sz="1800" dirty="0" smtClean="0"/>
              <a:t>uygulanır. Yani </a:t>
            </a:r>
            <a:r>
              <a:rPr lang="tr-TR" sz="1800" dirty="0"/>
              <a:t>referansa göre geçme durumu Java’da söz konusu değildir.</a:t>
            </a:r>
          </a:p>
          <a:p>
            <a:endParaRPr lang="tr-TR" sz="1800" dirty="0"/>
          </a:p>
        </p:txBody>
      </p:sp>
    </p:spTree>
    <p:extLst>
      <p:ext uri="{BB962C8B-B14F-4D97-AF65-F5344CB8AC3E}">
        <p14:creationId xmlns:p14="http://schemas.microsoft.com/office/powerpoint/2010/main" val="12516993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404664"/>
            <a:ext cx="7315200" cy="1154097"/>
          </a:xfrm>
        </p:spPr>
        <p:txBody>
          <a:bodyPr/>
          <a:lstStyle/>
          <a:p>
            <a:pPr algn="ctr"/>
            <a:r>
              <a:rPr lang="tr-TR" dirty="0" smtClean="0"/>
              <a:t>Kavram Açıklamaları</a:t>
            </a:r>
            <a:endParaRPr lang="tr-TR" dirty="0"/>
          </a:p>
        </p:txBody>
      </p:sp>
      <p:sp>
        <p:nvSpPr>
          <p:cNvPr id="3" name="İçerik Yer Tutucusu 2"/>
          <p:cNvSpPr>
            <a:spLocks noGrp="1"/>
          </p:cNvSpPr>
          <p:nvPr>
            <p:ph idx="1"/>
          </p:nvPr>
        </p:nvSpPr>
        <p:spPr>
          <a:xfrm>
            <a:off x="899592" y="1628800"/>
            <a:ext cx="7315200" cy="3539527"/>
          </a:xfrm>
        </p:spPr>
        <p:txBody>
          <a:bodyPr>
            <a:normAutofit fontScale="85000" lnSpcReduction="10000"/>
          </a:bodyPr>
          <a:lstStyle/>
          <a:p>
            <a:pPr marL="45720" indent="0">
              <a:buNone/>
            </a:pPr>
            <a:r>
              <a:rPr lang="tr-TR" b="1" dirty="0">
                <a:solidFill>
                  <a:schemeClr val="accent2"/>
                </a:solidFill>
              </a:rPr>
              <a:t>JVM(Java Virtual Machine</a:t>
            </a:r>
            <a:r>
              <a:rPr lang="tr-TR" b="1" dirty="0" smtClean="0">
                <a:solidFill>
                  <a:schemeClr val="accent2"/>
                </a:solidFill>
              </a:rPr>
              <a:t>) : </a:t>
            </a:r>
            <a:r>
              <a:rPr lang="tr-TR" dirty="0" smtClean="0"/>
              <a:t>Java </a:t>
            </a:r>
            <a:r>
              <a:rPr lang="tr-TR" dirty="0"/>
              <a:t>programının çalıştığı platform </a:t>
            </a:r>
            <a:r>
              <a:rPr lang="tr-TR" dirty="0" smtClean="0"/>
              <a:t>ile </a:t>
            </a:r>
            <a:r>
              <a:rPr lang="tr-TR" dirty="0" err="1" smtClean="0"/>
              <a:t>java</a:t>
            </a:r>
            <a:r>
              <a:rPr lang="tr-TR" dirty="0" smtClean="0"/>
              <a:t> </a:t>
            </a:r>
            <a:r>
              <a:rPr lang="tr-TR" dirty="0"/>
              <a:t>programı arasında soyut bir ara katman diyebiliriz. JVM; </a:t>
            </a:r>
            <a:r>
              <a:rPr lang="tr-TR" dirty="0" smtClean="0"/>
              <a:t>platforma bağımlı </a:t>
            </a:r>
            <a:r>
              <a:rPr lang="tr-TR" dirty="0"/>
              <a:t>olarak çalışır. Yani geliştirme </a:t>
            </a:r>
            <a:r>
              <a:rPr lang="tr-TR" dirty="0" smtClean="0"/>
              <a:t>yapacağınız platforma(</a:t>
            </a:r>
            <a:r>
              <a:rPr lang="tr-TR" dirty="0" err="1" smtClean="0"/>
              <a:t>Windows,Linux,Mac</a:t>
            </a:r>
            <a:r>
              <a:rPr lang="tr-TR" dirty="0"/>
              <a:t>) göre farklı </a:t>
            </a:r>
            <a:r>
              <a:rPr lang="tr-TR" dirty="0" err="1"/>
              <a:t>implementasyonları</a:t>
            </a:r>
            <a:r>
              <a:rPr lang="tr-TR" dirty="0"/>
              <a:t> mevcuttur.</a:t>
            </a:r>
          </a:p>
          <a:p>
            <a:pPr marL="45720" indent="0">
              <a:buNone/>
            </a:pPr>
            <a:r>
              <a:rPr lang="tr-TR" dirty="0"/>
              <a:t>JVM; bizim yazdığımız .</a:t>
            </a:r>
            <a:r>
              <a:rPr lang="tr-TR" dirty="0" err="1"/>
              <a:t>java</a:t>
            </a:r>
            <a:r>
              <a:rPr lang="tr-TR" dirty="0"/>
              <a:t> uzantılı dosyaları anlamaz onun yerine</a:t>
            </a:r>
          </a:p>
          <a:p>
            <a:pPr marL="45720" indent="0">
              <a:buNone/>
            </a:pPr>
            <a:r>
              <a:rPr lang="tr-TR" dirty="0"/>
              <a:t>derlenmiş .</a:t>
            </a:r>
            <a:r>
              <a:rPr lang="tr-TR" dirty="0" err="1"/>
              <a:t>class</a:t>
            </a:r>
            <a:r>
              <a:rPr lang="tr-TR" dirty="0"/>
              <a:t> uzantılı dosyaları anlar. Çünkü .</a:t>
            </a:r>
            <a:r>
              <a:rPr lang="tr-TR" dirty="0" err="1"/>
              <a:t>class</a:t>
            </a:r>
            <a:r>
              <a:rPr lang="tr-TR" dirty="0"/>
              <a:t> uzantılı</a:t>
            </a:r>
          </a:p>
          <a:p>
            <a:pPr marL="45720" indent="0">
              <a:buNone/>
            </a:pPr>
            <a:r>
              <a:rPr lang="tr-TR" dirty="0"/>
              <a:t>dosyalar içlerinde </a:t>
            </a:r>
            <a:r>
              <a:rPr lang="tr-TR" dirty="0" err="1"/>
              <a:t>bytecode</a:t>
            </a:r>
            <a:r>
              <a:rPr lang="tr-TR" dirty="0"/>
              <a:t> </a:t>
            </a:r>
            <a:r>
              <a:rPr lang="tr-TR" dirty="0" err="1"/>
              <a:t>lar</a:t>
            </a:r>
            <a:r>
              <a:rPr lang="tr-TR" dirty="0"/>
              <a:t> içerirler. Bu özelik sayesinde Java da</a:t>
            </a:r>
          </a:p>
          <a:p>
            <a:pPr marL="45720" indent="0">
              <a:buNone/>
            </a:pPr>
            <a:r>
              <a:rPr lang="tr-TR" dirty="0"/>
              <a:t>“Write </a:t>
            </a:r>
            <a:r>
              <a:rPr lang="tr-TR" dirty="0" err="1"/>
              <a:t>once,Run</a:t>
            </a:r>
            <a:r>
              <a:rPr lang="tr-TR" dirty="0"/>
              <a:t> </a:t>
            </a:r>
            <a:r>
              <a:rPr lang="tr-TR" dirty="0" err="1"/>
              <a:t>everywhere</a:t>
            </a:r>
            <a:r>
              <a:rPr lang="tr-TR" dirty="0"/>
              <a:t>” özeliğini kullanabiliyoruz. Yani bu şu demek</a:t>
            </a:r>
          </a:p>
          <a:p>
            <a:pPr marL="45720" indent="0">
              <a:buNone/>
            </a:pPr>
            <a:r>
              <a:rPr lang="tr-TR" dirty="0"/>
              <a:t>oluyor; bizim </a:t>
            </a:r>
            <a:r>
              <a:rPr lang="tr-TR" dirty="0" err="1"/>
              <a:t>windows</a:t>
            </a:r>
            <a:r>
              <a:rPr lang="tr-TR" dirty="0"/>
              <a:t> bir makinede yazmış olduğumuz uygulama önce</a:t>
            </a:r>
          </a:p>
          <a:p>
            <a:pPr marL="45720" indent="0">
              <a:buNone/>
            </a:pPr>
            <a:r>
              <a:rPr lang="tr-TR" dirty="0"/>
              <a:t>Compiler tarafından </a:t>
            </a:r>
            <a:r>
              <a:rPr lang="tr-TR" dirty="0" err="1"/>
              <a:t>bytecode</a:t>
            </a:r>
            <a:r>
              <a:rPr lang="tr-TR" dirty="0"/>
              <a:t> </a:t>
            </a:r>
            <a:r>
              <a:rPr lang="tr-TR" dirty="0" err="1"/>
              <a:t>lara</a:t>
            </a:r>
            <a:r>
              <a:rPr lang="tr-TR" dirty="0"/>
              <a:t> çevriliyor daha sonra bu </a:t>
            </a:r>
            <a:r>
              <a:rPr lang="tr-TR" dirty="0" err="1"/>
              <a:t>bytecode</a:t>
            </a:r>
            <a:r>
              <a:rPr lang="tr-TR" dirty="0"/>
              <a:t> </a:t>
            </a:r>
            <a:r>
              <a:rPr lang="tr-TR" dirty="0" err="1"/>
              <a:t>lar</a:t>
            </a:r>
            <a:endParaRPr lang="tr-TR" dirty="0"/>
          </a:p>
          <a:p>
            <a:pPr marL="45720" indent="0">
              <a:buNone/>
            </a:pPr>
            <a:r>
              <a:rPr lang="tr-TR" dirty="0"/>
              <a:t>diğer platformlarda kurulu olan JVM </a:t>
            </a:r>
            <a:r>
              <a:rPr lang="tr-TR" dirty="0" err="1"/>
              <a:t>ler</a:t>
            </a:r>
            <a:r>
              <a:rPr lang="tr-TR" dirty="0"/>
              <a:t> aracılığıyla tüm platformlarda</a:t>
            </a:r>
          </a:p>
          <a:p>
            <a:pPr marL="45720" indent="0">
              <a:buNone/>
            </a:pPr>
            <a:r>
              <a:rPr lang="tr-TR" dirty="0"/>
              <a:t>çalışıyor.</a:t>
            </a:r>
          </a:p>
        </p:txBody>
      </p:sp>
      <p:pic>
        <p:nvPicPr>
          <p:cNvPr id="6146" name="Picture 2" descr="C:\Users\MSI\Desktop\1-uSSNB1lvZbCSOzxPOLG-P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797152"/>
            <a:ext cx="2388259" cy="172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758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12776"/>
            <a:ext cx="7315200" cy="3539527"/>
          </a:xfrm>
        </p:spPr>
        <p:txBody>
          <a:bodyPr>
            <a:normAutofit fontScale="85000" lnSpcReduction="10000"/>
          </a:bodyPr>
          <a:lstStyle/>
          <a:p>
            <a:pPr marL="45720" indent="0">
              <a:buNone/>
            </a:pPr>
            <a:r>
              <a:rPr lang="tr-TR" b="1" dirty="0">
                <a:solidFill>
                  <a:schemeClr val="accent2"/>
                </a:solidFill>
              </a:rPr>
              <a:t>JRE(Java Runtime </a:t>
            </a:r>
            <a:r>
              <a:rPr lang="tr-TR" b="1" dirty="0" err="1">
                <a:solidFill>
                  <a:schemeClr val="accent2"/>
                </a:solidFill>
              </a:rPr>
              <a:t>Enviroment</a:t>
            </a:r>
            <a:r>
              <a:rPr lang="tr-TR" b="1" dirty="0" smtClean="0">
                <a:solidFill>
                  <a:schemeClr val="accent2"/>
                </a:solidFill>
              </a:rPr>
              <a:t>): </a:t>
            </a:r>
            <a:r>
              <a:rPr lang="tr-TR" dirty="0" smtClean="0"/>
              <a:t>Java </a:t>
            </a:r>
            <a:r>
              <a:rPr lang="tr-TR" dirty="0"/>
              <a:t>programlama dili ile yazılmış olan</a:t>
            </a:r>
          </a:p>
          <a:p>
            <a:pPr marL="45720" indent="0">
              <a:buNone/>
            </a:pPr>
            <a:r>
              <a:rPr lang="tr-TR" dirty="0"/>
              <a:t>uygulama ve </a:t>
            </a:r>
            <a:r>
              <a:rPr lang="tr-TR" dirty="0" err="1"/>
              <a:t>appletlerin</a:t>
            </a:r>
            <a:r>
              <a:rPr lang="tr-TR" dirty="0"/>
              <a:t> çalışmasını sağlayan bileşenler ile </a:t>
            </a:r>
            <a:r>
              <a:rPr lang="tr-TR" dirty="0" err="1" smtClean="0"/>
              <a:t>JVM’e</a:t>
            </a:r>
            <a:endParaRPr lang="tr-TR" dirty="0"/>
          </a:p>
          <a:p>
            <a:pPr marL="45720" indent="0">
              <a:buNone/>
            </a:pPr>
            <a:r>
              <a:rPr lang="tr-TR" dirty="0"/>
              <a:t>kütüphaneler sağlar</a:t>
            </a:r>
            <a:r>
              <a:rPr lang="tr-TR" dirty="0" smtClean="0"/>
              <a:t>. Derlenmiş </a:t>
            </a:r>
            <a:r>
              <a:rPr lang="tr-TR" dirty="0" err="1"/>
              <a:t>byte</a:t>
            </a:r>
            <a:r>
              <a:rPr lang="tr-TR" dirty="0"/>
              <a:t> </a:t>
            </a:r>
            <a:r>
              <a:rPr lang="tr-TR" dirty="0" err="1"/>
              <a:t>codelar</a:t>
            </a:r>
            <a:r>
              <a:rPr lang="tr-TR" dirty="0"/>
              <a:t> </a:t>
            </a:r>
            <a:r>
              <a:rPr lang="tr-TR" dirty="0" smtClean="0"/>
              <a:t>direkt </a:t>
            </a:r>
            <a:r>
              <a:rPr lang="tr-TR" dirty="0"/>
              <a:t>olarak CPU üzerinde</a:t>
            </a:r>
          </a:p>
          <a:p>
            <a:pPr marL="45720" indent="0">
              <a:buNone/>
            </a:pPr>
            <a:r>
              <a:rPr lang="tr-TR" dirty="0"/>
              <a:t>çalışmazlar. CPU tarafından anlaşılması için aradaki JVM </a:t>
            </a:r>
            <a:r>
              <a:rPr lang="tr-TR" dirty="0" err="1" smtClean="0"/>
              <a:t>bytecode’ları</a:t>
            </a:r>
            <a:endParaRPr lang="tr-TR" dirty="0"/>
          </a:p>
          <a:p>
            <a:pPr marL="45720" indent="0">
              <a:buNone/>
            </a:pPr>
            <a:r>
              <a:rPr lang="tr-TR" dirty="0"/>
              <a:t>okunabilir makine kodları olarak yorumlar. Aslında; </a:t>
            </a:r>
            <a:r>
              <a:rPr lang="tr-TR" dirty="0" err="1"/>
              <a:t>java</a:t>
            </a:r>
            <a:r>
              <a:rPr lang="tr-TR" dirty="0"/>
              <a:t> </a:t>
            </a:r>
            <a:r>
              <a:rPr lang="tr-TR" dirty="0" err="1" smtClean="0"/>
              <a:t>bytecode’ların</a:t>
            </a:r>
            <a:endParaRPr lang="tr-TR" dirty="0"/>
          </a:p>
          <a:p>
            <a:pPr marL="45720" indent="0">
              <a:buNone/>
            </a:pPr>
            <a:r>
              <a:rPr lang="tr-TR" dirty="0"/>
              <a:t>bütün </a:t>
            </a:r>
            <a:r>
              <a:rPr lang="tr-TR" dirty="0" smtClean="0"/>
              <a:t>platformlarda </a:t>
            </a:r>
            <a:r>
              <a:rPr lang="tr-TR" dirty="0"/>
              <a:t>çalışması JRE sayesindedir. İçerisinde; JVM, </a:t>
            </a:r>
            <a:r>
              <a:rPr lang="tr-TR" dirty="0" err="1"/>
              <a:t>Core</a:t>
            </a:r>
            <a:endParaRPr lang="tr-TR" dirty="0"/>
          </a:p>
          <a:p>
            <a:pPr marL="45720" indent="0">
              <a:buNone/>
            </a:pPr>
            <a:r>
              <a:rPr lang="tr-TR" dirty="0"/>
              <a:t>kitaplıkları ve Java yazılımında yazılan uygulamaları ve küçük</a:t>
            </a:r>
          </a:p>
          <a:p>
            <a:pPr marL="45720" indent="0">
              <a:buNone/>
            </a:pPr>
            <a:r>
              <a:rPr lang="tr-TR" dirty="0"/>
              <a:t>uygulamaları çalıştırmak için diğer ek bileşenleri içerir. </a:t>
            </a:r>
            <a:r>
              <a:rPr lang="tr-TR" dirty="0" err="1"/>
              <a:t>JRE’nin</a:t>
            </a:r>
            <a:endParaRPr lang="tr-TR" dirty="0"/>
          </a:p>
          <a:p>
            <a:pPr marL="45720" indent="0">
              <a:buNone/>
            </a:pPr>
            <a:r>
              <a:rPr lang="tr-TR" dirty="0"/>
              <a:t>görevi Java kodları derlendikten sonra bir ara dil olarak kabul edilen</a:t>
            </a:r>
          </a:p>
          <a:p>
            <a:pPr marL="45720" indent="0">
              <a:buNone/>
            </a:pPr>
            <a:r>
              <a:rPr lang="tr-TR" dirty="0"/>
              <a:t>Java bayt kodlarını oluşturmaktır. Bu bayt kodlar bütün işletim</a:t>
            </a:r>
          </a:p>
          <a:p>
            <a:pPr marL="45720" indent="0">
              <a:buNone/>
            </a:pPr>
            <a:r>
              <a:rPr lang="tr-TR" dirty="0"/>
              <a:t>sistemleri için aynıdır.</a:t>
            </a:r>
          </a:p>
        </p:txBody>
      </p:sp>
      <p:pic>
        <p:nvPicPr>
          <p:cNvPr id="7170" name="Picture 2" descr="C:\Users\MSI\Desktop\1-L4ts5-Qf76nkz3KLNeXwf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653136"/>
            <a:ext cx="3196456" cy="201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910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1026" name="Picture 2" descr="C:\Users\MSI\Desktop\5LbyL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095" y="332656"/>
            <a:ext cx="7416824" cy="627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4175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628800"/>
            <a:ext cx="7315200" cy="3539527"/>
          </a:xfrm>
        </p:spPr>
        <p:txBody>
          <a:bodyPr>
            <a:normAutofit fontScale="85000" lnSpcReduction="10000"/>
          </a:bodyPr>
          <a:lstStyle/>
          <a:p>
            <a:pPr marL="45720" indent="0">
              <a:buNone/>
            </a:pPr>
            <a:r>
              <a:rPr lang="tr-TR" b="1" dirty="0">
                <a:solidFill>
                  <a:schemeClr val="accent2"/>
                </a:solidFill>
              </a:rPr>
              <a:t>JDK(Java Development Kit</a:t>
            </a:r>
            <a:r>
              <a:rPr lang="tr-TR" b="1" dirty="0" smtClean="0">
                <a:solidFill>
                  <a:schemeClr val="accent2"/>
                </a:solidFill>
              </a:rPr>
              <a:t>): </a:t>
            </a:r>
            <a:r>
              <a:rPr lang="tr-TR" dirty="0" smtClean="0"/>
              <a:t>Java </a:t>
            </a:r>
            <a:r>
              <a:rPr lang="tr-TR" dirty="0"/>
              <a:t>da geliştirme yapmak isteyen her</a:t>
            </a:r>
          </a:p>
          <a:p>
            <a:pPr marL="45720" indent="0">
              <a:buNone/>
            </a:pPr>
            <a:r>
              <a:rPr lang="tr-TR" dirty="0"/>
              <a:t>d</a:t>
            </a:r>
            <a:r>
              <a:rPr lang="tr-TR" dirty="0" smtClean="0"/>
              <a:t>eveloper’ın </a:t>
            </a:r>
            <a:r>
              <a:rPr lang="tr-TR" dirty="0"/>
              <a:t>mutlaka indirmesi gereken bir bileşendir. Kısaca </a:t>
            </a:r>
            <a:r>
              <a:rPr lang="tr-TR" dirty="0" err="1"/>
              <a:t>java</a:t>
            </a:r>
            <a:r>
              <a:rPr lang="tr-TR" dirty="0"/>
              <a:t> için</a:t>
            </a:r>
          </a:p>
          <a:p>
            <a:pPr marL="45720" indent="0">
              <a:buNone/>
            </a:pPr>
            <a:r>
              <a:rPr lang="tr-TR" dirty="0"/>
              <a:t>SDK(Software Development Kit) diyebiliriz. Hem yorumlayıcı hem de</a:t>
            </a:r>
          </a:p>
          <a:p>
            <a:pPr marL="45720" indent="0">
              <a:buNone/>
            </a:pPr>
            <a:r>
              <a:rPr lang="tr-TR" dirty="0" smtClean="0"/>
              <a:t>derleyici </a:t>
            </a:r>
            <a:r>
              <a:rPr lang="tr-TR" dirty="0"/>
              <a:t>görevini üstlenmektedir</a:t>
            </a:r>
            <a:r>
              <a:rPr lang="tr-TR" dirty="0" smtClean="0"/>
              <a:t>. JRE </a:t>
            </a:r>
            <a:r>
              <a:rPr lang="tr-TR" dirty="0"/>
              <a:t>ile birlikte </a:t>
            </a:r>
            <a:r>
              <a:rPr lang="tr-TR" dirty="0" err="1"/>
              <a:t>appletleri</a:t>
            </a:r>
            <a:r>
              <a:rPr lang="tr-TR" dirty="0"/>
              <a:t> ve</a:t>
            </a:r>
          </a:p>
          <a:p>
            <a:pPr marL="45720" indent="0">
              <a:buNone/>
            </a:pPr>
            <a:r>
              <a:rPr lang="tr-TR" dirty="0"/>
              <a:t>uygulamaları geliştirirken zorunlu olan </a:t>
            </a:r>
            <a:r>
              <a:rPr lang="tr-TR" dirty="0" err="1"/>
              <a:t>debuggers</a:t>
            </a:r>
            <a:r>
              <a:rPr lang="tr-TR" dirty="0"/>
              <a:t> ve </a:t>
            </a:r>
            <a:r>
              <a:rPr lang="tr-TR" dirty="0" err="1"/>
              <a:t>compilers</a:t>
            </a:r>
            <a:r>
              <a:rPr lang="tr-TR" dirty="0"/>
              <a:t> gibi</a:t>
            </a:r>
          </a:p>
          <a:p>
            <a:pPr marL="45720" indent="0">
              <a:buNone/>
            </a:pPr>
            <a:r>
              <a:rPr lang="tr-TR" dirty="0"/>
              <a:t>geliştirme araçlarını da bünyesinde bulundurur.</a:t>
            </a:r>
          </a:p>
          <a:p>
            <a:endParaRPr lang="tr-TR" dirty="0"/>
          </a:p>
          <a:p>
            <a:pPr marL="45720" indent="0">
              <a:buNone/>
            </a:pPr>
            <a:r>
              <a:rPr lang="tr-TR" dirty="0"/>
              <a:t>O zaman Özetle şu şekilde düşünebiliriz:</a:t>
            </a:r>
          </a:p>
          <a:p>
            <a:endParaRPr lang="tr-TR" dirty="0"/>
          </a:p>
          <a:p>
            <a:r>
              <a:rPr lang="tr-TR" dirty="0" smtClean="0"/>
              <a:t>JRE = JVM </a:t>
            </a:r>
            <a:r>
              <a:rPr lang="tr-TR" dirty="0"/>
              <a:t>+ Java Kütüphaneleri</a:t>
            </a:r>
          </a:p>
          <a:p>
            <a:endParaRPr lang="tr-TR" dirty="0"/>
          </a:p>
          <a:p>
            <a:r>
              <a:rPr lang="tr-TR" dirty="0" smtClean="0"/>
              <a:t>JDK = JRE </a:t>
            </a:r>
            <a:r>
              <a:rPr lang="tr-TR" dirty="0"/>
              <a:t>+ Compiler + </a:t>
            </a:r>
            <a:r>
              <a:rPr lang="tr-TR" dirty="0" err="1"/>
              <a:t>debugger</a:t>
            </a:r>
            <a:endParaRPr lang="tr-TR" dirty="0"/>
          </a:p>
        </p:txBody>
      </p:sp>
    </p:spTree>
    <p:extLst>
      <p:ext uri="{BB962C8B-B14F-4D97-AF65-F5344CB8AC3E}">
        <p14:creationId xmlns:p14="http://schemas.microsoft.com/office/powerpoint/2010/main" val="24271916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476672"/>
            <a:ext cx="7315200" cy="1154097"/>
          </a:xfrm>
        </p:spPr>
        <p:txBody>
          <a:bodyPr>
            <a:normAutofit fontScale="90000"/>
          </a:bodyPr>
          <a:lstStyle/>
          <a:p>
            <a:pPr algn="ctr"/>
            <a:r>
              <a:rPr lang="tr-TR" dirty="0" err="1" smtClean="0"/>
              <a:t>Primitive</a:t>
            </a:r>
            <a:r>
              <a:rPr lang="tr-TR" dirty="0" smtClean="0"/>
              <a:t> </a:t>
            </a:r>
            <a:r>
              <a:rPr lang="tr-TR" dirty="0" err="1" smtClean="0"/>
              <a:t>Type</a:t>
            </a:r>
            <a:r>
              <a:rPr lang="tr-TR" dirty="0" smtClean="0"/>
              <a:t> ile </a:t>
            </a:r>
            <a:r>
              <a:rPr lang="tr-TR" dirty="0" err="1" smtClean="0"/>
              <a:t>Wrapper</a:t>
            </a:r>
            <a:r>
              <a:rPr lang="tr-TR" dirty="0" smtClean="0"/>
              <a:t> Class Arasındaki Farklar</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001639509"/>
              </p:ext>
            </p:extLst>
          </p:nvPr>
        </p:nvGraphicFramePr>
        <p:xfrm>
          <a:off x="1331640" y="1772816"/>
          <a:ext cx="5976664" cy="4867647"/>
        </p:xfrm>
        <a:graphic>
          <a:graphicData uri="http://schemas.openxmlformats.org/drawingml/2006/table">
            <a:tbl>
              <a:tblPr/>
              <a:tblGrid>
                <a:gridCol w="2988332"/>
                <a:gridCol w="2988332"/>
              </a:tblGrid>
              <a:tr h="288032">
                <a:tc gridSpan="2">
                  <a:txBody>
                    <a:bodyPr/>
                    <a:lstStyle/>
                    <a:p>
                      <a:pPr algn="ctr"/>
                      <a:r>
                        <a:rPr lang="tr-TR" sz="1600" b="1" dirty="0">
                          <a:solidFill>
                            <a:schemeClr val="accent2"/>
                          </a:solidFill>
                        </a:rPr>
                        <a:t>Java'da </a:t>
                      </a:r>
                      <a:r>
                        <a:rPr lang="tr-TR" sz="1600" b="1" dirty="0" err="1">
                          <a:solidFill>
                            <a:schemeClr val="accent2"/>
                          </a:solidFill>
                        </a:rPr>
                        <a:t>Wrapper</a:t>
                      </a:r>
                      <a:r>
                        <a:rPr lang="tr-TR" sz="1600" b="1" dirty="0">
                          <a:solidFill>
                            <a:schemeClr val="accent2"/>
                          </a:solidFill>
                        </a:rPr>
                        <a:t> Sınıfına Karşı İlkel Tür</a:t>
                      </a:r>
                    </a:p>
                  </a:txBody>
                  <a:tcPr marL="52814" marR="52814" marT="26407" marB="26407" anchor="ctr">
                    <a:lnL>
                      <a:noFill/>
                    </a:lnL>
                    <a:lnR>
                      <a:noFill/>
                    </a:lnR>
                    <a:lnT>
                      <a:noFill/>
                    </a:lnT>
                    <a:lnB>
                      <a:noFill/>
                    </a:lnB>
                  </a:tcPr>
                </a:tc>
                <a:tc hMerge="1">
                  <a:txBody>
                    <a:bodyPr/>
                    <a:lstStyle/>
                    <a:p>
                      <a:endParaRPr lang="tr-TR"/>
                    </a:p>
                  </a:txBody>
                  <a:tcPr/>
                </a:tc>
              </a:tr>
              <a:tr h="720080">
                <a:tc>
                  <a:txBody>
                    <a:bodyPr/>
                    <a:lstStyle/>
                    <a:p>
                      <a:pPr marL="171450" indent="-171450">
                        <a:buFont typeface="Arial" pitchFamily="34" charset="0"/>
                        <a:buChar char="•"/>
                      </a:pPr>
                      <a:r>
                        <a:rPr lang="tr-TR" sz="1400" dirty="0" err="1"/>
                        <a:t>Wrapper</a:t>
                      </a:r>
                      <a:r>
                        <a:rPr lang="tr-TR" sz="1400" dirty="0"/>
                        <a:t> sınıfı, ilkel türü nesneye ve nesneyi ilkel türe dönüştürmek için bir mekanizma sağlar.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İlkel tür, Java tarafından sağlanan önceden tanımlanmış bir veri türüdür.</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 İlişkili Sınıf</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936105">
                <a:tc>
                  <a:txBody>
                    <a:bodyPr/>
                    <a:lstStyle/>
                    <a:p>
                      <a:pPr marL="171450" indent="-171450">
                        <a:buFont typeface="Arial" pitchFamily="34" charset="0"/>
                        <a:buChar char="•"/>
                      </a:pPr>
                      <a:r>
                        <a:rPr lang="tr-TR" sz="1400" dirty="0"/>
                        <a:t>Bir </a:t>
                      </a:r>
                      <a:r>
                        <a:rPr lang="tr-TR" sz="1400" dirty="0" err="1"/>
                        <a:t>Wrapper</a:t>
                      </a:r>
                      <a:r>
                        <a:rPr lang="tr-TR" sz="1400" dirty="0"/>
                        <a:t> sınıfı bir nesne oluşturmak için kullanılır; bu nedenle, karşılık gelen bir sınıfa sahiptir.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smtClean="0"/>
                        <a:t>İlkel tür bir nesne değildir, dolayısıyla bir sınıfa ait değildir.</a:t>
                      </a:r>
                      <a:endParaRPr lang="tr-TR" sz="1400" dirty="0"/>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Boş Değerler</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504056">
                <a:tc>
                  <a:txBody>
                    <a:bodyPr/>
                    <a:lstStyle/>
                    <a:p>
                      <a:pPr marL="171450" indent="-171450">
                        <a:buFont typeface="Arial" pitchFamily="34" charset="0"/>
                        <a:buChar char="•"/>
                      </a:pPr>
                      <a:r>
                        <a:rPr lang="tr-TR" sz="1400" dirty="0" err="1" smtClean="0"/>
                        <a:t>Wrapper</a:t>
                      </a:r>
                      <a:r>
                        <a:rPr lang="tr-TR" sz="1400" dirty="0" smtClean="0"/>
                        <a:t> sınıfı </a:t>
                      </a:r>
                      <a:r>
                        <a:rPr lang="tr-TR" sz="1400" dirty="0"/>
                        <a:t>nesneleri boş değerlere izin verir.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İlkel bir veri türü </a:t>
                      </a:r>
                      <a:r>
                        <a:rPr lang="tr-TR" sz="1400" dirty="0" err="1"/>
                        <a:t>null</a:t>
                      </a:r>
                      <a:r>
                        <a:rPr lang="tr-TR" sz="1400" dirty="0"/>
                        <a:t> değerlere izin vermez.</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 Bellek </a:t>
                      </a:r>
                      <a:r>
                        <a:rPr lang="tr-TR" sz="1600" b="1" dirty="0" smtClean="0">
                          <a:solidFill>
                            <a:schemeClr val="accent2"/>
                          </a:solidFill>
                        </a:rPr>
                        <a:t>Gerekliliği</a:t>
                      </a:r>
                      <a:r>
                        <a:rPr lang="tr-TR" sz="1600" b="1" dirty="0">
                          <a:solidFill>
                            <a:schemeClr val="accent2"/>
                          </a:solidFill>
                        </a:rPr>
                        <a:t> </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720080">
                <a:tc>
                  <a:txBody>
                    <a:bodyPr/>
                    <a:lstStyle/>
                    <a:p>
                      <a:pPr marL="171450" indent="-171450">
                        <a:buFont typeface="Arial" pitchFamily="34" charset="0"/>
                        <a:buChar char="•"/>
                      </a:pPr>
                      <a:r>
                        <a:rPr lang="tr-TR" sz="1400" dirty="0"/>
                        <a:t>Gerekli bellek ilkel türlerden daha yüksektir</a:t>
                      </a:r>
                      <a:r>
                        <a:rPr lang="tr-TR" sz="1400" dirty="0" smtClean="0"/>
                        <a:t>. Kümelenmiş </a:t>
                      </a:r>
                      <a:r>
                        <a:rPr lang="tr-TR" sz="1400" dirty="0"/>
                        <a:t>Dizin için ek alan gerekmez.</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Gerekli bellek </a:t>
                      </a:r>
                      <a:r>
                        <a:rPr lang="tr-TR" sz="1400" dirty="0" err="1" smtClean="0"/>
                        <a:t>Wrapper</a:t>
                      </a:r>
                      <a:r>
                        <a:rPr lang="tr-TR" sz="1400" dirty="0" smtClean="0"/>
                        <a:t> </a:t>
                      </a:r>
                      <a:r>
                        <a:rPr lang="tr-TR" sz="1400" dirty="0"/>
                        <a:t>sınıflarına göre daha düşük.</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Koleksiyonları</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504056">
                <a:tc>
                  <a:txBody>
                    <a:bodyPr/>
                    <a:lstStyle/>
                    <a:p>
                      <a:pPr marL="171450" indent="-171450">
                        <a:buFont typeface="Arial" pitchFamily="34" charset="0"/>
                        <a:buChar char="•"/>
                      </a:pPr>
                      <a:r>
                        <a:rPr lang="tr-TR" sz="1400" dirty="0"/>
                        <a:t>Bir </a:t>
                      </a:r>
                      <a:r>
                        <a:rPr lang="tr-TR" sz="1400" dirty="0" err="1"/>
                        <a:t>Wrapper</a:t>
                      </a:r>
                      <a:r>
                        <a:rPr lang="tr-TR" sz="1400" dirty="0"/>
                        <a:t> sınıfı </a:t>
                      </a:r>
                      <a:r>
                        <a:rPr lang="tr-TR" sz="1400" dirty="0" err="1"/>
                        <a:t>ArrayList</a:t>
                      </a:r>
                      <a:r>
                        <a:rPr lang="tr-TR" sz="1400" dirty="0"/>
                        <a:t>, vb. Gibi bir koleksiyonla kullanılabilir..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kern="1200" dirty="0">
                          <a:solidFill>
                            <a:schemeClr val="tx1"/>
                          </a:solidFill>
                          <a:latin typeface="+mn-lt"/>
                          <a:ea typeface="+mn-ea"/>
                          <a:cs typeface="+mn-cs"/>
                        </a:rPr>
                        <a:t>Koleksiyonlarda</a:t>
                      </a:r>
                      <a:r>
                        <a:rPr lang="tr-TR" sz="1100" dirty="0"/>
                        <a:t> </a:t>
                      </a:r>
                      <a:r>
                        <a:rPr lang="tr-TR" sz="1400" kern="1200" dirty="0">
                          <a:solidFill>
                            <a:schemeClr val="tx1"/>
                          </a:solidFill>
                          <a:latin typeface="+mn-lt"/>
                          <a:ea typeface="+mn-ea"/>
                          <a:cs typeface="+mn-cs"/>
                        </a:rPr>
                        <a:t>ilkel tip kullanılmaz</a:t>
                      </a:r>
                      <a:r>
                        <a:rPr lang="tr-TR" sz="1100" dirty="0"/>
                        <a:t>.</a:t>
                      </a:r>
                    </a:p>
                  </a:txBody>
                  <a:tcPr marL="52814" marR="52814" marT="26407" marB="26407" anchor="ctr">
                    <a:lnL>
                      <a:noFill/>
                    </a:lnL>
                    <a:lnR>
                      <a:noFill/>
                    </a:lnR>
                    <a:lnT>
                      <a:noFill/>
                    </a:lnT>
                    <a:lnB>
                      <a:noFill/>
                    </a:lnB>
                  </a:tcPr>
                </a:tc>
              </a:tr>
            </a:tbl>
          </a:graphicData>
        </a:graphic>
      </p:graphicFrame>
    </p:spTree>
    <p:extLst>
      <p:ext uri="{BB962C8B-B14F-4D97-AF65-F5344CB8AC3E}">
        <p14:creationId xmlns:p14="http://schemas.microsoft.com/office/powerpoint/2010/main" val="25568017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20688"/>
            <a:ext cx="7315200" cy="1154097"/>
          </a:xfrm>
        </p:spPr>
        <p:txBody>
          <a:bodyPr/>
          <a:lstStyle/>
          <a:p>
            <a:pPr algn="ctr"/>
            <a:r>
              <a:rPr lang="tr-TR" dirty="0" err="1" smtClean="0"/>
              <a:t>Stack</a:t>
            </a:r>
            <a:r>
              <a:rPr lang="tr-TR" dirty="0" smtClean="0"/>
              <a:t> Memory &amp; </a:t>
            </a:r>
            <a:r>
              <a:rPr lang="tr-TR" dirty="0" err="1" smtClean="0"/>
              <a:t>Heap</a:t>
            </a:r>
            <a:r>
              <a:rPr lang="tr-TR" dirty="0" smtClean="0"/>
              <a:t> Memory</a:t>
            </a:r>
            <a:endParaRPr lang="tr-TR" dirty="0"/>
          </a:p>
        </p:txBody>
      </p:sp>
      <p:sp>
        <p:nvSpPr>
          <p:cNvPr id="3" name="İçerik Yer Tutucusu 2"/>
          <p:cNvSpPr>
            <a:spLocks noGrp="1"/>
          </p:cNvSpPr>
          <p:nvPr>
            <p:ph idx="1"/>
          </p:nvPr>
        </p:nvSpPr>
        <p:spPr>
          <a:xfrm>
            <a:off x="899592" y="1916832"/>
            <a:ext cx="7315200" cy="3539527"/>
          </a:xfrm>
        </p:spPr>
        <p:txBody>
          <a:bodyPr>
            <a:normAutofit/>
          </a:bodyPr>
          <a:lstStyle/>
          <a:p>
            <a:r>
              <a:rPr lang="tr-TR" sz="1800" dirty="0"/>
              <a:t>Kodumuz işletim sisteminde bir yer kaplar. Bu yerin boyutu kimi zaman belirli yani değişmez iken kimi zaman ise kullanıcının program esnasında gireceği verilere göre değişebilecek durumdadır. Temel olarak bu farklılıktan dolayı iki farklı yöntem mevcut. Bir diğer deyişle değerlerin RAM de saklandığı 2 kısım vardır: </a:t>
            </a:r>
            <a:r>
              <a:rPr lang="tr-TR" sz="1800" dirty="0" err="1"/>
              <a:t>Stack</a:t>
            </a:r>
            <a:r>
              <a:rPr lang="tr-TR" sz="1800" dirty="0"/>
              <a:t> ve </a:t>
            </a:r>
            <a:r>
              <a:rPr lang="tr-TR" sz="1800" dirty="0" err="1"/>
              <a:t>Heap</a:t>
            </a:r>
            <a:r>
              <a:rPr lang="tr-TR" sz="1800" dirty="0" smtClean="0"/>
              <a:t>.</a:t>
            </a:r>
          </a:p>
          <a:p>
            <a:r>
              <a:rPr lang="tr-TR" sz="1800" dirty="0"/>
              <a:t>Kısaca </a:t>
            </a:r>
            <a:r>
              <a:rPr lang="tr-TR" sz="1800" dirty="0" err="1"/>
              <a:t>Stack</a:t>
            </a:r>
            <a:r>
              <a:rPr lang="tr-TR" sz="1800" dirty="0"/>
              <a:t> için, boyutları belli sabit değerlerin saklandığı kısım ve </a:t>
            </a:r>
            <a:r>
              <a:rPr lang="tr-TR" sz="1800" dirty="0" err="1"/>
              <a:t>Heap</a:t>
            </a:r>
            <a:r>
              <a:rPr lang="tr-TR" sz="1800" dirty="0"/>
              <a:t> için de, değişken değerlerin saklandığı kısım demek </a:t>
            </a:r>
            <a:r>
              <a:rPr lang="tr-TR" sz="1800" dirty="0" smtClean="0"/>
              <a:t>mümkündür.</a:t>
            </a:r>
            <a:endParaRPr lang="tr-TR" sz="1800" dirty="0"/>
          </a:p>
        </p:txBody>
      </p:sp>
      <p:pic>
        <p:nvPicPr>
          <p:cNvPr id="4" name="Picture 2" descr="C:\Users\MSI\Desktop\Stack-Hea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4362201"/>
            <a:ext cx="3168352"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3214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84784"/>
            <a:ext cx="7315200" cy="3539527"/>
          </a:xfrm>
        </p:spPr>
        <p:txBody>
          <a:bodyPr>
            <a:normAutofit/>
          </a:bodyPr>
          <a:lstStyle/>
          <a:p>
            <a:r>
              <a:rPr lang="tr-TR" sz="1800" dirty="0" smtClean="0"/>
              <a:t>Value </a:t>
            </a:r>
            <a:r>
              <a:rPr lang="tr-TR" sz="1800" dirty="0" err="1" smtClean="0"/>
              <a:t>Type</a:t>
            </a:r>
            <a:r>
              <a:rPr lang="tr-TR" sz="1800" dirty="0" smtClean="0"/>
              <a:t> dediğimiz</a:t>
            </a:r>
            <a:r>
              <a:rPr lang="tr-TR" sz="1800" dirty="0"/>
              <a:t> </a:t>
            </a:r>
            <a:r>
              <a:rPr lang="tr-TR" sz="1800" dirty="0" err="1"/>
              <a:t>int</a:t>
            </a:r>
            <a:r>
              <a:rPr lang="tr-TR" sz="1800" dirty="0"/>
              <a:t>, </a:t>
            </a:r>
            <a:r>
              <a:rPr lang="tr-TR" sz="1800" dirty="0" err="1"/>
              <a:t>short</a:t>
            </a:r>
            <a:r>
              <a:rPr lang="tr-TR" sz="1800" dirty="0"/>
              <a:t>, </a:t>
            </a:r>
            <a:r>
              <a:rPr lang="tr-TR" sz="1800" dirty="0" err="1"/>
              <a:t>byte</a:t>
            </a:r>
            <a:r>
              <a:rPr lang="tr-TR" sz="1800" dirty="0"/>
              <a:t>, </a:t>
            </a:r>
            <a:r>
              <a:rPr lang="tr-TR" sz="1800" dirty="0" err="1"/>
              <a:t>long</a:t>
            </a:r>
            <a:r>
              <a:rPr lang="tr-TR" sz="1800" dirty="0"/>
              <a:t>, </a:t>
            </a:r>
            <a:r>
              <a:rPr lang="tr-TR" sz="1800" dirty="0" err="1"/>
              <a:t>decimal</a:t>
            </a:r>
            <a:r>
              <a:rPr lang="tr-TR" sz="1800" dirty="0"/>
              <a:t>, </a:t>
            </a:r>
            <a:r>
              <a:rPr lang="tr-TR" sz="1800" dirty="0" err="1"/>
              <a:t>double</a:t>
            </a:r>
            <a:r>
              <a:rPr lang="tr-TR" sz="1800" dirty="0"/>
              <a:t>, </a:t>
            </a:r>
            <a:r>
              <a:rPr lang="tr-TR" sz="1800" dirty="0" err="1"/>
              <a:t>float</a:t>
            </a:r>
            <a:r>
              <a:rPr lang="tr-TR" sz="1800" dirty="0"/>
              <a:t> gibi tipler </a:t>
            </a:r>
            <a:r>
              <a:rPr lang="tr-TR" sz="1800" dirty="0" err="1"/>
              <a:t>stackte</a:t>
            </a:r>
            <a:r>
              <a:rPr lang="tr-TR" sz="1800" dirty="0"/>
              <a:t> tutulur. </a:t>
            </a:r>
            <a:r>
              <a:rPr lang="tr-TR" sz="1800" dirty="0" err="1"/>
              <a:t>Stackte</a:t>
            </a:r>
            <a:r>
              <a:rPr lang="tr-TR" sz="1800" dirty="0"/>
              <a:t> veriler üst üste </a:t>
            </a:r>
            <a:r>
              <a:rPr lang="tr-TR" sz="1800" dirty="0">
                <a:solidFill>
                  <a:schemeClr val="accent2"/>
                </a:solidFill>
              </a:rPr>
              <a:t>(</a:t>
            </a:r>
            <a:r>
              <a:rPr lang="tr-TR" sz="1800" b="1" dirty="0" smtClean="0">
                <a:solidFill>
                  <a:schemeClr val="accent2"/>
                </a:solidFill>
              </a:rPr>
              <a:t>LIFO</a:t>
            </a:r>
            <a:r>
              <a:rPr lang="tr-TR" sz="1800" dirty="0" smtClean="0">
                <a:solidFill>
                  <a:schemeClr val="accent2"/>
                </a:solidFill>
              </a:rPr>
              <a:t>– </a:t>
            </a:r>
            <a:r>
              <a:rPr lang="tr-TR" sz="1800" i="1" dirty="0" err="1">
                <a:solidFill>
                  <a:schemeClr val="accent2"/>
                </a:solidFill>
              </a:rPr>
              <a:t>Last</a:t>
            </a:r>
            <a:r>
              <a:rPr lang="tr-TR" sz="1800" dirty="0">
                <a:solidFill>
                  <a:schemeClr val="accent2"/>
                </a:solidFill>
              </a:rPr>
              <a:t> in </a:t>
            </a:r>
            <a:r>
              <a:rPr lang="tr-TR" sz="1800" i="1" dirty="0">
                <a:solidFill>
                  <a:schemeClr val="accent2"/>
                </a:solidFill>
              </a:rPr>
              <a:t>First</a:t>
            </a:r>
            <a:r>
              <a:rPr lang="tr-TR" sz="1800" dirty="0">
                <a:solidFill>
                  <a:schemeClr val="accent2"/>
                </a:solidFill>
              </a:rPr>
              <a:t> </a:t>
            </a:r>
            <a:r>
              <a:rPr lang="tr-TR" sz="1800" dirty="0" err="1">
                <a:solidFill>
                  <a:schemeClr val="accent2"/>
                </a:solidFill>
              </a:rPr>
              <a:t>out</a:t>
            </a:r>
            <a:r>
              <a:rPr lang="tr-TR" sz="1800" dirty="0">
                <a:solidFill>
                  <a:schemeClr val="accent2"/>
                </a:solidFill>
              </a:rPr>
              <a:t>)</a:t>
            </a:r>
            <a:r>
              <a:rPr lang="tr-TR" sz="1800" dirty="0"/>
              <a:t> mantığında dizilir ve sırası gelmeden aradaki bir değer ile işlem </a:t>
            </a:r>
            <a:r>
              <a:rPr lang="tr-TR" sz="1800" dirty="0" smtClean="0"/>
              <a:t>yapılamaz. </a:t>
            </a:r>
            <a:r>
              <a:rPr lang="tr-TR" sz="1800" dirty="0"/>
              <a:t>Class </a:t>
            </a:r>
            <a:r>
              <a:rPr lang="tr-TR" sz="1800" dirty="0" err="1"/>
              <a:t>type</a:t>
            </a:r>
            <a:r>
              <a:rPr lang="tr-TR" sz="1800" dirty="0"/>
              <a:t> (Sınıf tipi) değişkenler </a:t>
            </a:r>
            <a:r>
              <a:rPr lang="tr-TR" sz="1800" dirty="0" smtClean="0"/>
              <a:t>ise referans </a:t>
            </a:r>
            <a:r>
              <a:rPr lang="tr-TR" sz="1800" dirty="0"/>
              <a:t>tiplerdir </a:t>
            </a:r>
            <a:r>
              <a:rPr lang="tr-TR" sz="1800" dirty="0" smtClean="0"/>
              <a:t>ve referans </a:t>
            </a:r>
            <a:r>
              <a:rPr lang="tr-TR" sz="1800" dirty="0"/>
              <a:t>ettikleri </a:t>
            </a:r>
            <a:r>
              <a:rPr lang="tr-TR" sz="1800" dirty="0" smtClean="0"/>
              <a:t>model </a:t>
            </a:r>
            <a:r>
              <a:rPr lang="tr-TR" sz="1800" dirty="0" err="1" smtClean="0"/>
              <a:t>Stackte</a:t>
            </a:r>
            <a:r>
              <a:rPr lang="tr-TR" sz="1800" dirty="0" smtClean="0"/>
              <a:t>, değerleri(kendisi) </a:t>
            </a:r>
            <a:r>
              <a:rPr lang="tr-TR" sz="1800" dirty="0"/>
              <a:t>ise </a:t>
            </a:r>
            <a:r>
              <a:rPr lang="tr-TR" sz="1800" dirty="0" err="1"/>
              <a:t>H</a:t>
            </a:r>
            <a:r>
              <a:rPr lang="tr-TR" sz="1800" dirty="0" err="1" smtClean="0"/>
              <a:t>eap’de</a:t>
            </a:r>
            <a:r>
              <a:rPr lang="tr-TR" sz="1800" dirty="0" smtClean="0"/>
              <a:t> </a:t>
            </a:r>
            <a:r>
              <a:rPr lang="tr-TR" sz="1800" dirty="0"/>
              <a:t>saklanır.</a:t>
            </a:r>
          </a:p>
        </p:txBody>
      </p:sp>
      <p:pic>
        <p:nvPicPr>
          <p:cNvPr id="9219" name="Picture 3" descr="C:\Users\MSI\Desktop\cs-stack-v-heap-05-750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053" y="3807158"/>
            <a:ext cx="7143751"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1277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a:t>Java </a:t>
            </a:r>
            <a:r>
              <a:rPr lang="tr-TR" b="1" dirty="0" err="1"/>
              <a:t>Serialization</a:t>
            </a:r>
            <a:r>
              <a:rPr lang="tr-TR" b="1" dirty="0"/>
              <a:t> (Serileştirme) Nedir</a:t>
            </a:r>
            <a:r>
              <a:rPr lang="tr-TR" b="1" dirty="0" smtClean="0"/>
              <a:t>?</a:t>
            </a:r>
            <a:endParaRPr lang="tr-TR" dirty="0"/>
          </a:p>
        </p:txBody>
      </p:sp>
      <p:sp>
        <p:nvSpPr>
          <p:cNvPr id="3" name="İçerik Yer Tutucusu 2"/>
          <p:cNvSpPr>
            <a:spLocks noGrp="1"/>
          </p:cNvSpPr>
          <p:nvPr>
            <p:ph idx="1"/>
          </p:nvPr>
        </p:nvSpPr>
        <p:spPr>
          <a:xfrm>
            <a:off x="899592" y="2276872"/>
            <a:ext cx="7315200" cy="3539527"/>
          </a:xfrm>
        </p:spPr>
        <p:txBody>
          <a:bodyPr>
            <a:normAutofit fontScale="92500" lnSpcReduction="20000"/>
          </a:bodyPr>
          <a:lstStyle/>
          <a:p>
            <a:r>
              <a:rPr lang="tr-TR" sz="1800" dirty="0" smtClean="0"/>
              <a:t>Java </a:t>
            </a:r>
            <a:r>
              <a:rPr lang="tr-TR" sz="1800" dirty="0"/>
              <a:t>tamamen nesne yönelimli bir programlama dili olduğu için, Java üzerinde uygulama geliştirirken nesneleri sıkça kullanıyoruz. Java platformunda bilindiği gibi, </a:t>
            </a:r>
            <a:r>
              <a:rPr lang="tr-TR" sz="1800" dirty="0" err="1"/>
              <a:t>int</a:t>
            </a:r>
            <a:r>
              <a:rPr lang="tr-TR" sz="1800" dirty="0"/>
              <a:t>, </a:t>
            </a:r>
            <a:r>
              <a:rPr lang="tr-TR" sz="1800" dirty="0" err="1"/>
              <a:t>double</a:t>
            </a:r>
            <a:r>
              <a:rPr lang="tr-TR" sz="1800" dirty="0"/>
              <a:t>, </a:t>
            </a:r>
            <a:r>
              <a:rPr lang="tr-TR" sz="1800" dirty="0" err="1"/>
              <a:t>byte</a:t>
            </a:r>
            <a:r>
              <a:rPr lang="tr-TR" sz="1800" dirty="0"/>
              <a:t> gibi </a:t>
            </a:r>
            <a:r>
              <a:rPr lang="tr-TR" sz="1800" dirty="0" err="1"/>
              <a:t>primitive</a:t>
            </a:r>
            <a:r>
              <a:rPr lang="tr-TR" sz="1800" dirty="0"/>
              <a:t> tipler dışındaki </a:t>
            </a:r>
            <a:r>
              <a:rPr lang="tr-TR" sz="1800" dirty="0" err="1"/>
              <a:t>herşey</a:t>
            </a:r>
            <a:r>
              <a:rPr lang="tr-TR" sz="1800" dirty="0"/>
              <a:t> </a:t>
            </a:r>
            <a:r>
              <a:rPr lang="tr-TR" sz="1800" dirty="0" smtClean="0"/>
              <a:t>nesnedir. Ancak </a:t>
            </a:r>
            <a:r>
              <a:rPr lang="tr-TR" sz="1800" dirty="0"/>
              <a:t>Java’da kullanılan nesneler, Java platformunda (JVM) hayat bulurlar. Platform dışında nesnelerin, hiçbir anlamı yoktur. Nesne yönelimli programlama paradigmasını destekleyen Java’da, tasarlanan nesnelerin tekrar kullanılabilmesi (</a:t>
            </a:r>
            <a:r>
              <a:rPr lang="tr-TR" sz="1800" dirty="0" err="1"/>
              <a:t>reuse</a:t>
            </a:r>
            <a:r>
              <a:rPr lang="tr-TR" sz="1800" dirty="0"/>
              <a:t>) önemli bir konu olduğuna göre, bu nesneleri Java platformu dışında da hayata geçirmek gerçekten önemlidir. Bahsedilen bu problem, Java </a:t>
            </a:r>
            <a:r>
              <a:rPr lang="tr-TR" sz="1800" dirty="0" err="1"/>
              <a:t>Serialization</a:t>
            </a:r>
            <a:r>
              <a:rPr lang="tr-TR" sz="1800" dirty="0"/>
              <a:t> API sayesinde çok kolay bir şekilde aşılabiliyor</a:t>
            </a:r>
            <a:r>
              <a:rPr lang="tr-TR" sz="1800" dirty="0" smtClean="0"/>
              <a:t>.</a:t>
            </a:r>
          </a:p>
          <a:p>
            <a:endParaRPr lang="tr-TR" sz="1800" dirty="0" smtClean="0"/>
          </a:p>
          <a:p>
            <a:r>
              <a:rPr lang="tr-TR" sz="1800" dirty="0" smtClean="0"/>
              <a:t>Java </a:t>
            </a:r>
            <a:r>
              <a:rPr lang="tr-TR" sz="1800" dirty="0" err="1"/>
              <a:t>Serialization</a:t>
            </a:r>
            <a:r>
              <a:rPr lang="tr-TR" sz="1800" dirty="0"/>
              <a:t> API sayesinde bir nesnenin birebir kopyasını, Java platformu dışında da depolayabiliriz. Bu mekanizma ile daha sonra,  nesneyi depolanan yerden çekip, aynı durum (</a:t>
            </a:r>
            <a:r>
              <a:rPr lang="tr-TR" sz="1800" dirty="0" err="1"/>
              <a:t>state</a:t>
            </a:r>
            <a:r>
              <a:rPr lang="tr-TR" sz="1800" dirty="0"/>
              <a:t>) ve özellikleri ile kullanmaya devam edebiliriz. Tüm bu sisteme, </a:t>
            </a:r>
            <a:r>
              <a:rPr lang="tr-TR" sz="1800" b="1" dirty="0"/>
              <a:t>Object </a:t>
            </a:r>
            <a:r>
              <a:rPr lang="tr-TR" sz="1800" b="1" dirty="0" err="1"/>
              <a:t>Serialization</a:t>
            </a:r>
            <a:r>
              <a:rPr lang="tr-TR" sz="1800" dirty="0"/>
              <a:t> (Nesne Serileştirme) adı verilir.</a:t>
            </a:r>
          </a:p>
          <a:p>
            <a:endParaRPr lang="tr-TR" sz="1800" dirty="0"/>
          </a:p>
          <a:p>
            <a:endParaRPr lang="tr-TR" dirty="0"/>
          </a:p>
        </p:txBody>
      </p:sp>
    </p:spTree>
    <p:extLst>
      <p:ext uri="{BB962C8B-B14F-4D97-AF65-F5344CB8AC3E}">
        <p14:creationId xmlns:p14="http://schemas.microsoft.com/office/powerpoint/2010/main" val="8559988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fontScale="70000" lnSpcReduction="20000"/>
          </a:bodyPr>
          <a:lstStyle/>
          <a:p>
            <a:r>
              <a:rPr lang="tr-TR" dirty="0">
                <a:hlinkClick r:id="rId2"/>
              </a:rPr>
              <a:t>https://</a:t>
            </a:r>
            <a:r>
              <a:rPr lang="tr-TR" dirty="0" smtClean="0">
                <a:hlinkClick r:id="rId2"/>
              </a:rPr>
              <a:t>tr.wikipedia.org/wiki/Derleyici</a:t>
            </a:r>
            <a:endParaRPr lang="tr-TR" dirty="0" smtClean="0"/>
          </a:p>
          <a:p>
            <a:r>
              <a:rPr lang="tr-TR" dirty="0">
                <a:hlinkClick r:id="rId3"/>
              </a:rPr>
              <a:t>http://bilgioloji.com/pages/yazilim/kod/program/giris/derleyici-compiler-nedir</a:t>
            </a:r>
            <a:r>
              <a:rPr lang="tr-TR" dirty="0" smtClean="0">
                <a:hlinkClick r:id="rId3"/>
              </a:rPr>
              <a:t>/</a:t>
            </a:r>
            <a:endParaRPr lang="tr-TR" dirty="0" smtClean="0"/>
          </a:p>
          <a:p>
            <a:r>
              <a:rPr lang="tr-TR" dirty="0">
                <a:hlinkClick r:id="rId4"/>
              </a:rPr>
              <a:t>https://</a:t>
            </a:r>
            <a:r>
              <a:rPr lang="tr-TR" dirty="0" smtClean="0">
                <a:hlinkClick r:id="rId4"/>
              </a:rPr>
              <a:t>wmaraci.com/nedir/compiler</a:t>
            </a:r>
            <a:endParaRPr lang="tr-TR" dirty="0" smtClean="0"/>
          </a:p>
          <a:p>
            <a:r>
              <a:rPr lang="tr-TR" dirty="0">
                <a:hlinkClick r:id="rId5"/>
              </a:rPr>
              <a:t>http://www.bilisimakale.com/2018/11/13/yorumlayici-interpreter-ve-derleyici-compiler-nedir</a:t>
            </a:r>
            <a:r>
              <a:rPr lang="tr-TR" dirty="0" smtClean="0">
                <a:hlinkClick r:id="rId5"/>
              </a:rPr>
              <a:t>/</a:t>
            </a:r>
            <a:endParaRPr lang="tr-TR" dirty="0" smtClean="0"/>
          </a:p>
          <a:p>
            <a:r>
              <a:rPr lang="tr-TR" dirty="0">
                <a:hlinkClick r:id="rId6"/>
              </a:rPr>
              <a:t>https://medium.com/@msenell/derleyi%CC%87ci%CC%87-compiler-ve-yorumlayici-interpreter-%</a:t>
            </a:r>
            <a:r>
              <a:rPr lang="tr-TR" dirty="0" smtClean="0">
                <a:hlinkClick r:id="rId6"/>
              </a:rPr>
              <a:t>C3%BCzeri%CC%87ne-bi%CC%87r-deneme-d8656619ef6</a:t>
            </a:r>
            <a:endParaRPr lang="tr-TR" dirty="0" smtClean="0"/>
          </a:p>
          <a:p>
            <a:r>
              <a:rPr lang="tr-TR" dirty="0">
                <a:hlinkClick r:id="rId7"/>
              </a:rPr>
              <a:t>https://</a:t>
            </a:r>
            <a:r>
              <a:rPr lang="tr-TR" dirty="0" smtClean="0">
                <a:hlinkClick r:id="rId7"/>
              </a:rPr>
              <a:t>ceaksan.com/tr/compiler-interpreter</a:t>
            </a:r>
            <a:endParaRPr lang="tr-TR" dirty="0" smtClean="0"/>
          </a:p>
          <a:p>
            <a:r>
              <a:rPr lang="tr-TR" dirty="0">
                <a:hlinkClick r:id="rId8"/>
              </a:rPr>
              <a:t>https://anilemreozcelik.wordpress.com/2015/07/20/45</a:t>
            </a:r>
            <a:r>
              <a:rPr lang="tr-TR" dirty="0" smtClean="0">
                <a:hlinkClick r:id="rId8"/>
              </a:rPr>
              <a:t>/</a:t>
            </a:r>
            <a:endParaRPr lang="tr-TR" dirty="0" smtClean="0"/>
          </a:p>
          <a:p>
            <a:r>
              <a:rPr lang="tr-TR" dirty="0">
                <a:hlinkClick r:id="rId9"/>
              </a:rPr>
              <a:t>https://hasancelik.org/java-hafiza-yonetimi/Java-memory-models-pass-by-value-reference</a:t>
            </a:r>
            <a:r>
              <a:rPr lang="tr-TR" dirty="0" smtClean="0">
                <a:hlinkClick r:id="rId9"/>
              </a:rPr>
              <a:t>/</a:t>
            </a:r>
            <a:endParaRPr lang="tr-TR" dirty="0" smtClean="0"/>
          </a:p>
          <a:p>
            <a:r>
              <a:rPr lang="tr-TR" dirty="0">
                <a:hlinkClick r:id="rId10"/>
              </a:rPr>
              <a:t>https://</a:t>
            </a:r>
            <a:r>
              <a:rPr lang="tr-TR" dirty="0" smtClean="0">
                <a:hlinkClick r:id="rId10"/>
              </a:rPr>
              <a:t>tr.sawakinome.com/articles/technology/difference-between-wrapper-class-and-primitive-type-in-java-2.html</a:t>
            </a:r>
            <a:endParaRPr lang="tr-TR" dirty="0" smtClean="0"/>
          </a:p>
          <a:p>
            <a:r>
              <a:rPr lang="tr-TR" dirty="0">
                <a:hlinkClick r:id="rId11"/>
              </a:rPr>
              <a:t>http://volkanozturk.net/java-serialization-serilestirme-nedir</a:t>
            </a:r>
            <a:r>
              <a:rPr lang="tr-TR" dirty="0" smtClean="0">
                <a:hlinkClick r:id="rId11"/>
              </a:rPr>
              <a:t>/</a:t>
            </a:r>
            <a:endParaRPr lang="tr-TR" dirty="0" smtClean="0"/>
          </a:p>
          <a:p>
            <a:r>
              <a:rPr lang="tr-TR" dirty="0">
                <a:hlinkClick r:id="rId12"/>
              </a:rPr>
              <a:t>https://umiitkose.com/2020/08/java-serialization-deserialization-islemleri</a:t>
            </a:r>
            <a:r>
              <a:rPr lang="tr-TR" dirty="0" smtClean="0">
                <a:hlinkClick r:id="rId12"/>
              </a:rPr>
              <a:t>/</a:t>
            </a:r>
            <a:endParaRPr lang="tr-TR" dirty="0" smtClean="0"/>
          </a:p>
          <a:p>
            <a:r>
              <a:rPr lang="tr-TR" dirty="0" err="1">
                <a:hlinkClick r:id="rId13"/>
              </a:rPr>
              <a:t>Stack</a:t>
            </a:r>
            <a:r>
              <a:rPr lang="tr-TR" dirty="0">
                <a:hlinkClick r:id="rId13"/>
              </a:rPr>
              <a:t> ve </a:t>
            </a:r>
            <a:r>
              <a:rPr lang="tr-TR" dirty="0" err="1">
                <a:hlinkClick r:id="rId13"/>
              </a:rPr>
              <a:t>Heap</a:t>
            </a:r>
            <a:r>
              <a:rPr lang="tr-TR" dirty="0">
                <a:hlinkClick r:id="rId13"/>
              </a:rPr>
              <a:t> Kavramları - Nedir Ne Değildir? | Yazılımcı Gençlik</a:t>
            </a:r>
            <a:r>
              <a:rPr lang="tr-TR" dirty="0"/>
              <a:t> </a:t>
            </a:r>
            <a:endParaRPr lang="tr-TR" dirty="0" smtClean="0"/>
          </a:p>
          <a:p>
            <a:r>
              <a:rPr lang="tr-TR" dirty="0" err="1">
                <a:hlinkClick r:id="rId14"/>
              </a:rPr>
              <a:t>Stack</a:t>
            </a:r>
            <a:r>
              <a:rPr lang="tr-TR" dirty="0">
                <a:hlinkClick r:id="rId14"/>
              </a:rPr>
              <a:t> &amp; </a:t>
            </a:r>
            <a:r>
              <a:rPr lang="tr-TR" dirty="0" err="1">
                <a:hlinkClick r:id="rId14"/>
              </a:rPr>
              <a:t>Heap</a:t>
            </a:r>
            <a:r>
              <a:rPr lang="tr-TR" dirty="0">
                <a:hlinkClick r:id="rId14"/>
              </a:rPr>
              <a:t> Kavramları | Gökhan Gökalp</a:t>
            </a:r>
            <a:r>
              <a:rPr lang="tr-TR" dirty="0"/>
              <a:t> </a:t>
            </a:r>
          </a:p>
          <a:p>
            <a:endParaRPr lang="tr-TR" dirty="0" smtClean="0"/>
          </a:p>
          <a:p>
            <a:endParaRPr lang="tr-TR" dirty="0"/>
          </a:p>
        </p:txBody>
      </p:sp>
    </p:spTree>
    <p:extLst>
      <p:ext uri="{BB962C8B-B14F-4D97-AF65-F5344CB8AC3E}">
        <p14:creationId xmlns:p14="http://schemas.microsoft.com/office/powerpoint/2010/main" val="2929621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normAutofit fontScale="90000"/>
          </a:bodyPr>
          <a:lstStyle/>
          <a:p>
            <a:pPr algn="ctr"/>
            <a:r>
              <a:rPr lang="tr-TR" b="1" dirty="0"/>
              <a:t>Unicode </a:t>
            </a:r>
            <a:r>
              <a:rPr lang="tr-TR" b="1" dirty="0" smtClean="0"/>
              <a:t>Nedir ?</a:t>
            </a:r>
            <a:r>
              <a:rPr lang="tr-TR" b="1" dirty="0"/>
              <a:t/>
            </a:r>
            <a:br>
              <a:rPr lang="tr-TR" b="1" dirty="0"/>
            </a:br>
            <a:endParaRPr lang="tr-TR" dirty="0"/>
          </a:p>
        </p:txBody>
      </p:sp>
      <p:sp>
        <p:nvSpPr>
          <p:cNvPr id="3" name="İçerik Yer Tutucusu 2"/>
          <p:cNvSpPr>
            <a:spLocks noGrp="1"/>
          </p:cNvSpPr>
          <p:nvPr>
            <p:ph idx="1"/>
          </p:nvPr>
        </p:nvSpPr>
        <p:spPr>
          <a:xfrm>
            <a:off x="899592" y="1700808"/>
            <a:ext cx="7560840" cy="4104456"/>
          </a:xfrm>
        </p:spPr>
        <p:txBody>
          <a:bodyPr>
            <a:normAutofit fontScale="92500" lnSpcReduction="20000"/>
          </a:bodyPr>
          <a:lstStyle/>
          <a:p>
            <a:r>
              <a:rPr lang="tr-TR" b="1" dirty="0"/>
              <a:t>Unicode</a:t>
            </a:r>
            <a:r>
              <a:rPr lang="tr-TR" dirty="0"/>
              <a:t> (</a:t>
            </a:r>
            <a:r>
              <a:rPr lang="tr-TR" b="1" dirty="0"/>
              <a:t>Evrensel Kod</a:t>
            </a:r>
            <a:r>
              <a:rPr lang="tr-TR" dirty="0"/>
              <a:t>) </a:t>
            </a:r>
            <a:r>
              <a:rPr lang="tr-TR" dirty="0" smtClean="0"/>
              <a:t>Unicode </a:t>
            </a:r>
            <a:r>
              <a:rPr lang="tr-TR" dirty="0" err="1" smtClean="0"/>
              <a:t>Consortium</a:t>
            </a:r>
            <a:r>
              <a:rPr lang="tr-TR" dirty="0"/>
              <a:t> organizasyonu tarafından geliştirilen ve her karaktere bir sayı değeri karşılığı atayan bir endüstri standardıdır. Sistemin amacı farklı karakter kodlama sistemlerinin birbiriyle tutarlı çalışmasını ve dünyadaki tüm yazım sistemlerinden metinlerin bilgisayar ortamında tek bir standart altında temsil edilebilmesini sağlamaktır</a:t>
            </a:r>
            <a:r>
              <a:rPr lang="tr-TR" dirty="0" smtClean="0"/>
              <a:t>.</a:t>
            </a:r>
          </a:p>
          <a:p>
            <a:pPr marL="45720" indent="0">
              <a:buNone/>
            </a:pPr>
            <a:endParaRPr lang="tr-TR" dirty="0" smtClean="0"/>
          </a:p>
          <a:p>
            <a:r>
              <a:rPr lang="tr-TR" dirty="0"/>
              <a:t>Unicode'un kökeni 1987'ye dek uzanmaktadır. Bu tarihte Xerox çalışanı Joe </a:t>
            </a:r>
            <a:r>
              <a:rPr lang="tr-TR" dirty="0" err="1"/>
              <a:t>Becker</a:t>
            </a:r>
            <a:r>
              <a:rPr lang="tr-TR" dirty="0"/>
              <a:t> ve Apple çalışanı Mark </a:t>
            </a:r>
            <a:r>
              <a:rPr lang="tr-TR" dirty="0" err="1"/>
              <a:t>Davis</a:t>
            </a:r>
            <a:r>
              <a:rPr lang="tr-TR" dirty="0"/>
              <a:t> evrensel bir karakter kümesi oluşturmanın sağlayacağı faydalar üzerinde çalışma yapmaktaydı</a:t>
            </a:r>
            <a:r>
              <a:rPr lang="tr-TR" dirty="0" smtClean="0"/>
              <a:t>.</a:t>
            </a:r>
            <a:r>
              <a:rPr lang="tr-TR" dirty="0"/>
              <a:t> Ağustos 1988 tarihinde, Joe </a:t>
            </a:r>
            <a:r>
              <a:rPr lang="tr-TR" dirty="0" err="1"/>
              <a:t>Becker</a:t>
            </a:r>
            <a:r>
              <a:rPr lang="tr-TR" dirty="0"/>
              <a:t> "şimdilik Unicode olarak adlandırılan uluslararası/</a:t>
            </a:r>
            <a:r>
              <a:rPr lang="tr-TR" dirty="0" err="1"/>
              <a:t>çokdilli</a:t>
            </a:r>
            <a:r>
              <a:rPr lang="tr-TR" dirty="0"/>
              <a:t> metin karakteri kodlama sistemi" için bir teklif taslağı hazırladı. </a:t>
            </a:r>
            <a:r>
              <a:rPr lang="tr-TR" i="1" dirty="0"/>
              <a:t>Unicode</a:t>
            </a:r>
            <a:r>
              <a:rPr lang="tr-TR" dirty="0"/>
              <a:t> ismini eşsiz, tek ve evrensel bir kodlama sistemini çağrıştırması amacıyla seçtiğini belirtmiştir</a:t>
            </a:r>
            <a:r>
              <a:rPr lang="tr-TR" dirty="0" smtClean="0"/>
              <a:t>.</a:t>
            </a:r>
            <a:endParaRPr lang="tr-TR" dirty="0"/>
          </a:p>
        </p:txBody>
      </p:sp>
    </p:spTree>
    <p:extLst>
      <p:ext uri="{BB962C8B-B14F-4D97-AF65-F5344CB8AC3E}">
        <p14:creationId xmlns:p14="http://schemas.microsoft.com/office/powerpoint/2010/main" val="941593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ktif">
  <a:themeElements>
    <a:clrScheme name="Perspektif">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is Klasi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ktif">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368</TotalTime>
  <Words>4166</Words>
  <Application>Microsoft Office PowerPoint</Application>
  <PresentationFormat>Ekran Gösterisi (4:3)</PresentationFormat>
  <Paragraphs>337</Paragraphs>
  <Slides>85</Slides>
  <Notes>0</Notes>
  <HiddenSlides>0</HiddenSlides>
  <MMClips>0</MMClips>
  <ScaleCrop>false</ScaleCrop>
  <HeadingPairs>
    <vt:vector size="4" baseType="variant">
      <vt:variant>
        <vt:lpstr>Tema</vt:lpstr>
      </vt:variant>
      <vt:variant>
        <vt:i4>1</vt:i4>
      </vt:variant>
      <vt:variant>
        <vt:lpstr>Slayt Başlıkları</vt:lpstr>
      </vt:variant>
      <vt:variant>
        <vt:i4>85</vt:i4>
      </vt:variant>
    </vt:vector>
  </HeadingPairs>
  <TitlesOfParts>
    <vt:vector size="86" baseType="lpstr">
      <vt:lpstr>Perspektif</vt:lpstr>
      <vt:lpstr>PATİKA – INNOVA      JAVA SPRİNG BOOTCAMP PROGRAMI</vt:lpstr>
      <vt:lpstr>PATİKA – INNOVA      JAVA SPRİNG BOOTCAMP PROGRAMI</vt:lpstr>
      <vt:lpstr>SOLID Nedir ? Solid Yazılım Prensipleri Nelerdir ? </vt:lpstr>
      <vt:lpstr>PowerPoint Sunusu</vt:lpstr>
      <vt:lpstr>PowerPoint Sunusu</vt:lpstr>
      <vt:lpstr>PATİKA – INNOVA      JAVA SPRİNG BOOTCAMP PROGRAMI</vt:lpstr>
      <vt:lpstr>ASCII Code Nedir ? </vt:lpstr>
      <vt:lpstr>PowerPoint Sunusu</vt:lpstr>
      <vt:lpstr>Unicode Nedir ? </vt:lpstr>
      <vt:lpstr>ASCII Code ile UNICODE Arasındaki Farklar</vt:lpstr>
      <vt:lpstr>JAR ve WAR</vt:lpstr>
      <vt:lpstr>PowerPoint Sunusu</vt:lpstr>
      <vt:lpstr>JAR ve WAR Arasındaki Farklar</vt:lpstr>
      <vt:lpstr>Absolute Path </vt:lpstr>
      <vt:lpstr>PowerPoint Sunusu</vt:lpstr>
      <vt:lpstr>Kaynakça</vt:lpstr>
      <vt:lpstr>PATİKA – INNOVA      JAVA SPRİNG BOOTCAMP PROGRAMI</vt:lpstr>
      <vt:lpstr>Alternatives </vt:lpstr>
      <vt:lpstr>PowerPoint Sunusu</vt:lpstr>
      <vt:lpstr>PowerPoint Sunusu</vt:lpstr>
      <vt:lpstr>Qualifier</vt:lpstr>
      <vt:lpstr>PowerPoint Sunusu</vt:lpstr>
      <vt:lpstr>PowerPoint Sunusu</vt:lpstr>
      <vt:lpstr>PowerPoint Sunusu</vt:lpstr>
      <vt:lpstr>PowerPoint Sunusu</vt:lpstr>
      <vt:lpstr>EnumQualifier </vt:lpstr>
      <vt:lpstr>PowerPoint Sunusu</vt:lpstr>
      <vt:lpstr>PowerPoint Sunusu</vt:lpstr>
      <vt:lpstr>Interceptor</vt:lpstr>
      <vt:lpstr>PowerPoint Sunusu</vt:lpstr>
      <vt:lpstr>PowerPoint Sunusu</vt:lpstr>
      <vt:lpstr>Stereotype</vt:lpstr>
      <vt:lpstr>PowerPoint Sunusu</vt:lpstr>
      <vt:lpstr>Kaynakça</vt:lpstr>
      <vt:lpstr>PATİKA – INNOVA      JAVA SPRİNG BOOTCAMP PROGRAMI</vt:lpstr>
      <vt:lpstr>JAVA 8 İLE GELEN ÖZELLİKLER</vt:lpstr>
      <vt:lpstr>Lambda Expressions </vt:lpstr>
      <vt:lpstr>Functional interfaces </vt:lpstr>
      <vt:lpstr>Method References </vt:lpstr>
      <vt:lpstr>PowerPoint Sunusu</vt:lpstr>
      <vt:lpstr>Stream API </vt:lpstr>
      <vt:lpstr>PowerPoint Sunusu</vt:lpstr>
      <vt:lpstr>Optional Class </vt:lpstr>
      <vt:lpstr>Concurrency Enhancements </vt:lpstr>
      <vt:lpstr>PowerPoint Sunusu</vt:lpstr>
      <vt:lpstr>PowerPoint Sunusu</vt:lpstr>
      <vt:lpstr>PowerPoint Sunusu</vt:lpstr>
      <vt:lpstr>JDBC İyileştirmeleri </vt:lpstr>
      <vt:lpstr>SOLID Nedir ? Solid Yazılım Prensipleri Nelerdir ? </vt:lpstr>
      <vt:lpstr>PowerPoint Sunusu</vt:lpstr>
      <vt:lpstr>PowerPoint Sunusu</vt:lpstr>
      <vt:lpstr>MVC Nedir? </vt:lpstr>
      <vt:lpstr>PowerPoint Sunusu</vt:lpstr>
      <vt:lpstr>Model</vt:lpstr>
      <vt:lpstr>View</vt:lpstr>
      <vt:lpstr>Controller</vt:lpstr>
      <vt:lpstr>DESIGN PATTERN</vt:lpstr>
      <vt:lpstr>PowerPoint Sunusu</vt:lpstr>
      <vt:lpstr>Creational Patterns  (Yaratımsal Kalıplar) </vt:lpstr>
      <vt:lpstr>PowerPoint Sunusu</vt:lpstr>
      <vt:lpstr>Singleton Design Pattern </vt:lpstr>
      <vt:lpstr>PowerPoint Sunusu</vt:lpstr>
      <vt:lpstr>Builder Design Pattern</vt:lpstr>
      <vt:lpstr>PowerPoint Sunusu</vt:lpstr>
      <vt:lpstr>PowerPoint Sunusu</vt:lpstr>
      <vt:lpstr>PowerPoint Sunusu</vt:lpstr>
      <vt:lpstr>JAVA 9 İLE GELEN ÖZELLİKLER </vt:lpstr>
      <vt:lpstr>PowerPoint Sunusu</vt:lpstr>
      <vt:lpstr>Kaynakça</vt:lpstr>
      <vt:lpstr>PATİKA – INNOVA      JAVA SPRİNG BOOTCAMP PROGRAMI</vt:lpstr>
      <vt:lpstr>Compiler Nedir ?</vt:lpstr>
      <vt:lpstr>PowerPoint Sunusu</vt:lpstr>
      <vt:lpstr>Interpreter Nedir ?</vt:lpstr>
      <vt:lpstr>Interpreter  - Compiler  Arasındaki Farklar</vt:lpstr>
      <vt:lpstr>Pass by Value Nedir ? Pass by Reference Nedir?</vt:lpstr>
      <vt:lpstr>PowerPoint Sunusu</vt:lpstr>
      <vt:lpstr>Pass by Value  (Değer ile Geçirme) - JAVA </vt:lpstr>
      <vt:lpstr>Kavram Açıklamaları</vt:lpstr>
      <vt:lpstr>PowerPoint Sunusu</vt:lpstr>
      <vt:lpstr>PowerPoint Sunusu</vt:lpstr>
      <vt:lpstr>Primitive Type ile Wrapper Class Arasındaki Farklar</vt:lpstr>
      <vt:lpstr>Stack Memory &amp; Heap Memory</vt:lpstr>
      <vt:lpstr>PowerPoint Sunusu</vt:lpstr>
      <vt:lpstr>Java Serialization (Serileştirme) Nedir?</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 INNOVA      JAVA SPRİNG BOOTCAMP PROGRAMI</dc:title>
  <dc:creator>MSI</dc:creator>
  <cp:lastModifiedBy>MSI</cp:lastModifiedBy>
  <cp:revision>37</cp:revision>
  <dcterms:created xsi:type="dcterms:W3CDTF">2022-01-09T00:56:56Z</dcterms:created>
  <dcterms:modified xsi:type="dcterms:W3CDTF">2022-02-12T02:29:16Z</dcterms:modified>
</cp:coreProperties>
</file>