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6" r:id="rId3"/>
    <p:sldId id="278" r:id="rId4"/>
    <p:sldId id="282" r:id="rId5"/>
    <p:sldId id="267" r:id="rId6"/>
    <p:sldId id="283" r:id="rId7"/>
    <p:sldId id="284" r:id="rId8"/>
    <p:sldId id="285" r:id="rId9"/>
    <p:sldId id="287" r:id="rId10"/>
    <p:sldId id="286" r:id="rId11"/>
    <p:sldId id="288" r:id="rId12"/>
    <p:sldId id="289" r:id="rId13"/>
    <p:sldId id="290" r:id="rId14"/>
    <p:sldId id="291" r:id="rId15"/>
    <p:sldId id="292" r:id="rId16"/>
    <p:sldId id="293"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C30DC89F-3F4E-469D-97FC-4AFC5C59CE8D}">
          <p14:sldIdLst>
            <p14:sldId id="257"/>
          </p14:sldIdLst>
        </p14:section>
        <p14:section name="Single Responsibility Principle" id="{5612A085-3874-4C84-A99C-7FA582E0B97A}">
          <p14:sldIdLst>
            <p14:sldId id="266"/>
            <p14:sldId id="278"/>
            <p14:sldId id="282"/>
          </p14:sldIdLst>
        </p14:section>
        <p14:section name="Open/Closed Principle" id="{D130F558-DF4B-4E3C-941C-F8504A52FE2C}">
          <p14:sldIdLst>
            <p14:sldId id="267"/>
            <p14:sldId id="283"/>
            <p14:sldId id="284"/>
          </p14:sldIdLst>
        </p14:section>
        <p14:section name="Liskov ‘s Substitution Principle" id="{13621770-40A4-4A7E-9649-BEDF635A0E8A}">
          <p14:sldIdLst>
            <p14:sldId id="285"/>
            <p14:sldId id="287"/>
            <p14:sldId id="286"/>
          </p14:sldIdLst>
        </p14:section>
        <p14:section name="Interface Segregation Principle" id="{F8B42185-3ED3-42C7-9BE7-832144005D89}">
          <p14:sldIdLst>
            <p14:sldId id="288"/>
            <p14:sldId id="289"/>
            <p14:sldId id="290"/>
          </p14:sldIdLst>
        </p14:section>
        <p14:section name="Dependency Inversion Principle" id="{B88D5F83-9C54-4AD9-BEB7-F1C642D5840D}">
          <p14:sldIdLst>
            <p14:sldId id="291"/>
            <p14:sldId id="292"/>
            <p14:sldId id="293"/>
          </p14:sldIdLst>
        </p14:section>
        <p14:section name="Github" id="{A9F594E8-1B39-4F1B-A244-39FCA4F39D08}">
          <p14:sldIdLst>
            <p14:sldId id="277"/>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57" d="100"/>
          <a:sy n="57" d="100"/>
        </p:scale>
        <p:origin x="662" y="4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157-INNOVA-JAVA-SPRING-BOOTCAMP/hafta-4-odevleri-hsyncyln" TargetMode="External"/><Relationship Id="rId2" Type="http://schemas.openxmlformats.org/officeDocument/2006/relationships/hyperlink" Target="https://github.com/hsyncyln/SpringMvcSpringDataSpringR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Innova - patika java spring bootcamp – HAFTA </a:t>
            </a:r>
            <a:r>
              <a:rPr lang="tr-TR" dirty="0" smtClean="0"/>
              <a:t>4 - SOLıD</a:t>
            </a:r>
            <a:endParaRPr lang="tr-TR" dirty="0"/>
          </a:p>
        </p:txBody>
      </p:sp>
      <p:sp>
        <p:nvSpPr>
          <p:cNvPr id="3" name="Subtitle 2"/>
          <p:cNvSpPr>
            <a:spLocks noGrp="1"/>
          </p:cNvSpPr>
          <p:nvPr>
            <p:ph type="subTitle" idx="1"/>
          </p:nvPr>
        </p:nvSpPr>
        <p:spPr/>
        <p:txBody>
          <a:bodyPr/>
          <a:lstStyle/>
          <a:p>
            <a:r>
              <a:rPr lang="tr-TR" dirty="0" smtClean="0"/>
              <a:t>Hüseyin ceylan</a:t>
            </a:r>
            <a:endParaRPr lang="tr-TR" dirty="0"/>
          </a:p>
        </p:txBody>
      </p:sp>
    </p:spTree>
    <p:extLst>
      <p:ext uri="{BB962C8B-B14F-4D97-AF65-F5344CB8AC3E}">
        <p14:creationId xmlns:p14="http://schemas.microsoft.com/office/powerpoint/2010/main" val="2976467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22" y="579828"/>
            <a:ext cx="9912355" cy="819355"/>
          </a:xfrm>
        </p:spPr>
        <p:txBody>
          <a:bodyPr/>
          <a:lstStyle/>
          <a:p>
            <a:r>
              <a:rPr lang="tr-TR" dirty="0"/>
              <a:t>Liskov </a:t>
            </a:r>
            <a:r>
              <a:rPr lang="tr-TR" dirty="0" smtClean="0"/>
              <a:t>SubstitutioN</a:t>
            </a:r>
            <a:endParaRPr lang="tr-TR" dirty="0"/>
          </a:p>
        </p:txBody>
      </p:sp>
      <p:pic>
        <p:nvPicPr>
          <p:cNvPr id="8" name="Picture 7"/>
          <p:cNvPicPr>
            <a:picLocks noChangeAspect="1"/>
          </p:cNvPicPr>
          <p:nvPr/>
        </p:nvPicPr>
        <p:blipFill>
          <a:blip r:embed="rId2"/>
          <a:stretch>
            <a:fillRect/>
          </a:stretch>
        </p:blipFill>
        <p:spPr>
          <a:xfrm>
            <a:off x="1408763" y="5089712"/>
            <a:ext cx="6848475" cy="1143000"/>
          </a:xfrm>
          <a:prstGeom prst="rect">
            <a:avLst/>
          </a:prstGeom>
        </p:spPr>
      </p:pic>
      <p:pic>
        <p:nvPicPr>
          <p:cNvPr id="9" name="Picture 8"/>
          <p:cNvPicPr>
            <a:picLocks noChangeAspect="1"/>
          </p:cNvPicPr>
          <p:nvPr/>
        </p:nvPicPr>
        <p:blipFill>
          <a:blip r:embed="rId3"/>
          <a:stretch>
            <a:fillRect/>
          </a:stretch>
        </p:blipFill>
        <p:spPr>
          <a:xfrm>
            <a:off x="1408763" y="1810935"/>
            <a:ext cx="5476875" cy="2867025"/>
          </a:xfrm>
          <a:prstGeom prst="rect">
            <a:avLst/>
          </a:prstGeom>
        </p:spPr>
      </p:pic>
    </p:spTree>
    <p:extLst>
      <p:ext uri="{BB962C8B-B14F-4D97-AF65-F5344CB8AC3E}">
        <p14:creationId xmlns:p14="http://schemas.microsoft.com/office/powerpoint/2010/main" val="381043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Interface Segregation Principle</a:t>
            </a:r>
            <a:endParaRPr lang="tr-TR" dirty="0"/>
          </a:p>
        </p:txBody>
      </p:sp>
      <p:sp>
        <p:nvSpPr>
          <p:cNvPr id="3" name="Content Placeholder 2"/>
          <p:cNvSpPr>
            <a:spLocks noGrp="1"/>
          </p:cNvSpPr>
          <p:nvPr>
            <p:ph idx="1"/>
          </p:nvPr>
        </p:nvSpPr>
        <p:spPr/>
        <p:txBody>
          <a:bodyPr/>
          <a:lstStyle/>
          <a:p>
            <a:r>
              <a:rPr lang="tr-TR" dirty="0"/>
              <a:t>Herhangi bir nesne kullanmadığı bir arayüzü kullanmaya maruz bırakılamaz. Herhangi bir nesne referans aldığı arayüzün her metodunu kullanmaya maruz bırakılamaz. Arayüzler her nesneye uyum sağlaması açısından bu arayüzü referans alan tüm nesnelerin kullanmadığı metotlar gereksiz yere eklenmemelidir.</a:t>
            </a:r>
            <a:endParaRPr lang="tr-TR" dirty="0"/>
          </a:p>
        </p:txBody>
      </p:sp>
    </p:spTree>
    <p:extLst>
      <p:ext uri="{BB962C8B-B14F-4D97-AF65-F5344CB8AC3E}">
        <p14:creationId xmlns:p14="http://schemas.microsoft.com/office/powerpoint/2010/main" val="140255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22" y="579828"/>
            <a:ext cx="9912355" cy="819355"/>
          </a:xfrm>
        </p:spPr>
        <p:txBody>
          <a:bodyPr/>
          <a:lstStyle/>
          <a:p>
            <a:r>
              <a:rPr lang="tr-TR" dirty="0"/>
              <a:t>Interface </a:t>
            </a:r>
            <a:r>
              <a:rPr lang="tr-TR" dirty="0" smtClean="0"/>
              <a:t>Segregation değil</a:t>
            </a:r>
            <a:endParaRPr lang="tr-TR" dirty="0"/>
          </a:p>
        </p:txBody>
      </p:sp>
      <p:pic>
        <p:nvPicPr>
          <p:cNvPr id="3" name="Picture 2"/>
          <p:cNvPicPr>
            <a:picLocks noChangeAspect="1"/>
          </p:cNvPicPr>
          <p:nvPr/>
        </p:nvPicPr>
        <p:blipFill>
          <a:blip r:embed="rId2"/>
          <a:stretch>
            <a:fillRect/>
          </a:stretch>
        </p:blipFill>
        <p:spPr>
          <a:xfrm>
            <a:off x="606139" y="2104745"/>
            <a:ext cx="11200080" cy="3596807"/>
          </a:xfrm>
          <a:prstGeom prst="rect">
            <a:avLst/>
          </a:prstGeom>
        </p:spPr>
      </p:pic>
    </p:spTree>
    <p:extLst>
      <p:ext uri="{BB962C8B-B14F-4D97-AF65-F5344CB8AC3E}">
        <p14:creationId xmlns:p14="http://schemas.microsoft.com/office/powerpoint/2010/main" val="318324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22" y="579828"/>
            <a:ext cx="9912355" cy="819355"/>
          </a:xfrm>
        </p:spPr>
        <p:txBody>
          <a:bodyPr/>
          <a:lstStyle/>
          <a:p>
            <a:r>
              <a:rPr lang="tr-TR" dirty="0"/>
              <a:t>Interface </a:t>
            </a:r>
            <a:r>
              <a:rPr lang="tr-TR" dirty="0" smtClean="0"/>
              <a:t>SegregatioN</a:t>
            </a:r>
            <a:endParaRPr lang="tr-TR" dirty="0"/>
          </a:p>
        </p:txBody>
      </p:sp>
      <p:pic>
        <p:nvPicPr>
          <p:cNvPr id="4" name="Picture 3"/>
          <p:cNvPicPr>
            <a:picLocks noChangeAspect="1"/>
          </p:cNvPicPr>
          <p:nvPr/>
        </p:nvPicPr>
        <p:blipFill>
          <a:blip r:embed="rId2"/>
          <a:stretch>
            <a:fillRect/>
          </a:stretch>
        </p:blipFill>
        <p:spPr>
          <a:xfrm>
            <a:off x="633692" y="1612247"/>
            <a:ext cx="11220450" cy="1381125"/>
          </a:xfrm>
          <a:prstGeom prst="rect">
            <a:avLst/>
          </a:prstGeom>
        </p:spPr>
      </p:pic>
      <p:pic>
        <p:nvPicPr>
          <p:cNvPr id="5" name="Picture 4"/>
          <p:cNvPicPr>
            <a:picLocks noChangeAspect="1"/>
          </p:cNvPicPr>
          <p:nvPr/>
        </p:nvPicPr>
        <p:blipFill>
          <a:blip r:embed="rId3"/>
          <a:stretch>
            <a:fillRect/>
          </a:stretch>
        </p:blipFill>
        <p:spPr>
          <a:xfrm>
            <a:off x="3067610" y="3110192"/>
            <a:ext cx="4714875" cy="819150"/>
          </a:xfrm>
          <a:prstGeom prst="rect">
            <a:avLst/>
          </a:prstGeom>
        </p:spPr>
      </p:pic>
      <p:pic>
        <p:nvPicPr>
          <p:cNvPr id="7" name="Picture 6"/>
          <p:cNvPicPr>
            <a:picLocks noChangeAspect="1"/>
          </p:cNvPicPr>
          <p:nvPr/>
        </p:nvPicPr>
        <p:blipFill>
          <a:blip r:embed="rId4"/>
          <a:stretch>
            <a:fillRect/>
          </a:stretch>
        </p:blipFill>
        <p:spPr>
          <a:xfrm>
            <a:off x="1952003" y="4150379"/>
            <a:ext cx="7427382" cy="2398339"/>
          </a:xfrm>
          <a:prstGeom prst="rect">
            <a:avLst/>
          </a:prstGeom>
        </p:spPr>
      </p:pic>
    </p:spTree>
    <p:extLst>
      <p:ext uri="{BB962C8B-B14F-4D97-AF65-F5344CB8AC3E}">
        <p14:creationId xmlns:p14="http://schemas.microsoft.com/office/powerpoint/2010/main" val="1177499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Inversion Principle (DIP</a:t>
            </a:r>
            <a:r>
              <a:rPr lang="tr-TR" dirty="0" smtClean="0"/>
              <a:t>)</a:t>
            </a:r>
            <a:endParaRPr lang="tr-TR" dirty="0"/>
          </a:p>
        </p:txBody>
      </p:sp>
      <p:sp>
        <p:nvSpPr>
          <p:cNvPr id="3" name="Content Placeholder 2"/>
          <p:cNvSpPr>
            <a:spLocks noGrp="1"/>
          </p:cNvSpPr>
          <p:nvPr>
            <p:ph idx="1"/>
          </p:nvPr>
        </p:nvSpPr>
        <p:spPr>
          <a:xfrm>
            <a:off x="1141412" y="2249486"/>
            <a:ext cx="9905999" cy="4039553"/>
          </a:xfrm>
        </p:spPr>
        <p:txBody>
          <a:bodyPr>
            <a:normAutofit/>
          </a:bodyPr>
          <a:lstStyle/>
          <a:p>
            <a:r>
              <a:rPr lang="tr-TR" dirty="0"/>
              <a:t>Bağımlılığın ters çevirilmesi ilkesine göre üst seviye sınıflar, modüller, methodlar vs. alt seviyeli sınıflara bağımlı olmamalıdır. Alt sınıflarda yapılan değişiklikler üst sınıfları etkilememelidir.</a:t>
            </a:r>
            <a:endParaRPr lang="tr-TR" dirty="0"/>
          </a:p>
        </p:txBody>
      </p:sp>
    </p:spTree>
    <p:extLst>
      <p:ext uri="{BB962C8B-B14F-4D97-AF65-F5344CB8AC3E}">
        <p14:creationId xmlns:p14="http://schemas.microsoft.com/office/powerpoint/2010/main" val="235853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22" y="579828"/>
            <a:ext cx="9912355" cy="819355"/>
          </a:xfrm>
        </p:spPr>
        <p:txBody>
          <a:bodyPr/>
          <a:lstStyle/>
          <a:p>
            <a:r>
              <a:rPr lang="tr-TR" dirty="0"/>
              <a:t>Dependency </a:t>
            </a:r>
            <a:r>
              <a:rPr lang="tr-TR" dirty="0" smtClean="0"/>
              <a:t>Inversion DEĞİL</a:t>
            </a:r>
            <a:endParaRPr lang="tr-TR" dirty="0"/>
          </a:p>
        </p:txBody>
      </p:sp>
      <p:pic>
        <p:nvPicPr>
          <p:cNvPr id="4" name="Picture 3"/>
          <p:cNvPicPr>
            <a:picLocks noChangeAspect="1"/>
          </p:cNvPicPr>
          <p:nvPr/>
        </p:nvPicPr>
        <p:blipFill>
          <a:blip r:embed="rId2"/>
          <a:stretch>
            <a:fillRect/>
          </a:stretch>
        </p:blipFill>
        <p:spPr>
          <a:xfrm>
            <a:off x="771525" y="2265830"/>
            <a:ext cx="11106150" cy="2971800"/>
          </a:xfrm>
          <a:prstGeom prst="rect">
            <a:avLst/>
          </a:prstGeom>
        </p:spPr>
      </p:pic>
    </p:spTree>
    <p:extLst>
      <p:ext uri="{BB962C8B-B14F-4D97-AF65-F5344CB8AC3E}">
        <p14:creationId xmlns:p14="http://schemas.microsoft.com/office/powerpoint/2010/main" val="131984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22" y="579828"/>
            <a:ext cx="9912355" cy="819355"/>
          </a:xfrm>
        </p:spPr>
        <p:txBody>
          <a:bodyPr/>
          <a:lstStyle/>
          <a:p>
            <a:r>
              <a:rPr lang="tr-TR" dirty="0"/>
              <a:t>Dependency </a:t>
            </a:r>
            <a:r>
              <a:rPr lang="tr-TR" dirty="0" smtClean="0"/>
              <a:t>InversioN</a:t>
            </a:r>
            <a:endParaRPr lang="tr-TR" dirty="0"/>
          </a:p>
        </p:txBody>
      </p:sp>
      <p:pic>
        <p:nvPicPr>
          <p:cNvPr id="3" name="Picture 2"/>
          <p:cNvPicPr>
            <a:picLocks noChangeAspect="1"/>
          </p:cNvPicPr>
          <p:nvPr/>
        </p:nvPicPr>
        <p:blipFill>
          <a:blip r:embed="rId2"/>
          <a:stretch>
            <a:fillRect/>
          </a:stretch>
        </p:blipFill>
        <p:spPr>
          <a:xfrm>
            <a:off x="1139822" y="2138362"/>
            <a:ext cx="10201275" cy="3495675"/>
          </a:xfrm>
          <a:prstGeom prst="rect">
            <a:avLst/>
          </a:prstGeom>
        </p:spPr>
      </p:pic>
    </p:spTree>
    <p:extLst>
      <p:ext uri="{BB962C8B-B14F-4D97-AF65-F5344CB8AC3E}">
        <p14:creationId xmlns:p14="http://schemas.microsoft.com/office/powerpoint/2010/main" val="1945777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Github kodları</a:t>
            </a:r>
            <a:endParaRPr lang="tr-TR" dirty="0"/>
          </a:p>
        </p:txBody>
      </p:sp>
      <p:sp>
        <p:nvSpPr>
          <p:cNvPr id="3" name="Content Placeholder 2"/>
          <p:cNvSpPr>
            <a:spLocks noGrp="1"/>
          </p:cNvSpPr>
          <p:nvPr>
            <p:ph idx="1"/>
          </p:nvPr>
        </p:nvSpPr>
        <p:spPr/>
        <p:txBody>
          <a:bodyPr>
            <a:normAutofit/>
          </a:bodyPr>
          <a:lstStyle/>
          <a:p>
            <a:r>
              <a:rPr lang="tr-TR" dirty="0">
                <a:hlinkClick r:id="rId2"/>
              </a:rPr>
              <a:t>https://</a:t>
            </a:r>
            <a:r>
              <a:rPr lang="tr-TR" dirty="0" smtClean="0">
                <a:hlinkClick r:id="rId2"/>
              </a:rPr>
              <a:t>github.com/hsyncyln/SpringMvcSpringDataSpringRest</a:t>
            </a:r>
            <a:endParaRPr lang="tr-TR" dirty="0" smtClean="0"/>
          </a:p>
          <a:p>
            <a:r>
              <a:rPr lang="tr-TR" dirty="0">
                <a:hlinkClick r:id="rId3"/>
              </a:rPr>
              <a:t>https</a:t>
            </a:r>
            <a:r>
              <a:rPr lang="tr-TR">
                <a:hlinkClick r:id="rId3"/>
              </a:rPr>
              <a:t>://</a:t>
            </a:r>
            <a:r>
              <a:rPr lang="tr-TR" smtClean="0">
                <a:hlinkClick r:id="rId3"/>
              </a:rPr>
              <a:t>github.com/157-INNOVA-JAVA-SPRING-BOOTCAMP/hafta-4-odevleri-hsyncyln</a:t>
            </a:r>
            <a:endParaRPr lang="tr-TR" smtClean="0"/>
          </a:p>
          <a:p>
            <a:pPr marL="0" indent="0">
              <a:buNone/>
            </a:pPr>
            <a:endParaRPr lang="tr-TR" dirty="0"/>
          </a:p>
        </p:txBody>
      </p:sp>
    </p:spTree>
    <p:extLst>
      <p:ext uri="{BB962C8B-B14F-4D97-AF65-F5344CB8AC3E}">
        <p14:creationId xmlns:p14="http://schemas.microsoft.com/office/powerpoint/2010/main" val="421640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S</a:t>
            </a:r>
            <a:r>
              <a:rPr lang="tr-TR" dirty="0"/>
              <a:t>ingle-Responsibility Principle (SRP)</a:t>
            </a:r>
          </a:p>
        </p:txBody>
      </p:sp>
      <p:sp>
        <p:nvSpPr>
          <p:cNvPr id="3" name="Content Placeholder 2"/>
          <p:cNvSpPr>
            <a:spLocks noGrp="1"/>
          </p:cNvSpPr>
          <p:nvPr>
            <p:ph idx="1"/>
          </p:nvPr>
        </p:nvSpPr>
        <p:spPr/>
        <p:txBody>
          <a:bodyPr>
            <a:normAutofit/>
          </a:bodyPr>
          <a:lstStyle/>
          <a:p>
            <a:r>
              <a:rPr lang="tr-TR" dirty="0"/>
              <a:t>Her bir sınıfın değişmesinin sadece bir nedeni olmalıdır. Her bir metodun sadece bir görevi olmalıdır. Bir metot aynı anda birden fazla modelde değişiklik yapamaz. Uzun bir fonksiyon yazmak yerine parçalı yapıda bir kaç parça fonksiyon yazmak bizim için hedeftir.</a:t>
            </a:r>
            <a:endParaRPr lang="tr-TR" dirty="0" smtClean="0"/>
          </a:p>
          <a:p>
            <a:pPr marL="0" indent="0">
              <a:buNone/>
            </a:pPr>
            <a:endParaRPr lang="tr-TR" dirty="0"/>
          </a:p>
        </p:txBody>
      </p:sp>
    </p:spTree>
    <p:extLst>
      <p:ext uri="{BB962C8B-B14F-4D97-AF65-F5344CB8AC3E}">
        <p14:creationId xmlns:p14="http://schemas.microsoft.com/office/powerpoint/2010/main" val="390193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0845" y="622646"/>
            <a:ext cx="9912355" cy="819355"/>
          </a:xfrm>
        </p:spPr>
        <p:txBody>
          <a:bodyPr/>
          <a:lstStyle/>
          <a:p>
            <a:r>
              <a:rPr lang="tr-TR" dirty="0" smtClean="0"/>
              <a:t>SINGLE RESPONSIBILITY DEĞİL</a:t>
            </a:r>
            <a:endParaRPr lang="tr-TR" dirty="0"/>
          </a:p>
        </p:txBody>
      </p:sp>
      <p:pic>
        <p:nvPicPr>
          <p:cNvPr id="7" name="Picture 6"/>
          <p:cNvPicPr>
            <a:picLocks noChangeAspect="1"/>
          </p:cNvPicPr>
          <p:nvPr/>
        </p:nvPicPr>
        <p:blipFill>
          <a:blip r:embed="rId2"/>
          <a:stretch>
            <a:fillRect/>
          </a:stretch>
        </p:blipFill>
        <p:spPr>
          <a:xfrm>
            <a:off x="717342" y="1974757"/>
            <a:ext cx="10999360" cy="3912785"/>
          </a:xfrm>
          <a:prstGeom prst="rect">
            <a:avLst/>
          </a:prstGeom>
        </p:spPr>
      </p:pic>
    </p:spTree>
    <p:extLst>
      <p:ext uri="{BB962C8B-B14F-4D97-AF65-F5344CB8AC3E}">
        <p14:creationId xmlns:p14="http://schemas.microsoft.com/office/powerpoint/2010/main" val="1005533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22" y="579828"/>
            <a:ext cx="9912355" cy="819355"/>
          </a:xfrm>
        </p:spPr>
        <p:txBody>
          <a:bodyPr/>
          <a:lstStyle/>
          <a:p>
            <a:r>
              <a:rPr lang="tr-TR" dirty="0"/>
              <a:t>SINGLE </a:t>
            </a:r>
            <a:r>
              <a:rPr lang="tr-TR" dirty="0" smtClean="0"/>
              <a:t>RESPONSIBILITY</a:t>
            </a:r>
            <a:endParaRPr lang="tr-TR" dirty="0"/>
          </a:p>
        </p:txBody>
      </p:sp>
      <p:pic>
        <p:nvPicPr>
          <p:cNvPr id="5" name="Picture 4"/>
          <p:cNvPicPr>
            <a:picLocks noChangeAspect="1"/>
          </p:cNvPicPr>
          <p:nvPr/>
        </p:nvPicPr>
        <p:blipFill>
          <a:blip r:embed="rId2"/>
          <a:stretch>
            <a:fillRect/>
          </a:stretch>
        </p:blipFill>
        <p:spPr>
          <a:xfrm>
            <a:off x="1139822" y="2063003"/>
            <a:ext cx="10877550" cy="1790700"/>
          </a:xfrm>
          <a:prstGeom prst="rect">
            <a:avLst/>
          </a:prstGeom>
        </p:spPr>
      </p:pic>
    </p:spTree>
    <p:extLst>
      <p:ext uri="{BB962C8B-B14F-4D97-AF65-F5344CB8AC3E}">
        <p14:creationId xmlns:p14="http://schemas.microsoft.com/office/powerpoint/2010/main" val="14652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Open-Closed Principle (OCP</a:t>
            </a:r>
            <a:r>
              <a:rPr lang="tr-TR" dirty="0" smtClean="0"/>
              <a:t>)</a:t>
            </a:r>
            <a:endParaRPr lang="tr-TR" dirty="0"/>
          </a:p>
        </p:txBody>
      </p:sp>
      <p:sp>
        <p:nvSpPr>
          <p:cNvPr id="3" name="Content Placeholder 2"/>
          <p:cNvSpPr>
            <a:spLocks noGrp="1"/>
          </p:cNvSpPr>
          <p:nvPr>
            <p:ph idx="1"/>
          </p:nvPr>
        </p:nvSpPr>
        <p:spPr/>
        <p:txBody>
          <a:bodyPr/>
          <a:lstStyle/>
          <a:p>
            <a:r>
              <a:rPr lang="tr-TR" dirty="0"/>
              <a:t>Açık kapalı prensibi, yazılım geliştirirken kullandığımız varlıkların (class, method vs.) gelişime açık, kodların ise değişime kapalı olması ilkesidir</a:t>
            </a:r>
            <a:endParaRPr lang="tr-TR" dirty="0"/>
          </a:p>
        </p:txBody>
      </p:sp>
    </p:spTree>
    <p:extLst>
      <p:ext uri="{BB962C8B-B14F-4D97-AF65-F5344CB8AC3E}">
        <p14:creationId xmlns:p14="http://schemas.microsoft.com/office/powerpoint/2010/main" val="241907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22" y="579828"/>
            <a:ext cx="9912355" cy="819355"/>
          </a:xfrm>
        </p:spPr>
        <p:txBody>
          <a:bodyPr/>
          <a:lstStyle/>
          <a:p>
            <a:r>
              <a:rPr lang="tr-TR" dirty="0" smtClean="0"/>
              <a:t>OPEN/CLOSED DEĞİL</a:t>
            </a:r>
            <a:endParaRPr lang="tr-TR" dirty="0"/>
          </a:p>
        </p:txBody>
      </p:sp>
      <p:pic>
        <p:nvPicPr>
          <p:cNvPr id="3" name="Picture 2"/>
          <p:cNvPicPr>
            <a:picLocks noChangeAspect="1"/>
          </p:cNvPicPr>
          <p:nvPr/>
        </p:nvPicPr>
        <p:blipFill>
          <a:blip r:embed="rId2"/>
          <a:stretch>
            <a:fillRect/>
          </a:stretch>
        </p:blipFill>
        <p:spPr>
          <a:xfrm>
            <a:off x="1139822" y="1946181"/>
            <a:ext cx="7553325" cy="3476625"/>
          </a:xfrm>
          <a:prstGeom prst="rect">
            <a:avLst/>
          </a:prstGeom>
        </p:spPr>
      </p:pic>
    </p:spTree>
    <p:extLst>
      <p:ext uri="{BB962C8B-B14F-4D97-AF65-F5344CB8AC3E}">
        <p14:creationId xmlns:p14="http://schemas.microsoft.com/office/powerpoint/2010/main" val="234914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22" y="579828"/>
            <a:ext cx="9912355" cy="819355"/>
          </a:xfrm>
        </p:spPr>
        <p:txBody>
          <a:bodyPr/>
          <a:lstStyle/>
          <a:p>
            <a:r>
              <a:rPr lang="tr-TR" dirty="0" smtClean="0"/>
              <a:t>OPEN/CLOSED</a:t>
            </a:r>
            <a:endParaRPr lang="tr-TR" dirty="0"/>
          </a:p>
        </p:txBody>
      </p:sp>
      <p:pic>
        <p:nvPicPr>
          <p:cNvPr id="4" name="Picture 3"/>
          <p:cNvPicPr>
            <a:picLocks noChangeAspect="1"/>
          </p:cNvPicPr>
          <p:nvPr/>
        </p:nvPicPr>
        <p:blipFill>
          <a:blip r:embed="rId2"/>
          <a:stretch>
            <a:fillRect/>
          </a:stretch>
        </p:blipFill>
        <p:spPr>
          <a:xfrm>
            <a:off x="897775" y="1625758"/>
            <a:ext cx="4476750" cy="1647825"/>
          </a:xfrm>
          <a:prstGeom prst="rect">
            <a:avLst/>
          </a:prstGeom>
        </p:spPr>
      </p:pic>
      <p:pic>
        <p:nvPicPr>
          <p:cNvPr id="5" name="Picture 4"/>
          <p:cNvPicPr>
            <a:picLocks noChangeAspect="1"/>
          </p:cNvPicPr>
          <p:nvPr/>
        </p:nvPicPr>
        <p:blipFill>
          <a:blip r:embed="rId3"/>
          <a:stretch>
            <a:fillRect/>
          </a:stretch>
        </p:blipFill>
        <p:spPr>
          <a:xfrm>
            <a:off x="5522442" y="1625758"/>
            <a:ext cx="5746193" cy="1967874"/>
          </a:xfrm>
          <a:prstGeom prst="rect">
            <a:avLst/>
          </a:prstGeom>
        </p:spPr>
      </p:pic>
      <p:pic>
        <p:nvPicPr>
          <p:cNvPr id="6" name="Picture 5"/>
          <p:cNvPicPr>
            <a:picLocks noChangeAspect="1"/>
          </p:cNvPicPr>
          <p:nvPr/>
        </p:nvPicPr>
        <p:blipFill>
          <a:blip r:embed="rId4"/>
          <a:stretch>
            <a:fillRect/>
          </a:stretch>
        </p:blipFill>
        <p:spPr>
          <a:xfrm>
            <a:off x="1385886" y="4074459"/>
            <a:ext cx="9420225" cy="1181100"/>
          </a:xfrm>
          <a:prstGeom prst="rect">
            <a:avLst/>
          </a:prstGeom>
        </p:spPr>
      </p:pic>
    </p:spTree>
    <p:extLst>
      <p:ext uri="{BB962C8B-B14F-4D97-AF65-F5344CB8AC3E}">
        <p14:creationId xmlns:p14="http://schemas.microsoft.com/office/powerpoint/2010/main" val="229719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Liskov Substitution Principle (LSP)</a:t>
            </a:r>
          </a:p>
        </p:txBody>
      </p:sp>
      <p:sp>
        <p:nvSpPr>
          <p:cNvPr id="3" name="Content Placeholder 2"/>
          <p:cNvSpPr>
            <a:spLocks noGrp="1"/>
          </p:cNvSpPr>
          <p:nvPr>
            <p:ph idx="1"/>
          </p:nvPr>
        </p:nvSpPr>
        <p:spPr/>
        <p:txBody>
          <a:bodyPr/>
          <a:lstStyle/>
          <a:p>
            <a:r>
              <a:rPr lang="tr-TR" dirty="0"/>
              <a:t>Liskov’un yerine geçme prensibi alt sınıflardan oluşturulan nesnelerin üst sınıfların nesneleriyle yer değiştirdiklerinde aynı davranışı göstermek zorunda olduklarını söyler. Yani; türetilen sınıflar, türeyen sınıfların tüm özelliklerini kullanmak zorundadır. Eğer kullanmaz ise ortaya işlevsiz, dummy kodlar çıkacaktır.</a:t>
            </a:r>
            <a:endParaRPr lang="tr-TR" dirty="0"/>
          </a:p>
        </p:txBody>
      </p:sp>
    </p:spTree>
    <p:extLst>
      <p:ext uri="{BB962C8B-B14F-4D97-AF65-F5344CB8AC3E}">
        <p14:creationId xmlns:p14="http://schemas.microsoft.com/office/powerpoint/2010/main" val="416873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22" y="579828"/>
            <a:ext cx="9912355" cy="819355"/>
          </a:xfrm>
        </p:spPr>
        <p:txBody>
          <a:bodyPr/>
          <a:lstStyle/>
          <a:p>
            <a:r>
              <a:rPr lang="tr-TR" dirty="0"/>
              <a:t>Liskov Substitution </a:t>
            </a:r>
            <a:r>
              <a:rPr lang="tr-TR" dirty="0" smtClean="0"/>
              <a:t>değil</a:t>
            </a:r>
            <a:endParaRPr lang="tr-TR" dirty="0"/>
          </a:p>
        </p:txBody>
      </p:sp>
      <p:pic>
        <p:nvPicPr>
          <p:cNvPr id="5" name="Picture 4"/>
          <p:cNvPicPr>
            <a:picLocks noChangeAspect="1"/>
          </p:cNvPicPr>
          <p:nvPr/>
        </p:nvPicPr>
        <p:blipFill>
          <a:blip r:embed="rId2"/>
          <a:stretch>
            <a:fillRect/>
          </a:stretch>
        </p:blipFill>
        <p:spPr>
          <a:xfrm>
            <a:off x="1004887" y="1657911"/>
            <a:ext cx="10639425" cy="4133850"/>
          </a:xfrm>
          <a:prstGeom prst="rect">
            <a:avLst/>
          </a:prstGeom>
        </p:spPr>
      </p:pic>
    </p:spTree>
    <p:extLst>
      <p:ext uri="{BB962C8B-B14F-4D97-AF65-F5344CB8AC3E}">
        <p14:creationId xmlns:p14="http://schemas.microsoft.com/office/powerpoint/2010/main" val="2314299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3973</TotalTime>
  <Words>246</Words>
  <Application>Microsoft Office PowerPoint</Application>
  <PresentationFormat>Widescreen</PresentationFormat>
  <Paragraphs>25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Innova - patika java spring bootcamp – HAFTA 4 - SOLıD</vt:lpstr>
      <vt:lpstr>Single-Responsibility Principle (SRP)</vt:lpstr>
      <vt:lpstr>SINGLE RESPONSIBILITY DEĞİL</vt:lpstr>
      <vt:lpstr>SINGLE RESPONSIBILITY</vt:lpstr>
      <vt:lpstr>Open-Closed Principle (OCP)</vt:lpstr>
      <vt:lpstr>OPEN/CLOSED DEĞİL</vt:lpstr>
      <vt:lpstr>OPEN/CLOSED</vt:lpstr>
      <vt:lpstr>Liskov Substitution Principle (LSP)</vt:lpstr>
      <vt:lpstr>Liskov Substitution değil</vt:lpstr>
      <vt:lpstr>Liskov SubstitutioN</vt:lpstr>
      <vt:lpstr>Interface Segregation Principle</vt:lpstr>
      <vt:lpstr>Interface Segregation değil</vt:lpstr>
      <vt:lpstr>Interface SegregatioN</vt:lpstr>
      <vt:lpstr>Dependency Inversion Principle (DIP)</vt:lpstr>
      <vt:lpstr>Dependency Inversion DEĞİL</vt:lpstr>
      <vt:lpstr>Dependency InversioN</vt:lpstr>
      <vt:lpstr>Github kodları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 patika java spring bootcamp – HAFTA 3</dc:title>
  <dc:creator>Huseyin CEYLAN (BilgeAdam)</dc:creator>
  <cp:lastModifiedBy>Huseyin CEYLAN (BilgeAdam)</cp:lastModifiedBy>
  <cp:revision>47</cp:revision>
  <dcterms:created xsi:type="dcterms:W3CDTF">2022-01-27T16:34:00Z</dcterms:created>
  <dcterms:modified xsi:type="dcterms:W3CDTF">2022-02-09T22:52:13Z</dcterms:modified>
</cp:coreProperties>
</file>