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8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8" r:id="rId18"/>
    <p:sldId id="271" r:id="rId19"/>
    <p:sldId id="272" r:id="rId20"/>
    <p:sldId id="273" r:id="rId21"/>
    <p:sldId id="274" r:id="rId22"/>
    <p:sldId id="276" r:id="rId23"/>
    <p:sldId id="277" r:id="rId24"/>
    <p:sldId id="275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聂 云" userId="55dc0f563a18ae7f" providerId="LiveId" clId="{C912BBBE-99CF-4F72-8BFB-35F6B58BED9A}"/>
    <pc:docChg chg="modSld">
      <pc:chgData name="聂 云" userId="55dc0f563a18ae7f" providerId="LiveId" clId="{C912BBBE-99CF-4F72-8BFB-35F6B58BED9A}" dt="2022-03-06T11:23:11.464" v="2" actId="1076"/>
      <pc:docMkLst>
        <pc:docMk/>
      </pc:docMkLst>
      <pc:sldChg chg="modSp mod">
        <pc:chgData name="聂 云" userId="55dc0f563a18ae7f" providerId="LiveId" clId="{C912BBBE-99CF-4F72-8BFB-35F6B58BED9A}" dt="2022-03-06T11:23:11.464" v="2" actId="1076"/>
        <pc:sldMkLst>
          <pc:docMk/>
          <pc:sldMk cId="1911979987" sldId="264"/>
        </pc:sldMkLst>
        <pc:picChg chg="mod">
          <ac:chgData name="聂 云" userId="55dc0f563a18ae7f" providerId="LiveId" clId="{C912BBBE-99CF-4F72-8BFB-35F6B58BED9A}" dt="2022-03-06T11:23:11.464" v="2" actId="1076"/>
          <ac:picMkLst>
            <pc:docMk/>
            <pc:sldMk cId="1911979987" sldId="264"/>
            <ac:picMk id="7" creationId="{A188E14D-70CD-4F06-8BF3-47D10AA8099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1FB64-CF6A-489F-8038-FCFF0A44F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A5680A-7037-46E7-B8C2-93258A166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6E6B56-4113-48FC-8BD3-6181A836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0AD-AC59-4042-896D-89E1D636EDD1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E63066-6AB8-4501-A014-C31FED02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1F66A5-8BDD-4E3C-8BF1-4719EB48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F093-C412-4758-810E-9A563103F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70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24BCF-9D17-4D81-B6CE-4440514E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46AB59-6C3A-4B73-9688-81193A350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80EF5C-C8C5-436C-9DAF-55F920472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0AD-AC59-4042-896D-89E1D636EDD1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F98558-7D97-49C4-B9A4-3197921B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3D8D13-DF50-4710-B78E-8C135BF2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F093-C412-4758-810E-9A563103F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11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B126C1-B5A2-4546-8587-ABC1268B6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098CE8-0B83-4BF1-9868-2D66AAB5A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82773-80BC-4277-BDBE-67E7348C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0AD-AC59-4042-896D-89E1D636EDD1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6BE5E3-1DAC-41D0-B7F5-43A0B3A41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EB665-202B-4437-8760-2FEFA24E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F093-C412-4758-810E-9A563103F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18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27C9C-3FA8-4F24-8F78-A70371A24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3193FB-5CD8-40E4-944A-8731562FD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7419C9-3EF9-4894-BFE9-887DCCE5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0AD-AC59-4042-896D-89E1D636EDD1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6DE274-4383-4640-8F2B-2CF45BF1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383BE9-CDE5-4611-BF33-9E045DA7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F093-C412-4758-810E-9A563103F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71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24914-7424-4C5C-8D8E-10925CEB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186FCD-DF03-41CE-98F2-410BC13C2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F98BF-11B8-49DF-A021-E42DE753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0AD-AC59-4042-896D-89E1D636EDD1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33BDD8-23B3-4B3B-8AEF-1F8595684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DAED79-4430-441A-B3C1-12CAFD91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F093-C412-4758-810E-9A563103F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34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24750-BD73-4808-BD6C-B7384513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1F0847-96EE-4844-ADEC-15D4F5684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21201D-9081-4D19-83B5-203D5D9AF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136F37-A334-419E-8FD7-67871C73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0AD-AC59-4042-896D-89E1D636EDD1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D4D460-15A1-401B-B6C8-09570CAC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EFA5CC-E91E-423D-9D95-4C2FF297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F093-C412-4758-810E-9A563103F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3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4A8C5-FB14-4FAD-94CA-EE4DC002B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B61385-D0CA-413B-829D-153560265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79F167-12FB-44AC-BF0F-00AB61025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6E0397-63A6-4FBF-8B7F-651B8578E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02B29A-2E7D-4BFA-9017-2572B5100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C96267-72B7-4F66-8875-AF6233F73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0AD-AC59-4042-896D-89E1D636EDD1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237C26-A9B0-4067-A27E-DBEAD23B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531152-500B-430E-8925-A5D6944E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F093-C412-4758-810E-9A563103F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97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90918-1D2B-4FE4-84B4-2A2D0F4A4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EDF362-BBEE-44A2-BA67-E4E32D00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0AD-AC59-4042-896D-89E1D636EDD1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732C27-1017-42B1-AF61-80E1EFF7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49A288-E905-4142-854E-9AD5C4D4C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F093-C412-4758-810E-9A563103F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13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97EA0B-AA0F-4254-96E8-5EE8591D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0AD-AC59-4042-896D-89E1D636EDD1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41C62B-D638-4527-8E9F-07C16B36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0C3CAA-B421-4DDD-95AE-729EC337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F093-C412-4758-810E-9A563103F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11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BB174-BE63-4101-A408-B397FC3E2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7116E7-DEFF-4277-A07E-D7685726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5A2653-76D5-4884-88BA-ECE16F854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DD8113-F866-408D-BF73-AD3212F0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0AD-AC59-4042-896D-89E1D636EDD1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5C83FB-BB9C-4887-8D8A-B1371846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243C75-E4CA-4C11-93E4-3436CC0FF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F093-C412-4758-810E-9A563103F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80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E9B00-7998-496B-B0DE-400BD4E7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4BD125-E7EF-4249-ABE8-8FA013147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524E77-BC66-4AAB-A0D9-2DEEA983E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1FD3F5-F4F3-4DF4-9E0E-31E43D65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0AD-AC59-4042-896D-89E1D636EDD1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4DEB0F-9ABE-4640-9DC8-188E32FE5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DD4718-2B95-42E4-9CF8-F67D6387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F093-C412-4758-810E-9A563103F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16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33A600-3A88-4856-9E32-44AAD861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328076-0D80-4DEC-8921-C34DCCD4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EDBA0F-DD3B-4249-903A-0DC70FC5C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3B0AD-AC59-4042-896D-89E1D636EDD1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FDBFEA-818A-42FD-AA55-E97CB6A1C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00EE1-66B4-4128-ADCD-5824335BD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9F093-C412-4758-810E-9A563103F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11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cnblogs.com/kyoner/p/11080078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3382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1226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nblogs.com/ljy-endl/p/11411665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he_nan/article/details/106169483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1939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F8251-2C32-4C92-8C20-5DB37EC64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二分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57BD7F-D24A-4F2F-A6F7-A93BAE37F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trike="sngStrike" dirty="0"/>
              <a:t>世界冠军算法</a:t>
            </a:r>
            <a:endParaRPr lang="en-US" altLang="zh-CN" strike="sngStrike" dirty="0"/>
          </a:p>
          <a:p>
            <a:endParaRPr lang="en-US" altLang="zh-CN" strike="sngStrike" dirty="0"/>
          </a:p>
          <a:p>
            <a:r>
              <a:rPr lang="en-US" altLang="zh-CN" dirty="0"/>
              <a:t>2022.3.6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593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3CF23-0A94-4A06-89ED-1F60C5B4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B753B2-CA6F-4B9D-95CE-9E57F2624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模板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ECB0E1-D87B-4536-B973-8E2D0A71F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585" y="1476683"/>
            <a:ext cx="5257143" cy="22476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188E14D-70CD-4F06-8BF3-47D10AA80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333" y="151094"/>
            <a:ext cx="3409524" cy="13333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A488CC7-9020-4834-B2E2-EC7EBF328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862" y="2642542"/>
            <a:ext cx="3676190" cy="22476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AF07912-A87B-4F1A-9AC4-7AC56FD71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3080" y="5519677"/>
            <a:ext cx="5542857" cy="52381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FE3028A-39EF-48F5-B117-F780A2E130DE}"/>
              </a:ext>
            </a:extLst>
          </p:cNvPr>
          <p:cNvSpPr txBox="1"/>
          <p:nvPr/>
        </p:nvSpPr>
        <p:spPr>
          <a:xfrm>
            <a:off x="4758431" y="230188"/>
            <a:ext cx="203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变量定义和输入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812594-5439-4EC2-8D47-08ECE71E3C4C}"/>
              </a:ext>
            </a:extLst>
          </p:cNvPr>
          <p:cNvSpPr txBox="1"/>
          <p:nvPr/>
        </p:nvSpPr>
        <p:spPr>
          <a:xfrm>
            <a:off x="8618354" y="327773"/>
            <a:ext cx="2638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递归式的二分查找，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找到任意满足条件的</a:t>
            </a:r>
            <a:r>
              <a:rPr lang="en-US" altLang="zh-CN" b="1" dirty="0">
                <a:solidFill>
                  <a:srgbClr val="FF0000"/>
                </a:solidFill>
              </a:rPr>
              <a:t>target</a:t>
            </a:r>
            <a:r>
              <a:rPr lang="zh-CN" altLang="en-US" b="1" dirty="0">
                <a:solidFill>
                  <a:srgbClr val="FF0000"/>
                </a:solidFill>
              </a:rPr>
              <a:t>即返回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查询区间为</a:t>
            </a:r>
            <a:r>
              <a:rPr lang="en-US" altLang="zh-CN" b="1" dirty="0">
                <a:solidFill>
                  <a:srgbClr val="FF0000"/>
                </a:solidFill>
              </a:rPr>
              <a:t>[l, r]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9AC54B-0879-4422-B88D-59768625D054}"/>
              </a:ext>
            </a:extLst>
          </p:cNvPr>
          <p:cNvSpPr txBox="1"/>
          <p:nvPr/>
        </p:nvSpPr>
        <p:spPr>
          <a:xfrm>
            <a:off x="376331" y="3262630"/>
            <a:ext cx="26385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迭代式的二分查找，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找到满足条件的区间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(value&gt;=target)</a:t>
            </a:r>
            <a:r>
              <a:rPr lang="zh-CN" altLang="en-US" b="1" dirty="0">
                <a:solidFill>
                  <a:srgbClr val="FF0000"/>
                </a:solidFill>
              </a:rPr>
              <a:t>的左端点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查询区间为</a:t>
            </a:r>
            <a:r>
              <a:rPr lang="en-US" altLang="zh-CN" b="1" dirty="0">
                <a:solidFill>
                  <a:srgbClr val="FF0000"/>
                </a:solidFill>
              </a:rPr>
              <a:t>[l, r)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BCE4B5-BF0D-4C65-A116-CD1756793BB7}"/>
              </a:ext>
            </a:extLst>
          </p:cNvPr>
          <p:cNvSpPr txBox="1"/>
          <p:nvPr/>
        </p:nvSpPr>
        <p:spPr>
          <a:xfrm>
            <a:off x="8084896" y="5143551"/>
            <a:ext cx="203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1911979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3CF23-0A94-4A06-89ED-1F60C5B4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B753B2-CA6F-4B9D-95CE-9E57F2624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模板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1F64FE-3A8A-4182-8EDF-26D1E643C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476" y="1825625"/>
            <a:ext cx="4848309" cy="377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14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3CF23-0A94-4A06-89ED-1F60C5B4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二分查找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B753B2-CA6F-4B9D-95CE-9E57F2624E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细节问题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hlinkClick r:id="rId2"/>
                  </a:rPr>
                  <a:t>https://www.cnblogs.com/kyoner/p/11080078.html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关键：对区间进行分析，搞清楚区间的开闭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常见情况：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B753B2-CA6F-4B9D-95CE-9E57F2624E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164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3CF23-0A94-4A06-89ED-1F60C5B4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B753B2-CA6F-4B9D-95CE-9E57F2624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简单结论</a:t>
            </a:r>
            <a:endParaRPr lang="en-US" altLang="zh-CN" dirty="0"/>
          </a:p>
          <a:p>
            <a:r>
              <a:rPr lang="en-US" altLang="zh-CN" dirty="0"/>
              <a:t>[l, r]</a:t>
            </a:r>
            <a:r>
              <a:rPr lang="zh-CN" altLang="en-US" dirty="0"/>
              <a:t>对应</a:t>
            </a:r>
            <a:r>
              <a:rPr lang="en-US" altLang="zh-CN" dirty="0"/>
              <a:t>while(l&lt;=r), r=mid-1,l=mid+1</a:t>
            </a:r>
          </a:p>
          <a:p>
            <a:r>
              <a:rPr lang="en-US" altLang="zh-CN" dirty="0"/>
              <a:t>[l, r)</a:t>
            </a:r>
            <a:r>
              <a:rPr lang="zh-CN" altLang="en-US" dirty="0"/>
              <a:t>对应</a:t>
            </a:r>
            <a:r>
              <a:rPr lang="en-US" altLang="zh-CN" dirty="0"/>
              <a:t>while(l &lt; r), r=mid, l=mid+1</a:t>
            </a:r>
          </a:p>
          <a:p>
            <a:r>
              <a:rPr lang="zh-CN" altLang="en-US" dirty="0"/>
              <a:t>返回值需要按实际情况具体分析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等号条件决定答案向左偏还是向右偏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122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52BA2-A3C2-4D36-A12A-45C411E2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66C72-47A6-4917-B4C9-DFCD979B4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要用的时候想不起来还不会分析？</a:t>
            </a:r>
            <a:endParaRPr lang="en-US" altLang="zh-CN" dirty="0"/>
          </a:p>
          <a:p>
            <a:r>
              <a:rPr lang="zh-CN" altLang="en-US" dirty="0"/>
              <a:t>使用一个变量记录最后一个有效的值，最后返回这个变量</a:t>
            </a:r>
            <a:endParaRPr lang="en-US" altLang="zh-CN" dirty="0"/>
          </a:p>
          <a:p>
            <a:r>
              <a:rPr lang="zh-CN" altLang="en-US" dirty="0"/>
              <a:t>返回前对</a:t>
            </a:r>
            <a:r>
              <a:rPr lang="en-US" altLang="zh-CN" dirty="0"/>
              <a:t>l, r</a:t>
            </a:r>
            <a:r>
              <a:rPr lang="zh-CN" altLang="en-US" dirty="0"/>
              <a:t>再进行一次验证，判断其是否有效，若有效则在</a:t>
            </a:r>
            <a:r>
              <a:rPr lang="en-US" altLang="zh-CN" dirty="0" err="1"/>
              <a:t>l,r</a:t>
            </a:r>
            <a:r>
              <a:rPr lang="zh-CN" altLang="en-US" dirty="0"/>
              <a:t>和之前记录的变量之间按需求取最优</a:t>
            </a:r>
            <a:endParaRPr lang="en-US" altLang="zh-CN" dirty="0"/>
          </a:p>
          <a:p>
            <a:r>
              <a:rPr lang="zh-CN" altLang="en-US" dirty="0"/>
              <a:t>例：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3E3088-1816-4AE0-9009-62D306A7A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555" y="3802764"/>
            <a:ext cx="4247619" cy="259047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9D41BFC-8EAD-4B2A-8949-D963AF7007B3}"/>
              </a:ext>
            </a:extLst>
          </p:cNvPr>
          <p:cNvSpPr txBox="1"/>
          <p:nvPr/>
        </p:nvSpPr>
        <p:spPr>
          <a:xfrm>
            <a:off x="6942338" y="3868639"/>
            <a:ext cx="42476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可以理解为打补丁；</a:t>
            </a:r>
            <a:endParaRPr lang="en-US" altLang="zh-CN" sz="2400" dirty="0"/>
          </a:p>
          <a:p>
            <a:r>
              <a:rPr lang="zh-CN" altLang="en-US" sz="2400" dirty="0"/>
              <a:t>搞不清楚细节，时间紧的时候可以按照这个思路“打补丁”救活代码；</a:t>
            </a:r>
            <a:endParaRPr lang="en-US" altLang="zh-CN" sz="2400" dirty="0"/>
          </a:p>
          <a:p>
            <a:r>
              <a:rPr lang="zh-CN" altLang="en-US" sz="2400" dirty="0"/>
              <a:t>容易出问题，最好还是能完整理解</a:t>
            </a:r>
          </a:p>
        </p:txBody>
      </p:sp>
    </p:spTree>
    <p:extLst>
      <p:ext uri="{BB962C8B-B14F-4D97-AF65-F5344CB8AC3E}">
        <p14:creationId xmlns:p14="http://schemas.microsoft.com/office/powerpoint/2010/main" val="1363645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272B4-B1E7-4F19-900B-8C793103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2B129-21F5-4FE9-B8A4-260CFA3A9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任务：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手写二分查找完成</a:t>
            </a:r>
            <a:r>
              <a:rPr lang="en-US" altLang="zh-CN" dirty="0"/>
              <a:t>BCDE</a:t>
            </a:r>
            <a:r>
              <a:rPr lang="zh-CN" altLang="en-US" dirty="0"/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1123797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F70C4-9AB6-4D8D-8482-2CF50C90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CA3320-A312-4D85-9167-83A18EBE8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STL</a:t>
            </a:r>
            <a:r>
              <a:rPr lang="zh-CN" altLang="en-US" dirty="0"/>
              <a:t>中的二分查找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C++ </a:t>
            </a:r>
            <a:r>
              <a:rPr lang="zh-CN" altLang="en-US" dirty="0"/>
              <a:t>标准库中实现了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查找首个不小于给定值的元素的函数 </a:t>
            </a:r>
            <a:r>
              <a:rPr lang="en-US" altLang="zh-CN" dirty="0"/>
              <a:t>std::</a:t>
            </a:r>
            <a:r>
              <a:rPr lang="en-US" altLang="zh-CN" dirty="0" err="1"/>
              <a:t>lower_bound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zh-CN" altLang="en-US" dirty="0"/>
              <a:t>和查找首个大于给定值的元素的函数 </a:t>
            </a:r>
            <a:r>
              <a:rPr lang="en-US" altLang="zh-CN" dirty="0"/>
              <a:t>std::</a:t>
            </a:r>
            <a:r>
              <a:rPr lang="en-US" altLang="zh-CN" dirty="0" err="1"/>
              <a:t>upper_bound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二者均定义于头文件 </a:t>
            </a:r>
            <a:r>
              <a:rPr lang="en-US" altLang="zh-CN" dirty="0"/>
              <a:t>&lt;algorithm&gt; </a:t>
            </a:r>
            <a:r>
              <a:rPr lang="zh-CN" altLang="en-US" dirty="0"/>
              <a:t>中。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二者均采用二分实现，所以调用前必须保证元素有序。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7820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ABCAE-5F3F-42B6-846F-403966B4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0D0C2-43D9-4178-9B48-7716C5E51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细节优化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</a:t>
            </a:r>
            <a:r>
              <a:rPr lang="en-US" altLang="zh-CN" dirty="0" err="1"/>
              <a:t>l+r</a:t>
            </a:r>
            <a:r>
              <a:rPr lang="en-US" altLang="zh-CN" dirty="0"/>
              <a:t>)/2 </a:t>
            </a:r>
            <a:r>
              <a:rPr lang="zh-CN" altLang="en-US" dirty="0"/>
              <a:t>中的</a:t>
            </a:r>
            <a:r>
              <a:rPr lang="en-US" altLang="zh-CN" dirty="0" err="1"/>
              <a:t>l+r</a:t>
            </a:r>
            <a:r>
              <a:rPr lang="zh-CN" altLang="en-US" dirty="0"/>
              <a:t>可能会溢出，可以换用</a:t>
            </a:r>
            <a:r>
              <a:rPr lang="en-US" altLang="zh-CN" dirty="0"/>
              <a:t>l+(r-l)/2</a:t>
            </a:r>
            <a:r>
              <a:rPr lang="zh-CN" altLang="en-US" dirty="0"/>
              <a:t>进行规避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x/2</a:t>
            </a:r>
            <a:r>
              <a:rPr lang="zh-CN" altLang="en-US" dirty="0"/>
              <a:t>操作对于</a:t>
            </a:r>
            <a:r>
              <a:rPr lang="zh-CN" altLang="en-US" sz="3600" b="1" dirty="0"/>
              <a:t>正整数</a:t>
            </a:r>
            <a:r>
              <a:rPr lang="zh-CN" altLang="en-US" dirty="0"/>
              <a:t>可以改成</a:t>
            </a:r>
            <a:r>
              <a:rPr lang="en-US" altLang="zh-CN" dirty="0"/>
              <a:t>x&gt;&gt;1</a:t>
            </a:r>
            <a:r>
              <a:rPr lang="zh-CN" altLang="en-US" dirty="0"/>
              <a:t>，即二进制位右移一位。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右移操作比除法操作快得多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实际上对于溢出问题，我的建议是直接换成</a:t>
            </a:r>
            <a:r>
              <a:rPr lang="en-US" altLang="zh-CN" dirty="0"/>
              <a:t>int64, </a:t>
            </a:r>
            <a:r>
              <a:rPr lang="zh-CN" altLang="en-US" dirty="0"/>
              <a:t>不行再换</a:t>
            </a:r>
            <a:r>
              <a:rPr lang="en-US" altLang="zh-CN" dirty="0"/>
              <a:t>int128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当然相对来说这会更慢，但是应该不至于缺这点时间。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除法不改成右移大概也无所谓，不缺这点时间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3392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174C0-E25F-4B67-BCF9-E178B0D7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BFBE8-BEFD-4C0B-8E50-2C38E755D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举例：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A3203F-ED45-4D1A-99EC-E655EC6A2733}"/>
              </a:ext>
            </a:extLst>
          </p:cNvPr>
          <p:cNvSpPr txBox="1"/>
          <p:nvPr/>
        </p:nvSpPr>
        <p:spPr>
          <a:xfrm>
            <a:off x="987271" y="4361377"/>
            <a:ext cx="1051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返回值为对应指针或迭代器，解引用后即可获得值</a:t>
            </a:r>
            <a:endParaRPr lang="en-US" altLang="zh-CN" dirty="0"/>
          </a:p>
          <a:p>
            <a:r>
              <a:rPr lang="zh-CN" altLang="en-US" dirty="0"/>
              <a:t>前两个参数为指定区间的迭代器</a:t>
            </a:r>
            <a:r>
              <a:rPr lang="en-US" altLang="zh-CN" dirty="0"/>
              <a:t>/</a:t>
            </a:r>
            <a:r>
              <a:rPr lang="zh-CN" altLang="en-US" dirty="0"/>
              <a:t>指针，第三个参数为待查找的值，第四个参数是比较函数（可选）</a:t>
            </a:r>
            <a:endParaRPr lang="en-US" altLang="zh-CN" dirty="0"/>
          </a:p>
          <a:p>
            <a:r>
              <a:rPr lang="en-US" altLang="zh-CN" dirty="0" err="1"/>
              <a:t>Upper_bound</a:t>
            </a:r>
            <a:r>
              <a:rPr lang="zh-CN" altLang="en-US" dirty="0"/>
              <a:t>函数同理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5C24E7F-9E75-451C-8830-68A62C4C1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606" y="1825625"/>
            <a:ext cx="9209466" cy="207408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E36F994-F5B5-4486-890E-5F3A12DD2368}"/>
              </a:ext>
            </a:extLst>
          </p:cNvPr>
          <p:cNvSpPr txBox="1"/>
          <p:nvPr/>
        </p:nvSpPr>
        <p:spPr>
          <a:xfrm>
            <a:off x="3545149" y="5453984"/>
            <a:ext cx="8646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可以拿刚才那</a:t>
            </a:r>
            <a:r>
              <a:rPr lang="en-US" altLang="zh-CN" sz="3200" b="1" dirty="0"/>
              <a:t>4</a:t>
            </a:r>
            <a:r>
              <a:rPr lang="zh-CN" altLang="en-US" sz="3200" b="1" dirty="0"/>
              <a:t>题练手</a:t>
            </a:r>
          </a:p>
        </p:txBody>
      </p:sp>
    </p:spTree>
    <p:extLst>
      <p:ext uri="{BB962C8B-B14F-4D97-AF65-F5344CB8AC3E}">
        <p14:creationId xmlns:p14="http://schemas.microsoft.com/office/powerpoint/2010/main" val="993354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A52BF-D616-483B-B004-BCF5F21AA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二分答案</a:t>
            </a:r>
            <a:r>
              <a:rPr lang="en-US" altLang="zh-CN" dirty="0"/>
              <a:t>/</a:t>
            </a:r>
            <a:r>
              <a:rPr lang="zh-CN" altLang="en-US" dirty="0"/>
              <a:t>最小值最大化</a:t>
            </a:r>
            <a:r>
              <a:rPr lang="en-US" altLang="zh-CN" dirty="0"/>
              <a:t>/</a:t>
            </a:r>
            <a:r>
              <a:rPr lang="zh-CN" altLang="en-US" dirty="0"/>
              <a:t>最大值最小化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A57F17-83D6-47C5-941F-395A19A24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Fira Sans" panose="020B0503050000020004" pitchFamily="34" charset="0"/>
              </a:rPr>
              <a:t>注意，这里的有序是广义的有序，如果一个数组中的左侧或者右侧都满足某一种条件，而另一侧都不满足这种条件，也可以看作是一种有序（如果把满足条件看做 </a:t>
            </a:r>
            <a:r>
              <a:rPr lang="en-US" altLang="zh-CN" b="0" i="0" dirty="0">
                <a:effectLst/>
                <a:latin typeface="Fira Sans" panose="020B0503050000020004" pitchFamily="34" charset="0"/>
              </a:rPr>
              <a:t>1</a:t>
            </a:r>
            <a:r>
              <a:rPr lang="zh-CN" altLang="en-US" b="0" i="0" dirty="0">
                <a:effectLst/>
                <a:latin typeface="Fira Sans" panose="020B0503050000020004" pitchFamily="34" charset="0"/>
              </a:rPr>
              <a:t> ，不满足看做 </a:t>
            </a:r>
            <a:r>
              <a:rPr lang="en-US" altLang="zh-CN" b="0" i="0" dirty="0">
                <a:effectLst/>
                <a:latin typeface="Fira Sans" panose="020B0503050000020004" pitchFamily="34" charset="0"/>
              </a:rPr>
              <a:t>0</a:t>
            </a:r>
            <a:r>
              <a:rPr lang="zh-CN" altLang="en-US" b="0" i="0" dirty="0">
                <a:effectLst/>
                <a:latin typeface="Fira Sans" panose="020B0503050000020004" pitchFamily="34" charset="0"/>
              </a:rPr>
              <a:t> ，至少对于这个条件的这一维度是有序的）。换言之，二分搜索法可以用来查找满足某种条件的最大（最小）的值。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26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211EA-6FB6-4324-9A8E-40AB5251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04CF1-91DE-4B0F-9048-CDDABD396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4F9322-CC1C-4695-ADF1-40D24A77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043"/>
            <a:ext cx="6744582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78A724-A345-44AF-A1DA-EB84B53103D7}"/>
              </a:ext>
            </a:extLst>
          </p:cNvPr>
          <p:cNvSpPr txBox="1"/>
          <p:nvPr/>
        </p:nvSpPr>
        <p:spPr>
          <a:xfrm>
            <a:off x="4163627" y="1526959"/>
            <a:ext cx="7403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helvetica neue"/>
              </a:rPr>
              <a:t>If you know at least 3 of these things and you are not red — you are doing it wrong. Stop learning useless algorithms, go and solve some problems, learn how to use binary search.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221B312-0496-41F4-AED6-AA9A3E488F05}"/>
              </a:ext>
            </a:extLst>
          </p:cNvPr>
          <p:cNvCxnSpPr/>
          <p:nvPr/>
        </p:nvCxnSpPr>
        <p:spPr>
          <a:xfrm flipV="1">
            <a:off x="5193437" y="2585226"/>
            <a:ext cx="506027" cy="359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11BC87B-075B-42E3-B4B3-D3DC2D98075F}"/>
              </a:ext>
            </a:extLst>
          </p:cNvPr>
          <p:cNvSpPr txBox="1"/>
          <p:nvPr/>
        </p:nvSpPr>
        <p:spPr>
          <a:xfrm>
            <a:off x="7066626" y="3986074"/>
            <a:ext cx="403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红名大概是现役算法竞赛选手前</a:t>
            </a:r>
            <a:r>
              <a:rPr lang="en-US" altLang="zh-CN" dirty="0"/>
              <a:t>700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9153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A52BF-D616-483B-B004-BCF5F21AA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二分答案</a:t>
            </a:r>
            <a:r>
              <a:rPr lang="en-US" altLang="zh-CN" dirty="0"/>
              <a:t>/</a:t>
            </a:r>
            <a:r>
              <a:rPr lang="zh-CN" altLang="en-US" dirty="0"/>
              <a:t>最小值最大化</a:t>
            </a:r>
            <a:r>
              <a:rPr lang="en-US" altLang="zh-CN" dirty="0"/>
              <a:t>/</a:t>
            </a:r>
            <a:r>
              <a:rPr lang="zh-CN" altLang="en-US" dirty="0"/>
              <a:t>最大值最小化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A57F17-83D6-47C5-941F-395A19A247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b="0" i="0" dirty="0">
                    <a:effectLst/>
                    <a:latin typeface="Fira Sans" panose="020B0503050000020004" pitchFamily="34" charset="0"/>
                  </a:rPr>
                  <a:t>要求满足某种条件的最大值的最小可能情况（最大值最小化），首先的想法是从小到大枚举这个作为答案的「最大值」，然后去判断是否合法。若答案单调，就可以使用二分搜索法来更快地找到答案。因此，要想使用二分搜索法来解这种「最大值最小化」的题目，需要满足以下三个条件：</a:t>
                </a:r>
                <a:endParaRPr lang="en-US" altLang="zh-CN" b="0" i="0" dirty="0">
                  <a:effectLst/>
                  <a:latin typeface="Fira Sans" panose="020B0503050000020004" pitchFamily="34" charset="0"/>
                </a:endParaRPr>
              </a:p>
              <a:p>
                <a:pPr algn="l">
                  <a:buFont typeface="+mj-lt"/>
                  <a:buAutoNum type="arabicPeriod"/>
                </a:pPr>
                <a:r>
                  <a:rPr lang="zh-CN" altLang="en-US" b="0" i="0" dirty="0">
                    <a:effectLst/>
                    <a:latin typeface="Fira Sans" panose="020B0503050000020004" pitchFamily="34" charset="0"/>
                  </a:rPr>
                  <a:t>答案在一个固定区间内；</a:t>
                </a:r>
              </a:p>
              <a:p>
                <a:pPr algn="l">
                  <a:buFont typeface="+mj-lt"/>
                  <a:buAutoNum type="arabicPeriod"/>
                </a:pPr>
                <a:r>
                  <a:rPr lang="zh-CN" altLang="en-US" b="1" i="0" dirty="0">
                    <a:effectLst/>
                    <a:latin typeface="Fira Sans" panose="020B0503050000020004" pitchFamily="34" charset="0"/>
                  </a:rPr>
                  <a:t>可能查找一个符合条件的值不是很容易，但是要求能比较容易地判断某个值是否是符合条件的；</a:t>
                </a:r>
              </a:p>
              <a:p>
                <a:pPr algn="l">
                  <a:buFont typeface="+mj-lt"/>
                  <a:buAutoNum type="arabicPeriod"/>
                </a:pPr>
                <a:r>
                  <a:rPr lang="zh-CN" altLang="en-US" b="0" i="0" dirty="0">
                    <a:effectLst/>
                    <a:latin typeface="Fira Sans" panose="020B0503050000020004" pitchFamily="34" charset="0"/>
                  </a:rPr>
                  <a:t>可行解对于区间满足一定的单调性。换言之，如果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b="0" i="0" dirty="0">
                    <a:effectLst/>
                    <a:latin typeface="Fira Sans" panose="020B0503050000020004" pitchFamily="34" charset="0"/>
                  </a:rPr>
                  <a:t> 是符合条件的，那么有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b="0" i="0" dirty="0">
                    <a:effectLst/>
                    <a:latin typeface="Fira Sans" panose="020B0503050000020004" pitchFamily="34" charset="0"/>
                  </a:rPr>
                  <a:t> 或者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b="0" i="0" dirty="0">
                    <a:effectLst/>
                    <a:latin typeface="Fira Sans" panose="020B0503050000020004" pitchFamily="34" charset="0"/>
                  </a:rPr>
                  <a:t> 也符合条件。（这样下来就满足了上面提到的单调性）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A57F17-83D6-47C5-941F-395A19A247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3221" r="-290" b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624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90E75-4023-4AF9-993D-16AF7BE9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560414-7FE9-4F6A-9D06-8DCF2EA95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例题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E6F66B-0165-40AF-B55A-E9200C705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739" y="1571349"/>
            <a:ext cx="9388516" cy="388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96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90E75-4023-4AF9-993D-16AF7BE9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560414-7FE9-4F6A-9D06-8DCF2EA95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例题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CBE664-7CB1-4BA4-9824-8EF15081C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2" y="2400245"/>
            <a:ext cx="11225684" cy="180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71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90E75-4023-4AF9-993D-16AF7BE9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560414-7FE9-4F6A-9D06-8DCF2EA95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例题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AC</a:t>
            </a:r>
            <a:r>
              <a:rPr lang="zh-CN" altLang="en-US" dirty="0"/>
              <a:t>代码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9DD422-8F7E-45A9-9D00-FA22F13F0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312" y="681037"/>
            <a:ext cx="6303727" cy="553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43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076D0-9C7E-43F1-B077-751BEC0B0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0C0A1E-D5DB-43ED-98B4-59D41489C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练习：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275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B10CE-0897-42B3-8FDF-52DC2309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三分法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A4CD9-4925-4D0A-884C-3564077FE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hlinkClick r:id="rId2"/>
              </a:rPr>
              <a:t>https://www.luogu.com.cn/problem/P3382</a:t>
            </a:r>
            <a:endParaRPr lang="en-US" altLang="zh-CN" dirty="0"/>
          </a:p>
          <a:p>
            <a:r>
              <a:rPr lang="en-US" altLang="zh-CN" dirty="0"/>
              <a:t>P3382 【</a:t>
            </a:r>
            <a:r>
              <a:rPr lang="zh-CN" altLang="en-US" dirty="0"/>
              <a:t>模板</a:t>
            </a:r>
            <a:r>
              <a:rPr lang="en-US" altLang="zh-CN" dirty="0"/>
              <a:t>】</a:t>
            </a:r>
            <a:r>
              <a:rPr lang="zh-CN" altLang="en-US" dirty="0"/>
              <a:t>三分法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三分法可以用来查找凸函数的最大（小）值。</a:t>
            </a:r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如果 </a:t>
            </a:r>
            <a:r>
              <a:rPr lang="en-US" altLang="zh-CN" dirty="0" err="1"/>
              <a:t>lmid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rmid</a:t>
            </a:r>
            <a:r>
              <a:rPr lang="en-US" altLang="zh-CN" dirty="0"/>
              <a:t> </a:t>
            </a:r>
            <a:r>
              <a:rPr lang="zh-CN" altLang="en-US" dirty="0"/>
              <a:t>在最大（小）值的同一侧：由于单调性，一定是二者中较大（小）的那个离最值近一些，较远的那个点对应的区间不可能包含最值，所以可以舍弃。</a:t>
            </a:r>
          </a:p>
          <a:p>
            <a:pPr marL="0" indent="0">
              <a:buNone/>
            </a:pPr>
            <a:r>
              <a:rPr lang="zh-CN" altLang="en-US" dirty="0"/>
              <a:t>如果在两侧：由于最值在二者中间，我们舍弃两侧的一个区间后，也不会影响最值，所以可以舍弃。</a:t>
            </a:r>
          </a:p>
        </p:txBody>
      </p:sp>
    </p:spTree>
    <p:extLst>
      <p:ext uri="{BB962C8B-B14F-4D97-AF65-F5344CB8AC3E}">
        <p14:creationId xmlns:p14="http://schemas.microsoft.com/office/powerpoint/2010/main" val="2479199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BED09-7369-496A-9F45-DF308AE4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三分法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83605-8A84-4310-96AA-B0C408EE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69A2A6-5321-481E-B5B4-D8F91CB7F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118" y="463442"/>
            <a:ext cx="5038725" cy="562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444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BED09-7369-496A-9F45-DF308AE4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三分法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83605-8A84-4310-96AA-B0C408EE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</a:t>
            </a:r>
            <a:r>
              <a:rPr lang="zh-CN" altLang="en-US" dirty="0"/>
              <a:t>代码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DBF32C-971E-41DA-9947-847E7CED0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373" y="309782"/>
            <a:ext cx="5804877" cy="623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22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BED09-7369-496A-9F45-DF308AE4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三分法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83605-8A84-4310-96AA-B0C408EE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应用比较单一</a:t>
            </a:r>
            <a:endParaRPr lang="en-US" altLang="zh-CN" dirty="0"/>
          </a:p>
          <a:p>
            <a:r>
              <a:rPr lang="zh-CN" altLang="en-US" dirty="0"/>
              <a:t>要用的时候想的起来就行</a:t>
            </a:r>
          </a:p>
        </p:txBody>
      </p:sp>
    </p:spTree>
    <p:extLst>
      <p:ext uri="{BB962C8B-B14F-4D97-AF65-F5344CB8AC3E}">
        <p14:creationId xmlns:p14="http://schemas.microsoft.com/office/powerpoint/2010/main" val="535949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1C99E-3760-4232-A578-91FD64EE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B0FA95-99BD-4776-AD0E-442567C74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i="0" dirty="0">
                    <a:effectLst/>
                    <a:latin typeface="Fira Sans" panose="020B0503050000020004" pitchFamily="34" charset="0"/>
                  </a:rPr>
                  <a:t>快速幂，二进制取幂（</a:t>
                </a:r>
                <a:r>
                  <a:rPr lang="en-US" altLang="zh-CN" b="0" i="0" dirty="0">
                    <a:effectLst/>
                    <a:latin typeface="Fira Sans" panose="020B0503050000020004" pitchFamily="34" charset="0"/>
                  </a:rPr>
                  <a:t>Binary Exponentiation</a:t>
                </a:r>
                <a:r>
                  <a:rPr lang="zh-CN" altLang="en-US" b="0" i="0" dirty="0">
                    <a:effectLst/>
                    <a:latin typeface="Fira Sans" panose="020B0503050000020004" pitchFamily="34" charset="0"/>
                  </a:rPr>
                  <a:t>，也称平方法），是一个以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effectLst/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b="0" i="0" dirty="0">
                    <a:effectLst/>
                    <a:latin typeface="Fira Sans" panose="020B0503050000020004" pitchFamily="34" charset="0"/>
                  </a:rPr>
                  <a:t> 的时间复杂度内计算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b="0" i="0" dirty="0">
                    <a:effectLst/>
                    <a:latin typeface="Fira Sans" panose="020B0503050000020004" pitchFamily="34" charset="0"/>
                  </a:rPr>
                  <a:t> 的小技巧，而暴力计算的时间复杂度为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Fira Sans" panose="020B0503050000020004" pitchFamily="34" charset="0"/>
                  </a:rPr>
                  <a:t> </a:t>
                </a:r>
                <a:r>
                  <a:rPr lang="zh-CN" altLang="en-US" b="0" i="0" dirty="0">
                    <a:effectLst/>
                    <a:latin typeface="Fira Sans" panose="020B0503050000020004" pitchFamily="34" charset="0"/>
                  </a:rPr>
                  <a:t> 。而这个技巧也常常用在非计算的场景，因为它可以应用在任何具有结合律的运算中。其中显然的是它可以应用于模意义下取幂、矩阵幂等运算，我们接下来会讨论。</a:t>
                </a:r>
                <a:endParaRPr lang="en-US" altLang="zh-CN" b="0" i="0" dirty="0">
                  <a:effectLst/>
                  <a:latin typeface="Fira Sans" panose="020B0503050000020004" pitchFamily="34" charset="0"/>
                </a:endParaRPr>
              </a:p>
              <a:p>
                <a:endParaRPr lang="en-US" altLang="zh-CN" dirty="0">
                  <a:latin typeface="Fira Sans" panose="020B0503050000020004" pitchFamily="34" charset="0"/>
                </a:endParaRPr>
              </a:p>
              <a:p>
                <a:endParaRPr lang="en-US" altLang="zh-CN" dirty="0">
                  <a:latin typeface="Fira Sans" panose="020B0503050000020004" pitchFamily="34" charset="0"/>
                </a:endParaRPr>
              </a:p>
              <a:p>
                <a:r>
                  <a:rPr lang="zh-CN" altLang="en-US" dirty="0"/>
                  <a:t>以下内容全部照搬</a:t>
                </a:r>
                <a:r>
                  <a:rPr lang="en-US" altLang="zh-CN" dirty="0" err="1"/>
                  <a:t>oiwiki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B0FA95-99BD-4776-AD0E-442567C74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56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FE0A4-D5F3-4A27-89E4-8F109943A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CFB37A-ACFB-43BF-BFDC-5C6464754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本节课内容依然几乎全部照搬</a:t>
            </a:r>
            <a:r>
              <a:rPr lang="en-US" altLang="zh-CN" dirty="0"/>
              <a:t>oi-wiki, </a:t>
            </a:r>
            <a:r>
              <a:rPr lang="zh-CN" altLang="en-US" dirty="0"/>
              <a:t>感兴趣可以搜索相关专题进行学习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8289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1C99E-3760-4232-A578-91FD64EE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0FA95-99BD-4776-AD0E-442567C74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FC271F-9E03-4793-8CD1-0E953F1E4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111" y="229000"/>
            <a:ext cx="7485714" cy="6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60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1C99E-3760-4232-A578-91FD64EE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0FA95-99BD-4776-AD0E-442567C74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DE5BE53-35BE-4994-BC6C-8235B212F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524" y="124597"/>
            <a:ext cx="4190406" cy="66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0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1C99E-3760-4232-A578-91FD64EE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0FA95-99BD-4776-AD0E-442567C74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经验</a:t>
            </a:r>
            <a:endParaRPr lang="en-US" altLang="zh-CN" dirty="0"/>
          </a:p>
          <a:p>
            <a:r>
              <a:rPr lang="zh-CN" altLang="en-US" dirty="0"/>
              <a:t>快速幂对于很多题目来说是一个基础函数，会被十分频繁地调用，因此其效率对于运算时间的影响较大，能用的优化最好都用上，有必要牢记其最优实现，如把</a:t>
            </a:r>
            <a:r>
              <a:rPr lang="en-US" altLang="zh-CN" dirty="0"/>
              <a:t>b%2==1</a:t>
            </a:r>
            <a:r>
              <a:rPr lang="zh-CN" altLang="en-US" dirty="0"/>
              <a:t>替换为</a:t>
            </a:r>
            <a:r>
              <a:rPr lang="en-US" altLang="zh-CN" dirty="0"/>
              <a:t>b&amp;1</a:t>
            </a:r>
            <a:r>
              <a:rPr lang="zh-CN" altLang="en-US" dirty="0"/>
              <a:t>，</a:t>
            </a:r>
            <a:r>
              <a:rPr lang="en-US" altLang="zh-CN" dirty="0"/>
              <a:t>b/=2</a:t>
            </a:r>
            <a:r>
              <a:rPr lang="zh-CN" altLang="en-US" dirty="0"/>
              <a:t>替换为</a:t>
            </a:r>
            <a:r>
              <a:rPr lang="en-US" altLang="zh-CN" dirty="0"/>
              <a:t>b&gt;&gt;=1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9919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1C99E-3760-4232-A578-91FD64EE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0FA95-99BD-4776-AD0E-442567C74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https://www.luogu.com.cn/problem/P1226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P1226 【</a:t>
            </a:r>
            <a:r>
              <a:rPr lang="zh-CN" altLang="en-US" dirty="0"/>
              <a:t>模板</a:t>
            </a:r>
            <a:r>
              <a:rPr lang="en-US" altLang="zh-CN" dirty="0"/>
              <a:t>】</a:t>
            </a:r>
            <a:r>
              <a:rPr lang="zh-CN" altLang="en-US" dirty="0"/>
              <a:t>快速幂</a:t>
            </a:r>
            <a:r>
              <a:rPr lang="en-US" altLang="zh-CN" dirty="0"/>
              <a:t>||</a:t>
            </a:r>
            <a:r>
              <a:rPr lang="zh-CN" altLang="en-US" dirty="0"/>
              <a:t>取余运算</a:t>
            </a:r>
          </a:p>
        </p:txBody>
      </p:sp>
    </p:spTree>
    <p:extLst>
      <p:ext uri="{BB962C8B-B14F-4D97-AF65-F5344CB8AC3E}">
        <p14:creationId xmlns:p14="http://schemas.microsoft.com/office/powerpoint/2010/main" val="6791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B9E48-1106-47F0-89FD-F85A6285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矩阵基础</a:t>
            </a:r>
            <a:br>
              <a:rPr lang="en-US" altLang="zh-CN" sz="2400" dirty="0"/>
            </a:br>
            <a:endParaRPr lang="zh-CN" altLang="en-US" sz="24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273C7C8-141E-4D07-B2BC-69C21546D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680" y="1430884"/>
            <a:ext cx="4820600" cy="489001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E969AB9-35B0-4458-A8B0-6A125D5C3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779" y="0"/>
            <a:ext cx="6895221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4DA7947-BF7F-4CA2-B522-D2F4F8EB5023}"/>
              </a:ext>
            </a:extLst>
          </p:cNvPr>
          <p:cNvSpPr txBox="1"/>
          <p:nvPr/>
        </p:nvSpPr>
        <p:spPr>
          <a:xfrm>
            <a:off x="0" y="124288"/>
            <a:ext cx="5361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4"/>
              </a:rPr>
              <a:t>https://www.cnblogs.com/ljy-endl/p/11411665.html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884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B25BC-0C37-4C77-9C48-281F2AF5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02CAE-8B25-4B3A-B23D-B3AC7C40B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FB8F3A-5478-4EE7-AB42-C6F81D642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34" y="1384666"/>
            <a:ext cx="11714286" cy="19047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823F84B-018B-407F-A219-89D6C6078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30" y="3357553"/>
            <a:ext cx="11676190" cy="6857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6BA596A-C043-4A98-A4A1-D6D5EBE88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30" y="4020720"/>
            <a:ext cx="1828571" cy="279047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5ED866A-9491-40EE-9BE3-53A0BC680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4573" y="4930477"/>
            <a:ext cx="1466667" cy="1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508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E1DA7-6599-4923-8F56-09B093A0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76089-70E0-4F22-8BFE-EEC815E56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91EA6F9-C2EB-4BF3-A352-7E8E5A725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853" y="286970"/>
            <a:ext cx="5780843" cy="620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2578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5B2BC-4B26-4FF9-9E1E-DF5D6747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9BDE31-ABD6-45B3-88A4-2CC1F0FF1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287128-AEBE-4466-AFCC-69B197723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56" y="1502420"/>
            <a:ext cx="5409524" cy="17047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5628595-AFD7-4669-964F-890FADA7EE4D}"/>
              </a:ext>
            </a:extLst>
          </p:cNvPr>
          <p:cNvSpPr txBox="1"/>
          <p:nvPr/>
        </p:nvSpPr>
        <p:spPr>
          <a:xfrm>
            <a:off x="3707907" y="2116068"/>
            <a:ext cx="238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AB=BA</a:t>
            </a:r>
            <a:r>
              <a:rPr lang="zh-CN" altLang="en-US" dirty="0"/>
              <a:t>一般不成立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8A5054-375F-4505-A5C2-28698B44BE83}"/>
              </a:ext>
            </a:extLst>
          </p:cNvPr>
          <p:cNvSpPr txBox="1"/>
          <p:nvPr/>
        </p:nvSpPr>
        <p:spPr>
          <a:xfrm>
            <a:off x="958756" y="3440097"/>
            <a:ext cx="9277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矩阵乘法代码中的</a:t>
            </a:r>
            <a:r>
              <a:rPr lang="en-US" altLang="zh-CN" dirty="0" err="1"/>
              <a:t>i,j,k</a:t>
            </a:r>
            <a:r>
              <a:rPr lang="zh-CN" altLang="en-US" dirty="0"/>
              <a:t>的遍历顺序对实际效率有巨大影响，具体查看相关文章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https://blog.csdn.net/he_nan/article/details/106169483</a:t>
            </a:r>
            <a:endParaRPr lang="en-US" altLang="zh-CN" dirty="0"/>
          </a:p>
          <a:p>
            <a:r>
              <a:rPr lang="zh-CN" altLang="en-US" dirty="0"/>
              <a:t>关键词：矩阵乘法 </a:t>
            </a:r>
            <a:r>
              <a:rPr lang="en-US" altLang="zh-CN" dirty="0"/>
              <a:t>cache miss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247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A8F95-A23B-4F0E-A253-EBFBF9BC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矩阵快速幂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111B47-B4A6-49FE-8602-703FE1380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C29D9C-76CF-46B7-B4C3-40C3E4434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34" y="1542877"/>
            <a:ext cx="6832107" cy="475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682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8958C-2A02-4246-9C02-ACC7EB0B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矩阵快速幂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375950-8450-4821-AFC1-F79250F7B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A1E002-3160-404F-A81A-7B072601423D}"/>
              </a:ext>
            </a:extLst>
          </p:cNvPr>
          <p:cNvSpPr txBox="1"/>
          <p:nvPr/>
        </p:nvSpPr>
        <p:spPr>
          <a:xfrm>
            <a:off x="7679184" y="1690688"/>
            <a:ext cx="3755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封装一个</a:t>
            </a:r>
            <a:r>
              <a:rPr lang="en-US" altLang="zh-CN" dirty="0"/>
              <a:t>Matrix</a:t>
            </a:r>
            <a:r>
              <a:rPr lang="zh-CN" altLang="en-US" dirty="0"/>
              <a:t>类</a:t>
            </a:r>
            <a:r>
              <a:rPr lang="en-US" altLang="zh-CN" dirty="0"/>
              <a:t>/</a:t>
            </a:r>
            <a:r>
              <a:rPr lang="zh-CN" altLang="en-US" dirty="0"/>
              <a:t>结构体便于运算</a:t>
            </a:r>
            <a:endParaRPr lang="en-US" altLang="zh-CN" dirty="0"/>
          </a:p>
          <a:p>
            <a:r>
              <a:rPr lang="zh-CN" altLang="en-US" dirty="0"/>
              <a:t>内部实现可以选用</a:t>
            </a:r>
            <a:r>
              <a:rPr lang="en-US" altLang="zh-CN" dirty="0"/>
              <a:t>vector/</a:t>
            </a:r>
            <a:r>
              <a:rPr lang="zh-CN" altLang="en-US" dirty="0"/>
              <a:t>二维数组，各有优势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重载乘法运算符，方便调用</a:t>
            </a:r>
            <a:endParaRPr lang="en-US" altLang="zh-CN" dirty="0"/>
          </a:p>
          <a:p>
            <a:r>
              <a:rPr lang="zh-CN" altLang="en-US" dirty="0"/>
              <a:t>（相关知识百度自学）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50CC5C-D2AD-4982-A1DF-84F2E91CA8AE}"/>
              </a:ext>
            </a:extLst>
          </p:cNvPr>
          <p:cNvSpPr txBox="1"/>
          <p:nvPr/>
        </p:nvSpPr>
        <p:spPr>
          <a:xfrm>
            <a:off x="7474999" y="4770577"/>
            <a:ext cx="3364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几乎没怎么变的快速幂部分</a:t>
            </a:r>
            <a:endParaRPr lang="en-US" altLang="zh-CN" dirty="0"/>
          </a:p>
          <a:p>
            <a:r>
              <a:rPr lang="zh-CN" altLang="en-US" dirty="0"/>
              <a:t>只是把初始值替换成单位矩阵，</a:t>
            </a:r>
            <a:endParaRPr lang="en-US" altLang="zh-CN" dirty="0"/>
          </a:p>
          <a:p>
            <a:r>
              <a:rPr lang="zh-CN" altLang="en-US" dirty="0"/>
              <a:t>修改了参数和返回值的类型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16E21EF-BEBF-410E-A7E5-A10747101041}"/>
              </a:ext>
            </a:extLst>
          </p:cNvPr>
          <p:cNvGrpSpPr/>
          <p:nvPr/>
        </p:nvGrpSpPr>
        <p:grpSpPr>
          <a:xfrm>
            <a:off x="838200" y="1454074"/>
            <a:ext cx="6379346" cy="5217644"/>
            <a:chOff x="838200" y="1454074"/>
            <a:chExt cx="6379346" cy="521764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93ABFF4-FE31-46B2-8B12-C59BDE147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454074"/>
              <a:ext cx="6379346" cy="5217644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025D2F4-4305-41A4-9177-BECD56FD3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880" y="2219936"/>
              <a:ext cx="3218934" cy="1893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437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56CFB-73DE-4189-A948-25E59E83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4630B6-B577-4834-90AF-3BCB78650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二分查找（英语：</a:t>
            </a:r>
            <a:r>
              <a:rPr lang="en-US" altLang="zh-CN" dirty="0"/>
              <a:t>binary search</a:t>
            </a:r>
            <a:r>
              <a:rPr lang="zh-CN" altLang="en-US" dirty="0"/>
              <a:t>），也称折半搜索（英语：</a:t>
            </a:r>
            <a:r>
              <a:rPr lang="en-US" altLang="zh-CN" dirty="0"/>
              <a:t>half-interval search</a:t>
            </a:r>
            <a:r>
              <a:rPr lang="zh-CN" altLang="en-US" dirty="0"/>
              <a:t>）、对数搜索（英语：</a:t>
            </a:r>
            <a:r>
              <a:rPr lang="en-US" altLang="zh-CN" dirty="0"/>
              <a:t>logarithmic search</a:t>
            </a:r>
            <a:r>
              <a:rPr lang="zh-CN" altLang="en-US" dirty="0"/>
              <a:t>），是用来在一个</a:t>
            </a:r>
            <a:r>
              <a:rPr lang="zh-CN" altLang="en-US" sz="4000" b="1" dirty="0"/>
              <a:t>有序</a:t>
            </a:r>
            <a:r>
              <a:rPr lang="zh-CN" altLang="en-US" dirty="0"/>
              <a:t>数组中查找某一元素的算法。</a:t>
            </a:r>
          </a:p>
        </p:txBody>
      </p:sp>
    </p:spTree>
    <p:extLst>
      <p:ext uri="{BB962C8B-B14F-4D97-AF65-F5344CB8AC3E}">
        <p14:creationId xmlns:p14="http://schemas.microsoft.com/office/powerpoint/2010/main" val="26711731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B1034-E642-41AB-8B12-D9F031A1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矩阵乘法加速递推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BDE629-B77D-457D-9128-1C0999ECC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367D5B-B739-424E-BB52-17EE62579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12" y="1761280"/>
            <a:ext cx="8200000" cy="3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974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7948D-1A69-46FF-8443-52804C1D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矩阵乘法加速递推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A70A7-792A-4DD9-A1D2-1A5AA5A8D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https://www.luogu.com.cn/problem/P1939</a:t>
            </a:r>
            <a:endParaRPr lang="en-US" altLang="zh-CN" dirty="0"/>
          </a:p>
          <a:p>
            <a:r>
              <a:rPr lang="en-US" altLang="zh-CN" dirty="0"/>
              <a:t>P1939 【</a:t>
            </a:r>
            <a:r>
              <a:rPr lang="zh-CN" altLang="en-US" dirty="0"/>
              <a:t>模板</a:t>
            </a:r>
            <a:r>
              <a:rPr lang="en-US" altLang="zh-CN" dirty="0"/>
              <a:t>】</a:t>
            </a:r>
            <a:r>
              <a:rPr lang="zh-CN" altLang="en-US" dirty="0"/>
              <a:t>矩阵加速（数列）</a:t>
            </a:r>
          </a:p>
        </p:txBody>
      </p:sp>
    </p:spTree>
    <p:extLst>
      <p:ext uri="{BB962C8B-B14F-4D97-AF65-F5344CB8AC3E}">
        <p14:creationId xmlns:p14="http://schemas.microsoft.com/office/powerpoint/2010/main" val="21003172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7948D-1A69-46FF-8443-52804C1DF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7434"/>
            <a:ext cx="10515600" cy="1325563"/>
          </a:xfrm>
        </p:spPr>
        <p:txBody>
          <a:bodyPr/>
          <a:lstStyle/>
          <a:p>
            <a:r>
              <a:rPr lang="zh-CN" altLang="en-US" dirty="0"/>
              <a:t>矩阵乘法加速递推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A70A7-792A-4DD9-A1D2-1A5AA5A8D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93C5FE-3232-4F74-9BF0-F1BC4AEDB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515" y="0"/>
            <a:ext cx="689358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AC40977-AAEA-4DB3-87F9-0632EC91D181}"/>
              </a:ext>
            </a:extLst>
          </p:cNvPr>
          <p:cNvSpPr txBox="1"/>
          <p:nvPr/>
        </p:nvSpPr>
        <p:spPr>
          <a:xfrm>
            <a:off x="585926" y="2903754"/>
            <a:ext cx="3959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纯粹的模板题，</a:t>
            </a:r>
            <a:endParaRPr lang="en-US" altLang="zh-CN" sz="2400" dirty="0"/>
          </a:p>
          <a:p>
            <a:r>
              <a:rPr lang="zh-CN" altLang="en-US" sz="2400" dirty="0"/>
              <a:t>只需要把变换用的矩阵推出来，这题基本就做完了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656268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7948D-1A69-46FF-8443-52804C1D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矩阵乘法加速递推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A70A7-792A-4DD9-A1D2-1A5AA5A8D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23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找到所需矩阵后，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套用模板即可解决问题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B789CE-78B3-4F56-85A4-9C2C79327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85" y="2377165"/>
            <a:ext cx="6057143" cy="49619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68F0CBA-3DB4-4483-914F-96064D2E1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000" y="414386"/>
            <a:ext cx="6200000" cy="5276190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71BF9E7-C86E-4B1F-ACEB-1D16120794A5}"/>
              </a:ext>
            </a:extLst>
          </p:cNvPr>
          <p:cNvCxnSpPr>
            <a:cxnSpLocks/>
          </p:cNvCxnSpPr>
          <p:nvPr/>
        </p:nvCxnSpPr>
        <p:spPr>
          <a:xfrm flipH="1">
            <a:off x="7474998" y="541538"/>
            <a:ext cx="1620000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60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56CFB-73DE-4189-A948-25E59E83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4630B6-B577-4834-90AF-3BCB78650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工作原理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以在一个升序数组中查找一个数为例。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它每次考察数组当前部分的中间元素，如果中间元素刚好是要找的，就结束搜索过程；如果中间元素小于所查找的值，那么左侧的只会更小，不会有所查找的元素，只需到右侧查找；如果中间元素大于所查找的值同理，只需到左侧查找。</a:t>
            </a:r>
          </a:p>
        </p:txBody>
      </p:sp>
    </p:spTree>
    <p:extLst>
      <p:ext uri="{BB962C8B-B14F-4D97-AF65-F5344CB8AC3E}">
        <p14:creationId xmlns:p14="http://schemas.microsoft.com/office/powerpoint/2010/main" val="264581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56CFB-73DE-4189-A948-25E59E83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二分查找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4630B6-B577-4834-90AF-3BCB78650F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时间复杂度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二分查找的最优时间复杂度为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dirty="0"/>
                  <a:t> 。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二分查找的平均时间复杂度和最坏时间复杂度均为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dirty="0"/>
                  <a:t> 。因为在二分搜索过程中，算法每次都把查询的区间减半，所以对于一个长度为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的数组，至多会进行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dirty="0"/>
                  <a:t> 次查找。</a:t>
                </a:r>
              </a:p>
              <a:p>
                <a:endParaRPr lang="zh-CN" altLang="en-US" dirty="0"/>
              </a:p>
              <a:p>
                <a:r>
                  <a:rPr lang="zh-CN" altLang="en-US" dirty="0"/>
                  <a:t>空间复杂度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迭代版本的二分查找的空间复杂度为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/>
                  <a:t> 。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递归（无尾调用消除）版本的二分查找的空间复杂度为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dirty="0"/>
                  <a:t> 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4630B6-B577-4834-90AF-3BCB78650F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r="-696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792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29B15-9363-40C9-A38D-88C764E8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892593-1A75-4EE4-8960-16F49888E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平均情况</a:t>
            </a:r>
          </a:p>
        </p:txBody>
      </p:sp>
      <p:pic>
        <p:nvPicPr>
          <p:cNvPr id="1026" name="Picture 2" descr="Binary vs Linear Search Linear Search">
            <a:extLst>
              <a:ext uri="{FF2B5EF4-FFF2-40B4-BE49-F238E27FC236}">
                <a16:creationId xmlns:a16="http://schemas.microsoft.com/office/drawing/2014/main" id="{E09865A8-5D9D-454E-BAE0-87D04BCBF39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106" y="657965"/>
            <a:ext cx="8752365" cy="583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679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29B15-9363-40C9-A38D-88C764E8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892593-1A75-4EE4-8960-16F49888E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最坏情况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 descr="linear-vs-binary-search-worst-case">
            <a:extLst>
              <a:ext uri="{FF2B5EF4-FFF2-40B4-BE49-F238E27FC236}">
                <a16:creationId xmlns:a16="http://schemas.microsoft.com/office/drawing/2014/main" id="{6B9E369A-B564-4A47-8B33-1E08FDB2E03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844" y="365125"/>
            <a:ext cx="8729847" cy="581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08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29B15-9363-40C9-A38D-88C764E8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892593-1A75-4EE4-8960-16F49888E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最好情况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一步找到</a:t>
            </a:r>
          </a:p>
        </p:txBody>
      </p:sp>
      <p:pic>
        <p:nvPicPr>
          <p:cNvPr id="3074" name="Picture 2" descr="linear-vs-binary-search-best-case">
            <a:extLst>
              <a:ext uri="{FF2B5EF4-FFF2-40B4-BE49-F238E27FC236}">
                <a16:creationId xmlns:a16="http://schemas.microsoft.com/office/drawing/2014/main" id="{50A9971D-EB30-4186-B22F-00446E4C56F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084" y="436514"/>
            <a:ext cx="8619293" cy="574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51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1696</Words>
  <Application>Microsoft Office PowerPoint</Application>
  <PresentationFormat>宽屏</PresentationFormat>
  <Paragraphs>170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0" baseType="lpstr">
      <vt:lpstr>helvetica neue</vt:lpstr>
      <vt:lpstr>等线</vt:lpstr>
      <vt:lpstr>等线 Light</vt:lpstr>
      <vt:lpstr>Arial</vt:lpstr>
      <vt:lpstr>Cambria Math</vt:lpstr>
      <vt:lpstr>Fira Sans</vt:lpstr>
      <vt:lpstr>Office 主题​​</vt:lpstr>
      <vt:lpstr>二分</vt:lpstr>
      <vt:lpstr>PowerPoint 演示文稿</vt:lpstr>
      <vt:lpstr>PowerPoint 演示文稿</vt:lpstr>
      <vt:lpstr>二分查找</vt:lpstr>
      <vt:lpstr>二分查找</vt:lpstr>
      <vt:lpstr>二分查找</vt:lpstr>
      <vt:lpstr>二分查找</vt:lpstr>
      <vt:lpstr>二分查找</vt:lpstr>
      <vt:lpstr>二分查找</vt:lpstr>
      <vt:lpstr>二分查找</vt:lpstr>
      <vt:lpstr>二分查找</vt:lpstr>
      <vt:lpstr>二分查找</vt:lpstr>
      <vt:lpstr>二分查找</vt:lpstr>
      <vt:lpstr>二分查找</vt:lpstr>
      <vt:lpstr>二分查找</vt:lpstr>
      <vt:lpstr>二分查找</vt:lpstr>
      <vt:lpstr>二分查找</vt:lpstr>
      <vt:lpstr>二分查找</vt:lpstr>
      <vt:lpstr>二分答案/最小值最大化/最大值最小化</vt:lpstr>
      <vt:lpstr>二分答案/最小值最大化/最大值最小化</vt:lpstr>
      <vt:lpstr>二分答案</vt:lpstr>
      <vt:lpstr>二分答案</vt:lpstr>
      <vt:lpstr>二分答案</vt:lpstr>
      <vt:lpstr>二分答案</vt:lpstr>
      <vt:lpstr>三分法</vt:lpstr>
      <vt:lpstr>三分法</vt:lpstr>
      <vt:lpstr>三分法</vt:lpstr>
      <vt:lpstr>三分法</vt:lpstr>
      <vt:lpstr>快速幂</vt:lpstr>
      <vt:lpstr>快速幂</vt:lpstr>
      <vt:lpstr>快速幂</vt:lpstr>
      <vt:lpstr>快速幂</vt:lpstr>
      <vt:lpstr>快速幂</vt:lpstr>
      <vt:lpstr>矩阵基础 </vt:lpstr>
      <vt:lpstr>矩阵基础</vt:lpstr>
      <vt:lpstr>矩阵基础</vt:lpstr>
      <vt:lpstr>矩阵乘法</vt:lpstr>
      <vt:lpstr>矩阵快速幂</vt:lpstr>
      <vt:lpstr>矩阵快速幂</vt:lpstr>
      <vt:lpstr>矩阵乘法加速递推</vt:lpstr>
      <vt:lpstr>矩阵乘法加速递推</vt:lpstr>
      <vt:lpstr>矩阵乘法加速递推</vt:lpstr>
      <vt:lpstr>矩阵乘法加速递推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二分</dc:title>
  <dc:creator>Administrator .</dc:creator>
  <cp:lastModifiedBy>聂 云</cp:lastModifiedBy>
  <cp:revision>232</cp:revision>
  <dcterms:created xsi:type="dcterms:W3CDTF">2022-02-28T13:41:37Z</dcterms:created>
  <dcterms:modified xsi:type="dcterms:W3CDTF">2022-03-06T12:06:34Z</dcterms:modified>
</cp:coreProperties>
</file>