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8" r:id="rId8"/>
    <p:sldId id="261" r:id="rId9"/>
    <p:sldId id="262" r:id="rId10"/>
    <p:sldId id="265" r:id="rId11"/>
    <p:sldId id="263" r:id="rId12"/>
    <p:sldId id="269" r:id="rId13"/>
    <p:sldId id="270" r:id="rId14"/>
    <p:sldId id="271" r:id="rId15"/>
    <p:sldId id="272" r:id="rId16"/>
    <p:sldId id="267" r:id="rId17"/>
    <p:sldId id="279" r:id="rId18"/>
    <p:sldId id="280" r:id="rId19"/>
    <p:sldId id="281" r:id="rId20"/>
    <p:sldId id="282" r:id="rId21"/>
    <p:sldId id="283" r:id="rId22"/>
    <p:sldId id="284" r:id="rId23"/>
    <p:sldId id="285" r:id="rId24"/>
    <p:sldId id="286" r:id="rId25"/>
    <p:sldId id="287" r:id="rId26"/>
    <p:sldId id="288" r:id="rId27"/>
    <p:sldId id="273" r:id="rId28"/>
    <p:sldId id="274" r:id="rId29"/>
    <p:sldId id="275" r:id="rId30"/>
    <p:sldId id="276" r:id="rId31"/>
    <p:sldId id="277" r:id="rId32"/>
    <p:sldId id="278" r:id="rId33"/>
    <p:sldId id="289" r:id="rId34"/>
    <p:sldId id="297" r:id="rId35"/>
    <p:sldId id="298" r:id="rId36"/>
    <p:sldId id="299" r:id="rId37"/>
    <p:sldId id="290" r:id="rId38"/>
    <p:sldId id="291" r:id="rId39"/>
    <p:sldId id="292"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293" r:id="rId55"/>
    <p:sldId id="294" r:id="rId56"/>
    <p:sldId id="295" r:id="rId57"/>
    <p:sldId id="296"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78AB7-F689-4F52-9973-2A2CC2D214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59D963-232E-406C-A978-C66B24354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02E34ED-5CC9-41B5-8724-6F5931D97BCB}"/>
              </a:ext>
            </a:extLst>
          </p:cNvPr>
          <p:cNvSpPr>
            <a:spLocks noGrp="1"/>
          </p:cNvSpPr>
          <p:nvPr>
            <p:ph type="dt" sz="half" idx="10"/>
          </p:nvPr>
        </p:nvSpPr>
        <p:spPr/>
        <p:txBody>
          <a:bodyPr/>
          <a:lstStyle/>
          <a:p>
            <a:fld id="{3544D66B-893F-48DC-B807-461BA5A9F78A}" type="datetimeFigureOut">
              <a:rPr lang="zh-CN" altLang="en-US" smtClean="0"/>
              <a:t>2022/3/20</a:t>
            </a:fld>
            <a:endParaRPr lang="zh-CN" altLang="en-US"/>
          </a:p>
        </p:txBody>
      </p:sp>
      <p:sp>
        <p:nvSpPr>
          <p:cNvPr id="5" name="页脚占位符 4">
            <a:extLst>
              <a:ext uri="{FF2B5EF4-FFF2-40B4-BE49-F238E27FC236}">
                <a16:creationId xmlns:a16="http://schemas.microsoft.com/office/drawing/2014/main" id="{C8AA9E3D-D161-486A-B83C-B3A5C40439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81A08B-975D-426B-A0F0-5C5A1C6CFD86}"/>
              </a:ext>
            </a:extLst>
          </p:cNvPr>
          <p:cNvSpPr>
            <a:spLocks noGrp="1"/>
          </p:cNvSpPr>
          <p:nvPr>
            <p:ph type="sldNum" sz="quarter" idx="12"/>
          </p:nvPr>
        </p:nvSpPr>
        <p:spPr/>
        <p:txBody>
          <a:body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1213328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B9D85-E913-4735-89F1-DB7C0E87D8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D958CF-DEAB-494C-912A-048B5E909A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82EEE2-1ACD-437D-BB70-CFA7CC9662A7}"/>
              </a:ext>
            </a:extLst>
          </p:cNvPr>
          <p:cNvSpPr>
            <a:spLocks noGrp="1"/>
          </p:cNvSpPr>
          <p:nvPr>
            <p:ph type="dt" sz="half" idx="10"/>
          </p:nvPr>
        </p:nvSpPr>
        <p:spPr/>
        <p:txBody>
          <a:bodyPr/>
          <a:lstStyle/>
          <a:p>
            <a:fld id="{3544D66B-893F-48DC-B807-461BA5A9F78A}" type="datetimeFigureOut">
              <a:rPr lang="zh-CN" altLang="en-US" smtClean="0"/>
              <a:t>2022/3/20</a:t>
            </a:fld>
            <a:endParaRPr lang="zh-CN" altLang="en-US"/>
          </a:p>
        </p:txBody>
      </p:sp>
      <p:sp>
        <p:nvSpPr>
          <p:cNvPr id="5" name="页脚占位符 4">
            <a:extLst>
              <a:ext uri="{FF2B5EF4-FFF2-40B4-BE49-F238E27FC236}">
                <a16:creationId xmlns:a16="http://schemas.microsoft.com/office/drawing/2014/main" id="{5527C961-5177-4D2B-9AE0-BAC7180893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03763C-D9AC-4125-84FA-DA8728909D85}"/>
              </a:ext>
            </a:extLst>
          </p:cNvPr>
          <p:cNvSpPr>
            <a:spLocks noGrp="1"/>
          </p:cNvSpPr>
          <p:nvPr>
            <p:ph type="sldNum" sz="quarter" idx="12"/>
          </p:nvPr>
        </p:nvSpPr>
        <p:spPr/>
        <p:txBody>
          <a:body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129426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085098-A0C5-4CA9-ACFA-D47260F8655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B8361A-C72E-4900-A9AD-591CB90B66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2732A5-B8B0-4AB9-B046-F4C227864A2D}"/>
              </a:ext>
            </a:extLst>
          </p:cNvPr>
          <p:cNvSpPr>
            <a:spLocks noGrp="1"/>
          </p:cNvSpPr>
          <p:nvPr>
            <p:ph type="dt" sz="half" idx="10"/>
          </p:nvPr>
        </p:nvSpPr>
        <p:spPr/>
        <p:txBody>
          <a:bodyPr/>
          <a:lstStyle/>
          <a:p>
            <a:fld id="{3544D66B-893F-48DC-B807-461BA5A9F78A}" type="datetimeFigureOut">
              <a:rPr lang="zh-CN" altLang="en-US" smtClean="0"/>
              <a:t>2022/3/20</a:t>
            </a:fld>
            <a:endParaRPr lang="zh-CN" altLang="en-US"/>
          </a:p>
        </p:txBody>
      </p:sp>
      <p:sp>
        <p:nvSpPr>
          <p:cNvPr id="5" name="页脚占位符 4">
            <a:extLst>
              <a:ext uri="{FF2B5EF4-FFF2-40B4-BE49-F238E27FC236}">
                <a16:creationId xmlns:a16="http://schemas.microsoft.com/office/drawing/2014/main" id="{14B06B74-DEE9-40B8-B831-E6A8290C8D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007B44-3FDA-410C-ADE1-89A6A6EECAB3}"/>
              </a:ext>
            </a:extLst>
          </p:cNvPr>
          <p:cNvSpPr>
            <a:spLocks noGrp="1"/>
          </p:cNvSpPr>
          <p:nvPr>
            <p:ph type="sldNum" sz="quarter" idx="12"/>
          </p:nvPr>
        </p:nvSpPr>
        <p:spPr/>
        <p:txBody>
          <a:body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68651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C977F-E54A-46F7-A837-516B4B19BB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12C693-3650-4C33-B532-6EA359C1124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289166-783B-4494-AFB4-B010DC8EE2D3}"/>
              </a:ext>
            </a:extLst>
          </p:cNvPr>
          <p:cNvSpPr>
            <a:spLocks noGrp="1"/>
          </p:cNvSpPr>
          <p:nvPr>
            <p:ph type="dt" sz="half" idx="10"/>
          </p:nvPr>
        </p:nvSpPr>
        <p:spPr/>
        <p:txBody>
          <a:bodyPr/>
          <a:lstStyle/>
          <a:p>
            <a:fld id="{3544D66B-893F-48DC-B807-461BA5A9F78A}" type="datetimeFigureOut">
              <a:rPr lang="zh-CN" altLang="en-US" smtClean="0"/>
              <a:t>2022/3/20</a:t>
            </a:fld>
            <a:endParaRPr lang="zh-CN" altLang="en-US"/>
          </a:p>
        </p:txBody>
      </p:sp>
      <p:sp>
        <p:nvSpPr>
          <p:cNvPr id="5" name="页脚占位符 4">
            <a:extLst>
              <a:ext uri="{FF2B5EF4-FFF2-40B4-BE49-F238E27FC236}">
                <a16:creationId xmlns:a16="http://schemas.microsoft.com/office/drawing/2014/main" id="{8CC1DCB6-3648-4C42-B613-3E96CDB001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19CFAE-0792-4512-87E4-EC520433F026}"/>
              </a:ext>
            </a:extLst>
          </p:cNvPr>
          <p:cNvSpPr>
            <a:spLocks noGrp="1"/>
          </p:cNvSpPr>
          <p:nvPr>
            <p:ph type="sldNum" sz="quarter" idx="12"/>
          </p:nvPr>
        </p:nvSpPr>
        <p:spPr/>
        <p:txBody>
          <a:body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58663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CA9F9-3715-4B9B-94B1-782A2354C76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A99FCC-659C-40A6-A1AD-84DF586BB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3774C3F-57E4-4FEF-B25C-0F83F1A2BE7F}"/>
              </a:ext>
            </a:extLst>
          </p:cNvPr>
          <p:cNvSpPr>
            <a:spLocks noGrp="1"/>
          </p:cNvSpPr>
          <p:nvPr>
            <p:ph type="dt" sz="half" idx="10"/>
          </p:nvPr>
        </p:nvSpPr>
        <p:spPr/>
        <p:txBody>
          <a:bodyPr/>
          <a:lstStyle/>
          <a:p>
            <a:fld id="{3544D66B-893F-48DC-B807-461BA5A9F78A}" type="datetimeFigureOut">
              <a:rPr lang="zh-CN" altLang="en-US" smtClean="0"/>
              <a:t>2022/3/20</a:t>
            </a:fld>
            <a:endParaRPr lang="zh-CN" altLang="en-US"/>
          </a:p>
        </p:txBody>
      </p:sp>
      <p:sp>
        <p:nvSpPr>
          <p:cNvPr id="5" name="页脚占位符 4">
            <a:extLst>
              <a:ext uri="{FF2B5EF4-FFF2-40B4-BE49-F238E27FC236}">
                <a16:creationId xmlns:a16="http://schemas.microsoft.com/office/drawing/2014/main" id="{8A9B43EE-35A1-436D-A594-125E2C730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EFE6A6-5E6D-402F-8932-DCA290E271BB}"/>
              </a:ext>
            </a:extLst>
          </p:cNvPr>
          <p:cNvSpPr>
            <a:spLocks noGrp="1"/>
          </p:cNvSpPr>
          <p:nvPr>
            <p:ph type="sldNum" sz="quarter" idx="12"/>
          </p:nvPr>
        </p:nvSpPr>
        <p:spPr/>
        <p:txBody>
          <a:body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1391630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A0980-599E-478C-9CB3-6B44AD52F1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5DB1E8-B102-421B-8151-EBBE70C7776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F433D16-847A-4636-B820-F872F6F87F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FBDB91D-E4CB-4307-9A85-9FAE53DD3AE1}"/>
              </a:ext>
            </a:extLst>
          </p:cNvPr>
          <p:cNvSpPr>
            <a:spLocks noGrp="1"/>
          </p:cNvSpPr>
          <p:nvPr>
            <p:ph type="dt" sz="half" idx="10"/>
          </p:nvPr>
        </p:nvSpPr>
        <p:spPr/>
        <p:txBody>
          <a:bodyPr/>
          <a:lstStyle/>
          <a:p>
            <a:fld id="{3544D66B-893F-48DC-B807-461BA5A9F78A}" type="datetimeFigureOut">
              <a:rPr lang="zh-CN" altLang="en-US" smtClean="0"/>
              <a:t>2022/3/20</a:t>
            </a:fld>
            <a:endParaRPr lang="zh-CN" altLang="en-US"/>
          </a:p>
        </p:txBody>
      </p:sp>
      <p:sp>
        <p:nvSpPr>
          <p:cNvPr id="6" name="页脚占位符 5">
            <a:extLst>
              <a:ext uri="{FF2B5EF4-FFF2-40B4-BE49-F238E27FC236}">
                <a16:creationId xmlns:a16="http://schemas.microsoft.com/office/drawing/2014/main" id="{4605D693-ED97-42D3-961E-BF57718C25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06C6AE-5BAD-4342-92F3-D3C5CE62C99D}"/>
              </a:ext>
            </a:extLst>
          </p:cNvPr>
          <p:cNvSpPr>
            <a:spLocks noGrp="1"/>
          </p:cNvSpPr>
          <p:nvPr>
            <p:ph type="sldNum" sz="quarter" idx="12"/>
          </p:nvPr>
        </p:nvSpPr>
        <p:spPr/>
        <p:txBody>
          <a:body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268199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A158E-7BD0-41AA-A0F6-4784CE8C8FA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11F1F7-71AA-4A75-87B5-4919894A5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BCF46C-4F70-4C52-B02C-2F9593474A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0079212-CA2C-4FEA-A66A-9235BAAA6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0664229-C90D-439A-8111-173BFDCF155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E81F460-5833-49F9-8A76-564C67CEDEEA}"/>
              </a:ext>
            </a:extLst>
          </p:cNvPr>
          <p:cNvSpPr>
            <a:spLocks noGrp="1"/>
          </p:cNvSpPr>
          <p:nvPr>
            <p:ph type="dt" sz="half" idx="10"/>
          </p:nvPr>
        </p:nvSpPr>
        <p:spPr/>
        <p:txBody>
          <a:bodyPr/>
          <a:lstStyle/>
          <a:p>
            <a:fld id="{3544D66B-893F-48DC-B807-461BA5A9F78A}" type="datetimeFigureOut">
              <a:rPr lang="zh-CN" altLang="en-US" smtClean="0"/>
              <a:t>2022/3/20</a:t>
            </a:fld>
            <a:endParaRPr lang="zh-CN" altLang="en-US"/>
          </a:p>
        </p:txBody>
      </p:sp>
      <p:sp>
        <p:nvSpPr>
          <p:cNvPr id="8" name="页脚占位符 7">
            <a:extLst>
              <a:ext uri="{FF2B5EF4-FFF2-40B4-BE49-F238E27FC236}">
                <a16:creationId xmlns:a16="http://schemas.microsoft.com/office/drawing/2014/main" id="{8DF37830-9952-4C5E-8A79-C4A0419319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076F255-B149-4E54-BF72-53D3D6F7F457}"/>
              </a:ext>
            </a:extLst>
          </p:cNvPr>
          <p:cNvSpPr>
            <a:spLocks noGrp="1"/>
          </p:cNvSpPr>
          <p:nvPr>
            <p:ph type="sldNum" sz="quarter" idx="12"/>
          </p:nvPr>
        </p:nvSpPr>
        <p:spPr/>
        <p:txBody>
          <a:body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92978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47800-C77A-4F0E-9ADE-180668BE3D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3B9BD66-FB8E-4693-895F-4D34BF0A2D84}"/>
              </a:ext>
            </a:extLst>
          </p:cNvPr>
          <p:cNvSpPr>
            <a:spLocks noGrp="1"/>
          </p:cNvSpPr>
          <p:nvPr>
            <p:ph type="dt" sz="half" idx="10"/>
          </p:nvPr>
        </p:nvSpPr>
        <p:spPr/>
        <p:txBody>
          <a:bodyPr/>
          <a:lstStyle/>
          <a:p>
            <a:fld id="{3544D66B-893F-48DC-B807-461BA5A9F78A}" type="datetimeFigureOut">
              <a:rPr lang="zh-CN" altLang="en-US" smtClean="0"/>
              <a:t>2022/3/20</a:t>
            </a:fld>
            <a:endParaRPr lang="zh-CN" altLang="en-US"/>
          </a:p>
        </p:txBody>
      </p:sp>
      <p:sp>
        <p:nvSpPr>
          <p:cNvPr id="4" name="页脚占位符 3">
            <a:extLst>
              <a:ext uri="{FF2B5EF4-FFF2-40B4-BE49-F238E27FC236}">
                <a16:creationId xmlns:a16="http://schemas.microsoft.com/office/drawing/2014/main" id="{D1A34F3B-D162-42F3-8394-3A24B83B2C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3982667-B8F5-4E98-BB3E-9476E7595304}"/>
              </a:ext>
            </a:extLst>
          </p:cNvPr>
          <p:cNvSpPr>
            <a:spLocks noGrp="1"/>
          </p:cNvSpPr>
          <p:nvPr>
            <p:ph type="sldNum" sz="quarter" idx="12"/>
          </p:nvPr>
        </p:nvSpPr>
        <p:spPr/>
        <p:txBody>
          <a:body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1360442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05E8B2-CB31-44C3-8F82-DD258E0E3E49}"/>
              </a:ext>
            </a:extLst>
          </p:cNvPr>
          <p:cNvSpPr>
            <a:spLocks noGrp="1"/>
          </p:cNvSpPr>
          <p:nvPr>
            <p:ph type="dt" sz="half" idx="10"/>
          </p:nvPr>
        </p:nvSpPr>
        <p:spPr/>
        <p:txBody>
          <a:bodyPr/>
          <a:lstStyle/>
          <a:p>
            <a:fld id="{3544D66B-893F-48DC-B807-461BA5A9F78A}" type="datetimeFigureOut">
              <a:rPr lang="zh-CN" altLang="en-US" smtClean="0"/>
              <a:t>2022/3/20</a:t>
            </a:fld>
            <a:endParaRPr lang="zh-CN" altLang="en-US"/>
          </a:p>
        </p:txBody>
      </p:sp>
      <p:sp>
        <p:nvSpPr>
          <p:cNvPr id="3" name="页脚占位符 2">
            <a:extLst>
              <a:ext uri="{FF2B5EF4-FFF2-40B4-BE49-F238E27FC236}">
                <a16:creationId xmlns:a16="http://schemas.microsoft.com/office/drawing/2014/main" id="{B34984EA-C051-46A7-B889-F98A465CEDD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D4938D-7CEB-4BF1-8D75-1FC8A5A5B9E8}"/>
              </a:ext>
            </a:extLst>
          </p:cNvPr>
          <p:cNvSpPr>
            <a:spLocks noGrp="1"/>
          </p:cNvSpPr>
          <p:nvPr>
            <p:ph type="sldNum" sz="quarter" idx="12"/>
          </p:nvPr>
        </p:nvSpPr>
        <p:spPr/>
        <p:txBody>
          <a:body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1007547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D2AFD-6A58-4363-A7D7-B06B60825B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BDAE59-0D32-4088-B25C-C50CD182B7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239C9BD-E35A-4319-BE00-53DD17624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2590D5-E162-4E6B-8F4C-9221F24CDF94}"/>
              </a:ext>
            </a:extLst>
          </p:cNvPr>
          <p:cNvSpPr>
            <a:spLocks noGrp="1"/>
          </p:cNvSpPr>
          <p:nvPr>
            <p:ph type="dt" sz="half" idx="10"/>
          </p:nvPr>
        </p:nvSpPr>
        <p:spPr/>
        <p:txBody>
          <a:bodyPr/>
          <a:lstStyle/>
          <a:p>
            <a:fld id="{3544D66B-893F-48DC-B807-461BA5A9F78A}" type="datetimeFigureOut">
              <a:rPr lang="zh-CN" altLang="en-US" smtClean="0"/>
              <a:t>2022/3/20</a:t>
            </a:fld>
            <a:endParaRPr lang="zh-CN" altLang="en-US"/>
          </a:p>
        </p:txBody>
      </p:sp>
      <p:sp>
        <p:nvSpPr>
          <p:cNvPr id="6" name="页脚占位符 5">
            <a:extLst>
              <a:ext uri="{FF2B5EF4-FFF2-40B4-BE49-F238E27FC236}">
                <a16:creationId xmlns:a16="http://schemas.microsoft.com/office/drawing/2014/main" id="{506DA834-3229-4B2F-A142-63176736FB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2684C1-59CB-4C06-9F36-60991AEDF683}"/>
              </a:ext>
            </a:extLst>
          </p:cNvPr>
          <p:cNvSpPr>
            <a:spLocks noGrp="1"/>
          </p:cNvSpPr>
          <p:nvPr>
            <p:ph type="sldNum" sz="quarter" idx="12"/>
          </p:nvPr>
        </p:nvSpPr>
        <p:spPr/>
        <p:txBody>
          <a:body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168555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02EAA-CC60-4737-8EA3-8E669F2450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E1B0C39-E43F-4F1D-8EBE-80B811907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A3E583B-1C4B-4F32-B146-9D562A1DF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127628-70E5-42ED-BE15-E6D13568721E}"/>
              </a:ext>
            </a:extLst>
          </p:cNvPr>
          <p:cNvSpPr>
            <a:spLocks noGrp="1"/>
          </p:cNvSpPr>
          <p:nvPr>
            <p:ph type="dt" sz="half" idx="10"/>
          </p:nvPr>
        </p:nvSpPr>
        <p:spPr/>
        <p:txBody>
          <a:bodyPr/>
          <a:lstStyle/>
          <a:p>
            <a:fld id="{3544D66B-893F-48DC-B807-461BA5A9F78A}" type="datetimeFigureOut">
              <a:rPr lang="zh-CN" altLang="en-US" smtClean="0"/>
              <a:t>2022/3/20</a:t>
            </a:fld>
            <a:endParaRPr lang="zh-CN" altLang="en-US"/>
          </a:p>
        </p:txBody>
      </p:sp>
      <p:sp>
        <p:nvSpPr>
          <p:cNvPr id="6" name="页脚占位符 5">
            <a:extLst>
              <a:ext uri="{FF2B5EF4-FFF2-40B4-BE49-F238E27FC236}">
                <a16:creationId xmlns:a16="http://schemas.microsoft.com/office/drawing/2014/main" id="{3D94DCE8-65A2-4EE4-A482-BCB3B14B1D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D49DB9-F47B-41CE-A45E-4F36D641C39F}"/>
              </a:ext>
            </a:extLst>
          </p:cNvPr>
          <p:cNvSpPr>
            <a:spLocks noGrp="1"/>
          </p:cNvSpPr>
          <p:nvPr>
            <p:ph type="sldNum" sz="quarter" idx="12"/>
          </p:nvPr>
        </p:nvSpPr>
        <p:spPr/>
        <p:txBody>
          <a:body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318052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4A7F21-3873-4573-9791-7D98C92C2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4A226D0-50D0-4B38-A7B4-1ACC74AAA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AE83BB-21DE-4E6F-BD41-68564EBBBF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4D66B-893F-48DC-B807-461BA5A9F78A}" type="datetimeFigureOut">
              <a:rPr lang="zh-CN" altLang="en-US" smtClean="0"/>
              <a:t>2022/3/20</a:t>
            </a:fld>
            <a:endParaRPr lang="zh-CN" altLang="en-US"/>
          </a:p>
        </p:txBody>
      </p:sp>
      <p:sp>
        <p:nvSpPr>
          <p:cNvPr id="5" name="页脚占位符 4">
            <a:extLst>
              <a:ext uri="{FF2B5EF4-FFF2-40B4-BE49-F238E27FC236}">
                <a16:creationId xmlns:a16="http://schemas.microsoft.com/office/drawing/2014/main" id="{B29776DE-C490-4693-99B0-7EA7030F03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D3C6E39-F25D-4261-B649-EFF95225C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B8B54-D49C-4074-BEF2-395778CF4729}" type="slidenum">
              <a:rPr lang="zh-CN" altLang="en-US" smtClean="0"/>
              <a:t>‹#›</a:t>
            </a:fld>
            <a:endParaRPr lang="zh-CN" altLang="en-US"/>
          </a:p>
        </p:txBody>
      </p:sp>
    </p:spTree>
    <p:extLst>
      <p:ext uri="{BB962C8B-B14F-4D97-AF65-F5344CB8AC3E}">
        <p14:creationId xmlns:p14="http://schemas.microsoft.com/office/powerpoint/2010/main" val="3673491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nblogs.com/frankchenfu/p/7107019.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luogu.com.cn/problem/P1020"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cnblogs.com/hapjin/p/5572483.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luogu.com.cn/problem/P1439"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tianyicui/pack" TargetMode="External"/><Relationship Id="rId2" Type="http://schemas.openxmlformats.org/officeDocument/2006/relationships/hyperlink" Target="https://oi-wiki.org/dp/knapsac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luogu.com.cn/problem/P1757"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61BD4-0413-4E56-8796-D26D0F82F654}"/>
              </a:ext>
            </a:extLst>
          </p:cNvPr>
          <p:cNvSpPr>
            <a:spLocks noGrp="1"/>
          </p:cNvSpPr>
          <p:nvPr>
            <p:ph type="ctrTitle"/>
          </p:nvPr>
        </p:nvSpPr>
        <p:spPr/>
        <p:txBody>
          <a:bodyPr/>
          <a:lstStyle/>
          <a:p>
            <a:r>
              <a:rPr lang="zh-CN" altLang="en-US" dirty="0"/>
              <a:t>动态规划选讲</a:t>
            </a:r>
          </a:p>
        </p:txBody>
      </p:sp>
      <p:sp>
        <p:nvSpPr>
          <p:cNvPr id="3" name="副标题 2">
            <a:extLst>
              <a:ext uri="{FF2B5EF4-FFF2-40B4-BE49-F238E27FC236}">
                <a16:creationId xmlns:a16="http://schemas.microsoft.com/office/drawing/2014/main" id="{75D73F24-52DB-480B-A8F6-CF8DE8BAEFCB}"/>
              </a:ext>
            </a:extLst>
          </p:cNvPr>
          <p:cNvSpPr>
            <a:spLocks noGrp="1"/>
          </p:cNvSpPr>
          <p:nvPr>
            <p:ph type="subTitle" idx="1"/>
          </p:nvPr>
        </p:nvSpPr>
        <p:spPr/>
        <p:txBody>
          <a:bodyPr/>
          <a:lstStyle/>
          <a:p>
            <a:r>
              <a:rPr lang="en-US" altLang="zh-CN" dirty="0"/>
              <a:t>2022.3.20</a:t>
            </a:r>
            <a:endParaRPr lang="zh-CN" altLang="en-US" dirty="0"/>
          </a:p>
        </p:txBody>
      </p:sp>
    </p:spTree>
    <p:extLst>
      <p:ext uri="{BB962C8B-B14F-4D97-AF65-F5344CB8AC3E}">
        <p14:creationId xmlns:p14="http://schemas.microsoft.com/office/powerpoint/2010/main" val="213377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56224-9111-4D68-AE05-07CC8652BFCE}"/>
              </a:ext>
            </a:extLst>
          </p:cNvPr>
          <p:cNvSpPr>
            <a:spLocks noGrp="1"/>
          </p:cNvSpPr>
          <p:nvPr>
            <p:ph type="title"/>
          </p:nvPr>
        </p:nvSpPr>
        <p:spPr/>
        <p:txBody>
          <a:bodyPr/>
          <a:lstStyle/>
          <a:p>
            <a:r>
              <a:rPr lang="zh-CN" altLang="en-US" dirty="0"/>
              <a:t>动态规划基础</a:t>
            </a:r>
          </a:p>
        </p:txBody>
      </p:sp>
      <p:sp>
        <p:nvSpPr>
          <p:cNvPr id="3" name="内容占位符 2">
            <a:extLst>
              <a:ext uri="{FF2B5EF4-FFF2-40B4-BE49-F238E27FC236}">
                <a16:creationId xmlns:a16="http://schemas.microsoft.com/office/drawing/2014/main" id="{0388EA35-F176-427D-B1C0-924E52A802F0}"/>
              </a:ext>
            </a:extLst>
          </p:cNvPr>
          <p:cNvSpPr>
            <a:spLocks noGrp="1"/>
          </p:cNvSpPr>
          <p:nvPr>
            <p:ph idx="1"/>
          </p:nvPr>
        </p:nvSpPr>
        <p:spPr/>
        <p:txBody>
          <a:bodyPr/>
          <a:lstStyle/>
          <a:p>
            <a:r>
              <a:rPr lang="zh-CN" altLang="en-US" sz="2800" b="1" dirty="0"/>
              <a:t>无后效性</a:t>
            </a:r>
            <a:endParaRPr lang="en-US" altLang="zh-CN" sz="2800" b="1" dirty="0"/>
          </a:p>
          <a:p>
            <a:r>
              <a:rPr lang="zh-CN" altLang="en-US" b="0" i="0" dirty="0">
                <a:solidFill>
                  <a:srgbClr val="4D4D4D"/>
                </a:solidFill>
                <a:effectLst/>
                <a:latin typeface="-apple-system"/>
              </a:rPr>
              <a:t>即某阶段状态（最优解）一旦确定，就不受这个状态以后决策的影响。也就是说，某状态以后的过程不会影响以前的状态，只与当前状态有关。</a:t>
            </a:r>
            <a:endParaRPr lang="zh-CN" altLang="en-US" dirty="0"/>
          </a:p>
        </p:txBody>
      </p:sp>
    </p:spTree>
    <p:extLst>
      <p:ext uri="{BB962C8B-B14F-4D97-AF65-F5344CB8AC3E}">
        <p14:creationId xmlns:p14="http://schemas.microsoft.com/office/powerpoint/2010/main" val="77845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56224-9111-4D68-AE05-07CC8652BFCE}"/>
              </a:ext>
            </a:extLst>
          </p:cNvPr>
          <p:cNvSpPr>
            <a:spLocks noGrp="1"/>
          </p:cNvSpPr>
          <p:nvPr>
            <p:ph type="title"/>
          </p:nvPr>
        </p:nvSpPr>
        <p:spPr/>
        <p:txBody>
          <a:bodyPr/>
          <a:lstStyle/>
          <a:p>
            <a:r>
              <a:rPr lang="zh-CN" altLang="en-US" dirty="0"/>
              <a:t>动态规划基础</a:t>
            </a:r>
          </a:p>
        </p:txBody>
      </p:sp>
      <p:sp>
        <p:nvSpPr>
          <p:cNvPr id="3" name="内容占位符 2">
            <a:extLst>
              <a:ext uri="{FF2B5EF4-FFF2-40B4-BE49-F238E27FC236}">
                <a16:creationId xmlns:a16="http://schemas.microsoft.com/office/drawing/2014/main" id="{0388EA35-F176-427D-B1C0-924E52A802F0}"/>
              </a:ext>
            </a:extLst>
          </p:cNvPr>
          <p:cNvSpPr>
            <a:spLocks noGrp="1"/>
          </p:cNvSpPr>
          <p:nvPr>
            <p:ph idx="1"/>
          </p:nvPr>
        </p:nvSpPr>
        <p:spPr/>
        <p:txBody>
          <a:bodyPr/>
          <a:lstStyle/>
          <a:p>
            <a:r>
              <a:rPr lang="zh-CN" altLang="en-US" b="1" dirty="0"/>
              <a:t>子问题重叠</a:t>
            </a:r>
            <a:endParaRPr lang="en-US" altLang="zh-CN" b="1" dirty="0"/>
          </a:p>
          <a:p>
            <a:r>
              <a:rPr lang="zh-CN" altLang="en-US" dirty="0"/>
              <a:t>子问题空间要足够小，即问题的递归算法会反复地求解相同的子问题，而不是一直生成新的子问题。</a:t>
            </a:r>
            <a:endParaRPr lang="en-US" altLang="zh-CN" dirty="0"/>
          </a:p>
          <a:p>
            <a:endParaRPr lang="en-US" altLang="zh-CN" dirty="0"/>
          </a:p>
          <a:p>
            <a:r>
              <a:rPr lang="zh-CN" altLang="en-US" dirty="0"/>
              <a:t>例子：斐波那契数列的朴素递归求法会多次计算</a:t>
            </a:r>
            <a:r>
              <a:rPr lang="en-US" altLang="zh-CN" dirty="0"/>
              <a:t>F(1)</a:t>
            </a:r>
            <a:endParaRPr lang="zh-CN" altLang="en-US" dirty="0"/>
          </a:p>
        </p:txBody>
      </p:sp>
    </p:spTree>
    <p:extLst>
      <p:ext uri="{BB962C8B-B14F-4D97-AF65-F5344CB8AC3E}">
        <p14:creationId xmlns:p14="http://schemas.microsoft.com/office/powerpoint/2010/main" val="109714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56224-9111-4D68-AE05-07CC8652BFCE}"/>
              </a:ext>
            </a:extLst>
          </p:cNvPr>
          <p:cNvSpPr>
            <a:spLocks noGrp="1"/>
          </p:cNvSpPr>
          <p:nvPr>
            <p:ph type="title"/>
          </p:nvPr>
        </p:nvSpPr>
        <p:spPr/>
        <p:txBody>
          <a:bodyPr/>
          <a:lstStyle/>
          <a:p>
            <a:r>
              <a:rPr lang="zh-CN" altLang="en-US" dirty="0"/>
              <a:t>动态规划基础</a:t>
            </a:r>
          </a:p>
        </p:txBody>
      </p:sp>
      <p:sp>
        <p:nvSpPr>
          <p:cNvPr id="3" name="内容占位符 2">
            <a:extLst>
              <a:ext uri="{FF2B5EF4-FFF2-40B4-BE49-F238E27FC236}">
                <a16:creationId xmlns:a16="http://schemas.microsoft.com/office/drawing/2014/main" id="{0388EA35-F176-427D-B1C0-924E52A802F0}"/>
              </a:ext>
            </a:extLst>
          </p:cNvPr>
          <p:cNvSpPr>
            <a:spLocks noGrp="1"/>
          </p:cNvSpPr>
          <p:nvPr>
            <p:ph idx="1"/>
          </p:nvPr>
        </p:nvSpPr>
        <p:spPr/>
        <p:txBody>
          <a:bodyPr/>
          <a:lstStyle/>
          <a:p>
            <a:r>
              <a:rPr lang="zh-CN" altLang="en-US" b="1" dirty="0"/>
              <a:t>动态规划的步骤</a:t>
            </a:r>
            <a:endParaRPr lang="en-US" altLang="zh-CN" b="1" dirty="0"/>
          </a:p>
          <a:p>
            <a:r>
              <a:rPr lang="en-US" altLang="zh-CN" dirty="0"/>
              <a:t>1. </a:t>
            </a:r>
            <a:r>
              <a:rPr lang="zh-CN" altLang="en-US" dirty="0"/>
              <a:t>划分阶段</a:t>
            </a:r>
            <a:endParaRPr lang="en-US" altLang="zh-CN" dirty="0"/>
          </a:p>
          <a:p>
            <a:r>
              <a:rPr lang="zh-CN" altLang="en-US" dirty="0"/>
              <a:t>按照问题的时间或空间特征，把问题分为若干个阶段。在划分阶段时，注意划分后的阶段一定要是有序的或者是可排序的，即前后有所关联，否则问题就无法求解。</a:t>
            </a:r>
            <a:endParaRPr lang="en-US" altLang="zh-CN" dirty="0"/>
          </a:p>
          <a:p>
            <a:endParaRPr lang="en-US" altLang="zh-CN" dirty="0"/>
          </a:p>
          <a:p>
            <a:r>
              <a:rPr lang="zh-CN" altLang="en-US" dirty="0"/>
              <a:t>这时候应该还是在深入理解问题</a:t>
            </a:r>
          </a:p>
        </p:txBody>
      </p:sp>
    </p:spTree>
    <p:extLst>
      <p:ext uri="{BB962C8B-B14F-4D97-AF65-F5344CB8AC3E}">
        <p14:creationId xmlns:p14="http://schemas.microsoft.com/office/powerpoint/2010/main" val="169843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56224-9111-4D68-AE05-07CC8652BFCE}"/>
              </a:ext>
            </a:extLst>
          </p:cNvPr>
          <p:cNvSpPr>
            <a:spLocks noGrp="1"/>
          </p:cNvSpPr>
          <p:nvPr>
            <p:ph type="title"/>
          </p:nvPr>
        </p:nvSpPr>
        <p:spPr/>
        <p:txBody>
          <a:bodyPr/>
          <a:lstStyle/>
          <a:p>
            <a:r>
              <a:rPr lang="zh-CN" altLang="en-US" dirty="0"/>
              <a:t>动态规划基础</a:t>
            </a:r>
          </a:p>
        </p:txBody>
      </p:sp>
      <p:sp>
        <p:nvSpPr>
          <p:cNvPr id="3" name="内容占位符 2">
            <a:extLst>
              <a:ext uri="{FF2B5EF4-FFF2-40B4-BE49-F238E27FC236}">
                <a16:creationId xmlns:a16="http://schemas.microsoft.com/office/drawing/2014/main" id="{0388EA35-F176-427D-B1C0-924E52A802F0}"/>
              </a:ext>
            </a:extLst>
          </p:cNvPr>
          <p:cNvSpPr>
            <a:spLocks noGrp="1"/>
          </p:cNvSpPr>
          <p:nvPr>
            <p:ph idx="1"/>
          </p:nvPr>
        </p:nvSpPr>
        <p:spPr/>
        <p:txBody>
          <a:bodyPr/>
          <a:lstStyle/>
          <a:p>
            <a:r>
              <a:rPr lang="zh-CN" altLang="en-US" b="1" dirty="0"/>
              <a:t>动态规划的步骤</a:t>
            </a:r>
            <a:endParaRPr lang="en-US" altLang="zh-CN" b="1" dirty="0"/>
          </a:p>
          <a:p>
            <a:r>
              <a:rPr lang="en-US" altLang="zh-CN" dirty="0"/>
              <a:t>2.</a:t>
            </a:r>
            <a:r>
              <a:rPr lang="zh-CN" altLang="en-US" dirty="0"/>
              <a:t>确定状态和状态变量</a:t>
            </a:r>
            <a:endParaRPr lang="en-US" altLang="zh-CN" dirty="0"/>
          </a:p>
          <a:p>
            <a:r>
              <a:rPr lang="zh-CN" altLang="en-US" dirty="0"/>
              <a:t>将问题发展到各个阶段时所处于的各种客观情况用不同的状态表示出来。当然，状态的选择要满足无后效性。</a:t>
            </a:r>
            <a:endParaRPr lang="en-US" altLang="zh-CN" dirty="0"/>
          </a:p>
          <a:p>
            <a:endParaRPr lang="en-US" altLang="zh-CN" dirty="0"/>
          </a:p>
          <a:p>
            <a:endParaRPr lang="en-US" altLang="zh-CN" dirty="0"/>
          </a:p>
          <a:p>
            <a:r>
              <a:rPr lang="zh-CN" altLang="en-US" dirty="0"/>
              <a:t>可以理解为此时在确定</a:t>
            </a:r>
            <a:r>
              <a:rPr lang="en-US" altLang="zh-CN" dirty="0" err="1"/>
              <a:t>dp</a:t>
            </a:r>
            <a:r>
              <a:rPr lang="en-US" altLang="zh-CN" dirty="0"/>
              <a:t>[</a:t>
            </a:r>
            <a:r>
              <a:rPr lang="en-US" altLang="zh-CN" dirty="0" err="1"/>
              <a:t>i</a:t>
            </a:r>
            <a:r>
              <a:rPr lang="en-US" altLang="zh-CN" dirty="0"/>
              <a:t>][j][k]</a:t>
            </a:r>
            <a:r>
              <a:rPr lang="zh-CN" altLang="en-US" dirty="0"/>
              <a:t>中</a:t>
            </a:r>
            <a:r>
              <a:rPr lang="en-US" altLang="zh-CN" dirty="0" err="1"/>
              <a:t>i,j,k</a:t>
            </a:r>
            <a:r>
              <a:rPr lang="zh-CN" altLang="en-US" dirty="0"/>
              <a:t>各自的含义</a:t>
            </a:r>
            <a:endParaRPr lang="en-US" altLang="zh-CN" dirty="0"/>
          </a:p>
        </p:txBody>
      </p:sp>
    </p:spTree>
    <p:extLst>
      <p:ext uri="{BB962C8B-B14F-4D97-AF65-F5344CB8AC3E}">
        <p14:creationId xmlns:p14="http://schemas.microsoft.com/office/powerpoint/2010/main" val="46878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56224-9111-4D68-AE05-07CC8652BFCE}"/>
              </a:ext>
            </a:extLst>
          </p:cNvPr>
          <p:cNvSpPr>
            <a:spLocks noGrp="1"/>
          </p:cNvSpPr>
          <p:nvPr>
            <p:ph type="title"/>
          </p:nvPr>
        </p:nvSpPr>
        <p:spPr/>
        <p:txBody>
          <a:bodyPr/>
          <a:lstStyle/>
          <a:p>
            <a:r>
              <a:rPr lang="zh-CN" altLang="en-US" dirty="0"/>
              <a:t>动态规划基础</a:t>
            </a:r>
          </a:p>
        </p:txBody>
      </p:sp>
      <p:sp>
        <p:nvSpPr>
          <p:cNvPr id="3" name="内容占位符 2">
            <a:extLst>
              <a:ext uri="{FF2B5EF4-FFF2-40B4-BE49-F238E27FC236}">
                <a16:creationId xmlns:a16="http://schemas.microsoft.com/office/drawing/2014/main" id="{0388EA35-F176-427D-B1C0-924E52A802F0}"/>
              </a:ext>
            </a:extLst>
          </p:cNvPr>
          <p:cNvSpPr>
            <a:spLocks noGrp="1"/>
          </p:cNvSpPr>
          <p:nvPr>
            <p:ph idx="1"/>
          </p:nvPr>
        </p:nvSpPr>
        <p:spPr/>
        <p:txBody>
          <a:bodyPr/>
          <a:lstStyle/>
          <a:p>
            <a:r>
              <a:rPr lang="zh-CN" altLang="en-US" b="1" dirty="0"/>
              <a:t>动态规划的步骤</a:t>
            </a:r>
            <a:endParaRPr lang="en-US" altLang="zh-CN" b="1" dirty="0"/>
          </a:p>
          <a:p>
            <a:r>
              <a:rPr lang="en-US" altLang="zh-CN" dirty="0"/>
              <a:t>3.</a:t>
            </a:r>
            <a:r>
              <a:rPr lang="zh-CN" altLang="en-US" dirty="0"/>
              <a:t>确定决策并写出状态转移方程</a:t>
            </a:r>
            <a:endParaRPr lang="en-US" altLang="zh-CN" dirty="0"/>
          </a:p>
          <a:p>
            <a:r>
              <a:rPr lang="zh-CN" altLang="en-US" dirty="0"/>
              <a:t>因为决策和状态转移有着天然的联系，状态转移就是根据上一阶段的状态和决策来导出本阶段的状态。所以如果确定了决策，状态转移方程也就可写出。但事实上常常是反过来做，根据相邻两个阶段的状态之间的关系（状态转移方程）来确定决策，即当前子问题的最优解是什么。</a:t>
            </a:r>
          </a:p>
        </p:txBody>
      </p:sp>
    </p:spTree>
    <p:extLst>
      <p:ext uri="{BB962C8B-B14F-4D97-AF65-F5344CB8AC3E}">
        <p14:creationId xmlns:p14="http://schemas.microsoft.com/office/powerpoint/2010/main" val="160092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56224-9111-4D68-AE05-07CC8652BFCE}"/>
              </a:ext>
            </a:extLst>
          </p:cNvPr>
          <p:cNvSpPr>
            <a:spLocks noGrp="1"/>
          </p:cNvSpPr>
          <p:nvPr>
            <p:ph type="title"/>
          </p:nvPr>
        </p:nvSpPr>
        <p:spPr/>
        <p:txBody>
          <a:bodyPr/>
          <a:lstStyle/>
          <a:p>
            <a:r>
              <a:rPr lang="zh-CN" altLang="en-US" dirty="0"/>
              <a:t>动态规划基础</a:t>
            </a:r>
          </a:p>
        </p:txBody>
      </p:sp>
      <p:sp>
        <p:nvSpPr>
          <p:cNvPr id="3" name="内容占位符 2">
            <a:extLst>
              <a:ext uri="{FF2B5EF4-FFF2-40B4-BE49-F238E27FC236}">
                <a16:creationId xmlns:a16="http://schemas.microsoft.com/office/drawing/2014/main" id="{0388EA35-F176-427D-B1C0-924E52A802F0}"/>
              </a:ext>
            </a:extLst>
          </p:cNvPr>
          <p:cNvSpPr>
            <a:spLocks noGrp="1"/>
          </p:cNvSpPr>
          <p:nvPr>
            <p:ph idx="1"/>
          </p:nvPr>
        </p:nvSpPr>
        <p:spPr/>
        <p:txBody>
          <a:bodyPr/>
          <a:lstStyle/>
          <a:p>
            <a:r>
              <a:rPr lang="zh-CN" altLang="en-US" b="1" dirty="0"/>
              <a:t>动态规划的步骤</a:t>
            </a:r>
            <a:endParaRPr lang="en-US" altLang="zh-CN" b="1" dirty="0"/>
          </a:p>
          <a:p>
            <a:r>
              <a:rPr lang="en-US" altLang="zh-CN" dirty="0"/>
              <a:t>4.</a:t>
            </a:r>
            <a:r>
              <a:rPr lang="zh-CN" altLang="en-US" dirty="0"/>
              <a:t>寻找边界条件</a:t>
            </a:r>
            <a:endParaRPr lang="en-US" altLang="zh-CN" dirty="0"/>
          </a:p>
          <a:p>
            <a:r>
              <a:rPr lang="zh-CN" altLang="en-US" dirty="0"/>
              <a:t>给出的状态转移方程是一个递推式，需要一个递推的终止条件或边界条件。</a:t>
            </a:r>
            <a:endParaRPr lang="en-US" altLang="zh-CN" dirty="0"/>
          </a:p>
        </p:txBody>
      </p:sp>
    </p:spTree>
    <p:extLst>
      <p:ext uri="{BB962C8B-B14F-4D97-AF65-F5344CB8AC3E}">
        <p14:creationId xmlns:p14="http://schemas.microsoft.com/office/powerpoint/2010/main" val="2186449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56224-9111-4D68-AE05-07CC8652BFCE}"/>
              </a:ext>
            </a:extLst>
          </p:cNvPr>
          <p:cNvSpPr>
            <a:spLocks noGrp="1"/>
          </p:cNvSpPr>
          <p:nvPr>
            <p:ph type="title"/>
          </p:nvPr>
        </p:nvSpPr>
        <p:spPr/>
        <p:txBody>
          <a:bodyPr/>
          <a:lstStyle/>
          <a:p>
            <a:r>
              <a:rPr lang="zh-CN" altLang="en-US" dirty="0"/>
              <a:t>例题选讲</a:t>
            </a:r>
          </a:p>
        </p:txBody>
      </p:sp>
      <p:sp>
        <p:nvSpPr>
          <p:cNvPr id="3" name="内容占位符 2">
            <a:extLst>
              <a:ext uri="{FF2B5EF4-FFF2-40B4-BE49-F238E27FC236}">
                <a16:creationId xmlns:a16="http://schemas.microsoft.com/office/drawing/2014/main" id="{0388EA35-F176-427D-B1C0-924E52A802F0}"/>
              </a:ext>
            </a:extLst>
          </p:cNvPr>
          <p:cNvSpPr>
            <a:spLocks noGrp="1"/>
          </p:cNvSpPr>
          <p:nvPr>
            <p:ph idx="1"/>
          </p:nvPr>
        </p:nvSpPr>
        <p:spPr/>
        <p:txBody>
          <a:bodyPr/>
          <a:lstStyle/>
          <a:p>
            <a:r>
              <a:rPr lang="zh-CN" altLang="en-US" dirty="0"/>
              <a:t>最长公共子序列</a:t>
            </a:r>
            <a:r>
              <a:rPr lang="en-US" altLang="zh-CN" dirty="0"/>
              <a:t>(LCS)</a:t>
            </a:r>
          </a:p>
          <a:p>
            <a:r>
              <a:rPr lang="zh-CN" altLang="en-US" dirty="0"/>
              <a:t>最长递增子序列</a:t>
            </a:r>
            <a:r>
              <a:rPr lang="en-US" altLang="zh-CN" dirty="0"/>
              <a:t>(LIS)</a:t>
            </a:r>
          </a:p>
          <a:p>
            <a:r>
              <a:rPr lang="zh-CN" altLang="en-US" dirty="0"/>
              <a:t>背包问题</a:t>
            </a:r>
            <a:endParaRPr lang="en-US" altLang="zh-CN" dirty="0"/>
          </a:p>
          <a:p>
            <a:r>
              <a:rPr lang="zh-CN" altLang="en-US" dirty="0"/>
              <a:t>树形</a:t>
            </a:r>
            <a:r>
              <a:rPr lang="en-US" altLang="zh-CN" dirty="0"/>
              <a:t>DP</a:t>
            </a:r>
          </a:p>
          <a:p>
            <a:r>
              <a:rPr lang="zh-CN" altLang="en-US" dirty="0"/>
              <a:t>区间</a:t>
            </a:r>
            <a:r>
              <a:rPr lang="en-US" altLang="zh-CN" dirty="0"/>
              <a:t>DP</a:t>
            </a:r>
          </a:p>
          <a:p>
            <a:endParaRPr lang="zh-CN" altLang="en-US" dirty="0"/>
          </a:p>
        </p:txBody>
      </p:sp>
    </p:spTree>
    <p:extLst>
      <p:ext uri="{BB962C8B-B14F-4D97-AF65-F5344CB8AC3E}">
        <p14:creationId xmlns:p14="http://schemas.microsoft.com/office/powerpoint/2010/main" val="2209724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21664-9AE4-4CCA-9A6C-AB93C6A2A25B}"/>
              </a:ext>
            </a:extLst>
          </p:cNvPr>
          <p:cNvSpPr>
            <a:spLocks noGrp="1"/>
          </p:cNvSpPr>
          <p:nvPr>
            <p:ph type="title"/>
          </p:nvPr>
        </p:nvSpPr>
        <p:spPr/>
        <p:txBody>
          <a:bodyPr/>
          <a:lstStyle/>
          <a:p>
            <a:r>
              <a:rPr lang="zh-CN" altLang="en-US" dirty="0"/>
              <a:t>最长上升子序列</a:t>
            </a:r>
            <a:r>
              <a:rPr lang="en-US" altLang="zh-CN" dirty="0"/>
              <a:t>(LIS)</a:t>
            </a:r>
            <a:endParaRPr lang="zh-CN" altLang="en-US" dirty="0"/>
          </a:p>
        </p:txBody>
      </p:sp>
      <p:sp>
        <p:nvSpPr>
          <p:cNvPr id="3" name="内容占位符 2">
            <a:extLst>
              <a:ext uri="{FF2B5EF4-FFF2-40B4-BE49-F238E27FC236}">
                <a16:creationId xmlns:a16="http://schemas.microsoft.com/office/drawing/2014/main" id="{5A5B1446-A274-4FBC-8DC2-62FE8B2D0288}"/>
              </a:ext>
            </a:extLst>
          </p:cNvPr>
          <p:cNvSpPr>
            <a:spLocks noGrp="1"/>
          </p:cNvSpPr>
          <p:nvPr>
            <p:ph idx="1"/>
          </p:nvPr>
        </p:nvSpPr>
        <p:spPr/>
        <p:txBody>
          <a:bodyPr/>
          <a:lstStyle/>
          <a:p>
            <a:r>
              <a:rPr lang="en-US" altLang="zh-CN" dirty="0">
                <a:hlinkClick r:id="rId2"/>
              </a:rPr>
              <a:t>https://www.cnblogs.com/frankchenfu/p/7107019.html</a:t>
            </a:r>
            <a:endParaRPr lang="en-US" altLang="zh-CN" dirty="0"/>
          </a:p>
          <a:p>
            <a:r>
              <a:rPr lang="zh-CN" altLang="en-US" dirty="0"/>
              <a:t>本文作者</a:t>
            </a:r>
            <a:r>
              <a:rPr lang="en-US" altLang="zh-CN" dirty="0" err="1"/>
              <a:t>frankchenfu</a:t>
            </a:r>
            <a:r>
              <a:rPr lang="zh-CN" altLang="en-US" dirty="0"/>
              <a:t>，</a:t>
            </a:r>
            <a:r>
              <a:rPr lang="en-US" altLang="zh-CN" dirty="0"/>
              <a:t>blogs</a:t>
            </a:r>
            <a:r>
              <a:rPr lang="zh-CN" altLang="en-US" dirty="0"/>
              <a:t>网址</a:t>
            </a:r>
            <a:r>
              <a:rPr lang="en-US" altLang="zh-CN" dirty="0"/>
              <a:t>http://www.cnblogs.com/frankchenfu/</a:t>
            </a:r>
            <a:r>
              <a:rPr lang="zh-CN" altLang="en-US" dirty="0"/>
              <a:t>，转载请保留此文字。</a:t>
            </a:r>
          </a:p>
        </p:txBody>
      </p:sp>
    </p:spTree>
    <p:extLst>
      <p:ext uri="{BB962C8B-B14F-4D97-AF65-F5344CB8AC3E}">
        <p14:creationId xmlns:p14="http://schemas.microsoft.com/office/powerpoint/2010/main" val="1775251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21664-9AE4-4CCA-9A6C-AB93C6A2A25B}"/>
              </a:ext>
            </a:extLst>
          </p:cNvPr>
          <p:cNvSpPr>
            <a:spLocks noGrp="1"/>
          </p:cNvSpPr>
          <p:nvPr>
            <p:ph type="title"/>
          </p:nvPr>
        </p:nvSpPr>
        <p:spPr/>
        <p:txBody>
          <a:bodyPr/>
          <a:lstStyle/>
          <a:p>
            <a:r>
              <a:rPr lang="zh-CN" altLang="en-US" dirty="0"/>
              <a:t>最长上升子序列</a:t>
            </a:r>
            <a:r>
              <a:rPr lang="en-US" altLang="zh-CN" dirty="0"/>
              <a:t>(LIS)</a:t>
            </a:r>
            <a:endParaRPr lang="zh-CN" altLang="en-US" dirty="0"/>
          </a:p>
        </p:txBody>
      </p:sp>
      <p:pic>
        <p:nvPicPr>
          <p:cNvPr id="5" name="内容占位符 4">
            <a:extLst>
              <a:ext uri="{FF2B5EF4-FFF2-40B4-BE49-F238E27FC236}">
                <a16:creationId xmlns:a16="http://schemas.microsoft.com/office/drawing/2014/main" id="{38BD8472-ABEB-4342-87CF-C2540587252B}"/>
              </a:ext>
            </a:extLst>
          </p:cNvPr>
          <p:cNvPicPr>
            <a:picLocks noGrp="1" noChangeAspect="1"/>
          </p:cNvPicPr>
          <p:nvPr>
            <p:ph idx="1"/>
          </p:nvPr>
        </p:nvPicPr>
        <p:blipFill>
          <a:blip r:embed="rId2"/>
          <a:stretch>
            <a:fillRect/>
          </a:stretch>
        </p:blipFill>
        <p:spPr>
          <a:xfrm>
            <a:off x="935620" y="1581582"/>
            <a:ext cx="5092699" cy="2750721"/>
          </a:xfrm>
        </p:spPr>
      </p:pic>
      <p:pic>
        <p:nvPicPr>
          <p:cNvPr id="7" name="图片 6">
            <a:extLst>
              <a:ext uri="{FF2B5EF4-FFF2-40B4-BE49-F238E27FC236}">
                <a16:creationId xmlns:a16="http://schemas.microsoft.com/office/drawing/2014/main" id="{D4C1FBF9-EDB3-46AA-9F7B-C2EAA6EE5AE8}"/>
              </a:ext>
            </a:extLst>
          </p:cNvPr>
          <p:cNvPicPr>
            <a:picLocks noChangeAspect="1"/>
          </p:cNvPicPr>
          <p:nvPr/>
        </p:nvPicPr>
        <p:blipFill>
          <a:blip r:embed="rId3"/>
          <a:stretch>
            <a:fillRect/>
          </a:stretch>
        </p:blipFill>
        <p:spPr>
          <a:xfrm>
            <a:off x="3638352" y="2752078"/>
            <a:ext cx="7975128" cy="3087895"/>
          </a:xfrm>
          <a:prstGeom prst="rect">
            <a:avLst/>
          </a:prstGeom>
        </p:spPr>
      </p:pic>
    </p:spTree>
    <p:extLst>
      <p:ext uri="{BB962C8B-B14F-4D97-AF65-F5344CB8AC3E}">
        <p14:creationId xmlns:p14="http://schemas.microsoft.com/office/powerpoint/2010/main" val="191420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21664-9AE4-4CCA-9A6C-AB93C6A2A25B}"/>
              </a:ext>
            </a:extLst>
          </p:cNvPr>
          <p:cNvSpPr>
            <a:spLocks noGrp="1"/>
          </p:cNvSpPr>
          <p:nvPr>
            <p:ph type="title"/>
          </p:nvPr>
        </p:nvSpPr>
        <p:spPr/>
        <p:txBody>
          <a:bodyPr/>
          <a:lstStyle/>
          <a:p>
            <a:r>
              <a:rPr lang="zh-CN" altLang="en-US" dirty="0"/>
              <a:t>最长上升子序列</a:t>
            </a:r>
            <a:r>
              <a:rPr lang="en-US" altLang="zh-CN" dirty="0"/>
              <a:t>(LIS)</a:t>
            </a:r>
            <a:endParaRPr lang="zh-CN" altLang="en-US" dirty="0"/>
          </a:p>
        </p:txBody>
      </p:sp>
      <p:sp>
        <p:nvSpPr>
          <p:cNvPr id="3" name="内容占位符 2">
            <a:extLst>
              <a:ext uri="{FF2B5EF4-FFF2-40B4-BE49-F238E27FC236}">
                <a16:creationId xmlns:a16="http://schemas.microsoft.com/office/drawing/2014/main" id="{5A5B1446-A274-4FBC-8DC2-62FE8B2D0288}"/>
              </a:ext>
            </a:extLst>
          </p:cNvPr>
          <p:cNvSpPr>
            <a:spLocks noGrp="1"/>
          </p:cNvSpPr>
          <p:nvPr>
            <p:ph idx="1"/>
          </p:nvPr>
        </p:nvSpPr>
        <p:spPr/>
        <p:txBody>
          <a:bodyPr/>
          <a:lstStyle/>
          <a:p>
            <a:r>
              <a:rPr lang="zh-CN" altLang="en-US" dirty="0"/>
              <a:t>方案</a:t>
            </a:r>
            <a:r>
              <a:rPr lang="en-US" altLang="zh-CN" dirty="0"/>
              <a:t>1</a:t>
            </a:r>
            <a:r>
              <a:rPr lang="zh-CN" altLang="en-US" dirty="0"/>
              <a:t>：</a:t>
            </a:r>
            <a:endParaRPr lang="en-US" altLang="zh-CN" dirty="0"/>
          </a:p>
          <a:p>
            <a:r>
              <a:rPr lang="zh-CN" altLang="en-US" dirty="0"/>
              <a:t>原数组的顺序很重要，故考虑从左往右一个一个地将数字纳入考虑。</a:t>
            </a:r>
            <a:endParaRPr lang="en-US" altLang="zh-CN" dirty="0"/>
          </a:p>
          <a:p>
            <a:endParaRPr lang="en-US" altLang="zh-CN" dirty="0"/>
          </a:p>
          <a:p>
            <a:r>
              <a:rPr lang="zh-CN" altLang="en-US" dirty="0"/>
              <a:t>假设</a:t>
            </a:r>
            <a:r>
              <a:rPr lang="en-US" altLang="zh-CN" dirty="0" err="1"/>
              <a:t>dp</a:t>
            </a:r>
            <a:r>
              <a:rPr lang="en-US" altLang="zh-CN" dirty="0"/>
              <a:t>[</a:t>
            </a:r>
            <a:r>
              <a:rPr lang="en-US" altLang="zh-CN" dirty="0" err="1"/>
              <a:t>i</a:t>
            </a:r>
            <a:r>
              <a:rPr lang="en-US" altLang="zh-CN" dirty="0"/>
              <a:t>]</a:t>
            </a:r>
            <a:r>
              <a:rPr lang="zh-CN" altLang="en-US" dirty="0"/>
              <a:t>表示数组前</a:t>
            </a:r>
            <a:r>
              <a:rPr lang="en-US" altLang="zh-CN" dirty="0" err="1"/>
              <a:t>i</a:t>
            </a:r>
            <a:r>
              <a:rPr lang="zh-CN" altLang="en-US" dirty="0"/>
              <a:t>个数字的最长上升子序列的长度，并且所选中的这个序列以第</a:t>
            </a:r>
            <a:r>
              <a:rPr lang="en-US" altLang="zh-CN" dirty="0" err="1"/>
              <a:t>i</a:t>
            </a:r>
            <a:r>
              <a:rPr lang="zh-CN" altLang="en-US" dirty="0"/>
              <a:t>个数字结尾。</a:t>
            </a:r>
            <a:endParaRPr lang="en-US" altLang="zh-CN" dirty="0"/>
          </a:p>
          <a:p>
            <a:endParaRPr lang="en-US" altLang="zh-CN" dirty="0"/>
          </a:p>
          <a:p>
            <a:r>
              <a:rPr lang="zh-CN" altLang="en-US" dirty="0"/>
              <a:t>可以发现这个状态的定义满足无后效性。</a:t>
            </a:r>
            <a:endParaRPr lang="en-US" altLang="zh-CN" dirty="0"/>
          </a:p>
          <a:p>
            <a:endParaRPr lang="zh-CN" altLang="en-US" dirty="0"/>
          </a:p>
        </p:txBody>
      </p:sp>
    </p:spTree>
    <p:extLst>
      <p:ext uri="{BB962C8B-B14F-4D97-AF65-F5344CB8AC3E}">
        <p14:creationId xmlns:p14="http://schemas.microsoft.com/office/powerpoint/2010/main" val="333647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23D57-FC21-4CE3-A623-A58AF33E189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1957D69-0304-4533-A497-C1E640DC74F1}"/>
              </a:ext>
            </a:extLst>
          </p:cNvPr>
          <p:cNvSpPr>
            <a:spLocks noGrp="1"/>
          </p:cNvSpPr>
          <p:nvPr>
            <p:ph idx="1"/>
          </p:nvPr>
        </p:nvSpPr>
        <p:spPr/>
        <p:txBody>
          <a:bodyPr/>
          <a:lstStyle/>
          <a:p>
            <a:r>
              <a:rPr lang="zh-CN" altLang="en-US" dirty="0"/>
              <a:t>内容依然是基本照搬</a:t>
            </a:r>
            <a:r>
              <a:rPr lang="en-US" altLang="zh-CN" dirty="0"/>
              <a:t>oi-wiki</a:t>
            </a:r>
            <a:endParaRPr lang="zh-CN" altLang="en-US" dirty="0"/>
          </a:p>
        </p:txBody>
      </p:sp>
    </p:spTree>
    <p:extLst>
      <p:ext uri="{BB962C8B-B14F-4D97-AF65-F5344CB8AC3E}">
        <p14:creationId xmlns:p14="http://schemas.microsoft.com/office/powerpoint/2010/main" val="1070249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21664-9AE4-4CCA-9A6C-AB93C6A2A25B}"/>
              </a:ext>
            </a:extLst>
          </p:cNvPr>
          <p:cNvSpPr>
            <a:spLocks noGrp="1"/>
          </p:cNvSpPr>
          <p:nvPr>
            <p:ph type="title"/>
          </p:nvPr>
        </p:nvSpPr>
        <p:spPr/>
        <p:txBody>
          <a:bodyPr/>
          <a:lstStyle/>
          <a:p>
            <a:r>
              <a:rPr lang="zh-CN" altLang="en-US" dirty="0"/>
              <a:t>最长上升子序列</a:t>
            </a:r>
            <a:r>
              <a:rPr lang="en-US" altLang="zh-CN" dirty="0"/>
              <a:t>(LIS)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A5B1446-A274-4FBC-8DC2-62FE8B2D0288}"/>
                  </a:ext>
                </a:extLst>
              </p:cNvPr>
              <p:cNvSpPr>
                <a:spLocks noGrp="1"/>
              </p:cNvSpPr>
              <p:nvPr>
                <p:ph idx="1"/>
              </p:nvPr>
            </p:nvSpPr>
            <p:spPr>
              <a:xfrm>
                <a:off x="847078" y="1825625"/>
                <a:ext cx="10515600" cy="4351338"/>
              </a:xfrm>
            </p:spPr>
            <p:txBody>
              <a:bodyPr/>
              <a:lstStyle/>
              <a:p>
                <a:r>
                  <a:rPr lang="zh-CN" altLang="en-US" dirty="0"/>
                  <a:t>考虑决策：</a:t>
                </a:r>
                <a:endParaRPr lang="en-US" altLang="zh-CN" dirty="0"/>
              </a:p>
              <a:p>
                <a:r>
                  <a:rPr lang="zh-CN" altLang="en-US" dirty="0"/>
                  <a:t>我们假设已知所有</a:t>
                </a:r>
                <a:r>
                  <a:rPr lang="en-US" altLang="zh-CN" dirty="0" err="1"/>
                  <a:t>dp</a:t>
                </a:r>
                <a:r>
                  <a:rPr lang="en-US" altLang="zh-CN" dirty="0"/>
                  <a:t>[j](</a:t>
                </a:r>
                <a:r>
                  <a:rPr lang="zh-CN" altLang="en-US" dirty="0"/>
                  <a:t>其中</a:t>
                </a:r>
                <a:r>
                  <a:rPr lang="en-US" altLang="zh-CN" dirty="0"/>
                  <a:t>j&lt;</a:t>
                </a:r>
                <a:r>
                  <a:rPr lang="en-US" altLang="zh-CN" dirty="0" err="1"/>
                  <a:t>i</a:t>
                </a:r>
                <a:r>
                  <a:rPr lang="en-US" altLang="zh-CN" dirty="0"/>
                  <a:t>)</a:t>
                </a:r>
                <a:r>
                  <a:rPr lang="zh-CN" altLang="en-US" dirty="0"/>
                  <a:t>的值，即子问题的最优解。</a:t>
                </a:r>
                <a:endParaRPr lang="en-US" altLang="zh-CN" dirty="0"/>
              </a:p>
              <a:p>
                <a:r>
                  <a:rPr lang="zh-CN" altLang="en-US" dirty="0"/>
                  <a:t>在子问题的最优解的末尾插入当前（第</a:t>
                </a:r>
                <a:r>
                  <a:rPr lang="en-US" altLang="zh-CN" dirty="0" err="1"/>
                  <a:t>i</a:t>
                </a:r>
                <a:r>
                  <a:rPr lang="zh-CN" altLang="en-US" dirty="0"/>
                  <a:t>个）数字，序列长度加</a:t>
                </a:r>
                <a:r>
                  <a:rPr lang="en-US" altLang="zh-CN" dirty="0"/>
                  <a:t>1</a:t>
                </a:r>
                <a:r>
                  <a:rPr lang="zh-CN" altLang="en-US" dirty="0"/>
                  <a:t>， 即可以从子问题的答案转移到当前问题中。</a:t>
                </a:r>
                <a:endParaRPr lang="en-US" altLang="zh-CN" dirty="0"/>
              </a:p>
              <a:p>
                <a:r>
                  <a:rPr lang="zh-CN" altLang="en-US" dirty="0"/>
                  <a:t>此时只需要满足题目性质（序列上升）即可。</a:t>
                </a:r>
                <a:endParaRPr lang="en-US" altLang="zh-CN" dirty="0"/>
              </a:p>
              <a:p>
                <a:r>
                  <a:rPr lang="zh-CN" altLang="en-US" dirty="0"/>
                  <a:t>故写出方程：</a:t>
                </a:r>
                <a:endParaRPr lang="en-US" altLang="zh-CN" dirty="0"/>
              </a:p>
              <a:p>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e>
                        </m:d>
                        <m:r>
                          <a:rPr lang="en-US" altLang="zh-CN" b="0" i="1" smtClean="0">
                            <a:latin typeface="Cambria Math" panose="02040503050406030204" pitchFamily="18" charset="0"/>
                          </a:rPr>
                          <m:t>+1</m:t>
                        </m:r>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𝑎</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𝑗</m:t>
                    </m:r>
                    <m:r>
                      <a:rPr lang="en-US" altLang="zh-CN" b="0" i="1" smtClean="0">
                        <a:latin typeface="Cambria Math" panose="02040503050406030204" pitchFamily="18" charset="0"/>
                      </a:rPr>
                      <m:t>&lt;</m:t>
                    </m:r>
                    <m:r>
                      <a:rPr lang="en-US" altLang="zh-CN" b="0" i="1" smtClean="0">
                        <a:latin typeface="Cambria Math" panose="02040503050406030204" pitchFamily="18" charset="0"/>
                      </a:rPr>
                      <m:t>𝑖</m:t>
                    </m:r>
                    <m:r>
                      <a:rPr lang="en-US" altLang="zh-CN" b="0" i="1" smtClean="0">
                        <a:latin typeface="Cambria Math" panose="02040503050406030204" pitchFamily="18" charset="0"/>
                      </a:rPr>
                      <m:t> </m:t>
                    </m:r>
                  </m:oMath>
                </a14:m>
                <a:endParaRPr lang="en-US" altLang="zh-CN" dirty="0"/>
              </a:p>
            </p:txBody>
          </p:sp>
        </mc:Choice>
        <mc:Fallback>
          <p:sp>
            <p:nvSpPr>
              <p:cNvPr id="3" name="内容占位符 2">
                <a:extLst>
                  <a:ext uri="{FF2B5EF4-FFF2-40B4-BE49-F238E27FC236}">
                    <a16:creationId xmlns:a16="http://schemas.microsoft.com/office/drawing/2014/main" id="{5A5B1446-A274-4FBC-8DC2-62FE8B2D0288}"/>
                  </a:ext>
                </a:extLst>
              </p:cNvPr>
              <p:cNvSpPr>
                <a:spLocks noGrp="1" noRot="1" noChangeAspect="1" noMove="1" noResize="1" noEditPoints="1" noAdjustHandles="1" noChangeArrowheads="1" noChangeShapeType="1" noTextEdit="1"/>
              </p:cNvSpPr>
              <p:nvPr>
                <p:ph idx="1"/>
              </p:nvPr>
            </p:nvSpPr>
            <p:spPr>
              <a:xfrm>
                <a:off x="847078" y="1825625"/>
                <a:ext cx="10515600" cy="4351338"/>
              </a:xfrm>
              <a:blipFill>
                <a:blip r:embed="rId2"/>
                <a:stretch>
                  <a:fillRect l="-1043" t="-2521" r="-2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7269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21664-9AE4-4CCA-9A6C-AB93C6A2A25B}"/>
              </a:ext>
            </a:extLst>
          </p:cNvPr>
          <p:cNvSpPr>
            <a:spLocks noGrp="1"/>
          </p:cNvSpPr>
          <p:nvPr>
            <p:ph type="title"/>
          </p:nvPr>
        </p:nvSpPr>
        <p:spPr/>
        <p:txBody>
          <a:bodyPr/>
          <a:lstStyle/>
          <a:p>
            <a:r>
              <a:rPr lang="zh-CN" altLang="en-US" dirty="0"/>
              <a:t>最长上升子序列</a:t>
            </a:r>
            <a:r>
              <a:rPr lang="en-US" altLang="zh-CN" dirty="0"/>
              <a:t>(LIS)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A5B1446-A274-4FBC-8DC2-62FE8B2D0288}"/>
                  </a:ext>
                </a:extLst>
              </p:cNvPr>
              <p:cNvSpPr>
                <a:spLocks noGrp="1"/>
              </p:cNvSpPr>
              <p:nvPr>
                <p:ph idx="1"/>
              </p:nvPr>
            </p:nvSpPr>
            <p:spPr>
              <a:xfrm>
                <a:off x="838200" y="1541540"/>
                <a:ext cx="10515600" cy="4351338"/>
              </a:xfrm>
            </p:spPr>
            <p:txBody>
              <a:bodyPr/>
              <a:lstStyle/>
              <a:p>
                <a:r>
                  <a:rPr lang="zh-CN" altLang="en-US" dirty="0"/>
                  <a:t>最后考虑边界条件：</a:t>
                </a:r>
                <a:endParaRPr lang="en-US" altLang="zh-CN" dirty="0"/>
              </a:p>
              <a:p>
                <a:r>
                  <a:rPr lang="zh-CN" altLang="en-US" dirty="0"/>
                  <a:t>假设当前考虑第</a:t>
                </a:r>
                <a:r>
                  <a:rPr lang="en-US" altLang="zh-CN" dirty="0" err="1"/>
                  <a:t>i</a:t>
                </a:r>
                <a:r>
                  <a:rPr lang="zh-CN" altLang="en-US" dirty="0"/>
                  <a:t>位数字，数组中所有左边的数字都比</a:t>
                </a:r>
                <a:r>
                  <a:rPr lang="en-US" altLang="zh-CN" dirty="0"/>
                  <a:t>v[</a:t>
                </a:r>
                <a:r>
                  <a:rPr lang="en-US" altLang="zh-CN" dirty="0" err="1"/>
                  <a:t>i</a:t>
                </a:r>
                <a:r>
                  <a:rPr lang="en-US" altLang="zh-CN" dirty="0"/>
                  <a:t>]</a:t>
                </a:r>
                <a:r>
                  <a:rPr lang="zh-CN" altLang="en-US" dirty="0"/>
                  <a:t>大，或是</a:t>
                </a:r>
                <a:r>
                  <a:rPr lang="en-US" altLang="zh-CN" dirty="0" err="1"/>
                  <a:t>i</a:t>
                </a:r>
                <a:r>
                  <a:rPr lang="en-US" altLang="zh-CN" dirty="0"/>
                  <a:t>=1</a:t>
                </a:r>
                <a:r>
                  <a:rPr lang="zh-CN" altLang="en-US" dirty="0"/>
                  <a:t>（不存在左边的数字），由状态定义可知此时所选序列仅有</a:t>
                </a:r>
                <a:r>
                  <a:rPr lang="en-US" altLang="zh-CN" dirty="0"/>
                  <a:t>v[</a:t>
                </a:r>
                <a:r>
                  <a:rPr lang="en-US" altLang="zh-CN" dirty="0" err="1"/>
                  <a:t>i</a:t>
                </a:r>
                <a:r>
                  <a:rPr lang="en-US" altLang="zh-CN" dirty="0"/>
                  <a:t>]</a:t>
                </a:r>
                <a:r>
                  <a:rPr lang="zh-CN" altLang="en-US" dirty="0"/>
                  <a:t>这一个数字，则</a:t>
                </a:r>
                <a:r>
                  <a:rPr lang="en-US" altLang="zh-CN" dirty="0" err="1"/>
                  <a:t>dp</a:t>
                </a:r>
                <a:r>
                  <a:rPr lang="en-US" altLang="zh-CN" dirty="0"/>
                  <a:t>[</a:t>
                </a:r>
                <a:r>
                  <a:rPr lang="en-US" altLang="zh-CN" dirty="0" err="1"/>
                  <a:t>i</a:t>
                </a:r>
                <a:r>
                  <a:rPr lang="en-US" altLang="zh-CN" dirty="0"/>
                  <a:t>]=1</a:t>
                </a:r>
              </a:p>
              <a:p>
                <a:r>
                  <a:rPr lang="zh-CN" altLang="en-US" dirty="0"/>
                  <a:t>然后就可以写出代码了</a:t>
                </a:r>
                <a:endParaRPr lang="en-US" altLang="zh-CN" dirty="0"/>
              </a:p>
              <a:p>
                <a:pPr marL="0" indent="0">
                  <a:buNone/>
                </a:pPr>
                <a:endParaRPr lang="en-US" altLang="zh-CN" dirty="0"/>
              </a:p>
              <a:p>
                <a:pPr marL="0" indent="0">
                  <a:buNone/>
                </a:pPr>
                <a:r>
                  <a:rPr lang="zh-CN" altLang="en-US" dirty="0"/>
                  <a:t>显然复杂度</a:t>
                </a:r>
                <a14:m>
                  <m:oMath xmlns:m="http://schemas.openxmlformats.org/officeDocument/2006/math">
                    <m:r>
                      <m:rPr>
                        <m:sty m:val="p"/>
                      </m:rPr>
                      <a:rPr lang="en-US" altLang="zh-CN" i="1" dirty="0">
                        <a:latin typeface="Cambria Math" panose="02040503050406030204" pitchFamily="18" charset="0"/>
                      </a:rPr>
                      <m:t>O</m:t>
                    </m:r>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e>
                    </m:d>
                    <m:r>
                      <a:rPr lang="en-US" altLang="zh-CN" b="0" i="1" dirty="0" smtClean="0">
                        <a:latin typeface="Cambria Math" panose="02040503050406030204" pitchFamily="18" charset="0"/>
                      </a:rPr>
                      <m:t> </m:t>
                    </m:r>
                  </m:oMath>
                </a14:m>
                <a:endParaRPr lang="zh-CN" altLang="en-US" dirty="0"/>
              </a:p>
            </p:txBody>
          </p:sp>
        </mc:Choice>
        <mc:Fallback>
          <p:sp>
            <p:nvSpPr>
              <p:cNvPr id="3" name="内容占位符 2">
                <a:extLst>
                  <a:ext uri="{FF2B5EF4-FFF2-40B4-BE49-F238E27FC236}">
                    <a16:creationId xmlns:a16="http://schemas.microsoft.com/office/drawing/2014/main" id="{5A5B1446-A274-4FBC-8DC2-62FE8B2D0288}"/>
                  </a:ext>
                </a:extLst>
              </p:cNvPr>
              <p:cNvSpPr>
                <a:spLocks noGrp="1" noRot="1" noChangeAspect="1" noMove="1" noResize="1" noEditPoints="1" noAdjustHandles="1" noChangeArrowheads="1" noChangeShapeType="1" noTextEdit="1"/>
              </p:cNvSpPr>
              <p:nvPr>
                <p:ph idx="1"/>
              </p:nvPr>
            </p:nvSpPr>
            <p:spPr>
              <a:xfrm>
                <a:off x="838200" y="1541540"/>
                <a:ext cx="10515600" cy="4351338"/>
              </a:xfrm>
              <a:blipFill>
                <a:blip r:embed="rId2"/>
                <a:stretch>
                  <a:fillRect l="-1217" t="-266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737F5C77-1006-4D3F-BD04-030439F10279}"/>
              </a:ext>
            </a:extLst>
          </p:cNvPr>
          <p:cNvPicPr>
            <a:picLocks noChangeAspect="1"/>
          </p:cNvPicPr>
          <p:nvPr/>
        </p:nvPicPr>
        <p:blipFill>
          <a:blip r:embed="rId3"/>
          <a:stretch>
            <a:fillRect/>
          </a:stretch>
        </p:blipFill>
        <p:spPr>
          <a:xfrm>
            <a:off x="6096000" y="3001808"/>
            <a:ext cx="3542857" cy="3695238"/>
          </a:xfrm>
          <a:prstGeom prst="rect">
            <a:avLst/>
          </a:prstGeom>
        </p:spPr>
      </p:pic>
    </p:spTree>
    <p:extLst>
      <p:ext uri="{BB962C8B-B14F-4D97-AF65-F5344CB8AC3E}">
        <p14:creationId xmlns:p14="http://schemas.microsoft.com/office/powerpoint/2010/main" val="3892522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21664-9AE4-4CCA-9A6C-AB93C6A2A25B}"/>
              </a:ext>
            </a:extLst>
          </p:cNvPr>
          <p:cNvSpPr>
            <a:spLocks noGrp="1"/>
          </p:cNvSpPr>
          <p:nvPr>
            <p:ph type="title"/>
          </p:nvPr>
        </p:nvSpPr>
        <p:spPr/>
        <p:txBody>
          <a:bodyPr/>
          <a:lstStyle/>
          <a:p>
            <a:r>
              <a:rPr lang="zh-CN" altLang="en-US" dirty="0"/>
              <a:t>最长上升子序列</a:t>
            </a:r>
            <a:r>
              <a:rPr lang="en-US" altLang="zh-CN" dirty="0"/>
              <a:t>(LIS)</a:t>
            </a:r>
            <a:endParaRPr lang="zh-CN" altLang="en-US" dirty="0"/>
          </a:p>
        </p:txBody>
      </p:sp>
      <p:sp>
        <p:nvSpPr>
          <p:cNvPr id="3" name="内容占位符 2">
            <a:extLst>
              <a:ext uri="{FF2B5EF4-FFF2-40B4-BE49-F238E27FC236}">
                <a16:creationId xmlns:a16="http://schemas.microsoft.com/office/drawing/2014/main" id="{5A5B1446-A274-4FBC-8DC2-62FE8B2D0288}"/>
              </a:ext>
            </a:extLst>
          </p:cNvPr>
          <p:cNvSpPr>
            <a:spLocks noGrp="1"/>
          </p:cNvSpPr>
          <p:nvPr>
            <p:ph idx="1"/>
          </p:nvPr>
        </p:nvSpPr>
        <p:spPr/>
        <p:txBody>
          <a:bodyPr/>
          <a:lstStyle/>
          <a:p>
            <a:r>
              <a:rPr lang="zh-CN" altLang="en-US" dirty="0"/>
              <a:t>方案</a:t>
            </a:r>
            <a:r>
              <a:rPr lang="en-US" altLang="zh-CN" dirty="0"/>
              <a:t>2</a:t>
            </a:r>
            <a:r>
              <a:rPr lang="zh-CN" altLang="en-US" dirty="0"/>
              <a:t>：</a:t>
            </a:r>
            <a:endParaRPr lang="en-US" altLang="zh-CN" dirty="0"/>
          </a:p>
          <a:p>
            <a:r>
              <a:rPr lang="zh-CN" altLang="en-US" dirty="0"/>
              <a:t>考虑对原方案进行优化。</a:t>
            </a:r>
            <a:endParaRPr lang="en-US" altLang="zh-CN" dirty="0"/>
          </a:p>
          <a:p>
            <a:r>
              <a:rPr lang="zh-CN" altLang="en-US" dirty="0"/>
              <a:t>在原方案中我们逐个将数字插入到以前的序列的末尾。</a:t>
            </a:r>
            <a:endParaRPr lang="en-US" altLang="zh-CN" dirty="0"/>
          </a:p>
          <a:p>
            <a:r>
              <a:rPr lang="zh-CN" altLang="en-US" dirty="0"/>
              <a:t>我们假设维护了一个数组，数组本身即代表目前的最长的序列（不是长度）</a:t>
            </a:r>
            <a:endParaRPr lang="en-US" altLang="zh-CN" dirty="0"/>
          </a:p>
          <a:p>
            <a:r>
              <a:rPr lang="zh-CN" altLang="en-US" dirty="0"/>
              <a:t>现在每次插入时，真的在满足条件</a:t>
            </a:r>
            <a:r>
              <a:rPr lang="en-US" altLang="zh-CN" dirty="0"/>
              <a:t>(</a:t>
            </a:r>
            <a:r>
              <a:rPr lang="zh-CN" altLang="en-US" dirty="0"/>
              <a:t>上升</a:t>
            </a:r>
            <a:r>
              <a:rPr lang="en-US" altLang="zh-CN" dirty="0"/>
              <a:t>)</a:t>
            </a:r>
            <a:r>
              <a:rPr lang="zh-CN" altLang="en-US" dirty="0"/>
              <a:t>的前提下把数字插入到这个数组里面</a:t>
            </a:r>
          </a:p>
        </p:txBody>
      </p:sp>
    </p:spTree>
    <p:extLst>
      <p:ext uri="{BB962C8B-B14F-4D97-AF65-F5344CB8AC3E}">
        <p14:creationId xmlns:p14="http://schemas.microsoft.com/office/powerpoint/2010/main" val="920057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21664-9AE4-4CCA-9A6C-AB93C6A2A25B}"/>
              </a:ext>
            </a:extLst>
          </p:cNvPr>
          <p:cNvSpPr>
            <a:spLocks noGrp="1"/>
          </p:cNvSpPr>
          <p:nvPr>
            <p:ph type="title"/>
          </p:nvPr>
        </p:nvSpPr>
        <p:spPr/>
        <p:txBody>
          <a:bodyPr/>
          <a:lstStyle/>
          <a:p>
            <a:r>
              <a:rPr lang="zh-CN" altLang="en-US" dirty="0"/>
              <a:t>最长上升子序列</a:t>
            </a:r>
            <a:r>
              <a:rPr lang="en-US" altLang="zh-CN" dirty="0"/>
              <a:t>(LIS)</a:t>
            </a:r>
            <a:endParaRPr lang="zh-CN" altLang="en-US" dirty="0"/>
          </a:p>
        </p:txBody>
      </p:sp>
      <p:sp>
        <p:nvSpPr>
          <p:cNvPr id="3" name="内容占位符 2">
            <a:extLst>
              <a:ext uri="{FF2B5EF4-FFF2-40B4-BE49-F238E27FC236}">
                <a16:creationId xmlns:a16="http://schemas.microsoft.com/office/drawing/2014/main" id="{5A5B1446-A274-4FBC-8DC2-62FE8B2D0288}"/>
              </a:ext>
            </a:extLst>
          </p:cNvPr>
          <p:cNvSpPr>
            <a:spLocks noGrp="1"/>
          </p:cNvSpPr>
          <p:nvPr>
            <p:ph idx="1"/>
          </p:nvPr>
        </p:nvSpPr>
        <p:spPr/>
        <p:txBody>
          <a:bodyPr/>
          <a:lstStyle/>
          <a:p>
            <a:r>
              <a:rPr lang="zh-CN" altLang="en-US" dirty="0"/>
              <a:t>举个例子：</a:t>
            </a:r>
          </a:p>
        </p:txBody>
      </p:sp>
      <p:pic>
        <p:nvPicPr>
          <p:cNvPr id="5" name="图片 4">
            <a:extLst>
              <a:ext uri="{FF2B5EF4-FFF2-40B4-BE49-F238E27FC236}">
                <a16:creationId xmlns:a16="http://schemas.microsoft.com/office/drawing/2014/main" id="{99B914AB-FAFF-4579-9819-3AC91CB05BAD}"/>
              </a:ext>
            </a:extLst>
          </p:cNvPr>
          <p:cNvPicPr>
            <a:picLocks noChangeAspect="1"/>
          </p:cNvPicPr>
          <p:nvPr/>
        </p:nvPicPr>
        <p:blipFill>
          <a:blip r:embed="rId2"/>
          <a:stretch>
            <a:fillRect/>
          </a:stretch>
        </p:blipFill>
        <p:spPr>
          <a:xfrm>
            <a:off x="4376690" y="1291153"/>
            <a:ext cx="7699899" cy="4885810"/>
          </a:xfrm>
          <a:prstGeom prst="rect">
            <a:avLst/>
          </a:prstGeom>
        </p:spPr>
      </p:pic>
      <p:sp>
        <p:nvSpPr>
          <p:cNvPr id="6" name="文本框 5">
            <a:extLst>
              <a:ext uri="{FF2B5EF4-FFF2-40B4-BE49-F238E27FC236}">
                <a16:creationId xmlns:a16="http://schemas.microsoft.com/office/drawing/2014/main" id="{3371EF45-7DF3-41DA-90E4-0C9E0907FDA6}"/>
              </a:ext>
            </a:extLst>
          </p:cNvPr>
          <p:cNvSpPr txBox="1"/>
          <p:nvPr/>
        </p:nvSpPr>
        <p:spPr>
          <a:xfrm>
            <a:off x="603682" y="2583402"/>
            <a:ext cx="4012706" cy="4524315"/>
          </a:xfrm>
          <a:prstGeom prst="rect">
            <a:avLst/>
          </a:prstGeom>
          <a:noFill/>
        </p:spPr>
        <p:txBody>
          <a:bodyPr wrap="square" rtlCol="0">
            <a:spAutoFit/>
          </a:bodyPr>
          <a:lstStyle/>
          <a:p>
            <a:r>
              <a:rPr lang="zh-CN" altLang="en-US" dirty="0"/>
              <a:t>我们向目前这个序列</a:t>
            </a:r>
            <a:r>
              <a:rPr lang="en-US" altLang="zh-CN" dirty="0"/>
              <a:t>(1,2,3,6,7)</a:t>
            </a:r>
            <a:r>
              <a:rPr lang="zh-CN" altLang="en-US" dirty="0"/>
              <a:t>中分别插入</a:t>
            </a:r>
            <a:r>
              <a:rPr lang="en-US" altLang="zh-CN" dirty="0"/>
              <a:t>4</a:t>
            </a:r>
            <a:r>
              <a:rPr lang="zh-CN" altLang="en-US" dirty="0"/>
              <a:t>和</a:t>
            </a:r>
            <a:r>
              <a:rPr lang="en-US" altLang="zh-CN" dirty="0"/>
              <a:t>8</a:t>
            </a:r>
          </a:p>
          <a:p>
            <a:endParaRPr lang="en-US" altLang="zh-CN" dirty="0"/>
          </a:p>
          <a:p>
            <a:r>
              <a:rPr lang="zh-CN" altLang="en-US" dirty="0"/>
              <a:t>按题意我们需要将数字插入到比其小的数字的后方</a:t>
            </a:r>
            <a:endParaRPr lang="en-US" altLang="zh-CN" dirty="0"/>
          </a:p>
          <a:p>
            <a:endParaRPr lang="en-US" altLang="zh-CN" dirty="0"/>
          </a:p>
          <a:p>
            <a:r>
              <a:rPr lang="zh-CN" altLang="en-US" dirty="0"/>
              <a:t>由于</a:t>
            </a:r>
            <a:r>
              <a:rPr lang="en-US" altLang="zh-CN" dirty="0"/>
              <a:t>4</a:t>
            </a:r>
            <a:r>
              <a:rPr lang="zh-CN" altLang="en-US" dirty="0"/>
              <a:t>比</a:t>
            </a:r>
            <a:r>
              <a:rPr lang="en-US" altLang="zh-CN" dirty="0"/>
              <a:t>6</a:t>
            </a:r>
            <a:r>
              <a:rPr lang="zh-CN" altLang="en-US" dirty="0"/>
              <a:t>出现得更晚，所以不可能存在</a:t>
            </a:r>
            <a:r>
              <a:rPr lang="en-US" altLang="zh-CN" dirty="0"/>
              <a:t>4</a:t>
            </a:r>
            <a:r>
              <a:rPr lang="zh-CN" altLang="en-US" dirty="0"/>
              <a:t>和</a:t>
            </a:r>
            <a:r>
              <a:rPr lang="en-US" altLang="zh-CN" dirty="0"/>
              <a:t>6</a:t>
            </a:r>
            <a:r>
              <a:rPr lang="zh-CN" altLang="en-US" dirty="0"/>
              <a:t>都在的情况，则我们要用</a:t>
            </a:r>
            <a:r>
              <a:rPr lang="en-US" altLang="zh-CN" dirty="0"/>
              <a:t>4</a:t>
            </a:r>
            <a:r>
              <a:rPr lang="zh-CN" altLang="en-US" dirty="0"/>
              <a:t>覆盖掉</a:t>
            </a:r>
            <a:r>
              <a:rPr lang="en-US" altLang="zh-CN" dirty="0"/>
              <a:t>6</a:t>
            </a:r>
            <a:r>
              <a:rPr lang="zh-CN" altLang="en-US" dirty="0"/>
              <a:t>，可以证明这并不会影响最优解</a:t>
            </a:r>
            <a:endParaRPr lang="en-US" altLang="zh-CN" dirty="0"/>
          </a:p>
          <a:p>
            <a:endParaRPr lang="en-US" altLang="zh-CN" dirty="0"/>
          </a:p>
          <a:p>
            <a:r>
              <a:rPr lang="zh-CN" altLang="en-US" dirty="0"/>
              <a:t>插入</a:t>
            </a:r>
            <a:r>
              <a:rPr lang="en-US" altLang="zh-CN" dirty="0"/>
              <a:t>8</a:t>
            </a:r>
            <a:r>
              <a:rPr lang="zh-CN" altLang="en-US" dirty="0"/>
              <a:t>时，</a:t>
            </a:r>
            <a:r>
              <a:rPr lang="en-US" altLang="zh-CN" dirty="0"/>
              <a:t>8</a:t>
            </a:r>
            <a:r>
              <a:rPr lang="zh-CN" altLang="en-US" dirty="0"/>
              <a:t>比序列中所有数字都大，且出现得更晚，所以可以兼得，真正地插入到序列末尾</a:t>
            </a:r>
            <a:endParaRPr lang="en-US" altLang="zh-CN" dirty="0"/>
          </a:p>
          <a:p>
            <a:endParaRPr lang="en-US" altLang="zh-CN" dirty="0"/>
          </a:p>
          <a:p>
            <a:endParaRPr lang="en-US" altLang="zh-CN" dirty="0"/>
          </a:p>
          <a:p>
            <a:endParaRPr lang="zh-CN" altLang="en-US" dirty="0"/>
          </a:p>
        </p:txBody>
      </p:sp>
      <p:sp>
        <p:nvSpPr>
          <p:cNvPr id="7" name="文本框 6">
            <a:extLst>
              <a:ext uri="{FF2B5EF4-FFF2-40B4-BE49-F238E27FC236}">
                <a16:creationId xmlns:a16="http://schemas.microsoft.com/office/drawing/2014/main" id="{B4E3369D-A9C9-42EB-8618-8D3E98C46E45}"/>
              </a:ext>
            </a:extLst>
          </p:cNvPr>
          <p:cNvSpPr txBox="1"/>
          <p:nvPr/>
        </p:nvSpPr>
        <p:spPr>
          <a:xfrm>
            <a:off x="603681" y="6176963"/>
            <a:ext cx="7279689" cy="369332"/>
          </a:xfrm>
          <a:prstGeom prst="rect">
            <a:avLst/>
          </a:prstGeom>
          <a:noFill/>
        </p:spPr>
        <p:txBody>
          <a:bodyPr wrap="square" rtlCol="0">
            <a:spAutoFit/>
          </a:bodyPr>
          <a:lstStyle/>
          <a:p>
            <a:r>
              <a:rPr lang="zh-CN" altLang="en-US" dirty="0"/>
              <a:t>可以理解为类似</a:t>
            </a:r>
            <a:r>
              <a:rPr lang="en-US" altLang="zh-CN" dirty="0"/>
              <a:t>4</a:t>
            </a:r>
            <a:r>
              <a:rPr lang="zh-CN" altLang="en-US" dirty="0"/>
              <a:t>的这种覆盖方法是在为之后的类似</a:t>
            </a:r>
            <a:r>
              <a:rPr lang="en-US" altLang="zh-CN" dirty="0"/>
              <a:t>8</a:t>
            </a:r>
            <a:r>
              <a:rPr lang="zh-CN" altLang="en-US" dirty="0"/>
              <a:t>的插入创造机会</a:t>
            </a:r>
          </a:p>
        </p:txBody>
      </p:sp>
    </p:spTree>
    <p:extLst>
      <p:ext uri="{BB962C8B-B14F-4D97-AF65-F5344CB8AC3E}">
        <p14:creationId xmlns:p14="http://schemas.microsoft.com/office/powerpoint/2010/main" val="2702815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21664-9AE4-4CCA-9A6C-AB93C6A2A25B}"/>
              </a:ext>
            </a:extLst>
          </p:cNvPr>
          <p:cNvSpPr>
            <a:spLocks noGrp="1"/>
          </p:cNvSpPr>
          <p:nvPr>
            <p:ph type="title"/>
          </p:nvPr>
        </p:nvSpPr>
        <p:spPr/>
        <p:txBody>
          <a:bodyPr/>
          <a:lstStyle/>
          <a:p>
            <a:r>
              <a:rPr lang="zh-CN" altLang="en-US" dirty="0"/>
              <a:t>最长上升子序列</a:t>
            </a:r>
            <a:r>
              <a:rPr lang="en-US" altLang="zh-CN" dirty="0"/>
              <a:t>(LIS)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A5B1446-A274-4FBC-8DC2-62FE8B2D0288}"/>
                  </a:ext>
                </a:extLst>
              </p:cNvPr>
              <p:cNvSpPr>
                <a:spLocks noGrp="1"/>
              </p:cNvSpPr>
              <p:nvPr>
                <p:ph idx="1"/>
              </p:nvPr>
            </p:nvSpPr>
            <p:spPr/>
            <p:txBody>
              <a:bodyPr/>
              <a:lstStyle/>
              <a:p>
                <a:r>
                  <a:rPr lang="zh-CN" altLang="en-US" dirty="0"/>
                  <a:t>易得整个问题的答案即为所维护的这个序列的最终长度。</a:t>
                </a:r>
                <a:endParaRPr lang="en-US" altLang="zh-CN" dirty="0"/>
              </a:p>
              <a:p>
                <a:endParaRPr lang="en-US" altLang="zh-CN" dirty="0"/>
              </a:p>
              <a:p>
                <a:r>
                  <a:rPr lang="zh-CN" altLang="en-US" dirty="0"/>
                  <a:t>由于所维护的序列是有序的，所以可以用二分来寻找要覆盖的位置</a:t>
                </a:r>
                <a:endParaRPr lang="en-US" altLang="zh-CN" dirty="0"/>
              </a:p>
              <a:p>
                <a:r>
                  <a:rPr lang="zh-CN" altLang="en-US" dirty="0"/>
                  <a:t>如果数字比当前序列中所有的数都大，那么直接插入到序列末尾</a:t>
                </a:r>
                <a:endParaRPr lang="en-US" altLang="zh-CN" dirty="0"/>
              </a:p>
              <a:p>
                <a:endParaRPr lang="en-US" altLang="zh-CN" dirty="0"/>
              </a:p>
              <a:p>
                <a:r>
                  <a:rPr lang="zh-CN" altLang="en-US" dirty="0"/>
                  <a:t>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𝑛𝑙𝑜𝑔𝑛</m:t>
                        </m:r>
                      </m:e>
                    </m:d>
                  </m:oMath>
                </a14:m>
                <a:endParaRPr lang="zh-CN" altLang="en-US" dirty="0"/>
              </a:p>
            </p:txBody>
          </p:sp>
        </mc:Choice>
        <mc:Fallback>
          <p:sp>
            <p:nvSpPr>
              <p:cNvPr id="3" name="内容占位符 2">
                <a:extLst>
                  <a:ext uri="{FF2B5EF4-FFF2-40B4-BE49-F238E27FC236}">
                    <a16:creationId xmlns:a16="http://schemas.microsoft.com/office/drawing/2014/main" id="{5A5B1446-A274-4FBC-8DC2-62FE8B2D0288}"/>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827E144-B07A-4352-A62A-C2AA4E343C88}"/>
              </a:ext>
            </a:extLst>
          </p:cNvPr>
          <p:cNvPicPr>
            <a:picLocks noChangeAspect="1"/>
          </p:cNvPicPr>
          <p:nvPr/>
        </p:nvPicPr>
        <p:blipFill>
          <a:blip r:embed="rId3"/>
          <a:stretch>
            <a:fillRect/>
          </a:stretch>
        </p:blipFill>
        <p:spPr>
          <a:xfrm>
            <a:off x="5154955" y="4358936"/>
            <a:ext cx="4439601" cy="1818027"/>
          </a:xfrm>
          <a:prstGeom prst="rect">
            <a:avLst/>
          </a:prstGeom>
        </p:spPr>
      </p:pic>
    </p:spTree>
    <p:extLst>
      <p:ext uri="{BB962C8B-B14F-4D97-AF65-F5344CB8AC3E}">
        <p14:creationId xmlns:p14="http://schemas.microsoft.com/office/powerpoint/2010/main" val="1408282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21664-9AE4-4CCA-9A6C-AB93C6A2A25B}"/>
              </a:ext>
            </a:extLst>
          </p:cNvPr>
          <p:cNvSpPr>
            <a:spLocks noGrp="1"/>
          </p:cNvSpPr>
          <p:nvPr>
            <p:ph type="title"/>
          </p:nvPr>
        </p:nvSpPr>
        <p:spPr/>
        <p:txBody>
          <a:bodyPr/>
          <a:lstStyle/>
          <a:p>
            <a:r>
              <a:rPr lang="zh-CN" altLang="en-US" dirty="0"/>
              <a:t>最长上升子序列</a:t>
            </a:r>
            <a:r>
              <a:rPr lang="en-US" altLang="zh-CN" dirty="0"/>
              <a:t>(LIS)</a:t>
            </a:r>
            <a:endParaRPr lang="zh-CN" altLang="en-US" dirty="0"/>
          </a:p>
        </p:txBody>
      </p:sp>
      <p:sp>
        <p:nvSpPr>
          <p:cNvPr id="3" name="内容占位符 2">
            <a:extLst>
              <a:ext uri="{FF2B5EF4-FFF2-40B4-BE49-F238E27FC236}">
                <a16:creationId xmlns:a16="http://schemas.microsoft.com/office/drawing/2014/main" id="{5A5B1446-A274-4FBC-8DC2-62FE8B2D0288}"/>
              </a:ext>
            </a:extLst>
          </p:cNvPr>
          <p:cNvSpPr>
            <a:spLocks noGrp="1"/>
          </p:cNvSpPr>
          <p:nvPr>
            <p:ph idx="1"/>
          </p:nvPr>
        </p:nvSpPr>
        <p:spPr/>
        <p:txBody>
          <a:bodyPr/>
          <a:lstStyle/>
          <a:p>
            <a:r>
              <a:rPr lang="zh-CN" altLang="en-US" dirty="0"/>
              <a:t>要注意的是，按照这种规则插入之后的序列已经不再是我们原先想要的“最长的序列”本身，而是一个经过修改的、方便插入后续数字的序列，最后我们能利用的只有数组的长度。</a:t>
            </a:r>
          </a:p>
        </p:txBody>
      </p:sp>
    </p:spTree>
    <p:extLst>
      <p:ext uri="{BB962C8B-B14F-4D97-AF65-F5344CB8AC3E}">
        <p14:creationId xmlns:p14="http://schemas.microsoft.com/office/powerpoint/2010/main" val="268652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1D7CE-BB64-403F-9838-D354AA201AF3}"/>
              </a:ext>
            </a:extLst>
          </p:cNvPr>
          <p:cNvSpPr>
            <a:spLocks noGrp="1"/>
          </p:cNvSpPr>
          <p:nvPr>
            <p:ph type="title"/>
          </p:nvPr>
        </p:nvSpPr>
        <p:spPr/>
        <p:txBody>
          <a:bodyPr/>
          <a:lstStyle/>
          <a:p>
            <a:r>
              <a:rPr lang="zh-CN" altLang="en-US" dirty="0"/>
              <a:t>最长上升子序列</a:t>
            </a:r>
          </a:p>
        </p:txBody>
      </p:sp>
      <p:sp>
        <p:nvSpPr>
          <p:cNvPr id="3" name="内容占位符 2">
            <a:extLst>
              <a:ext uri="{FF2B5EF4-FFF2-40B4-BE49-F238E27FC236}">
                <a16:creationId xmlns:a16="http://schemas.microsoft.com/office/drawing/2014/main" id="{7A63B344-3238-4DF4-8B7E-0296C34309DC}"/>
              </a:ext>
            </a:extLst>
          </p:cNvPr>
          <p:cNvSpPr>
            <a:spLocks noGrp="1"/>
          </p:cNvSpPr>
          <p:nvPr>
            <p:ph idx="1"/>
          </p:nvPr>
        </p:nvSpPr>
        <p:spPr/>
        <p:txBody>
          <a:bodyPr/>
          <a:lstStyle/>
          <a:p>
            <a:r>
              <a:rPr lang="zh-CN" altLang="en-US" dirty="0"/>
              <a:t>练习题目</a:t>
            </a:r>
            <a:endParaRPr lang="en-US" altLang="zh-CN" dirty="0"/>
          </a:p>
          <a:p>
            <a:endParaRPr lang="en-US" altLang="zh-CN" dirty="0"/>
          </a:p>
          <a:p>
            <a:r>
              <a:rPr lang="en-US" altLang="zh-CN" dirty="0">
                <a:hlinkClick r:id="rId2"/>
              </a:rPr>
              <a:t>https://www.luogu.com.cn/problem/P1020</a:t>
            </a:r>
            <a:endParaRPr lang="en-US" altLang="zh-CN" dirty="0"/>
          </a:p>
          <a:p>
            <a:r>
              <a:rPr lang="en-US" altLang="zh-CN" dirty="0"/>
              <a:t>P1020 [NOIP1999 </a:t>
            </a:r>
            <a:r>
              <a:rPr lang="zh-CN" altLang="en-US" dirty="0"/>
              <a:t>普及组</a:t>
            </a:r>
            <a:r>
              <a:rPr lang="en-US" altLang="zh-CN" dirty="0"/>
              <a:t>] </a:t>
            </a:r>
            <a:r>
              <a:rPr lang="zh-CN" altLang="en-US" dirty="0"/>
              <a:t>导弹拦截</a:t>
            </a:r>
          </a:p>
        </p:txBody>
      </p:sp>
    </p:spTree>
    <p:extLst>
      <p:ext uri="{BB962C8B-B14F-4D97-AF65-F5344CB8AC3E}">
        <p14:creationId xmlns:p14="http://schemas.microsoft.com/office/powerpoint/2010/main" val="4067471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zh-CN" altLang="en-US" dirty="0"/>
              <a:t>最长公共子序列</a:t>
            </a:r>
            <a:r>
              <a:rPr lang="en-US" altLang="zh-CN" dirty="0"/>
              <a:t>(LCS)</a:t>
            </a:r>
            <a:endParaRPr lang="zh-CN" altLang="en-US" dirty="0"/>
          </a:p>
        </p:txBody>
      </p:sp>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lstStyle/>
          <a:p>
            <a:r>
              <a:rPr lang="en-US" altLang="zh-CN" dirty="0">
                <a:hlinkClick r:id="rId2"/>
              </a:rPr>
              <a:t>https://www.cnblogs.com/hapjin/p/5572483.html</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DB442F8D-25D7-45F7-B4E2-0CB1CFF3C13B}"/>
              </a:ext>
            </a:extLst>
          </p:cNvPr>
          <p:cNvPicPr>
            <a:picLocks noChangeAspect="1"/>
          </p:cNvPicPr>
          <p:nvPr/>
        </p:nvPicPr>
        <p:blipFill>
          <a:blip r:embed="rId3"/>
          <a:stretch>
            <a:fillRect/>
          </a:stretch>
        </p:blipFill>
        <p:spPr>
          <a:xfrm>
            <a:off x="0" y="2566596"/>
            <a:ext cx="12222000" cy="1434698"/>
          </a:xfrm>
          <a:prstGeom prst="rect">
            <a:avLst/>
          </a:prstGeom>
        </p:spPr>
      </p:pic>
      <p:sp>
        <p:nvSpPr>
          <p:cNvPr id="6" name="文本框 5">
            <a:extLst>
              <a:ext uri="{FF2B5EF4-FFF2-40B4-BE49-F238E27FC236}">
                <a16:creationId xmlns:a16="http://schemas.microsoft.com/office/drawing/2014/main" id="{96D610F4-6033-496E-969C-ED96B1C39FF2}"/>
              </a:ext>
            </a:extLst>
          </p:cNvPr>
          <p:cNvSpPr txBox="1"/>
          <p:nvPr/>
        </p:nvSpPr>
        <p:spPr>
          <a:xfrm>
            <a:off x="409852" y="4237971"/>
            <a:ext cx="11372295" cy="2677656"/>
          </a:xfrm>
          <a:prstGeom prst="rect">
            <a:avLst/>
          </a:prstGeom>
          <a:noFill/>
        </p:spPr>
        <p:txBody>
          <a:bodyPr wrap="square" rtlCol="0">
            <a:spAutoFit/>
          </a:bodyPr>
          <a:lstStyle/>
          <a:p>
            <a:r>
              <a:rPr lang="zh-CN" altLang="en-US" sz="2400" dirty="0"/>
              <a:t>类似</a:t>
            </a:r>
            <a:r>
              <a:rPr lang="en-US" altLang="zh-CN" sz="2400" dirty="0"/>
              <a:t>LIS</a:t>
            </a:r>
            <a:r>
              <a:rPr lang="zh-CN" altLang="en-US" sz="2400" dirty="0"/>
              <a:t>的问题，此处顺序也比较重要，但是似乎没法以“插入”的思想做了。</a:t>
            </a:r>
            <a:endParaRPr lang="en-US" altLang="zh-CN" sz="2400" dirty="0"/>
          </a:p>
          <a:p>
            <a:endParaRPr lang="en-US" altLang="zh-CN" sz="2400" dirty="0"/>
          </a:p>
          <a:p>
            <a:r>
              <a:rPr lang="zh-CN" altLang="en-US" sz="2400" dirty="0"/>
              <a:t>为了方便理解，我们命名第一个字符串为</a:t>
            </a:r>
            <a:r>
              <a:rPr lang="en-US" altLang="zh-CN" sz="2400" dirty="0"/>
              <a:t>a[1..n]</a:t>
            </a:r>
            <a:r>
              <a:rPr lang="zh-CN" altLang="en-US" sz="2400" dirty="0"/>
              <a:t>，第二个字符串为</a:t>
            </a:r>
            <a:r>
              <a:rPr lang="en-US" altLang="zh-CN" sz="2400" dirty="0"/>
              <a:t>b[1..m]</a:t>
            </a:r>
          </a:p>
          <a:p>
            <a:r>
              <a:rPr lang="en-US" altLang="zh-CN" sz="2400" dirty="0"/>
              <a:t>n</a:t>
            </a:r>
            <a:r>
              <a:rPr lang="zh-CN" altLang="en-US" sz="2400" dirty="0"/>
              <a:t>和</a:t>
            </a:r>
            <a:r>
              <a:rPr lang="en-US" altLang="zh-CN" sz="2400" dirty="0"/>
              <a:t>m</a:t>
            </a:r>
            <a:r>
              <a:rPr lang="zh-CN" altLang="en-US" sz="2400" dirty="0"/>
              <a:t>分别为两个字符串的长度</a:t>
            </a:r>
            <a:endParaRPr lang="en-US" altLang="zh-CN" sz="2400" dirty="0"/>
          </a:p>
          <a:p>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336590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zh-CN" altLang="en-US" dirty="0"/>
              <a:t>最长公共子序列</a:t>
            </a:r>
            <a:r>
              <a:rPr lang="en-US" altLang="zh-CN" dirty="0"/>
              <a:t>(LCS)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normAutofit fontScale="92500"/>
              </a:bodyPr>
              <a:lstStyle/>
              <a:p>
                <a:r>
                  <a:rPr lang="zh-CN" altLang="en-US" sz="2800" dirty="0"/>
                  <a:t>考虑假设</a:t>
                </a:r>
                <a:r>
                  <a:rPr lang="en-US" altLang="zh-CN" sz="2800" dirty="0" err="1"/>
                  <a:t>dp</a:t>
                </a:r>
                <a:r>
                  <a:rPr lang="en-US" altLang="zh-CN" sz="2800" dirty="0"/>
                  <a:t>[</a:t>
                </a:r>
                <a:r>
                  <a:rPr lang="en-US" altLang="zh-CN" sz="2800" dirty="0" err="1"/>
                  <a:t>i</a:t>
                </a:r>
                <a:r>
                  <a:rPr lang="en-US" altLang="zh-CN" sz="2800" dirty="0"/>
                  <a:t>][j]</a:t>
                </a:r>
                <a:r>
                  <a:rPr lang="zh-CN" altLang="en-US" sz="2800" dirty="0"/>
                  <a:t>表示字符串</a:t>
                </a:r>
                <a:r>
                  <a:rPr lang="en-US" altLang="zh-CN" sz="2800" dirty="0"/>
                  <a:t>a</a:t>
                </a:r>
                <a:r>
                  <a:rPr lang="zh-CN" altLang="en-US" sz="2800" dirty="0"/>
                  <a:t>的前</a:t>
                </a:r>
                <a:r>
                  <a:rPr lang="en-US" altLang="zh-CN" sz="2800" dirty="0" err="1"/>
                  <a:t>i</a:t>
                </a:r>
                <a:r>
                  <a:rPr lang="zh-CN" altLang="en-US" sz="2800" dirty="0"/>
                  <a:t>位和字符串</a:t>
                </a:r>
                <a:r>
                  <a:rPr lang="en-US" altLang="zh-CN" sz="2800" dirty="0"/>
                  <a:t>b</a:t>
                </a:r>
                <a:r>
                  <a:rPr lang="zh-CN" altLang="en-US" sz="2800" dirty="0"/>
                  <a:t>的前</a:t>
                </a:r>
                <a:r>
                  <a:rPr lang="en-US" altLang="zh-CN" sz="2800" dirty="0"/>
                  <a:t>j</a:t>
                </a:r>
                <a:r>
                  <a:rPr lang="zh-CN" altLang="en-US" sz="2800" dirty="0"/>
                  <a:t>位的</a:t>
                </a:r>
                <a:r>
                  <a:rPr lang="en-US" altLang="zh-CN" sz="2800" dirty="0"/>
                  <a:t>LCS</a:t>
                </a:r>
                <a:r>
                  <a:rPr lang="zh-CN" altLang="en-US" sz="2800" dirty="0"/>
                  <a:t>长度。</a:t>
                </a:r>
                <a:endParaRPr lang="en-US" altLang="zh-CN" sz="2800" dirty="0"/>
              </a:p>
              <a:p>
                <a:endParaRPr lang="en-US" altLang="zh-CN" dirty="0"/>
              </a:p>
              <a:p>
                <a:r>
                  <a:rPr lang="zh-CN" altLang="en-US" dirty="0"/>
                  <a:t>考虑几种情况：</a:t>
                </a:r>
                <a:endParaRPr lang="en-US" altLang="zh-CN" dirty="0"/>
              </a:p>
              <a:p>
                <a:r>
                  <a:rPr lang="zh-CN" altLang="en-US" dirty="0"/>
                  <a:t>当前正在考察字符串</a:t>
                </a:r>
                <a:r>
                  <a:rPr lang="en-US" altLang="zh-CN" dirty="0"/>
                  <a:t>a</a:t>
                </a:r>
                <a:r>
                  <a:rPr lang="zh-CN" altLang="en-US" dirty="0"/>
                  <a:t>的第</a:t>
                </a:r>
                <a:r>
                  <a:rPr lang="en-US" altLang="zh-CN" dirty="0" err="1"/>
                  <a:t>i</a:t>
                </a:r>
                <a:r>
                  <a:rPr lang="zh-CN" altLang="en-US" dirty="0"/>
                  <a:t>位和字符串</a:t>
                </a:r>
                <a:r>
                  <a:rPr lang="en-US" altLang="zh-CN" dirty="0"/>
                  <a:t>b</a:t>
                </a:r>
                <a:r>
                  <a:rPr lang="zh-CN" altLang="en-US" dirty="0"/>
                  <a:t>的第</a:t>
                </a:r>
                <a:r>
                  <a:rPr lang="en-US" altLang="zh-CN" dirty="0"/>
                  <a:t>j</a:t>
                </a:r>
                <a:r>
                  <a:rPr lang="zh-CN" altLang="en-US" dirty="0"/>
                  <a:t>位。</a:t>
                </a:r>
                <a:endParaRPr lang="en-US" altLang="zh-CN" dirty="0"/>
              </a:p>
              <a:p>
                <a:r>
                  <a:rPr lang="zh-CN" altLang="en-US" dirty="0"/>
                  <a:t>假设</a:t>
                </a:r>
                <a:r>
                  <a:rPr lang="en-US" altLang="zh-CN" dirty="0"/>
                  <a:t>a[</a:t>
                </a:r>
                <a:r>
                  <a:rPr lang="en-US" altLang="zh-CN" dirty="0" err="1"/>
                  <a:t>i</a:t>
                </a:r>
                <a:r>
                  <a:rPr lang="en-US" altLang="zh-CN" dirty="0"/>
                  <a:t>]==b[j]</a:t>
                </a:r>
                <a:r>
                  <a:rPr lang="zh-CN" altLang="en-US" dirty="0"/>
                  <a:t>，即满足“公共”这个条件，那么这一对字符是可以“用上”的。写出方程</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 </m:t>
                    </m:r>
                  </m:oMath>
                </a14:m>
                <a:endParaRPr lang="en-US" altLang="zh-CN" b="0" dirty="0"/>
              </a:p>
              <a:p>
                <a:pPr marL="0" indent="0">
                  <a:buNone/>
                </a:pPr>
                <a:r>
                  <a:rPr lang="zh-CN" altLang="en-US" dirty="0"/>
                  <a:t>   这个方程的意思是在</a:t>
                </a:r>
                <a:r>
                  <a:rPr lang="en-US" altLang="zh-CN" dirty="0"/>
                  <a:t>a[1..i-1]</a:t>
                </a:r>
                <a:r>
                  <a:rPr lang="zh-CN" altLang="en-US" dirty="0"/>
                  <a:t>中和</a:t>
                </a:r>
                <a:r>
                  <a:rPr lang="en-US" altLang="zh-CN" dirty="0"/>
                  <a:t>b[1..j-1]</a:t>
                </a:r>
                <a:r>
                  <a:rPr lang="zh-CN" altLang="en-US" dirty="0"/>
                  <a:t>中找出</a:t>
                </a:r>
                <a:r>
                  <a:rPr lang="en-US" altLang="zh-CN" dirty="0"/>
                  <a:t>LCS</a:t>
                </a:r>
                <a:r>
                  <a:rPr lang="zh-CN" altLang="en-US" dirty="0"/>
                  <a:t>，并把这一对字符放到后面（</a:t>
                </a:r>
                <a:r>
                  <a:rPr lang="en-US" altLang="zh-CN" dirty="0"/>
                  <a:t>+1)</a:t>
                </a:r>
                <a:r>
                  <a:rPr lang="zh-CN" altLang="en-US" dirty="0"/>
                  <a:t>，更新答案</a:t>
                </a:r>
                <a:endParaRPr lang="en-US" altLang="zh-CN" dirty="0"/>
              </a:p>
            </p:txBody>
          </p:sp>
        </mc:Choice>
        <mc:Fallback>
          <p:sp>
            <p:nvSpPr>
              <p:cNvPr id="3" name="内容占位符 2">
                <a:extLst>
                  <a:ext uri="{FF2B5EF4-FFF2-40B4-BE49-F238E27FC236}">
                    <a16:creationId xmlns:a16="http://schemas.microsoft.com/office/drawing/2014/main" id="{011FFB86-9EB7-42DD-ADF9-EA0B232264A3}"/>
                  </a:ext>
                </a:extLst>
              </p:cNvPr>
              <p:cNvSpPr>
                <a:spLocks noGrp="1" noRot="1" noChangeAspect="1" noMove="1" noResize="1" noEditPoints="1" noAdjustHandles="1" noChangeArrowheads="1" noChangeShapeType="1" noTextEdit="1"/>
              </p:cNvSpPr>
              <p:nvPr>
                <p:ph idx="1"/>
              </p:nvPr>
            </p:nvSpPr>
            <p:spPr>
              <a:blipFill>
                <a:blip r:embed="rId2"/>
                <a:stretch>
                  <a:fillRect l="-1043" t="-210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5117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zh-CN" altLang="en-US" dirty="0"/>
              <a:t>最长公共子序列</a:t>
            </a:r>
            <a:r>
              <a:rPr lang="en-US" altLang="zh-CN" dirty="0"/>
              <a:t>(LCS)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lstStyle/>
              <a:p>
                <a:r>
                  <a:rPr lang="zh-CN" altLang="en-US" dirty="0"/>
                  <a:t>假设</a:t>
                </a:r>
                <a:r>
                  <a:rPr lang="en-US" altLang="zh-CN" dirty="0"/>
                  <a:t>a[</a:t>
                </a:r>
                <a:r>
                  <a:rPr lang="en-US" altLang="zh-CN" dirty="0" err="1"/>
                  <a:t>i</a:t>
                </a:r>
                <a:r>
                  <a:rPr lang="en-US" altLang="zh-CN" dirty="0"/>
                  <a:t>] != b[j]</a:t>
                </a:r>
                <a:r>
                  <a:rPr lang="zh-CN" altLang="en-US" dirty="0"/>
                  <a:t>，则这一对字符是不匹配的，不能计入答案。</a:t>
                </a:r>
              </a:p>
              <a:p>
                <a:r>
                  <a:rPr lang="zh-CN" altLang="en-US" dirty="0"/>
                  <a:t>写出方程</a:t>
                </a:r>
                <a14:m>
                  <m:oMath xmlns:m="http://schemas.openxmlformats.org/officeDocument/2006/math">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𝑑𝑝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𝑗</m:t>
                                </m:r>
                                <m:r>
                                  <a:rPr lang="en-US" altLang="zh-CN" b="0" i="1" smtClean="0">
                                    <a:latin typeface="Cambria Math" panose="02040503050406030204" pitchFamily="18" charset="0"/>
                                  </a:rPr>
                                  <m:t>−1</m:t>
                                </m:r>
                              </m:e>
                            </m:d>
                          </m:e>
                        </m:d>
                      </m:e>
                    </m:func>
                    <m:r>
                      <a:rPr lang="en-US" altLang="zh-CN" b="0" i="1" smtClean="0">
                        <a:latin typeface="Cambria Math" panose="02040503050406030204" pitchFamily="18" charset="0"/>
                      </a:rPr>
                      <m:t> </m:t>
                    </m:r>
                  </m:oMath>
                </a14:m>
                <a:endParaRPr lang="en-US" altLang="zh-CN" b="0" dirty="0"/>
              </a:p>
              <a:p>
                <a:pPr marL="0" indent="0">
                  <a:buNone/>
                </a:pPr>
                <a:r>
                  <a:rPr lang="en-US" altLang="zh-CN" dirty="0"/>
                  <a:t>  </a:t>
                </a:r>
                <a:r>
                  <a:rPr lang="zh-CN" altLang="en-US" dirty="0"/>
                  <a:t>可以理解成在</a:t>
                </a:r>
                <a:r>
                  <a:rPr lang="en-US" altLang="zh-CN" dirty="0"/>
                  <a:t>a[1..i-1]</a:t>
                </a:r>
                <a:r>
                  <a:rPr lang="zh-CN" altLang="en-US" dirty="0"/>
                  <a:t>和</a:t>
                </a:r>
                <a:r>
                  <a:rPr lang="en-US" altLang="zh-CN" dirty="0"/>
                  <a:t>b[1..j-1]</a:t>
                </a:r>
                <a:r>
                  <a:rPr lang="zh-CN" altLang="en-US" dirty="0"/>
                  <a:t>的基础上，两个字符串各自尝试加多一位进去考虑，并以此得到答案。</a:t>
                </a:r>
                <a:endParaRPr lang="en-US" altLang="zh-CN" dirty="0"/>
              </a:p>
              <a:p>
                <a:pPr marL="0" indent="0">
                  <a:buNone/>
                </a:pPr>
                <a:endParaRPr lang="en-US" altLang="zh-CN" dirty="0"/>
              </a:p>
              <a:p>
                <a:pPr marL="0" indent="0">
                  <a:buNone/>
                </a:pPr>
                <a:r>
                  <a:rPr lang="zh-CN" altLang="en-US" dirty="0"/>
                  <a:t>再考虑边界情况：</a:t>
                </a:r>
                <a:endParaRPr lang="en-US" altLang="zh-CN" dirty="0"/>
              </a:p>
              <a:p>
                <a:pPr marL="0" indent="0">
                  <a:buNone/>
                </a:pPr>
                <a:r>
                  <a:rPr lang="zh-CN" altLang="en-US" dirty="0"/>
                  <a:t>当</a:t>
                </a:r>
                <a:r>
                  <a:rPr lang="en-US" altLang="zh-CN" dirty="0" err="1"/>
                  <a:t>i</a:t>
                </a:r>
                <a:r>
                  <a:rPr lang="en-US" altLang="zh-CN" dirty="0"/>
                  <a:t>=0</a:t>
                </a:r>
                <a:r>
                  <a:rPr lang="zh-CN" altLang="en-US" dirty="0"/>
                  <a:t>或</a:t>
                </a:r>
                <a:r>
                  <a:rPr lang="en-US" altLang="zh-CN" dirty="0"/>
                  <a:t>j=0</a:t>
                </a:r>
                <a:r>
                  <a:rPr lang="zh-CN" altLang="en-US" dirty="0"/>
                  <a:t>时，有一个字符串是空的，其长度必然等于</a:t>
                </a:r>
                <a:r>
                  <a:rPr lang="en-US" altLang="zh-CN" dirty="0"/>
                  <a:t>0</a:t>
                </a:r>
              </a:p>
              <a:p>
                <a:pPr marL="0" indent="0">
                  <a:buNone/>
                </a:pPr>
                <a:endParaRPr lang="zh-CN" altLang="en-US" dirty="0"/>
              </a:p>
            </p:txBody>
          </p:sp>
        </mc:Choice>
        <mc:Fallback>
          <p:sp>
            <p:nvSpPr>
              <p:cNvPr id="3" name="内容占位符 2">
                <a:extLst>
                  <a:ext uri="{FF2B5EF4-FFF2-40B4-BE49-F238E27FC236}">
                    <a16:creationId xmlns:a16="http://schemas.microsoft.com/office/drawing/2014/main" id="{011FFB86-9EB7-42DD-ADF9-EA0B232264A3}"/>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68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5B1A5-C7F9-4D72-AB3E-734A1B4FAC29}"/>
              </a:ext>
            </a:extLst>
          </p:cNvPr>
          <p:cNvSpPr>
            <a:spLocks noGrp="1"/>
          </p:cNvSpPr>
          <p:nvPr>
            <p:ph type="title"/>
          </p:nvPr>
        </p:nvSpPr>
        <p:spPr/>
        <p:txBody>
          <a:bodyPr/>
          <a:lstStyle/>
          <a:p>
            <a:r>
              <a:rPr lang="zh-CN" altLang="en-US" b="0" i="0" dirty="0">
                <a:effectLst/>
                <a:latin typeface="Fira Sans" panose="020B0503050000020004" pitchFamily="34" charset="0"/>
              </a:rPr>
              <a:t>动态规划（</a:t>
            </a:r>
            <a:r>
              <a:rPr lang="en-US" altLang="zh-CN" b="0" i="0" dirty="0">
                <a:effectLst/>
                <a:latin typeface="Fira Sans" panose="020B0503050000020004" pitchFamily="34" charset="0"/>
              </a:rPr>
              <a:t>Dynamic Programming, DP</a:t>
            </a:r>
            <a:r>
              <a:rPr lang="zh-CN" altLang="en-US" b="0" i="0" dirty="0">
                <a:effectLst/>
                <a:latin typeface="Fira Sans" panose="020B0503050000020004" pitchFamily="34" charset="0"/>
              </a:rPr>
              <a:t>）</a:t>
            </a:r>
            <a:endParaRPr lang="zh-CN" altLang="en-US" dirty="0"/>
          </a:p>
        </p:txBody>
      </p:sp>
      <p:sp>
        <p:nvSpPr>
          <p:cNvPr id="3" name="内容占位符 2">
            <a:extLst>
              <a:ext uri="{FF2B5EF4-FFF2-40B4-BE49-F238E27FC236}">
                <a16:creationId xmlns:a16="http://schemas.microsoft.com/office/drawing/2014/main" id="{A5B94880-A947-461B-9991-D9A387BE7D19}"/>
              </a:ext>
            </a:extLst>
          </p:cNvPr>
          <p:cNvSpPr>
            <a:spLocks noGrp="1"/>
          </p:cNvSpPr>
          <p:nvPr>
            <p:ph idx="1"/>
          </p:nvPr>
        </p:nvSpPr>
        <p:spPr/>
        <p:txBody>
          <a:bodyPr/>
          <a:lstStyle/>
          <a:p>
            <a:r>
              <a:rPr lang="zh-CN" altLang="en-US" dirty="0"/>
              <a:t>动态规划是一种通过把原问题分解为相对简单的子问题的方式求解复杂问题的方法。</a:t>
            </a:r>
          </a:p>
          <a:p>
            <a:endParaRPr lang="zh-CN" altLang="en-US" dirty="0"/>
          </a:p>
          <a:p>
            <a:r>
              <a:rPr lang="zh-CN" altLang="en-US" dirty="0"/>
              <a:t>由于动态规划并不是某种具体的算法，而是一种解决特定问题的方法，因此它会出现在各式各样的数据结构中，与之相关的题目种类也更为繁杂。</a:t>
            </a:r>
          </a:p>
          <a:p>
            <a:endParaRPr lang="zh-CN" altLang="en-US" dirty="0"/>
          </a:p>
          <a:p>
            <a:r>
              <a:rPr lang="zh-CN" altLang="en-US" dirty="0"/>
              <a:t>在算法竞赛中，计数等非最优化问题的递推解法也常被不规范地称作 </a:t>
            </a:r>
            <a:r>
              <a:rPr lang="en-US" altLang="zh-CN" dirty="0"/>
              <a:t>DP</a:t>
            </a:r>
            <a:r>
              <a:rPr lang="zh-CN" altLang="en-US" dirty="0"/>
              <a:t>。</a:t>
            </a:r>
          </a:p>
        </p:txBody>
      </p:sp>
    </p:spTree>
    <p:extLst>
      <p:ext uri="{BB962C8B-B14F-4D97-AF65-F5344CB8AC3E}">
        <p14:creationId xmlns:p14="http://schemas.microsoft.com/office/powerpoint/2010/main" val="117614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zh-CN" altLang="en-US" dirty="0"/>
              <a:t>最长公共子序列</a:t>
            </a:r>
            <a:r>
              <a:rPr lang="en-US" altLang="zh-CN" dirty="0"/>
              <a:t>(LCS)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lstStyle/>
              <a:p>
                <a:r>
                  <a:rPr lang="zh-CN" altLang="en-US" dirty="0"/>
                  <a:t>最后可以写出代码</a:t>
                </a:r>
                <a:endParaRPr lang="en-US" altLang="zh-CN" dirty="0"/>
              </a:p>
              <a:p>
                <a:endParaRPr lang="en-US" altLang="zh-CN" dirty="0"/>
              </a:p>
              <a:p>
                <a:r>
                  <a:rPr lang="zh-CN" altLang="en-US" dirty="0"/>
                  <a:t>显然时间和空间复杂度均为</a:t>
                </a:r>
                <a:endParaRPr lang="en-US" altLang="zh-CN" dirty="0"/>
              </a:p>
              <a:p>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𝑛𝑚</m:t>
                        </m:r>
                      </m:e>
                    </m:d>
                  </m:oMath>
                </a14:m>
                <a:endParaRPr lang="zh-CN" altLang="en-US" dirty="0"/>
              </a:p>
            </p:txBody>
          </p:sp>
        </mc:Choice>
        <mc:Fallback>
          <p:sp>
            <p:nvSpPr>
              <p:cNvPr id="3" name="内容占位符 2">
                <a:extLst>
                  <a:ext uri="{FF2B5EF4-FFF2-40B4-BE49-F238E27FC236}">
                    <a16:creationId xmlns:a16="http://schemas.microsoft.com/office/drawing/2014/main" id="{011FFB86-9EB7-42DD-ADF9-EA0B232264A3}"/>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DC70816-3505-49A6-A47E-F70CF46F6CD0}"/>
              </a:ext>
            </a:extLst>
          </p:cNvPr>
          <p:cNvPicPr>
            <a:picLocks noChangeAspect="1"/>
          </p:cNvPicPr>
          <p:nvPr/>
        </p:nvPicPr>
        <p:blipFill>
          <a:blip r:embed="rId3"/>
          <a:stretch>
            <a:fillRect/>
          </a:stretch>
        </p:blipFill>
        <p:spPr>
          <a:xfrm>
            <a:off x="5588041" y="1443630"/>
            <a:ext cx="6076190" cy="4733333"/>
          </a:xfrm>
          <a:prstGeom prst="rect">
            <a:avLst/>
          </a:prstGeom>
        </p:spPr>
      </p:pic>
    </p:spTree>
    <p:extLst>
      <p:ext uri="{BB962C8B-B14F-4D97-AF65-F5344CB8AC3E}">
        <p14:creationId xmlns:p14="http://schemas.microsoft.com/office/powerpoint/2010/main" val="1694057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zh-CN" altLang="en-US" dirty="0"/>
              <a:t>最长公共子序列</a:t>
            </a:r>
            <a:r>
              <a:rPr lang="en-US" altLang="zh-CN" dirty="0"/>
              <a:t>(LCS)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lstStyle/>
              <a:p>
                <a:r>
                  <a:rPr lang="zh-CN" altLang="en-US" dirty="0"/>
                  <a:t>练习题目</a:t>
                </a:r>
                <a:endParaRPr lang="en-US" altLang="zh-CN" dirty="0"/>
              </a:p>
              <a:p>
                <a:endParaRPr lang="en-US" altLang="zh-CN" dirty="0"/>
              </a:p>
              <a:p>
                <a:r>
                  <a:rPr lang="en-US" altLang="zh-CN" dirty="0">
                    <a:hlinkClick r:id="rId2"/>
                  </a:rPr>
                  <a:t>https://www.luogu.com.cn/problem/P1439</a:t>
                </a:r>
                <a:endParaRPr lang="en-US" altLang="zh-CN" dirty="0"/>
              </a:p>
              <a:p>
                <a:r>
                  <a:rPr lang="en-US" altLang="zh-CN" dirty="0"/>
                  <a:t>P1439 【</a:t>
                </a:r>
                <a:r>
                  <a:rPr lang="zh-CN" altLang="en-US" dirty="0"/>
                  <a:t>模板</a:t>
                </a:r>
                <a:r>
                  <a:rPr lang="en-US" altLang="zh-CN" dirty="0"/>
                  <a:t>】</a:t>
                </a:r>
                <a:r>
                  <a:rPr lang="zh-CN" altLang="en-US" dirty="0"/>
                  <a:t>最长公共子序列</a:t>
                </a:r>
                <a:endParaRPr lang="en-US" altLang="zh-CN" dirty="0"/>
              </a:p>
              <a:p>
                <a:endParaRPr lang="en-US" altLang="zh-CN" dirty="0"/>
              </a:p>
              <a:p>
                <a:r>
                  <a:rPr lang="zh-CN" altLang="en-US" dirty="0"/>
                  <a:t>这道题由于其给出的“字符串”实际上是两个排列，故可以转换成</a:t>
                </a:r>
                <a:r>
                  <a:rPr lang="en-US" altLang="zh-CN" dirty="0"/>
                  <a:t>LIS</a:t>
                </a:r>
                <a:r>
                  <a:rPr lang="zh-CN" altLang="en-US" dirty="0"/>
                  <a:t>问题以</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𝑛𝑙𝑜𝑔𝑛</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复杂度进行求解。</a:t>
                </a:r>
              </a:p>
            </p:txBody>
          </p:sp>
        </mc:Choice>
        <mc:Fallback>
          <p:sp>
            <p:nvSpPr>
              <p:cNvPr id="3" name="内容占位符 2">
                <a:extLst>
                  <a:ext uri="{FF2B5EF4-FFF2-40B4-BE49-F238E27FC236}">
                    <a16:creationId xmlns:a16="http://schemas.microsoft.com/office/drawing/2014/main" id="{011FFB86-9EB7-42DD-ADF9-EA0B232264A3}"/>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9669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zh-CN" altLang="en-US" dirty="0"/>
              <a:t>背包问题</a:t>
            </a:r>
          </a:p>
        </p:txBody>
      </p:sp>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normAutofit fontScale="92500" lnSpcReduction="20000"/>
          </a:bodyPr>
          <a:lstStyle/>
          <a:p>
            <a:r>
              <a:rPr lang="en-US" altLang="zh-CN" dirty="0">
                <a:hlinkClick r:id="rId2"/>
              </a:rPr>
              <a:t>https://oi-wiki.org/dp/knapsack/</a:t>
            </a:r>
            <a:endParaRPr lang="en-US" altLang="zh-CN" dirty="0"/>
          </a:p>
          <a:p>
            <a:r>
              <a:rPr lang="en-US" altLang="zh-CN" dirty="0">
                <a:hlinkClick r:id="rId3"/>
              </a:rPr>
              <a:t>https://github.com/tianyicui/pack</a:t>
            </a:r>
            <a:r>
              <a:rPr lang="zh-CN" altLang="en-US" dirty="0"/>
              <a:t>   </a:t>
            </a:r>
            <a:r>
              <a:rPr lang="en-US" altLang="zh-CN" dirty="0"/>
              <a:t>(</a:t>
            </a:r>
            <a:r>
              <a:rPr lang="zh-CN" altLang="en-US" dirty="0"/>
              <a:t>背包九讲</a:t>
            </a:r>
            <a:r>
              <a:rPr lang="en-US" altLang="zh-CN" dirty="0"/>
              <a:t>)</a:t>
            </a:r>
          </a:p>
          <a:p>
            <a:endParaRPr lang="en-US" altLang="zh-CN" dirty="0"/>
          </a:p>
          <a:p>
            <a:r>
              <a:rPr lang="en-US" altLang="zh-CN" b="0" i="0" dirty="0">
                <a:effectLst/>
                <a:latin typeface="Fira Sans" panose="020B0503050000020004" pitchFamily="34" charset="0"/>
              </a:rPr>
              <a:t>0-1 </a:t>
            </a:r>
            <a:r>
              <a:rPr lang="zh-CN" altLang="en-US" b="0" i="0" dirty="0">
                <a:effectLst/>
                <a:latin typeface="Fira Sans" panose="020B0503050000020004" pitchFamily="34" charset="0"/>
              </a:rPr>
              <a:t>背包</a:t>
            </a:r>
          </a:p>
          <a:p>
            <a:r>
              <a:rPr lang="zh-CN" altLang="en-US" b="0" i="0" dirty="0">
                <a:effectLst/>
                <a:latin typeface="Fira Sans" panose="020B0503050000020004" pitchFamily="34" charset="0"/>
              </a:rPr>
              <a:t>完全背包</a:t>
            </a:r>
          </a:p>
          <a:p>
            <a:r>
              <a:rPr lang="zh-CN" altLang="en-US" b="0" i="0" dirty="0">
                <a:effectLst/>
                <a:latin typeface="Fira Sans" panose="020B0503050000020004" pitchFamily="34" charset="0"/>
              </a:rPr>
              <a:t>多重背包</a:t>
            </a:r>
          </a:p>
          <a:p>
            <a:r>
              <a:rPr lang="zh-CN" altLang="en-US" b="0" i="0" dirty="0">
                <a:effectLst/>
                <a:latin typeface="Fira Sans" panose="020B0503050000020004" pitchFamily="34" charset="0"/>
              </a:rPr>
              <a:t>二进制分组优化</a:t>
            </a:r>
          </a:p>
          <a:p>
            <a:r>
              <a:rPr lang="zh-CN" altLang="en-US" b="0" i="0" dirty="0">
                <a:effectLst/>
                <a:latin typeface="Fira Sans" panose="020B0503050000020004" pitchFamily="34" charset="0"/>
              </a:rPr>
              <a:t>混合背包</a:t>
            </a:r>
            <a:endParaRPr lang="en-US" altLang="zh-CN" b="0" i="0" dirty="0">
              <a:effectLst/>
              <a:latin typeface="Fira Sans" panose="020B0503050000020004" pitchFamily="34" charset="0"/>
            </a:endParaRPr>
          </a:p>
          <a:p>
            <a:r>
              <a:rPr lang="zh-CN" altLang="en-US" b="0" i="0" dirty="0">
                <a:effectLst/>
                <a:latin typeface="Fira Sans" panose="020B0503050000020004" pitchFamily="34" charset="0"/>
              </a:rPr>
              <a:t>二维费用背包</a:t>
            </a:r>
            <a:endParaRPr lang="en-US" altLang="zh-CN" b="0" i="0" dirty="0">
              <a:effectLst/>
              <a:latin typeface="Fira Sans" panose="020B0503050000020004" pitchFamily="34" charset="0"/>
            </a:endParaRPr>
          </a:p>
          <a:p>
            <a:r>
              <a:rPr lang="zh-CN" altLang="en-US" b="0" i="0" dirty="0">
                <a:effectLst/>
                <a:latin typeface="Fira Sans" panose="020B0503050000020004" pitchFamily="34" charset="0"/>
              </a:rPr>
              <a:t>分组背包</a:t>
            </a:r>
          </a:p>
          <a:p>
            <a:endParaRPr lang="zh-CN" altLang="en-US" b="0" i="0" dirty="0">
              <a:effectLst/>
              <a:latin typeface="Fira Sans" panose="020B0503050000020004" pitchFamily="34" charset="0"/>
            </a:endParaRPr>
          </a:p>
          <a:p>
            <a:endParaRPr lang="en-US" altLang="zh-CN" dirty="0"/>
          </a:p>
        </p:txBody>
      </p:sp>
    </p:spTree>
    <p:extLst>
      <p:ext uri="{BB962C8B-B14F-4D97-AF65-F5344CB8AC3E}">
        <p14:creationId xmlns:p14="http://schemas.microsoft.com/office/powerpoint/2010/main" val="3522841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en-US" altLang="zh-CN" dirty="0"/>
              <a:t>01</a:t>
            </a:r>
            <a:r>
              <a:rPr lang="zh-CN" altLang="en-US" dirty="0"/>
              <a:t>背包</a:t>
            </a:r>
          </a:p>
        </p:txBody>
      </p:sp>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70892B54-1F6B-4C40-880A-A46747DD76FC}"/>
              </a:ext>
            </a:extLst>
          </p:cNvPr>
          <p:cNvPicPr>
            <a:picLocks noChangeAspect="1"/>
          </p:cNvPicPr>
          <p:nvPr/>
        </p:nvPicPr>
        <p:blipFill>
          <a:blip r:embed="rId2"/>
          <a:stretch>
            <a:fillRect/>
          </a:stretch>
        </p:blipFill>
        <p:spPr>
          <a:xfrm>
            <a:off x="2604856" y="365125"/>
            <a:ext cx="9746594" cy="1463915"/>
          </a:xfrm>
          <a:prstGeom prst="rect">
            <a:avLst/>
          </a:prstGeom>
        </p:spPr>
      </p:pic>
      <p:pic>
        <p:nvPicPr>
          <p:cNvPr id="7" name="图片 6">
            <a:extLst>
              <a:ext uri="{FF2B5EF4-FFF2-40B4-BE49-F238E27FC236}">
                <a16:creationId xmlns:a16="http://schemas.microsoft.com/office/drawing/2014/main" id="{260780E7-4FBC-44C1-A416-DEAD7FC2E108}"/>
              </a:ext>
            </a:extLst>
          </p:cNvPr>
          <p:cNvPicPr>
            <a:picLocks noChangeAspect="1"/>
          </p:cNvPicPr>
          <p:nvPr/>
        </p:nvPicPr>
        <p:blipFill>
          <a:blip r:embed="rId3"/>
          <a:stretch>
            <a:fillRect/>
          </a:stretch>
        </p:blipFill>
        <p:spPr>
          <a:xfrm>
            <a:off x="1005483" y="2072728"/>
            <a:ext cx="9768029" cy="3395916"/>
          </a:xfrm>
          <a:prstGeom prst="rect">
            <a:avLst/>
          </a:prstGeom>
        </p:spPr>
      </p:pic>
    </p:spTree>
    <p:extLst>
      <p:ext uri="{BB962C8B-B14F-4D97-AF65-F5344CB8AC3E}">
        <p14:creationId xmlns:p14="http://schemas.microsoft.com/office/powerpoint/2010/main" val="4269976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en-US" altLang="zh-CN" dirty="0"/>
              <a:t>01</a:t>
            </a:r>
            <a:r>
              <a:rPr lang="zh-CN" altLang="en-US" dirty="0"/>
              <a:t>背包</a:t>
            </a:r>
          </a:p>
        </p:txBody>
      </p:sp>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82EB0D6B-171F-4397-918B-5C9F492F5AE9}"/>
              </a:ext>
            </a:extLst>
          </p:cNvPr>
          <p:cNvPicPr>
            <a:picLocks noChangeAspect="1"/>
          </p:cNvPicPr>
          <p:nvPr/>
        </p:nvPicPr>
        <p:blipFill>
          <a:blip r:embed="rId2"/>
          <a:stretch>
            <a:fillRect/>
          </a:stretch>
        </p:blipFill>
        <p:spPr>
          <a:xfrm>
            <a:off x="561101" y="1559551"/>
            <a:ext cx="10792699" cy="2701730"/>
          </a:xfrm>
          <a:prstGeom prst="rect">
            <a:avLst/>
          </a:prstGeom>
        </p:spPr>
      </p:pic>
      <p:sp>
        <p:nvSpPr>
          <p:cNvPr id="6" name="文本框 5">
            <a:extLst>
              <a:ext uri="{FF2B5EF4-FFF2-40B4-BE49-F238E27FC236}">
                <a16:creationId xmlns:a16="http://schemas.microsoft.com/office/drawing/2014/main" id="{529B3664-0182-4224-A76F-B4F02C7C7F0F}"/>
              </a:ext>
            </a:extLst>
          </p:cNvPr>
          <p:cNvSpPr txBox="1"/>
          <p:nvPr/>
        </p:nvSpPr>
        <p:spPr>
          <a:xfrm>
            <a:off x="838200" y="4456590"/>
            <a:ext cx="10125722" cy="2677656"/>
          </a:xfrm>
          <a:prstGeom prst="rect">
            <a:avLst/>
          </a:prstGeom>
          <a:noFill/>
        </p:spPr>
        <p:txBody>
          <a:bodyPr wrap="square" rtlCol="0">
            <a:spAutoFit/>
          </a:bodyPr>
          <a:lstStyle/>
          <a:p>
            <a:r>
              <a:rPr lang="zh-CN" altLang="en-US" sz="2400" dirty="0"/>
              <a:t>压缩掉一个维度之后，可以发现枚举的顺序会变得无比重要。</a:t>
            </a:r>
            <a:endParaRPr lang="en-US" altLang="zh-CN" sz="2400" dirty="0"/>
          </a:p>
          <a:p>
            <a:r>
              <a:rPr lang="zh-CN" altLang="en-US" sz="2400" dirty="0"/>
              <a:t>如果从小到大枚举</a:t>
            </a:r>
            <a:r>
              <a:rPr lang="en-US" altLang="zh-CN" sz="2400" dirty="0"/>
              <a:t>j</a:t>
            </a:r>
            <a:r>
              <a:rPr lang="zh-CN" altLang="en-US" sz="2400" dirty="0"/>
              <a:t>，会出现同一个物品被多次选择的情况</a:t>
            </a:r>
            <a:endParaRPr lang="en-US" altLang="zh-CN" sz="2400" dirty="0"/>
          </a:p>
          <a:p>
            <a:r>
              <a:rPr lang="zh-CN" altLang="en-US" sz="2400" dirty="0"/>
              <a:t>例子：假设在计算容量为</a:t>
            </a:r>
            <a:r>
              <a:rPr lang="en-US" altLang="zh-CN" sz="2400" dirty="0" err="1"/>
              <a:t>wi</a:t>
            </a:r>
            <a:r>
              <a:rPr lang="zh-CN" altLang="en-US" sz="2400" dirty="0"/>
              <a:t>的背包时，已经选择了放入物品。</a:t>
            </a:r>
            <a:endParaRPr lang="en-US" altLang="zh-CN" sz="2400" dirty="0"/>
          </a:p>
          <a:p>
            <a:r>
              <a:rPr lang="zh-CN" altLang="en-US" sz="2400" dirty="0"/>
              <a:t>再计算容量为</a:t>
            </a:r>
            <a:r>
              <a:rPr lang="en-US" altLang="zh-CN" sz="2400" dirty="0"/>
              <a:t>2*</a:t>
            </a:r>
            <a:r>
              <a:rPr lang="en-US" altLang="zh-CN" sz="2400" dirty="0" err="1"/>
              <a:t>wi</a:t>
            </a:r>
            <a:r>
              <a:rPr lang="zh-CN" altLang="en-US" sz="2400" dirty="0"/>
              <a:t>的背包时也选择放入物品，那么这个物品实际上被选择了两次，与题意不符。</a:t>
            </a:r>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4140951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en-US" altLang="zh-CN" dirty="0"/>
              <a:t>01</a:t>
            </a:r>
            <a:r>
              <a:rPr lang="zh-CN" altLang="en-US" dirty="0"/>
              <a:t>背包</a:t>
            </a:r>
          </a:p>
        </p:txBody>
      </p:sp>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FF039392-B23C-444A-8454-D9C228EFECF2}"/>
              </a:ext>
            </a:extLst>
          </p:cNvPr>
          <p:cNvPicPr>
            <a:picLocks noChangeAspect="1"/>
          </p:cNvPicPr>
          <p:nvPr/>
        </p:nvPicPr>
        <p:blipFill>
          <a:blip r:embed="rId2"/>
          <a:stretch>
            <a:fillRect/>
          </a:stretch>
        </p:blipFill>
        <p:spPr>
          <a:xfrm>
            <a:off x="709649" y="1505190"/>
            <a:ext cx="7257143" cy="1923810"/>
          </a:xfrm>
          <a:prstGeom prst="rect">
            <a:avLst/>
          </a:prstGeom>
        </p:spPr>
      </p:pic>
      <p:pic>
        <p:nvPicPr>
          <p:cNvPr id="7" name="图片 6">
            <a:extLst>
              <a:ext uri="{FF2B5EF4-FFF2-40B4-BE49-F238E27FC236}">
                <a16:creationId xmlns:a16="http://schemas.microsoft.com/office/drawing/2014/main" id="{5EB11C99-D3CA-458D-A31C-8351F64DC86B}"/>
              </a:ext>
            </a:extLst>
          </p:cNvPr>
          <p:cNvPicPr>
            <a:picLocks noChangeAspect="1"/>
          </p:cNvPicPr>
          <p:nvPr/>
        </p:nvPicPr>
        <p:blipFill>
          <a:blip r:embed="rId3"/>
          <a:stretch>
            <a:fillRect/>
          </a:stretch>
        </p:blipFill>
        <p:spPr>
          <a:xfrm>
            <a:off x="671553" y="3843611"/>
            <a:ext cx="7333333" cy="2171429"/>
          </a:xfrm>
          <a:prstGeom prst="rect">
            <a:avLst/>
          </a:prstGeom>
        </p:spPr>
      </p:pic>
    </p:spTree>
    <p:extLst>
      <p:ext uri="{BB962C8B-B14F-4D97-AF65-F5344CB8AC3E}">
        <p14:creationId xmlns:p14="http://schemas.microsoft.com/office/powerpoint/2010/main" val="496109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zh-CN" altLang="en-US" dirty="0"/>
              <a:t>完全背包</a:t>
            </a:r>
          </a:p>
        </p:txBody>
      </p:sp>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80F873AF-09DF-4259-99BE-F0864DE86C5A}"/>
              </a:ext>
            </a:extLst>
          </p:cNvPr>
          <p:cNvPicPr>
            <a:picLocks noChangeAspect="1"/>
          </p:cNvPicPr>
          <p:nvPr/>
        </p:nvPicPr>
        <p:blipFill>
          <a:blip r:embed="rId2"/>
          <a:stretch>
            <a:fillRect/>
          </a:stretch>
        </p:blipFill>
        <p:spPr>
          <a:xfrm>
            <a:off x="838199" y="1307227"/>
            <a:ext cx="9662743" cy="4560913"/>
          </a:xfrm>
          <a:prstGeom prst="rect">
            <a:avLst/>
          </a:prstGeom>
        </p:spPr>
      </p:pic>
    </p:spTree>
    <p:extLst>
      <p:ext uri="{BB962C8B-B14F-4D97-AF65-F5344CB8AC3E}">
        <p14:creationId xmlns:p14="http://schemas.microsoft.com/office/powerpoint/2010/main" val="4161455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zh-CN" altLang="en-US" dirty="0"/>
              <a:t>完全背包</a:t>
            </a:r>
          </a:p>
        </p:txBody>
      </p:sp>
      <p:pic>
        <p:nvPicPr>
          <p:cNvPr id="5" name="内容占位符 4">
            <a:extLst>
              <a:ext uri="{FF2B5EF4-FFF2-40B4-BE49-F238E27FC236}">
                <a16:creationId xmlns:a16="http://schemas.microsoft.com/office/drawing/2014/main" id="{29978F47-59F4-45BA-97CB-64E9564180B8}"/>
              </a:ext>
            </a:extLst>
          </p:cNvPr>
          <p:cNvPicPr>
            <a:picLocks noGrp="1" noChangeAspect="1"/>
          </p:cNvPicPr>
          <p:nvPr>
            <p:ph idx="1"/>
          </p:nvPr>
        </p:nvPicPr>
        <p:blipFill>
          <a:blip r:embed="rId2"/>
          <a:stretch>
            <a:fillRect/>
          </a:stretch>
        </p:blipFill>
        <p:spPr>
          <a:xfrm>
            <a:off x="838200" y="1466244"/>
            <a:ext cx="10957042" cy="4100055"/>
          </a:xfrm>
        </p:spPr>
      </p:pic>
    </p:spTree>
    <p:extLst>
      <p:ext uri="{BB962C8B-B14F-4D97-AF65-F5344CB8AC3E}">
        <p14:creationId xmlns:p14="http://schemas.microsoft.com/office/powerpoint/2010/main" val="4196060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zh-CN" altLang="en-US" dirty="0"/>
              <a:t>多重背包</a:t>
            </a:r>
          </a:p>
        </p:txBody>
      </p:sp>
      <p:pic>
        <p:nvPicPr>
          <p:cNvPr id="5" name="内容占位符 4">
            <a:extLst>
              <a:ext uri="{FF2B5EF4-FFF2-40B4-BE49-F238E27FC236}">
                <a16:creationId xmlns:a16="http://schemas.microsoft.com/office/drawing/2014/main" id="{23642FC6-7046-41B6-B2FD-031EFCDD0716}"/>
              </a:ext>
            </a:extLst>
          </p:cNvPr>
          <p:cNvPicPr>
            <a:picLocks noGrp="1" noChangeAspect="1"/>
          </p:cNvPicPr>
          <p:nvPr>
            <p:ph idx="1"/>
          </p:nvPr>
        </p:nvPicPr>
        <p:blipFill>
          <a:blip r:embed="rId2"/>
          <a:stretch>
            <a:fillRect/>
          </a:stretch>
        </p:blipFill>
        <p:spPr>
          <a:xfrm>
            <a:off x="838200" y="1627503"/>
            <a:ext cx="9326732" cy="3170352"/>
          </a:xfrm>
        </p:spPr>
      </p:pic>
      <p:sp>
        <p:nvSpPr>
          <p:cNvPr id="6" name="文本框 5">
            <a:extLst>
              <a:ext uri="{FF2B5EF4-FFF2-40B4-BE49-F238E27FC236}">
                <a16:creationId xmlns:a16="http://schemas.microsoft.com/office/drawing/2014/main" id="{818B09E4-8AD3-4BBB-B910-D83021CDD1F8}"/>
              </a:ext>
            </a:extLst>
          </p:cNvPr>
          <p:cNvSpPr txBox="1"/>
          <p:nvPr/>
        </p:nvSpPr>
        <p:spPr>
          <a:xfrm>
            <a:off x="838200" y="5202315"/>
            <a:ext cx="9637450" cy="461665"/>
          </a:xfrm>
          <a:prstGeom prst="rect">
            <a:avLst/>
          </a:prstGeom>
          <a:noFill/>
        </p:spPr>
        <p:txBody>
          <a:bodyPr wrap="square" rtlCol="0">
            <a:spAutoFit/>
          </a:bodyPr>
          <a:lstStyle/>
          <a:p>
            <a:r>
              <a:rPr lang="zh-CN" altLang="en-US" sz="2400" dirty="0"/>
              <a:t>即把一种数量为</a:t>
            </a:r>
            <a:r>
              <a:rPr lang="en-US" altLang="zh-CN" sz="2400" dirty="0"/>
              <a:t>ki</a:t>
            </a:r>
            <a:r>
              <a:rPr lang="zh-CN" altLang="en-US" sz="2400" dirty="0"/>
              <a:t>的物品拆成</a:t>
            </a:r>
            <a:r>
              <a:rPr lang="en-US" altLang="zh-CN" sz="2400" dirty="0"/>
              <a:t>ki</a:t>
            </a:r>
            <a:r>
              <a:rPr lang="zh-CN" altLang="en-US" sz="2400" dirty="0"/>
              <a:t>个单个物品，以</a:t>
            </a:r>
            <a:r>
              <a:rPr lang="en-US" altLang="zh-CN" sz="2400" dirty="0"/>
              <a:t>01</a:t>
            </a:r>
            <a:r>
              <a:rPr lang="zh-CN" altLang="en-US" sz="2400" dirty="0"/>
              <a:t>背包的方式进行计算</a:t>
            </a:r>
          </a:p>
        </p:txBody>
      </p:sp>
    </p:spTree>
    <p:extLst>
      <p:ext uri="{BB962C8B-B14F-4D97-AF65-F5344CB8AC3E}">
        <p14:creationId xmlns:p14="http://schemas.microsoft.com/office/powerpoint/2010/main" val="1214579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zh-CN" altLang="en-US" dirty="0"/>
              <a:t>多重背包</a:t>
            </a:r>
          </a:p>
        </p:txBody>
      </p:sp>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lstStyle/>
          <a:p>
            <a:r>
              <a:rPr lang="zh-CN" altLang="en-US" b="0" i="0" dirty="0">
                <a:effectLst/>
                <a:latin typeface="Fira Sans" panose="020B0503050000020004" pitchFamily="34" charset="0"/>
              </a:rPr>
              <a:t>二进制分组优化</a:t>
            </a:r>
          </a:p>
          <a:p>
            <a:endParaRPr lang="zh-CN" altLang="en-US" dirty="0"/>
          </a:p>
        </p:txBody>
      </p:sp>
      <p:pic>
        <p:nvPicPr>
          <p:cNvPr id="5" name="图片 4">
            <a:extLst>
              <a:ext uri="{FF2B5EF4-FFF2-40B4-BE49-F238E27FC236}">
                <a16:creationId xmlns:a16="http://schemas.microsoft.com/office/drawing/2014/main" id="{641D9154-C41F-46D6-AD16-A584E525C989}"/>
              </a:ext>
            </a:extLst>
          </p:cNvPr>
          <p:cNvPicPr>
            <a:picLocks noChangeAspect="1"/>
          </p:cNvPicPr>
          <p:nvPr/>
        </p:nvPicPr>
        <p:blipFill>
          <a:blip r:embed="rId2"/>
          <a:stretch>
            <a:fillRect/>
          </a:stretch>
        </p:blipFill>
        <p:spPr>
          <a:xfrm>
            <a:off x="4029898" y="52809"/>
            <a:ext cx="7257143" cy="6752381"/>
          </a:xfrm>
          <a:prstGeom prst="rect">
            <a:avLst/>
          </a:prstGeom>
        </p:spPr>
      </p:pic>
    </p:spTree>
    <p:extLst>
      <p:ext uri="{BB962C8B-B14F-4D97-AF65-F5344CB8AC3E}">
        <p14:creationId xmlns:p14="http://schemas.microsoft.com/office/powerpoint/2010/main" val="22493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B2F47-D30C-48E7-84F9-31781AB925C8}"/>
              </a:ext>
            </a:extLst>
          </p:cNvPr>
          <p:cNvSpPr>
            <a:spLocks noGrp="1"/>
          </p:cNvSpPr>
          <p:nvPr>
            <p:ph type="title"/>
          </p:nvPr>
        </p:nvSpPr>
        <p:spPr/>
        <p:txBody>
          <a:bodyPr/>
          <a:lstStyle/>
          <a:p>
            <a:r>
              <a:rPr lang="zh-CN" altLang="en-US" dirty="0"/>
              <a:t>动态规划基础</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B1E262C-7D93-4A46-8B05-43A0A0AB4D56}"/>
                  </a:ext>
                </a:extLst>
              </p:cNvPr>
              <p:cNvSpPr>
                <a:spLocks noGrp="1"/>
              </p:cNvSpPr>
              <p:nvPr>
                <p:ph idx="1"/>
              </p:nvPr>
            </p:nvSpPr>
            <p:spPr/>
            <p:txBody>
              <a:bodyPr>
                <a:normAutofit/>
              </a:bodyPr>
              <a:lstStyle/>
              <a:p>
                <a:r>
                  <a:rPr lang="zh-CN" altLang="en-US" dirty="0"/>
                  <a:t>动态规划应用于子问题重叠的情况：</a:t>
                </a:r>
              </a:p>
              <a:p>
                <a:endParaRPr lang="zh-CN" altLang="en-US" dirty="0"/>
              </a:p>
              <a:p>
                <a:r>
                  <a:rPr lang="zh-CN" altLang="en-US" dirty="0"/>
                  <a:t>要去刻画最优解的结构特征；</a:t>
                </a:r>
              </a:p>
              <a:p>
                <a:r>
                  <a:rPr lang="zh-CN" altLang="en-US" dirty="0"/>
                  <a:t>尝试递归地定义最优解的值（就是我们常说的考虑从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−1</m:t>
                    </m:r>
                  </m:oMath>
                </a14:m>
                <a:r>
                  <a:rPr lang="zh-CN" altLang="en-US" dirty="0"/>
                  <a:t> 转移到 </a:t>
                </a:r>
                <a14:m>
                  <m:oMath xmlns:m="http://schemas.openxmlformats.org/officeDocument/2006/math">
                    <m:r>
                      <a:rPr lang="en-US" altLang="zh-CN" b="0" i="1" smtClean="0">
                        <a:latin typeface="Cambria Math" panose="02040503050406030204" pitchFamily="18" charset="0"/>
                      </a:rPr>
                      <m:t>𝑖</m:t>
                    </m:r>
                  </m:oMath>
                </a14:m>
                <a:r>
                  <a:rPr lang="zh-CN" altLang="en-US" dirty="0"/>
                  <a:t>）；</a:t>
                </a:r>
              </a:p>
              <a:p>
                <a:r>
                  <a:rPr lang="zh-CN" altLang="en-US" dirty="0"/>
                  <a:t>计算最优解；</a:t>
                </a:r>
              </a:p>
              <a:p>
                <a:r>
                  <a:rPr lang="zh-CN" altLang="en-US" dirty="0"/>
                  <a:t>利用计算出的信息构造一个最优解。</a:t>
                </a:r>
              </a:p>
            </p:txBody>
          </p:sp>
        </mc:Choice>
        <mc:Fallback>
          <p:sp>
            <p:nvSpPr>
              <p:cNvPr id="3" name="内容占位符 2">
                <a:extLst>
                  <a:ext uri="{FF2B5EF4-FFF2-40B4-BE49-F238E27FC236}">
                    <a16:creationId xmlns:a16="http://schemas.microsoft.com/office/drawing/2014/main" id="{4B1E262C-7D93-4A46-8B05-43A0A0AB4D5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0703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006E-2B74-47A3-A690-7184F0D3D296}"/>
              </a:ext>
            </a:extLst>
          </p:cNvPr>
          <p:cNvSpPr>
            <a:spLocks noGrp="1"/>
          </p:cNvSpPr>
          <p:nvPr>
            <p:ph type="title"/>
          </p:nvPr>
        </p:nvSpPr>
        <p:spPr/>
        <p:txBody>
          <a:bodyPr/>
          <a:lstStyle/>
          <a:p>
            <a:r>
              <a:rPr lang="zh-CN" altLang="en-US" dirty="0"/>
              <a:t>多重背包</a:t>
            </a:r>
          </a:p>
        </p:txBody>
      </p:sp>
      <p:sp>
        <p:nvSpPr>
          <p:cNvPr id="3" name="内容占位符 2">
            <a:extLst>
              <a:ext uri="{FF2B5EF4-FFF2-40B4-BE49-F238E27FC236}">
                <a16:creationId xmlns:a16="http://schemas.microsoft.com/office/drawing/2014/main" id="{011FFB86-9EB7-42DD-ADF9-EA0B232264A3}"/>
              </a:ext>
            </a:extLst>
          </p:cNvPr>
          <p:cNvSpPr>
            <a:spLocks noGrp="1"/>
          </p:cNvSpPr>
          <p:nvPr>
            <p:ph idx="1"/>
          </p:nvPr>
        </p:nvSpPr>
        <p:spPr/>
        <p:txBody>
          <a:bodyPr/>
          <a:lstStyle/>
          <a:p>
            <a:r>
              <a:rPr lang="zh-CN" altLang="en-US" b="0" i="0" dirty="0">
                <a:effectLst/>
                <a:latin typeface="Fira Sans" panose="020B0503050000020004" pitchFamily="34" charset="0"/>
              </a:rPr>
              <a:t>二进制分组优化</a:t>
            </a:r>
          </a:p>
          <a:p>
            <a:endParaRPr lang="zh-CN" altLang="en-US" dirty="0"/>
          </a:p>
        </p:txBody>
      </p:sp>
      <p:pic>
        <p:nvPicPr>
          <p:cNvPr id="8" name="图片 7">
            <a:extLst>
              <a:ext uri="{FF2B5EF4-FFF2-40B4-BE49-F238E27FC236}">
                <a16:creationId xmlns:a16="http://schemas.microsoft.com/office/drawing/2014/main" id="{9D78D924-5134-4D96-A8F9-F0987AE60F56}"/>
              </a:ext>
            </a:extLst>
          </p:cNvPr>
          <p:cNvPicPr>
            <a:picLocks noChangeAspect="1"/>
          </p:cNvPicPr>
          <p:nvPr/>
        </p:nvPicPr>
        <p:blipFill>
          <a:blip r:embed="rId2"/>
          <a:stretch>
            <a:fillRect/>
          </a:stretch>
        </p:blipFill>
        <p:spPr>
          <a:xfrm>
            <a:off x="1306488" y="2398719"/>
            <a:ext cx="9134412" cy="4028714"/>
          </a:xfrm>
          <a:prstGeom prst="rect">
            <a:avLst/>
          </a:prstGeom>
        </p:spPr>
      </p:pic>
    </p:spTree>
    <p:extLst>
      <p:ext uri="{BB962C8B-B14F-4D97-AF65-F5344CB8AC3E}">
        <p14:creationId xmlns:p14="http://schemas.microsoft.com/office/powerpoint/2010/main" val="3241084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35693-665D-460E-8263-815042D2ED53}"/>
              </a:ext>
            </a:extLst>
          </p:cNvPr>
          <p:cNvSpPr>
            <a:spLocks noGrp="1"/>
          </p:cNvSpPr>
          <p:nvPr>
            <p:ph type="title"/>
          </p:nvPr>
        </p:nvSpPr>
        <p:spPr/>
        <p:txBody>
          <a:bodyPr/>
          <a:lstStyle/>
          <a:p>
            <a:r>
              <a:rPr lang="zh-CN" altLang="en-US" dirty="0"/>
              <a:t>混合背包</a:t>
            </a:r>
          </a:p>
        </p:txBody>
      </p:sp>
      <p:sp>
        <p:nvSpPr>
          <p:cNvPr id="3" name="内容占位符 2">
            <a:extLst>
              <a:ext uri="{FF2B5EF4-FFF2-40B4-BE49-F238E27FC236}">
                <a16:creationId xmlns:a16="http://schemas.microsoft.com/office/drawing/2014/main" id="{DC3908F7-074C-4A95-82E7-982D4B2E6E02}"/>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C39B10FB-D7FA-490A-B91F-F6E9A86F9E62}"/>
              </a:ext>
            </a:extLst>
          </p:cNvPr>
          <p:cNvPicPr>
            <a:picLocks noChangeAspect="1"/>
          </p:cNvPicPr>
          <p:nvPr/>
        </p:nvPicPr>
        <p:blipFill>
          <a:blip r:embed="rId2"/>
          <a:stretch>
            <a:fillRect/>
          </a:stretch>
        </p:blipFill>
        <p:spPr>
          <a:xfrm>
            <a:off x="918191" y="1427876"/>
            <a:ext cx="7390476" cy="3771429"/>
          </a:xfrm>
          <a:prstGeom prst="rect">
            <a:avLst/>
          </a:prstGeom>
        </p:spPr>
      </p:pic>
      <p:sp>
        <p:nvSpPr>
          <p:cNvPr id="6" name="文本框 5">
            <a:extLst>
              <a:ext uri="{FF2B5EF4-FFF2-40B4-BE49-F238E27FC236}">
                <a16:creationId xmlns:a16="http://schemas.microsoft.com/office/drawing/2014/main" id="{53D0B4BD-79DE-49E9-B7A5-B37BF401CFF4}"/>
              </a:ext>
            </a:extLst>
          </p:cNvPr>
          <p:cNvSpPr txBox="1"/>
          <p:nvPr/>
        </p:nvSpPr>
        <p:spPr>
          <a:xfrm>
            <a:off x="838200" y="5353235"/>
            <a:ext cx="7977326" cy="461665"/>
          </a:xfrm>
          <a:prstGeom prst="rect">
            <a:avLst/>
          </a:prstGeom>
          <a:noFill/>
        </p:spPr>
        <p:txBody>
          <a:bodyPr wrap="square" rtlCol="0">
            <a:spAutoFit/>
          </a:bodyPr>
          <a:lstStyle/>
          <a:p>
            <a:r>
              <a:rPr lang="zh-CN" altLang="en-US" sz="2400" dirty="0"/>
              <a:t>如果能掌握到这里的话，可以去做作业</a:t>
            </a:r>
            <a:r>
              <a:rPr lang="en-US" altLang="zh-CN" sz="2400" dirty="0"/>
              <a:t>B</a:t>
            </a:r>
            <a:r>
              <a:rPr lang="zh-CN" altLang="en-US" sz="2400" dirty="0"/>
              <a:t>题了</a:t>
            </a:r>
          </a:p>
        </p:txBody>
      </p:sp>
    </p:spTree>
    <p:extLst>
      <p:ext uri="{BB962C8B-B14F-4D97-AF65-F5344CB8AC3E}">
        <p14:creationId xmlns:p14="http://schemas.microsoft.com/office/powerpoint/2010/main" val="1226327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7267A-5712-4FB2-BF1B-D23EE78E1804}"/>
              </a:ext>
            </a:extLst>
          </p:cNvPr>
          <p:cNvSpPr>
            <a:spLocks noGrp="1"/>
          </p:cNvSpPr>
          <p:nvPr>
            <p:ph type="title"/>
          </p:nvPr>
        </p:nvSpPr>
        <p:spPr/>
        <p:txBody>
          <a:bodyPr/>
          <a:lstStyle/>
          <a:p>
            <a:r>
              <a:rPr lang="zh-CN" altLang="en-US" dirty="0"/>
              <a:t>二维费用背包</a:t>
            </a:r>
          </a:p>
        </p:txBody>
      </p:sp>
      <p:sp>
        <p:nvSpPr>
          <p:cNvPr id="3" name="内容占位符 2">
            <a:extLst>
              <a:ext uri="{FF2B5EF4-FFF2-40B4-BE49-F238E27FC236}">
                <a16:creationId xmlns:a16="http://schemas.microsoft.com/office/drawing/2014/main" id="{E5D84A2C-9B9A-41A7-9588-B8D436D7E132}"/>
              </a:ext>
            </a:extLst>
          </p:cNvPr>
          <p:cNvSpPr>
            <a:spLocks noGrp="1"/>
          </p:cNvSpPr>
          <p:nvPr>
            <p:ph idx="1"/>
          </p:nvPr>
        </p:nvSpPr>
        <p:spPr/>
        <p:txBody>
          <a:bodyPr/>
          <a:lstStyle/>
          <a:p>
            <a:r>
              <a:rPr lang="zh-CN" altLang="en-US" dirty="0"/>
              <a:t>选择一个物品消耗两种价值（如金钱和时间）</a:t>
            </a:r>
            <a:endParaRPr lang="en-US" altLang="zh-CN" dirty="0"/>
          </a:p>
          <a:p>
            <a:r>
              <a:rPr lang="zh-CN" altLang="en-US" b="0" i="0" dirty="0">
                <a:effectLst/>
                <a:latin typeface="Fira Sans" panose="020B0503050000020004" pitchFamily="34" charset="0"/>
              </a:rPr>
              <a:t>这种问题其实很简单：方程基本不用变，只需再开一维数组，同时转移两个价值就行了！（完全、多重背包同理）</a:t>
            </a:r>
            <a:endParaRPr lang="en-US" altLang="zh-CN" b="0" i="0" dirty="0">
              <a:effectLst/>
              <a:latin typeface="Fira Sans" panose="020B0503050000020004" pitchFamily="34" charset="0"/>
            </a:endParaRPr>
          </a:p>
          <a:p>
            <a:endParaRPr lang="en-US" altLang="zh-CN" dirty="0">
              <a:latin typeface="Fira Sans" panose="020B0503050000020004" pitchFamily="34" charset="0"/>
            </a:endParaRPr>
          </a:p>
          <a:p>
            <a:endParaRPr lang="zh-CN" altLang="en-US" dirty="0"/>
          </a:p>
        </p:txBody>
      </p:sp>
      <p:pic>
        <p:nvPicPr>
          <p:cNvPr id="5" name="图片 4">
            <a:extLst>
              <a:ext uri="{FF2B5EF4-FFF2-40B4-BE49-F238E27FC236}">
                <a16:creationId xmlns:a16="http://schemas.microsoft.com/office/drawing/2014/main" id="{136D4C54-8627-4E71-87F0-120E1C932E1A}"/>
              </a:ext>
            </a:extLst>
          </p:cNvPr>
          <p:cNvPicPr>
            <a:picLocks noChangeAspect="1"/>
          </p:cNvPicPr>
          <p:nvPr/>
        </p:nvPicPr>
        <p:blipFill>
          <a:blip r:embed="rId2"/>
          <a:stretch>
            <a:fillRect/>
          </a:stretch>
        </p:blipFill>
        <p:spPr>
          <a:xfrm>
            <a:off x="1303594" y="3290850"/>
            <a:ext cx="8541741" cy="3318087"/>
          </a:xfrm>
          <a:prstGeom prst="rect">
            <a:avLst/>
          </a:prstGeom>
        </p:spPr>
      </p:pic>
    </p:spTree>
    <p:extLst>
      <p:ext uri="{BB962C8B-B14F-4D97-AF65-F5344CB8AC3E}">
        <p14:creationId xmlns:p14="http://schemas.microsoft.com/office/powerpoint/2010/main" val="1501839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793A1-CC29-4170-B7F9-C740B23D23BB}"/>
              </a:ext>
            </a:extLst>
          </p:cNvPr>
          <p:cNvSpPr>
            <a:spLocks noGrp="1"/>
          </p:cNvSpPr>
          <p:nvPr>
            <p:ph type="title"/>
          </p:nvPr>
        </p:nvSpPr>
        <p:spPr/>
        <p:txBody>
          <a:bodyPr/>
          <a:lstStyle/>
          <a:p>
            <a:r>
              <a:rPr lang="zh-CN" altLang="en-US" dirty="0"/>
              <a:t>分组背包</a:t>
            </a:r>
          </a:p>
        </p:txBody>
      </p:sp>
      <p:sp>
        <p:nvSpPr>
          <p:cNvPr id="3" name="内容占位符 2">
            <a:extLst>
              <a:ext uri="{FF2B5EF4-FFF2-40B4-BE49-F238E27FC236}">
                <a16:creationId xmlns:a16="http://schemas.microsoft.com/office/drawing/2014/main" id="{4EFB2685-5357-49A9-A9A2-B4C3FB5EC41D}"/>
              </a:ext>
            </a:extLst>
          </p:cNvPr>
          <p:cNvSpPr>
            <a:spLocks noGrp="1"/>
          </p:cNvSpPr>
          <p:nvPr>
            <p:ph idx="1"/>
          </p:nvPr>
        </p:nvSpPr>
        <p:spPr/>
        <p:txBody>
          <a:bodyPr/>
          <a:lstStyle/>
          <a:p>
            <a:r>
              <a:rPr lang="en-US" altLang="zh-CN" dirty="0">
                <a:hlinkClick r:id="rId2"/>
              </a:rPr>
              <a:t>https://www.luogu.com.cn/problem/P1757</a:t>
            </a:r>
            <a:endParaRPr lang="en-US" altLang="zh-CN" dirty="0"/>
          </a:p>
          <a:p>
            <a:r>
              <a:rPr lang="en-US" altLang="zh-CN" dirty="0"/>
              <a:t>P1757 </a:t>
            </a:r>
            <a:r>
              <a:rPr lang="zh-CN" altLang="en-US" dirty="0"/>
              <a:t>通天之分组背包</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B22B42C9-1389-44F6-AB23-29763198FC65}"/>
              </a:ext>
            </a:extLst>
          </p:cNvPr>
          <p:cNvPicPr>
            <a:picLocks noChangeAspect="1"/>
          </p:cNvPicPr>
          <p:nvPr/>
        </p:nvPicPr>
        <p:blipFill>
          <a:blip r:embed="rId3"/>
          <a:stretch>
            <a:fillRect/>
          </a:stretch>
        </p:blipFill>
        <p:spPr>
          <a:xfrm>
            <a:off x="1024315" y="3043630"/>
            <a:ext cx="7533333" cy="3133333"/>
          </a:xfrm>
          <a:prstGeom prst="rect">
            <a:avLst/>
          </a:prstGeom>
        </p:spPr>
      </p:pic>
    </p:spTree>
    <p:extLst>
      <p:ext uri="{BB962C8B-B14F-4D97-AF65-F5344CB8AC3E}">
        <p14:creationId xmlns:p14="http://schemas.microsoft.com/office/powerpoint/2010/main" val="4132398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38995-CFF4-4D6E-A992-20868AA6FFB3}"/>
              </a:ext>
            </a:extLst>
          </p:cNvPr>
          <p:cNvSpPr>
            <a:spLocks noGrp="1"/>
          </p:cNvSpPr>
          <p:nvPr>
            <p:ph type="title"/>
          </p:nvPr>
        </p:nvSpPr>
        <p:spPr/>
        <p:txBody>
          <a:bodyPr/>
          <a:lstStyle/>
          <a:p>
            <a:r>
              <a:rPr lang="zh-CN" altLang="en-US" dirty="0"/>
              <a:t>分组背包</a:t>
            </a:r>
          </a:p>
        </p:txBody>
      </p:sp>
      <p:pic>
        <p:nvPicPr>
          <p:cNvPr id="5" name="内容占位符 4">
            <a:extLst>
              <a:ext uri="{FF2B5EF4-FFF2-40B4-BE49-F238E27FC236}">
                <a16:creationId xmlns:a16="http://schemas.microsoft.com/office/drawing/2014/main" id="{9F7415B3-BD90-4C9C-8CC2-FE3DB39BEA08}"/>
              </a:ext>
            </a:extLst>
          </p:cNvPr>
          <p:cNvPicPr>
            <a:picLocks noGrp="1" noChangeAspect="1"/>
          </p:cNvPicPr>
          <p:nvPr>
            <p:ph idx="1"/>
          </p:nvPr>
        </p:nvPicPr>
        <p:blipFill>
          <a:blip r:embed="rId2"/>
          <a:stretch>
            <a:fillRect/>
          </a:stretch>
        </p:blipFill>
        <p:spPr>
          <a:xfrm>
            <a:off x="969925" y="1414714"/>
            <a:ext cx="9337050" cy="5149376"/>
          </a:xfrm>
        </p:spPr>
      </p:pic>
    </p:spTree>
    <p:extLst>
      <p:ext uri="{BB962C8B-B14F-4D97-AF65-F5344CB8AC3E}">
        <p14:creationId xmlns:p14="http://schemas.microsoft.com/office/powerpoint/2010/main" val="2412917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43327-882C-4194-B127-41FAE5753D5C}"/>
              </a:ext>
            </a:extLst>
          </p:cNvPr>
          <p:cNvSpPr>
            <a:spLocks noGrp="1"/>
          </p:cNvSpPr>
          <p:nvPr>
            <p:ph type="title"/>
          </p:nvPr>
        </p:nvSpPr>
        <p:spPr/>
        <p:txBody>
          <a:bodyPr/>
          <a:lstStyle/>
          <a:p>
            <a:r>
              <a:rPr lang="zh-CN" altLang="en-US" dirty="0"/>
              <a:t>背包问题变种</a:t>
            </a:r>
          </a:p>
        </p:txBody>
      </p:sp>
      <p:sp>
        <p:nvSpPr>
          <p:cNvPr id="3" name="内容占位符 2">
            <a:extLst>
              <a:ext uri="{FF2B5EF4-FFF2-40B4-BE49-F238E27FC236}">
                <a16:creationId xmlns:a16="http://schemas.microsoft.com/office/drawing/2014/main" id="{CCF76141-B69C-4B6C-8280-FABBEFE81D52}"/>
              </a:ext>
            </a:extLst>
          </p:cNvPr>
          <p:cNvSpPr>
            <a:spLocks noGrp="1"/>
          </p:cNvSpPr>
          <p:nvPr>
            <p:ph idx="1"/>
          </p:nvPr>
        </p:nvSpPr>
        <p:spPr/>
        <p:txBody>
          <a:bodyPr/>
          <a:lstStyle/>
          <a:p>
            <a:r>
              <a:rPr lang="zh-CN" altLang="en-US" dirty="0"/>
              <a:t>求方案数的变种</a:t>
            </a:r>
            <a:endParaRPr lang="en-US" altLang="zh-CN" dirty="0"/>
          </a:p>
          <a:p>
            <a:pPr marL="0" indent="0">
              <a:buNone/>
            </a:pPr>
            <a:r>
              <a:rPr lang="zh-CN" altLang="en-US" dirty="0"/>
              <a:t>   非常常见</a:t>
            </a:r>
            <a:endParaRPr lang="en-US" altLang="zh-CN" dirty="0"/>
          </a:p>
          <a:p>
            <a:pPr marL="0" indent="0">
              <a:buNone/>
            </a:pP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1CEBF44D-F2E6-4552-8001-C2D897712AD2}"/>
              </a:ext>
            </a:extLst>
          </p:cNvPr>
          <p:cNvPicPr>
            <a:picLocks noChangeAspect="1"/>
          </p:cNvPicPr>
          <p:nvPr/>
        </p:nvPicPr>
        <p:blipFill>
          <a:blip r:embed="rId2"/>
          <a:stretch>
            <a:fillRect/>
          </a:stretch>
        </p:blipFill>
        <p:spPr>
          <a:xfrm>
            <a:off x="4697662" y="0"/>
            <a:ext cx="7200000" cy="6685714"/>
          </a:xfrm>
          <a:prstGeom prst="rect">
            <a:avLst/>
          </a:prstGeom>
        </p:spPr>
      </p:pic>
      <p:sp>
        <p:nvSpPr>
          <p:cNvPr id="6" name="文本框 5">
            <a:extLst>
              <a:ext uri="{FF2B5EF4-FFF2-40B4-BE49-F238E27FC236}">
                <a16:creationId xmlns:a16="http://schemas.microsoft.com/office/drawing/2014/main" id="{247DB34E-3F07-4F04-86C5-F07FF2A9F192}"/>
              </a:ext>
            </a:extLst>
          </p:cNvPr>
          <p:cNvSpPr txBox="1"/>
          <p:nvPr/>
        </p:nvSpPr>
        <p:spPr>
          <a:xfrm>
            <a:off x="550415" y="3311371"/>
            <a:ext cx="3879541" cy="1200329"/>
          </a:xfrm>
          <a:prstGeom prst="rect">
            <a:avLst/>
          </a:prstGeom>
          <a:noFill/>
        </p:spPr>
        <p:txBody>
          <a:bodyPr wrap="square" rtlCol="0">
            <a:spAutoFit/>
          </a:bodyPr>
          <a:lstStyle/>
          <a:p>
            <a:r>
              <a:rPr lang="zh-CN" altLang="en-US" dirty="0"/>
              <a:t>输出方案的思路不只局限于这里，</a:t>
            </a:r>
            <a:endParaRPr lang="en-US" altLang="zh-CN" dirty="0"/>
          </a:p>
          <a:p>
            <a:r>
              <a:rPr lang="zh-CN" altLang="en-US" dirty="0"/>
              <a:t>求最短路方案等问题都需要这种思路</a:t>
            </a:r>
            <a:endParaRPr lang="en-US" altLang="zh-CN" dirty="0"/>
          </a:p>
          <a:p>
            <a:r>
              <a:rPr lang="zh-CN" altLang="en-US" dirty="0"/>
              <a:t>（新开一个数组记录选择，并在最后进行倒查）</a:t>
            </a:r>
          </a:p>
        </p:txBody>
      </p:sp>
    </p:spTree>
    <p:extLst>
      <p:ext uri="{BB962C8B-B14F-4D97-AF65-F5344CB8AC3E}">
        <p14:creationId xmlns:p14="http://schemas.microsoft.com/office/powerpoint/2010/main" val="910678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AD1C5-C961-4DA9-B417-A0415C904FBC}"/>
              </a:ext>
            </a:extLst>
          </p:cNvPr>
          <p:cNvSpPr>
            <a:spLocks noGrp="1"/>
          </p:cNvSpPr>
          <p:nvPr>
            <p:ph type="title"/>
          </p:nvPr>
        </p:nvSpPr>
        <p:spPr/>
        <p:txBody>
          <a:bodyPr/>
          <a:lstStyle/>
          <a:p>
            <a:r>
              <a:rPr lang="zh-CN" altLang="en-US" dirty="0"/>
              <a:t>树形</a:t>
            </a:r>
            <a:r>
              <a:rPr lang="en-US" altLang="zh-CN" dirty="0"/>
              <a:t>DP</a:t>
            </a:r>
            <a:endParaRPr lang="zh-CN" altLang="en-US" dirty="0"/>
          </a:p>
        </p:txBody>
      </p:sp>
      <p:sp>
        <p:nvSpPr>
          <p:cNvPr id="3" name="内容占位符 2">
            <a:extLst>
              <a:ext uri="{FF2B5EF4-FFF2-40B4-BE49-F238E27FC236}">
                <a16:creationId xmlns:a16="http://schemas.microsoft.com/office/drawing/2014/main" id="{E6F2D163-3860-49C7-A635-BB9AC70F29B0}"/>
              </a:ext>
            </a:extLst>
          </p:cNvPr>
          <p:cNvSpPr>
            <a:spLocks noGrp="1"/>
          </p:cNvSpPr>
          <p:nvPr>
            <p:ph idx="1"/>
          </p:nvPr>
        </p:nvSpPr>
        <p:spPr/>
        <p:txBody>
          <a:bodyPr/>
          <a:lstStyle/>
          <a:p>
            <a:r>
              <a:rPr lang="zh-CN" altLang="en-US" dirty="0"/>
              <a:t>树形 </a:t>
            </a:r>
            <a:r>
              <a:rPr lang="en-US" altLang="zh-CN" dirty="0"/>
              <a:t>DP</a:t>
            </a:r>
            <a:r>
              <a:rPr lang="zh-CN" altLang="en-US" dirty="0"/>
              <a:t>，即在树上进行的 </a:t>
            </a:r>
            <a:r>
              <a:rPr lang="en-US" altLang="zh-CN" dirty="0"/>
              <a:t>DP</a:t>
            </a:r>
            <a:r>
              <a:rPr lang="zh-CN" altLang="en-US" dirty="0"/>
              <a:t>。由于树固有的递归性质，树形 </a:t>
            </a:r>
            <a:r>
              <a:rPr lang="en-US" altLang="zh-CN" dirty="0"/>
              <a:t>DP </a:t>
            </a:r>
            <a:r>
              <a:rPr lang="zh-CN" altLang="en-US" dirty="0"/>
              <a:t>一般都是递归进行的。</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724054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34C82-5ECC-427B-B066-2E881AC203B0}"/>
              </a:ext>
            </a:extLst>
          </p:cNvPr>
          <p:cNvSpPr>
            <a:spLocks noGrp="1"/>
          </p:cNvSpPr>
          <p:nvPr>
            <p:ph type="title"/>
          </p:nvPr>
        </p:nvSpPr>
        <p:spPr/>
        <p:txBody>
          <a:bodyPr/>
          <a:lstStyle/>
          <a:p>
            <a:r>
              <a:rPr lang="zh-CN" altLang="en-US" dirty="0"/>
              <a:t>树形</a:t>
            </a:r>
            <a:r>
              <a:rPr lang="en-US" altLang="zh-CN" dirty="0"/>
              <a:t>DP</a:t>
            </a:r>
            <a:endParaRPr lang="zh-CN" altLang="en-US" dirty="0"/>
          </a:p>
        </p:txBody>
      </p:sp>
      <p:pic>
        <p:nvPicPr>
          <p:cNvPr id="5" name="内容占位符 4">
            <a:extLst>
              <a:ext uri="{FF2B5EF4-FFF2-40B4-BE49-F238E27FC236}">
                <a16:creationId xmlns:a16="http://schemas.microsoft.com/office/drawing/2014/main" id="{45EF84AE-CEA4-46B5-BF89-59EFD56C955B}"/>
              </a:ext>
            </a:extLst>
          </p:cNvPr>
          <p:cNvPicPr>
            <a:picLocks noGrp="1" noChangeAspect="1"/>
          </p:cNvPicPr>
          <p:nvPr>
            <p:ph idx="1"/>
          </p:nvPr>
        </p:nvPicPr>
        <p:blipFill>
          <a:blip r:embed="rId2"/>
          <a:stretch>
            <a:fillRect/>
          </a:stretch>
        </p:blipFill>
        <p:spPr>
          <a:xfrm>
            <a:off x="2915603" y="352407"/>
            <a:ext cx="8625369" cy="6140468"/>
          </a:xfrm>
        </p:spPr>
      </p:pic>
    </p:spTree>
    <p:extLst>
      <p:ext uri="{BB962C8B-B14F-4D97-AF65-F5344CB8AC3E}">
        <p14:creationId xmlns:p14="http://schemas.microsoft.com/office/powerpoint/2010/main" val="2943848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CE2CC-9753-459F-90FB-0A4F83EE3052}"/>
              </a:ext>
            </a:extLst>
          </p:cNvPr>
          <p:cNvSpPr>
            <a:spLocks noGrp="1"/>
          </p:cNvSpPr>
          <p:nvPr>
            <p:ph type="title"/>
          </p:nvPr>
        </p:nvSpPr>
        <p:spPr/>
        <p:txBody>
          <a:bodyPr/>
          <a:lstStyle/>
          <a:p>
            <a:r>
              <a:rPr lang="zh-CN" altLang="en-US" dirty="0"/>
              <a:t>树形</a:t>
            </a:r>
            <a:r>
              <a:rPr lang="en-US" altLang="zh-CN" dirty="0"/>
              <a:t>DP</a:t>
            </a:r>
            <a:endParaRPr lang="zh-CN" altLang="en-US" dirty="0"/>
          </a:p>
        </p:txBody>
      </p:sp>
      <p:pic>
        <p:nvPicPr>
          <p:cNvPr id="5" name="内容占位符 4">
            <a:extLst>
              <a:ext uri="{FF2B5EF4-FFF2-40B4-BE49-F238E27FC236}">
                <a16:creationId xmlns:a16="http://schemas.microsoft.com/office/drawing/2014/main" id="{0B47086B-7A02-4EEA-B354-338B26C22245}"/>
              </a:ext>
            </a:extLst>
          </p:cNvPr>
          <p:cNvPicPr>
            <a:picLocks noGrp="1" noChangeAspect="1"/>
          </p:cNvPicPr>
          <p:nvPr>
            <p:ph idx="1"/>
          </p:nvPr>
        </p:nvPicPr>
        <p:blipFill>
          <a:blip r:embed="rId2"/>
          <a:stretch>
            <a:fillRect/>
          </a:stretch>
        </p:blipFill>
        <p:spPr>
          <a:xfrm>
            <a:off x="3861786" y="939775"/>
            <a:ext cx="6385531" cy="4498897"/>
          </a:xfrm>
        </p:spPr>
      </p:pic>
      <p:sp>
        <p:nvSpPr>
          <p:cNvPr id="6" name="文本框 5">
            <a:extLst>
              <a:ext uri="{FF2B5EF4-FFF2-40B4-BE49-F238E27FC236}">
                <a16:creationId xmlns:a16="http://schemas.microsoft.com/office/drawing/2014/main" id="{68118AF0-AD55-45FD-98B1-F4B031A4DEA0}"/>
              </a:ext>
            </a:extLst>
          </p:cNvPr>
          <p:cNvSpPr txBox="1"/>
          <p:nvPr/>
        </p:nvSpPr>
        <p:spPr>
          <a:xfrm>
            <a:off x="1216241" y="1775535"/>
            <a:ext cx="2645545" cy="1477328"/>
          </a:xfrm>
          <a:prstGeom prst="rect">
            <a:avLst/>
          </a:prstGeom>
          <a:noFill/>
        </p:spPr>
        <p:txBody>
          <a:bodyPr wrap="square" rtlCol="0">
            <a:spAutoFit/>
          </a:bodyPr>
          <a:lstStyle/>
          <a:p>
            <a:r>
              <a:rPr lang="en-US" altLang="zh-CN" dirty="0" err="1"/>
              <a:t>Wkr</a:t>
            </a:r>
            <a:r>
              <a:rPr lang="zh-CN" altLang="en-US" dirty="0"/>
              <a:t>二维数组存的是边</a:t>
            </a:r>
            <a:endParaRPr lang="en-US" altLang="zh-CN" dirty="0"/>
          </a:p>
          <a:p>
            <a:r>
              <a:rPr lang="en-US" altLang="zh-CN" dirty="0"/>
              <a:t>Score</a:t>
            </a:r>
            <a:r>
              <a:rPr lang="zh-CN" altLang="en-US" dirty="0"/>
              <a:t>数组存的是快乐指数指数</a:t>
            </a:r>
            <a:r>
              <a:rPr lang="en-US" altLang="zh-CN" dirty="0"/>
              <a:t>ai</a:t>
            </a:r>
          </a:p>
          <a:p>
            <a:endParaRPr lang="en-US" altLang="zh-CN" dirty="0"/>
          </a:p>
          <a:p>
            <a:endParaRPr lang="zh-CN" altLang="en-US" dirty="0"/>
          </a:p>
        </p:txBody>
      </p:sp>
      <p:pic>
        <p:nvPicPr>
          <p:cNvPr id="8" name="图片 7">
            <a:extLst>
              <a:ext uri="{FF2B5EF4-FFF2-40B4-BE49-F238E27FC236}">
                <a16:creationId xmlns:a16="http://schemas.microsoft.com/office/drawing/2014/main" id="{8BCDC960-DE62-4C01-9340-BA4338474603}"/>
              </a:ext>
            </a:extLst>
          </p:cNvPr>
          <p:cNvPicPr>
            <a:picLocks noChangeAspect="1"/>
          </p:cNvPicPr>
          <p:nvPr/>
        </p:nvPicPr>
        <p:blipFill>
          <a:blip r:embed="rId3"/>
          <a:stretch>
            <a:fillRect/>
          </a:stretch>
        </p:blipFill>
        <p:spPr>
          <a:xfrm>
            <a:off x="3861786" y="5431577"/>
            <a:ext cx="6320901" cy="1340797"/>
          </a:xfrm>
          <a:prstGeom prst="rect">
            <a:avLst/>
          </a:prstGeom>
        </p:spPr>
      </p:pic>
      <p:pic>
        <p:nvPicPr>
          <p:cNvPr id="10" name="图片 9">
            <a:extLst>
              <a:ext uri="{FF2B5EF4-FFF2-40B4-BE49-F238E27FC236}">
                <a16:creationId xmlns:a16="http://schemas.microsoft.com/office/drawing/2014/main" id="{502603F6-9797-4589-ACFB-6BA083586C04}"/>
              </a:ext>
            </a:extLst>
          </p:cNvPr>
          <p:cNvPicPr>
            <a:picLocks noChangeAspect="1"/>
          </p:cNvPicPr>
          <p:nvPr/>
        </p:nvPicPr>
        <p:blipFill>
          <a:blip r:embed="rId3"/>
          <a:stretch>
            <a:fillRect/>
          </a:stretch>
        </p:blipFill>
        <p:spPr>
          <a:xfrm>
            <a:off x="4367428" y="3062333"/>
            <a:ext cx="3457143" cy="733333"/>
          </a:xfrm>
          <a:prstGeom prst="rect">
            <a:avLst/>
          </a:prstGeom>
        </p:spPr>
      </p:pic>
    </p:spTree>
    <p:extLst>
      <p:ext uri="{BB962C8B-B14F-4D97-AF65-F5344CB8AC3E}">
        <p14:creationId xmlns:p14="http://schemas.microsoft.com/office/powerpoint/2010/main" val="742625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7FAC1-CF4B-4605-A5BA-ECC7BE32948F}"/>
              </a:ext>
            </a:extLst>
          </p:cNvPr>
          <p:cNvSpPr>
            <a:spLocks noGrp="1"/>
          </p:cNvSpPr>
          <p:nvPr>
            <p:ph type="title"/>
          </p:nvPr>
        </p:nvSpPr>
        <p:spPr/>
        <p:txBody>
          <a:bodyPr/>
          <a:lstStyle/>
          <a:p>
            <a:r>
              <a:rPr lang="zh-CN" altLang="en-US" dirty="0"/>
              <a:t>区间</a:t>
            </a:r>
            <a:r>
              <a:rPr lang="en-US" altLang="zh-CN" dirty="0"/>
              <a:t>DP</a:t>
            </a:r>
            <a:endParaRPr lang="zh-CN" altLang="en-US" dirty="0"/>
          </a:p>
        </p:txBody>
      </p:sp>
      <p:sp>
        <p:nvSpPr>
          <p:cNvPr id="3" name="内容占位符 2">
            <a:extLst>
              <a:ext uri="{FF2B5EF4-FFF2-40B4-BE49-F238E27FC236}">
                <a16:creationId xmlns:a16="http://schemas.microsoft.com/office/drawing/2014/main" id="{CAC7E1F7-A7B6-49AB-A626-9C90B4B2247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3462D0C-25C3-49DF-93B2-F657AB4BB16E}"/>
              </a:ext>
            </a:extLst>
          </p:cNvPr>
          <p:cNvPicPr>
            <a:picLocks noChangeAspect="1"/>
          </p:cNvPicPr>
          <p:nvPr/>
        </p:nvPicPr>
        <p:blipFill>
          <a:blip r:embed="rId2"/>
          <a:stretch>
            <a:fillRect/>
          </a:stretch>
        </p:blipFill>
        <p:spPr>
          <a:xfrm>
            <a:off x="838200" y="1453314"/>
            <a:ext cx="10622872" cy="4531148"/>
          </a:xfrm>
          <a:prstGeom prst="rect">
            <a:avLst/>
          </a:prstGeom>
        </p:spPr>
      </p:pic>
    </p:spTree>
    <p:extLst>
      <p:ext uri="{BB962C8B-B14F-4D97-AF65-F5344CB8AC3E}">
        <p14:creationId xmlns:p14="http://schemas.microsoft.com/office/powerpoint/2010/main" val="157100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B2F47-D30C-48E7-84F9-31781AB925C8}"/>
              </a:ext>
            </a:extLst>
          </p:cNvPr>
          <p:cNvSpPr>
            <a:spLocks noGrp="1"/>
          </p:cNvSpPr>
          <p:nvPr>
            <p:ph type="title"/>
          </p:nvPr>
        </p:nvSpPr>
        <p:spPr/>
        <p:txBody>
          <a:bodyPr/>
          <a:lstStyle/>
          <a:p>
            <a:r>
              <a:rPr lang="zh-CN" altLang="en-US" dirty="0"/>
              <a:t>动态规划基础</a:t>
            </a:r>
          </a:p>
        </p:txBody>
      </p:sp>
      <p:sp>
        <p:nvSpPr>
          <p:cNvPr id="3" name="内容占位符 2">
            <a:extLst>
              <a:ext uri="{FF2B5EF4-FFF2-40B4-BE49-F238E27FC236}">
                <a16:creationId xmlns:a16="http://schemas.microsoft.com/office/drawing/2014/main" id="{4B1E262C-7D93-4A46-8B05-43A0A0AB4D56}"/>
              </a:ext>
            </a:extLst>
          </p:cNvPr>
          <p:cNvSpPr>
            <a:spLocks noGrp="1"/>
          </p:cNvSpPr>
          <p:nvPr>
            <p:ph idx="1"/>
          </p:nvPr>
        </p:nvSpPr>
        <p:spPr/>
        <p:txBody>
          <a:bodyPr>
            <a:normAutofit/>
          </a:bodyPr>
          <a:lstStyle/>
          <a:p>
            <a:r>
              <a:rPr lang="zh-CN" altLang="en-US" dirty="0"/>
              <a:t>动态规划的两种实现方法：</a:t>
            </a:r>
          </a:p>
          <a:p>
            <a:endParaRPr lang="zh-CN" altLang="en-US" dirty="0"/>
          </a:p>
          <a:p>
            <a:r>
              <a:rPr lang="zh-CN" altLang="en-US" dirty="0"/>
              <a:t>带备忘的自顶向下法（记忆化搜索）；</a:t>
            </a:r>
          </a:p>
          <a:p>
            <a:r>
              <a:rPr lang="zh-CN" altLang="en-US" dirty="0"/>
              <a:t>自底向上法（将子问题按规模排序，类似于递推）。</a:t>
            </a:r>
          </a:p>
        </p:txBody>
      </p:sp>
    </p:spTree>
    <p:extLst>
      <p:ext uri="{BB962C8B-B14F-4D97-AF65-F5344CB8AC3E}">
        <p14:creationId xmlns:p14="http://schemas.microsoft.com/office/powerpoint/2010/main" val="421857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7FAC1-CF4B-4605-A5BA-ECC7BE32948F}"/>
              </a:ext>
            </a:extLst>
          </p:cNvPr>
          <p:cNvSpPr>
            <a:spLocks noGrp="1"/>
          </p:cNvSpPr>
          <p:nvPr>
            <p:ph type="title"/>
          </p:nvPr>
        </p:nvSpPr>
        <p:spPr/>
        <p:txBody>
          <a:bodyPr/>
          <a:lstStyle/>
          <a:p>
            <a:r>
              <a:rPr lang="zh-CN" altLang="en-US" dirty="0"/>
              <a:t>区间</a:t>
            </a:r>
            <a:r>
              <a:rPr lang="en-US" altLang="zh-CN" dirty="0"/>
              <a:t>DP</a:t>
            </a:r>
            <a:endParaRPr lang="zh-CN" altLang="en-US" dirty="0"/>
          </a:p>
        </p:txBody>
      </p:sp>
      <p:sp>
        <p:nvSpPr>
          <p:cNvPr id="3" name="内容占位符 2">
            <a:extLst>
              <a:ext uri="{FF2B5EF4-FFF2-40B4-BE49-F238E27FC236}">
                <a16:creationId xmlns:a16="http://schemas.microsoft.com/office/drawing/2014/main" id="{CAC7E1F7-A7B6-49AB-A626-9C90B4B22479}"/>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FB0E11DD-1E47-4BB8-A407-60DD0795B2EA}"/>
              </a:ext>
            </a:extLst>
          </p:cNvPr>
          <p:cNvPicPr>
            <a:picLocks noChangeAspect="1"/>
          </p:cNvPicPr>
          <p:nvPr/>
        </p:nvPicPr>
        <p:blipFill>
          <a:blip r:embed="rId2"/>
          <a:stretch>
            <a:fillRect/>
          </a:stretch>
        </p:blipFill>
        <p:spPr>
          <a:xfrm>
            <a:off x="989859" y="1501650"/>
            <a:ext cx="9752122" cy="4535870"/>
          </a:xfrm>
          <a:prstGeom prst="rect">
            <a:avLst/>
          </a:prstGeom>
        </p:spPr>
      </p:pic>
    </p:spTree>
    <p:extLst>
      <p:ext uri="{BB962C8B-B14F-4D97-AF65-F5344CB8AC3E}">
        <p14:creationId xmlns:p14="http://schemas.microsoft.com/office/powerpoint/2010/main" val="3261072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7FAC1-CF4B-4605-A5BA-ECC7BE32948F}"/>
              </a:ext>
            </a:extLst>
          </p:cNvPr>
          <p:cNvSpPr>
            <a:spLocks noGrp="1"/>
          </p:cNvSpPr>
          <p:nvPr>
            <p:ph type="title"/>
          </p:nvPr>
        </p:nvSpPr>
        <p:spPr/>
        <p:txBody>
          <a:bodyPr/>
          <a:lstStyle/>
          <a:p>
            <a:r>
              <a:rPr lang="zh-CN" altLang="en-US" dirty="0"/>
              <a:t>区间</a:t>
            </a:r>
            <a:r>
              <a:rPr lang="en-US" altLang="zh-CN" dirty="0"/>
              <a:t>DP</a:t>
            </a:r>
            <a:endParaRPr lang="zh-CN" altLang="en-US" dirty="0"/>
          </a:p>
        </p:txBody>
      </p:sp>
      <p:sp>
        <p:nvSpPr>
          <p:cNvPr id="3" name="内容占位符 2">
            <a:extLst>
              <a:ext uri="{FF2B5EF4-FFF2-40B4-BE49-F238E27FC236}">
                <a16:creationId xmlns:a16="http://schemas.microsoft.com/office/drawing/2014/main" id="{CAC7E1F7-A7B6-49AB-A626-9C90B4B22479}"/>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9C240232-D524-4F94-B0A5-CB210260DE61}"/>
              </a:ext>
            </a:extLst>
          </p:cNvPr>
          <p:cNvPicPr>
            <a:picLocks noChangeAspect="1"/>
          </p:cNvPicPr>
          <p:nvPr/>
        </p:nvPicPr>
        <p:blipFill>
          <a:blip r:embed="rId2"/>
          <a:stretch>
            <a:fillRect/>
          </a:stretch>
        </p:blipFill>
        <p:spPr>
          <a:xfrm>
            <a:off x="1040301" y="1366926"/>
            <a:ext cx="7997167" cy="4794141"/>
          </a:xfrm>
          <a:prstGeom prst="rect">
            <a:avLst/>
          </a:prstGeom>
        </p:spPr>
      </p:pic>
    </p:spTree>
    <p:extLst>
      <p:ext uri="{BB962C8B-B14F-4D97-AF65-F5344CB8AC3E}">
        <p14:creationId xmlns:p14="http://schemas.microsoft.com/office/powerpoint/2010/main" val="13783876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7FAC1-CF4B-4605-A5BA-ECC7BE32948F}"/>
              </a:ext>
            </a:extLst>
          </p:cNvPr>
          <p:cNvSpPr>
            <a:spLocks noGrp="1"/>
          </p:cNvSpPr>
          <p:nvPr>
            <p:ph type="title"/>
          </p:nvPr>
        </p:nvSpPr>
        <p:spPr/>
        <p:txBody>
          <a:bodyPr/>
          <a:lstStyle/>
          <a:p>
            <a:r>
              <a:rPr lang="zh-CN" altLang="en-US" dirty="0"/>
              <a:t>区间</a:t>
            </a:r>
            <a:r>
              <a:rPr lang="en-US" altLang="zh-CN" dirty="0"/>
              <a:t>DP</a:t>
            </a:r>
            <a:endParaRPr lang="zh-CN" altLang="en-US" dirty="0"/>
          </a:p>
        </p:txBody>
      </p:sp>
      <p:sp>
        <p:nvSpPr>
          <p:cNvPr id="3" name="内容占位符 2">
            <a:extLst>
              <a:ext uri="{FF2B5EF4-FFF2-40B4-BE49-F238E27FC236}">
                <a16:creationId xmlns:a16="http://schemas.microsoft.com/office/drawing/2014/main" id="{CAC7E1F7-A7B6-49AB-A626-9C90B4B22479}"/>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1AD1F431-F729-4400-9D25-E97A1AC83494}"/>
              </a:ext>
            </a:extLst>
          </p:cNvPr>
          <p:cNvPicPr>
            <a:picLocks noChangeAspect="1"/>
          </p:cNvPicPr>
          <p:nvPr/>
        </p:nvPicPr>
        <p:blipFill>
          <a:blip r:embed="rId2"/>
          <a:stretch>
            <a:fillRect/>
          </a:stretch>
        </p:blipFill>
        <p:spPr>
          <a:xfrm>
            <a:off x="3379482" y="681037"/>
            <a:ext cx="7457143" cy="5285714"/>
          </a:xfrm>
          <a:prstGeom prst="rect">
            <a:avLst/>
          </a:prstGeom>
        </p:spPr>
      </p:pic>
    </p:spTree>
    <p:extLst>
      <p:ext uri="{BB962C8B-B14F-4D97-AF65-F5344CB8AC3E}">
        <p14:creationId xmlns:p14="http://schemas.microsoft.com/office/powerpoint/2010/main" val="2872125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7F433-6D45-44A6-B497-F537B5A33108}"/>
              </a:ext>
            </a:extLst>
          </p:cNvPr>
          <p:cNvSpPr>
            <a:spLocks noGrp="1"/>
          </p:cNvSpPr>
          <p:nvPr>
            <p:ph type="title"/>
          </p:nvPr>
        </p:nvSpPr>
        <p:spPr/>
        <p:txBody>
          <a:bodyPr/>
          <a:lstStyle/>
          <a:p>
            <a:r>
              <a:rPr lang="zh-CN" altLang="en-US" dirty="0"/>
              <a:t>其他</a:t>
            </a:r>
          </a:p>
        </p:txBody>
      </p:sp>
      <p:sp>
        <p:nvSpPr>
          <p:cNvPr id="3" name="内容占位符 2">
            <a:extLst>
              <a:ext uri="{FF2B5EF4-FFF2-40B4-BE49-F238E27FC236}">
                <a16:creationId xmlns:a16="http://schemas.microsoft.com/office/drawing/2014/main" id="{D08F822F-E1E8-46ED-8412-A46EE0199D0F}"/>
              </a:ext>
            </a:extLst>
          </p:cNvPr>
          <p:cNvSpPr>
            <a:spLocks noGrp="1"/>
          </p:cNvSpPr>
          <p:nvPr>
            <p:ph idx="1"/>
          </p:nvPr>
        </p:nvSpPr>
        <p:spPr/>
        <p:txBody>
          <a:bodyPr/>
          <a:lstStyle/>
          <a:p>
            <a:r>
              <a:rPr lang="zh-CN" altLang="en-US" dirty="0"/>
              <a:t>记忆化搜索（常用省脑力方案）</a:t>
            </a:r>
            <a:endParaRPr lang="en-US" altLang="zh-CN" dirty="0"/>
          </a:p>
          <a:p>
            <a:r>
              <a:rPr lang="zh-CN" altLang="en-US" dirty="0"/>
              <a:t>单调队列优化、单调栈优化</a:t>
            </a:r>
            <a:endParaRPr lang="en-US" altLang="zh-CN" dirty="0"/>
          </a:p>
          <a:p>
            <a:r>
              <a:rPr lang="zh-CN" altLang="en-US" dirty="0"/>
              <a:t>斜率优化</a:t>
            </a:r>
            <a:endParaRPr lang="en-US" altLang="zh-CN" dirty="0"/>
          </a:p>
          <a:p>
            <a:r>
              <a:rPr lang="zh-CN" altLang="en-US" dirty="0"/>
              <a:t>四边形不等式优化</a:t>
            </a:r>
          </a:p>
        </p:txBody>
      </p:sp>
    </p:spTree>
    <p:extLst>
      <p:ext uri="{BB962C8B-B14F-4D97-AF65-F5344CB8AC3E}">
        <p14:creationId xmlns:p14="http://schemas.microsoft.com/office/powerpoint/2010/main" val="967955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933DF-88F2-438F-8236-AF03F7FDBAB7}"/>
              </a:ext>
            </a:extLst>
          </p:cNvPr>
          <p:cNvSpPr>
            <a:spLocks noGrp="1"/>
          </p:cNvSpPr>
          <p:nvPr>
            <p:ph type="title"/>
          </p:nvPr>
        </p:nvSpPr>
        <p:spPr/>
        <p:txBody>
          <a:bodyPr/>
          <a:lstStyle/>
          <a:p>
            <a:r>
              <a:rPr lang="zh-CN" altLang="en-US" dirty="0"/>
              <a:t>记忆化搜索</a:t>
            </a:r>
          </a:p>
        </p:txBody>
      </p:sp>
      <p:sp>
        <p:nvSpPr>
          <p:cNvPr id="3" name="内容占位符 2">
            <a:extLst>
              <a:ext uri="{FF2B5EF4-FFF2-40B4-BE49-F238E27FC236}">
                <a16:creationId xmlns:a16="http://schemas.microsoft.com/office/drawing/2014/main" id="{E40CD00A-880C-4C62-9E0F-6541E762A907}"/>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5A4F7E15-FEEB-43D2-9F74-AD97E3AFA7AF}"/>
              </a:ext>
            </a:extLst>
          </p:cNvPr>
          <p:cNvPicPr>
            <a:picLocks noChangeAspect="1"/>
          </p:cNvPicPr>
          <p:nvPr/>
        </p:nvPicPr>
        <p:blipFill>
          <a:blip r:embed="rId2"/>
          <a:stretch>
            <a:fillRect/>
          </a:stretch>
        </p:blipFill>
        <p:spPr>
          <a:xfrm>
            <a:off x="4471941" y="200428"/>
            <a:ext cx="6657143" cy="6457143"/>
          </a:xfrm>
          <a:prstGeom prst="rect">
            <a:avLst/>
          </a:prstGeom>
        </p:spPr>
      </p:pic>
    </p:spTree>
    <p:extLst>
      <p:ext uri="{BB962C8B-B14F-4D97-AF65-F5344CB8AC3E}">
        <p14:creationId xmlns:p14="http://schemas.microsoft.com/office/powerpoint/2010/main" val="116506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A8C30-9BC3-4CDD-87FF-8F6F1DB390AF}"/>
              </a:ext>
            </a:extLst>
          </p:cNvPr>
          <p:cNvSpPr>
            <a:spLocks noGrp="1"/>
          </p:cNvSpPr>
          <p:nvPr>
            <p:ph type="title"/>
          </p:nvPr>
        </p:nvSpPr>
        <p:spPr/>
        <p:txBody>
          <a:bodyPr/>
          <a:lstStyle/>
          <a:p>
            <a:r>
              <a:rPr lang="zh-CN" altLang="en-US" dirty="0"/>
              <a:t>记忆化搜索</a:t>
            </a:r>
          </a:p>
        </p:txBody>
      </p:sp>
      <p:sp>
        <p:nvSpPr>
          <p:cNvPr id="3" name="内容占位符 2">
            <a:extLst>
              <a:ext uri="{FF2B5EF4-FFF2-40B4-BE49-F238E27FC236}">
                <a16:creationId xmlns:a16="http://schemas.microsoft.com/office/drawing/2014/main" id="{FC691BD9-2D82-49A0-ADA2-0CA6E0804127}"/>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43A3416A-2475-4A36-BB4E-76A9489BF1EF}"/>
              </a:ext>
            </a:extLst>
          </p:cNvPr>
          <p:cNvPicPr>
            <a:picLocks noChangeAspect="1"/>
          </p:cNvPicPr>
          <p:nvPr/>
        </p:nvPicPr>
        <p:blipFill>
          <a:blip r:embed="rId2"/>
          <a:stretch>
            <a:fillRect/>
          </a:stretch>
        </p:blipFill>
        <p:spPr>
          <a:xfrm>
            <a:off x="4172686" y="586487"/>
            <a:ext cx="6580952" cy="5590476"/>
          </a:xfrm>
          <a:prstGeom prst="rect">
            <a:avLst/>
          </a:prstGeom>
        </p:spPr>
      </p:pic>
    </p:spTree>
    <p:extLst>
      <p:ext uri="{BB962C8B-B14F-4D97-AF65-F5344CB8AC3E}">
        <p14:creationId xmlns:p14="http://schemas.microsoft.com/office/powerpoint/2010/main" val="3487915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85076-DBED-481B-88F3-58F386E0C762}"/>
              </a:ext>
            </a:extLst>
          </p:cNvPr>
          <p:cNvSpPr>
            <a:spLocks noGrp="1"/>
          </p:cNvSpPr>
          <p:nvPr>
            <p:ph type="title"/>
          </p:nvPr>
        </p:nvSpPr>
        <p:spPr/>
        <p:txBody>
          <a:bodyPr/>
          <a:lstStyle/>
          <a:p>
            <a:r>
              <a:rPr lang="zh-CN" altLang="en-US" dirty="0"/>
              <a:t>记忆化搜索</a:t>
            </a:r>
          </a:p>
        </p:txBody>
      </p:sp>
      <p:sp>
        <p:nvSpPr>
          <p:cNvPr id="3" name="内容占位符 2">
            <a:extLst>
              <a:ext uri="{FF2B5EF4-FFF2-40B4-BE49-F238E27FC236}">
                <a16:creationId xmlns:a16="http://schemas.microsoft.com/office/drawing/2014/main" id="{DE61BBC3-0F75-4847-97C8-DB74A2FCCDEB}"/>
              </a:ext>
            </a:extLst>
          </p:cNvPr>
          <p:cNvSpPr>
            <a:spLocks noGrp="1"/>
          </p:cNvSpPr>
          <p:nvPr>
            <p:ph idx="1"/>
          </p:nvPr>
        </p:nvSpPr>
        <p:spPr/>
        <p:txBody>
          <a:bodyPr/>
          <a:lstStyle/>
          <a:p>
            <a:pPr algn="l"/>
            <a:r>
              <a:rPr lang="zh-CN" altLang="en-US" b="0" i="0" dirty="0">
                <a:effectLst/>
                <a:latin typeface="Fira Sans" panose="020B0503050000020004" pitchFamily="34" charset="0"/>
              </a:rPr>
              <a:t>优点：</a:t>
            </a:r>
          </a:p>
          <a:p>
            <a:pPr algn="l">
              <a:buFont typeface="Arial" panose="020B0604020202020204" pitchFamily="34" charset="0"/>
              <a:buChar char="•"/>
            </a:pPr>
            <a:r>
              <a:rPr lang="zh-CN" altLang="en-US" b="0" i="0" dirty="0">
                <a:effectLst/>
                <a:latin typeface="Fira Sans" panose="020B0503050000020004" pitchFamily="34" charset="0"/>
              </a:rPr>
              <a:t>记忆化搜索可以避免搜到无用状态，特别是在有状态压缩时</a:t>
            </a:r>
          </a:p>
          <a:p>
            <a:r>
              <a:rPr lang="zh-CN" altLang="en-US" b="0" i="0" dirty="0">
                <a:effectLst/>
                <a:latin typeface="Fira Sans" panose="020B0503050000020004" pitchFamily="34" charset="0"/>
              </a:rPr>
              <a:t>不需要注意转移顺序（这里的“转移顺序”指正常 </a:t>
            </a:r>
            <a:r>
              <a:rPr lang="en-US" altLang="zh-CN" b="0" i="0" dirty="0" err="1">
                <a:effectLst/>
                <a:latin typeface="Fira Sans" panose="020B0503050000020004" pitchFamily="34" charset="0"/>
              </a:rPr>
              <a:t>dp</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中 </a:t>
            </a:r>
            <a:r>
              <a:rPr lang="en-US" altLang="zh-CN" b="0" i="0" dirty="0">
                <a:effectLst/>
                <a:latin typeface="Fira Sans" panose="020B0503050000020004" pitchFamily="34" charset="0"/>
              </a:rPr>
              <a:t>for </a:t>
            </a:r>
            <a:r>
              <a:rPr lang="zh-CN" altLang="en-US" b="0" i="0" dirty="0">
                <a:effectLst/>
                <a:latin typeface="Fira Sans" panose="020B0503050000020004" pitchFamily="34" charset="0"/>
              </a:rPr>
              <a:t>循环的嵌套顺序以及循环变量是递增还是递减）</a:t>
            </a:r>
          </a:p>
          <a:p>
            <a:pPr algn="l">
              <a:buFont typeface="Arial" panose="020B0604020202020204" pitchFamily="34" charset="0"/>
              <a:buChar char="•"/>
            </a:pPr>
            <a:r>
              <a:rPr lang="zh-CN" altLang="en-US" b="0" i="0" dirty="0">
                <a:effectLst/>
                <a:latin typeface="Fira Sans" panose="020B0503050000020004" pitchFamily="34" charset="0"/>
              </a:rPr>
              <a:t>边界情况非常好处理，且能有效防止数组访问越界</a:t>
            </a:r>
          </a:p>
          <a:p>
            <a:pPr algn="l">
              <a:buFont typeface="Arial" panose="020B0604020202020204" pitchFamily="34" charset="0"/>
              <a:buChar char="•"/>
            </a:pPr>
            <a:r>
              <a:rPr lang="zh-CN" altLang="en-US" b="0" i="0" dirty="0">
                <a:effectLst/>
                <a:latin typeface="Fira Sans" panose="020B0503050000020004" pitchFamily="34" charset="0"/>
              </a:rPr>
              <a:t>有些 </a:t>
            </a:r>
            <a:r>
              <a:rPr lang="en-US" altLang="zh-CN" b="0" i="0" dirty="0" err="1">
                <a:effectLst/>
                <a:latin typeface="Fira Sans" panose="020B0503050000020004" pitchFamily="34" charset="0"/>
              </a:rPr>
              <a:t>dp</a:t>
            </a:r>
            <a:r>
              <a:rPr lang="zh-CN" altLang="en-US" b="0" i="0" dirty="0">
                <a:effectLst/>
                <a:latin typeface="Fira Sans" panose="020B0503050000020004" pitchFamily="34" charset="0"/>
              </a:rPr>
              <a:t>（如区间 </a:t>
            </a:r>
            <a:r>
              <a:rPr lang="en-US" altLang="zh-CN" b="0" i="0" dirty="0" err="1">
                <a:effectLst/>
                <a:latin typeface="Fira Sans" panose="020B0503050000020004" pitchFamily="34" charset="0"/>
              </a:rPr>
              <a:t>dp</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用记忆化搜索写很简单但正常 </a:t>
            </a:r>
            <a:r>
              <a:rPr lang="en-US" altLang="zh-CN" b="0" i="0" dirty="0" err="1">
                <a:effectLst/>
                <a:latin typeface="Fira Sans" panose="020B0503050000020004" pitchFamily="34" charset="0"/>
              </a:rPr>
              <a:t>dp</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很难</a:t>
            </a:r>
          </a:p>
          <a:p>
            <a:pPr algn="l">
              <a:buFont typeface="Arial" panose="020B0604020202020204" pitchFamily="34" charset="0"/>
              <a:buChar char="•"/>
            </a:pPr>
            <a:r>
              <a:rPr lang="zh-CN" altLang="en-US" b="0" i="0" dirty="0">
                <a:effectLst/>
                <a:latin typeface="Fira Sans" panose="020B0503050000020004" pitchFamily="34" charset="0"/>
              </a:rPr>
              <a:t>记忆化搜索天生携带搜索天赋，可以使用技能“剪枝”！</a:t>
            </a:r>
          </a:p>
          <a:p>
            <a:endParaRPr lang="zh-CN" altLang="en-US" dirty="0"/>
          </a:p>
        </p:txBody>
      </p:sp>
    </p:spTree>
    <p:extLst>
      <p:ext uri="{BB962C8B-B14F-4D97-AF65-F5344CB8AC3E}">
        <p14:creationId xmlns:p14="http://schemas.microsoft.com/office/powerpoint/2010/main" val="26415852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DB21D3-0FA2-455E-AAC1-AAAEE7FDBB4F}"/>
              </a:ext>
            </a:extLst>
          </p:cNvPr>
          <p:cNvSpPr>
            <a:spLocks noGrp="1"/>
          </p:cNvSpPr>
          <p:nvPr>
            <p:ph type="title"/>
          </p:nvPr>
        </p:nvSpPr>
        <p:spPr/>
        <p:txBody>
          <a:bodyPr/>
          <a:lstStyle/>
          <a:p>
            <a:r>
              <a:rPr lang="zh-CN" altLang="en-US" dirty="0"/>
              <a:t>记忆化搜索</a:t>
            </a:r>
          </a:p>
        </p:txBody>
      </p:sp>
      <p:sp>
        <p:nvSpPr>
          <p:cNvPr id="3" name="内容占位符 2">
            <a:extLst>
              <a:ext uri="{FF2B5EF4-FFF2-40B4-BE49-F238E27FC236}">
                <a16:creationId xmlns:a16="http://schemas.microsoft.com/office/drawing/2014/main" id="{D5CC8C31-1852-4160-A177-02F27A3DE940}"/>
              </a:ext>
            </a:extLst>
          </p:cNvPr>
          <p:cNvSpPr>
            <a:spLocks noGrp="1"/>
          </p:cNvSpPr>
          <p:nvPr>
            <p:ph idx="1"/>
          </p:nvPr>
        </p:nvSpPr>
        <p:spPr/>
        <p:txBody>
          <a:bodyPr/>
          <a:lstStyle/>
          <a:p>
            <a:pPr algn="l"/>
            <a:r>
              <a:rPr lang="zh-CN" altLang="en-US" b="0" i="0" dirty="0">
                <a:effectLst/>
                <a:latin typeface="Fira Sans" panose="020B0503050000020004" pitchFamily="34" charset="0"/>
              </a:rPr>
              <a:t>缺点：</a:t>
            </a:r>
          </a:p>
          <a:p>
            <a:pPr algn="l">
              <a:buFont typeface="Arial" panose="020B0604020202020204" pitchFamily="34" charset="0"/>
              <a:buChar char="•"/>
            </a:pPr>
            <a:r>
              <a:rPr lang="zh-CN" altLang="en-US" b="0" i="0" dirty="0">
                <a:effectLst/>
                <a:latin typeface="Fira Sans" panose="020B0503050000020004" pitchFamily="34" charset="0"/>
              </a:rPr>
              <a:t>致命伤：不能滚动数组！</a:t>
            </a:r>
          </a:p>
          <a:p>
            <a:pPr algn="l">
              <a:buFont typeface="Arial" panose="020B0604020202020204" pitchFamily="34" charset="0"/>
              <a:buChar char="•"/>
            </a:pPr>
            <a:r>
              <a:rPr lang="zh-CN" altLang="en-US" b="0" i="0" dirty="0">
                <a:effectLst/>
                <a:latin typeface="Fira Sans" panose="020B0503050000020004" pitchFamily="34" charset="0"/>
              </a:rPr>
              <a:t>有些优化比较难加</a:t>
            </a:r>
          </a:p>
          <a:p>
            <a:pPr algn="l">
              <a:buFont typeface="Arial" panose="020B0604020202020204" pitchFamily="34" charset="0"/>
              <a:buChar char="•"/>
            </a:pPr>
            <a:r>
              <a:rPr lang="zh-CN" altLang="en-US" b="0" i="0" dirty="0">
                <a:effectLst/>
                <a:latin typeface="Fira Sans" panose="020B0503050000020004" pitchFamily="34" charset="0"/>
              </a:rPr>
              <a:t>由于递归，有时效率较低但不至于 </a:t>
            </a:r>
            <a:r>
              <a:rPr lang="en-US" altLang="zh-CN" b="0" i="0" dirty="0">
                <a:effectLst/>
                <a:latin typeface="Fira Sans" panose="020B0503050000020004" pitchFamily="34" charset="0"/>
              </a:rPr>
              <a:t>TLE</a:t>
            </a:r>
            <a:r>
              <a:rPr lang="zh-CN" altLang="en-US" b="0" i="0" dirty="0">
                <a:effectLst/>
                <a:latin typeface="Fira Sans" panose="020B0503050000020004" pitchFamily="34" charset="0"/>
              </a:rPr>
              <a:t>（状压 </a:t>
            </a:r>
            <a:r>
              <a:rPr lang="en-US" altLang="zh-CN" b="0" i="0" dirty="0" err="1">
                <a:effectLst/>
                <a:latin typeface="Fira Sans" panose="020B0503050000020004" pitchFamily="34" charset="0"/>
              </a:rPr>
              <a:t>dp</a:t>
            </a:r>
            <a:r>
              <a:rPr lang="en-US" altLang="zh-CN" b="0" i="0" dirty="0">
                <a:effectLst/>
                <a:latin typeface="Fira Sans" panose="020B0503050000020004" pitchFamily="34" charset="0"/>
              </a:rPr>
              <a:t> </a:t>
            </a:r>
            <a:r>
              <a:rPr lang="zh-CN" altLang="en-US" b="0" i="0" dirty="0">
                <a:effectLst/>
                <a:latin typeface="Fira Sans" panose="020B0503050000020004" pitchFamily="34" charset="0"/>
              </a:rPr>
              <a:t>除外）</a:t>
            </a:r>
          </a:p>
          <a:p>
            <a:endParaRPr lang="zh-CN" altLang="en-US" dirty="0"/>
          </a:p>
        </p:txBody>
      </p:sp>
    </p:spTree>
    <p:extLst>
      <p:ext uri="{BB962C8B-B14F-4D97-AF65-F5344CB8AC3E}">
        <p14:creationId xmlns:p14="http://schemas.microsoft.com/office/powerpoint/2010/main" val="34905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56224-9111-4D68-AE05-07CC8652BFCE}"/>
              </a:ext>
            </a:extLst>
          </p:cNvPr>
          <p:cNvSpPr>
            <a:spLocks noGrp="1"/>
          </p:cNvSpPr>
          <p:nvPr>
            <p:ph type="title"/>
          </p:nvPr>
        </p:nvSpPr>
        <p:spPr/>
        <p:txBody>
          <a:bodyPr/>
          <a:lstStyle/>
          <a:p>
            <a:r>
              <a:rPr lang="zh-CN" altLang="en-US" dirty="0"/>
              <a:t>动态规划基础</a:t>
            </a:r>
          </a:p>
        </p:txBody>
      </p:sp>
      <p:sp>
        <p:nvSpPr>
          <p:cNvPr id="3" name="内容占位符 2">
            <a:extLst>
              <a:ext uri="{FF2B5EF4-FFF2-40B4-BE49-F238E27FC236}">
                <a16:creationId xmlns:a16="http://schemas.microsoft.com/office/drawing/2014/main" id="{0388EA35-F176-427D-B1C0-924E52A802F0}"/>
              </a:ext>
            </a:extLst>
          </p:cNvPr>
          <p:cNvSpPr>
            <a:spLocks noGrp="1"/>
          </p:cNvSpPr>
          <p:nvPr>
            <p:ph idx="1"/>
          </p:nvPr>
        </p:nvSpPr>
        <p:spPr/>
        <p:txBody>
          <a:bodyPr>
            <a:normAutofit/>
          </a:bodyPr>
          <a:lstStyle/>
          <a:p>
            <a:r>
              <a:rPr lang="zh-CN" altLang="en-US" dirty="0"/>
              <a:t>动态规划适用情况：</a:t>
            </a:r>
            <a:endParaRPr lang="en-US" altLang="zh-CN" dirty="0"/>
          </a:p>
          <a:p>
            <a:r>
              <a:rPr lang="zh-CN" altLang="en-US" dirty="0"/>
              <a:t>最优化原理</a:t>
            </a:r>
            <a:endParaRPr lang="en-US" altLang="zh-CN" dirty="0"/>
          </a:p>
          <a:p>
            <a:r>
              <a:rPr lang="zh-CN" altLang="en-US" dirty="0"/>
              <a:t>无后效性</a:t>
            </a:r>
            <a:endParaRPr lang="en-US" altLang="zh-CN" dirty="0"/>
          </a:p>
          <a:p>
            <a:r>
              <a:rPr lang="zh-CN" altLang="en-US" dirty="0"/>
              <a:t>有重叠子问题</a:t>
            </a:r>
          </a:p>
        </p:txBody>
      </p:sp>
    </p:spTree>
    <p:extLst>
      <p:ext uri="{BB962C8B-B14F-4D97-AF65-F5344CB8AC3E}">
        <p14:creationId xmlns:p14="http://schemas.microsoft.com/office/powerpoint/2010/main" val="118893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81BA4-94A4-4F2C-8F5B-720701790DD0}"/>
              </a:ext>
            </a:extLst>
          </p:cNvPr>
          <p:cNvSpPr>
            <a:spLocks noGrp="1"/>
          </p:cNvSpPr>
          <p:nvPr>
            <p:ph type="title"/>
          </p:nvPr>
        </p:nvSpPr>
        <p:spPr/>
        <p:txBody>
          <a:bodyPr/>
          <a:lstStyle/>
          <a:p>
            <a:r>
              <a:rPr lang="zh-CN" altLang="en-US" dirty="0"/>
              <a:t>动态规划基础</a:t>
            </a:r>
          </a:p>
        </p:txBody>
      </p:sp>
      <p:sp>
        <p:nvSpPr>
          <p:cNvPr id="3" name="内容占位符 2">
            <a:extLst>
              <a:ext uri="{FF2B5EF4-FFF2-40B4-BE49-F238E27FC236}">
                <a16:creationId xmlns:a16="http://schemas.microsoft.com/office/drawing/2014/main" id="{04D60247-A828-48C5-949A-75D6A663D2A6}"/>
              </a:ext>
            </a:extLst>
          </p:cNvPr>
          <p:cNvSpPr>
            <a:spLocks noGrp="1"/>
          </p:cNvSpPr>
          <p:nvPr>
            <p:ph idx="1"/>
          </p:nvPr>
        </p:nvSpPr>
        <p:spPr/>
        <p:txBody>
          <a:bodyPr/>
          <a:lstStyle/>
          <a:p>
            <a:r>
              <a:rPr lang="zh-CN" altLang="en-US" sz="2800" b="1" dirty="0"/>
              <a:t>最优化原理</a:t>
            </a:r>
            <a:endParaRPr lang="en-US" altLang="zh-CN" sz="2800" b="1" dirty="0"/>
          </a:p>
          <a:p>
            <a:r>
              <a:rPr lang="zh-CN" altLang="en-US" dirty="0"/>
              <a:t>如果问题的最优解所包含的子问题的解也是最优的，就称该问题具有最优子结构，即满足最优化原理。最优子结构应可以理解为大问题可以不断的分解为小问题，通过每个小问题的最优解可以得到相应大问题的最优解。</a:t>
            </a:r>
          </a:p>
        </p:txBody>
      </p:sp>
    </p:spTree>
    <p:extLst>
      <p:ext uri="{BB962C8B-B14F-4D97-AF65-F5344CB8AC3E}">
        <p14:creationId xmlns:p14="http://schemas.microsoft.com/office/powerpoint/2010/main" val="331241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56224-9111-4D68-AE05-07CC8652BFCE}"/>
              </a:ext>
            </a:extLst>
          </p:cNvPr>
          <p:cNvSpPr>
            <a:spLocks noGrp="1"/>
          </p:cNvSpPr>
          <p:nvPr>
            <p:ph type="title"/>
          </p:nvPr>
        </p:nvSpPr>
        <p:spPr/>
        <p:txBody>
          <a:bodyPr/>
          <a:lstStyle/>
          <a:p>
            <a:r>
              <a:rPr lang="zh-CN" altLang="en-US" dirty="0"/>
              <a:t>动态规划基础</a:t>
            </a:r>
          </a:p>
        </p:txBody>
      </p:sp>
      <p:sp>
        <p:nvSpPr>
          <p:cNvPr id="3" name="内容占位符 2">
            <a:extLst>
              <a:ext uri="{FF2B5EF4-FFF2-40B4-BE49-F238E27FC236}">
                <a16:creationId xmlns:a16="http://schemas.microsoft.com/office/drawing/2014/main" id="{0388EA35-F176-427D-B1C0-924E52A802F0}"/>
              </a:ext>
            </a:extLst>
          </p:cNvPr>
          <p:cNvSpPr>
            <a:spLocks noGrp="1"/>
          </p:cNvSpPr>
          <p:nvPr>
            <p:ph idx="1"/>
          </p:nvPr>
        </p:nvSpPr>
        <p:spPr>
          <a:xfrm>
            <a:off x="838200" y="1447060"/>
            <a:ext cx="10515600" cy="4729903"/>
          </a:xfrm>
        </p:spPr>
        <p:txBody>
          <a:bodyPr>
            <a:normAutofit fontScale="85000" lnSpcReduction="20000"/>
          </a:bodyPr>
          <a:lstStyle/>
          <a:p>
            <a:r>
              <a:rPr lang="zh-CN" altLang="en-US" sz="3800" b="1" dirty="0"/>
              <a:t>最优子结构</a:t>
            </a:r>
            <a:endParaRPr lang="en-US" altLang="zh-CN" sz="3800" b="1" dirty="0"/>
          </a:p>
          <a:p>
            <a:endParaRPr lang="en-US" altLang="zh-CN" dirty="0"/>
          </a:p>
          <a:p>
            <a:r>
              <a:rPr lang="zh-CN" altLang="en-US" dirty="0"/>
              <a:t>具有最优子结构也可能是适合用贪心的方法求解。</a:t>
            </a:r>
          </a:p>
          <a:p>
            <a:r>
              <a:rPr lang="zh-CN" altLang="en-US" dirty="0"/>
              <a:t>注意要确保我们考察了最优解中用到的所有子问题。</a:t>
            </a:r>
          </a:p>
          <a:p>
            <a:r>
              <a:rPr lang="zh-CN" altLang="en-US" dirty="0"/>
              <a:t>证明问题最优解的第一个组成部分是做出一个选择；</a:t>
            </a:r>
          </a:p>
          <a:p>
            <a:r>
              <a:rPr lang="zh-CN" altLang="en-US" dirty="0"/>
              <a:t>对于一个给定问题，在其可能的第一步选择中，你界定已经知道哪种选择才会得到最优解。你现在并不关心这种选择具体是如何得到的，只是假定已经知道了这种选择；</a:t>
            </a:r>
          </a:p>
          <a:p>
            <a:r>
              <a:rPr lang="zh-CN" altLang="en-US" dirty="0"/>
              <a:t>给定可获得的最优解的选择后，确定这次选择会产生哪些子问题，以及如何最好地刻画子问题空间；</a:t>
            </a:r>
          </a:p>
          <a:p>
            <a:r>
              <a:rPr lang="zh-CN" altLang="en-US" dirty="0"/>
              <a:t>证明作为构成原问题最优解的组成部分，每个子问题的解就是它本身的最优解。方法是反证法，考虑加入某个子问题的解不是其自身的最优解，那么就可以从原问题的解中用该子问题的最优解替换掉当前的非最优解，从而得到原问题的一个更优的解，从而与原问题最优解的假设矛盾。</a:t>
            </a:r>
          </a:p>
        </p:txBody>
      </p:sp>
    </p:spTree>
    <p:extLst>
      <p:ext uri="{BB962C8B-B14F-4D97-AF65-F5344CB8AC3E}">
        <p14:creationId xmlns:p14="http://schemas.microsoft.com/office/powerpoint/2010/main" val="140754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56224-9111-4D68-AE05-07CC8652BFCE}"/>
              </a:ext>
            </a:extLst>
          </p:cNvPr>
          <p:cNvSpPr>
            <a:spLocks noGrp="1"/>
          </p:cNvSpPr>
          <p:nvPr>
            <p:ph type="title"/>
          </p:nvPr>
        </p:nvSpPr>
        <p:spPr/>
        <p:txBody>
          <a:bodyPr/>
          <a:lstStyle/>
          <a:p>
            <a:r>
              <a:rPr lang="zh-CN" altLang="en-US" dirty="0"/>
              <a:t>动态规划基础</a:t>
            </a:r>
          </a:p>
        </p:txBody>
      </p:sp>
      <p:sp>
        <p:nvSpPr>
          <p:cNvPr id="3" name="内容占位符 2">
            <a:extLst>
              <a:ext uri="{FF2B5EF4-FFF2-40B4-BE49-F238E27FC236}">
                <a16:creationId xmlns:a16="http://schemas.microsoft.com/office/drawing/2014/main" id="{0388EA35-F176-427D-B1C0-924E52A802F0}"/>
              </a:ext>
            </a:extLst>
          </p:cNvPr>
          <p:cNvSpPr>
            <a:spLocks noGrp="1"/>
          </p:cNvSpPr>
          <p:nvPr>
            <p:ph idx="1"/>
          </p:nvPr>
        </p:nvSpPr>
        <p:spPr/>
        <p:txBody>
          <a:bodyPr/>
          <a:lstStyle/>
          <a:p>
            <a:r>
              <a:rPr lang="zh-CN" altLang="en-US" dirty="0"/>
              <a:t>要保持子问题空间尽量简单，只在必要时扩展。</a:t>
            </a:r>
          </a:p>
          <a:p>
            <a:endParaRPr lang="zh-CN" altLang="en-US" dirty="0"/>
          </a:p>
          <a:p>
            <a:r>
              <a:rPr lang="zh-CN" altLang="en-US" dirty="0"/>
              <a:t>最优子结构的不同体现在两个方面：</a:t>
            </a:r>
          </a:p>
          <a:p>
            <a:endParaRPr lang="zh-CN" altLang="en-US" dirty="0"/>
          </a:p>
          <a:p>
            <a:r>
              <a:rPr lang="zh-CN" altLang="en-US" dirty="0"/>
              <a:t>原问题的最优解中涉及多少个子问题；</a:t>
            </a:r>
          </a:p>
          <a:p>
            <a:r>
              <a:rPr lang="zh-CN" altLang="en-US" dirty="0"/>
              <a:t>确定最优解使用哪些子问题时，需要考察多少种选择。</a:t>
            </a:r>
          </a:p>
        </p:txBody>
      </p:sp>
    </p:spTree>
    <p:extLst>
      <p:ext uri="{BB962C8B-B14F-4D97-AF65-F5344CB8AC3E}">
        <p14:creationId xmlns:p14="http://schemas.microsoft.com/office/powerpoint/2010/main" val="23291796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2467</Words>
  <Application>Microsoft Office PowerPoint</Application>
  <PresentationFormat>宽屏</PresentationFormat>
  <Paragraphs>238</Paragraphs>
  <Slides>57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-apple-system</vt:lpstr>
      <vt:lpstr>等线</vt:lpstr>
      <vt:lpstr>等线 Light</vt:lpstr>
      <vt:lpstr>Arial</vt:lpstr>
      <vt:lpstr>Cambria Math</vt:lpstr>
      <vt:lpstr>Fira Sans</vt:lpstr>
      <vt:lpstr>Office 主题​​</vt:lpstr>
      <vt:lpstr>动态规划选讲</vt:lpstr>
      <vt:lpstr>PowerPoint 演示文稿</vt:lpstr>
      <vt:lpstr>动态规划（Dynamic Programming, DP）</vt:lpstr>
      <vt:lpstr>动态规划基础</vt:lpstr>
      <vt:lpstr>动态规划基础</vt:lpstr>
      <vt:lpstr>动态规划基础</vt:lpstr>
      <vt:lpstr>动态规划基础</vt:lpstr>
      <vt:lpstr>动态规划基础</vt:lpstr>
      <vt:lpstr>动态规划基础</vt:lpstr>
      <vt:lpstr>动态规划基础</vt:lpstr>
      <vt:lpstr>动态规划基础</vt:lpstr>
      <vt:lpstr>动态规划基础</vt:lpstr>
      <vt:lpstr>动态规划基础</vt:lpstr>
      <vt:lpstr>动态规划基础</vt:lpstr>
      <vt:lpstr>动态规划基础</vt:lpstr>
      <vt:lpstr>例题选讲</vt:lpstr>
      <vt:lpstr>最长上升子序列(LIS)</vt:lpstr>
      <vt:lpstr>最长上升子序列(LIS)</vt:lpstr>
      <vt:lpstr>最长上升子序列(LIS)</vt:lpstr>
      <vt:lpstr>最长上升子序列(LIS)</vt:lpstr>
      <vt:lpstr>最长上升子序列(LIS)</vt:lpstr>
      <vt:lpstr>最长上升子序列(LIS)</vt:lpstr>
      <vt:lpstr>最长上升子序列(LIS)</vt:lpstr>
      <vt:lpstr>最长上升子序列(LIS)</vt:lpstr>
      <vt:lpstr>最长上升子序列(LIS)</vt:lpstr>
      <vt:lpstr>最长上升子序列</vt:lpstr>
      <vt:lpstr>最长公共子序列(LCS)</vt:lpstr>
      <vt:lpstr>最长公共子序列(LCS)</vt:lpstr>
      <vt:lpstr>最长公共子序列(LCS)</vt:lpstr>
      <vt:lpstr>最长公共子序列(LCS)</vt:lpstr>
      <vt:lpstr>最长公共子序列(LCS)</vt:lpstr>
      <vt:lpstr>背包问题</vt:lpstr>
      <vt:lpstr>01背包</vt:lpstr>
      <vt:lpstr>01背包</vt:lpstr>
      <vt:lpstr>01背包</vt:lpstr>
      <vt:lpstr>完全背包</vt:lpstr>
      <vt:lpstr>完全背包</vt:lpstr>
      <vt:lpstr>多重背包</vt:lpstr>
      <vt:lpstr>多重背包</vt:lpstr>
      <vt:lpstr>多重背包</vt:lpstr>
      <vt:lpstr>混合背包</vt:lpstr>
      <vt:lpstr>二维费用背包</vt:lpstr>
      <vt:lpstr>分组背包</vt:lpstr>
      <vt:lpstr>分组背包</vt:lpstr>
      <vt:lpstr>背包问题变种</vt:lpstr>
      <vt:lpstr>树形DP</vt:lpstr>
      <vt:lpstr>树形DP</vt:lpstr>
      <vt:lpstr>树形DP</vt:lpstr>
      <vt:lpstr>区间DP</vt:lpstr>
      <vt:lpstr>区间DP</vt:lpstr>
      <vt:lpstr>区间DP</vt:lpstr>
      <vt:lpstr>区间DP</vt:lpstr>
      <vt:lpstr>其他</vt:lpstr>
      <vt:lpstr>记忆化搜索</vt:lpstr>
      <vt:lpstr>记忆化搜索</vt:lpstr>
      <vt:lpstr>记忆化搜索</vt:lpstr>
      <vt:lpstr>记忆化搜索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动态规划选讲</dc:title>
  <dc:creator>Administrator .</dc:creator>
  <cp:lastModifiedBy>Administrator .</cp:lastModifiedBy>
  <cp:revision>223</cp:revision>
  <dcterms:created xsi:type="dcterms:W3CDTF">2022-03-20T02:00:21Z</dcterms:created>
  <dcterms:modified xsi:type="dcterms:W3CDTF">2022-03-20T10:34:21Z</dcterms:modified>
</cp:coreProperties>
</file>