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92" r:id="rId7"/>
    <p:sldId id="299" r:id="rId8"/>
    <p:sldId id="295" r:id="rId9"/>
    <p:sldId id="293" r:id="rId10"/>
    <p:sldId id="294" r:id="rId11"/>
    <p:sldId id="296" r:id="rId12"/>
    <p:sldId id="259" r:id="rId13"/>
    <p:sldId id="263" r:id="rId14"/>
    <p:sldId id="262" r:id="rId15"/>
    <p:sldId id="261" r:id="rId16"/>
    <p:sldId id="272" r:id="rId17"/>
    <p:sldId id="271" r:id="rId18"/>
    <p:sldId id="265" r:id="rId19"/>
    <p:sldId id="266" r:id="rId20"/>
    <p:sldId id="297" r:id="rId21"/>
    <p:sldId id="267" r:id="rId22"/>
    <p:sldId id="268" r:id="rId23"/>
    <p:sldId id="269" r:id="rId24"/>
    <p:sldId id="270" r:id="rId25"/>
    <p:sldId id="273" r:id="rId26"/>
    <p:sldId id="29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C03E-7EAD-4E8D-8CC7-BDC38CC42C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C60-DEC3-43AE-8FFB-FBC2C3D497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functional/equal_to" TargetMode="External"/><Relationship Id="rId2" Type="http://schemas.openxmlformats.org/officeDocument/2006/relationships/hyperlink" Target="http://en.cppreference.com/w/cpp/utility/hash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cppreference.com/w/cpp/utility/pair" TargetMode="External"/><Relationship Id="rId4" Type="http://schemas.openxmlformats.org/officeDocument/2006/relationships/hyperlink" Target="http://en.cppreference.com/w/cpp/memory/allocato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62393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504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4998" y="2903006"/>
            <a:ext cx="7922004" cy="1051988"/>
          </a:xfrm>
        </p:spPr>
        <p:txBody>
          <a:bodyPr>
            <a:normAutofit/>
          </a:bodyPr>
          <a:lstStyle/>
          <a:p>
            <a:r>
              <a:rPr lang="zh-CN" alt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宋体" charset="0"/>
                <a:cs typeface="+mn-cs"/>
              </a:rPr>
              <a:t>哈希表、</a:t>
            </a:r>
            <a:r>
              <a:rPr lang="en-US" altLang="zh-CN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宋体" charset="0"/>
                <a:cs typeface="+mn-cs"/>
              </a:rPr>
              <a:t>ST</a:t>
            </a:r>
            <a:r>
              <a:rPr lang="zh-CN" altLang="en-US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宋体" charset="0"/>
                <a:cs typeface="+mn-cs"/>
              </a:rPr>
              <a:t>表、分块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D27B07-0232-4847-B900-785FCAC2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82" y="800859"/>
            <a:ext cx="7630087" cy="52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2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CAFF61-7CCA-44F4-B6FA-8BA89E60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49" y="414063"/>
            <a:ext cx="9278224" cy="60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99" y="3190096"/>
            <a:ext cx="2520315" cy="2600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9918" y="3828857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998244353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6427" y="1562064"/>
            <a:ext cx="75998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Print the result modulo 10</a:t>
            </a:r>
            <a:r>
              <a:rPr kumimoji="0" lang="zh-CN" altLang="zh-CN" sz="4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9</a:t>
            </a:r>
            <a:r>
              <a:rPr kumimoji="0" lang="zh-CN" altLang="zh-CN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inherit"/>
                <a:cs typeface="Times New Roman" panose="02020603050405020304" pitchFamily="18" charset="0"/>
              </a:rPr>
              <a:t> + 7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118" y="3024770"/>
            <a:ext cx="107520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在不需要排序的一般情况下，</a:t>
            </a:r>
            <a:r>
              <a:rPr lang="en-US" altLang="zh-CN" sz="2500" dirty="0" err="1"/>
              <a:t>unordered_map</a:t>
            </a:r>
            <a:r>
              <a:rPr lang="zh-CN" altLang="en-US" sz="2500" dirty="0"/>
              <a:t>在速度上会优于</a:t>
            </a:r>
            <a:r>
              <a:rPr lang="en-US" altLang="zh-CN" sz="2500" dirty="0"/>
              <a:t>map</a:t>
            </a:r>
          </a:p>
          <a:p>
            <a:r>
              <a:rPr lang="zh-CN" altLang="en-US" sz="2500" dirty="0"/>
              <a:t>但它可以被卡到</a:t>
            </a:r>
            <a:r>
              <a:rPr lang="en-US" altLang="zh-CN" sz="2500" dirty="0"/>
              <a:t>O(n)</a:t>
            </a:r>
            <a:r>
              <a:rPr lang="zh-CN" altLang="en-US" sz="2500" dirty="0"/>
              <a:t>查询，因为</a:t>
            </a:r>
            <a:r>
              <a:rPr lang="zh-CN" altLang="en-US" sz="2500" dirty="0">
                <a:sym typeface="+mn-ea"/>
              </a:rPr>
              <a:t>利用了位置是哈希对桶数取模这一点。GCC</a:t>
            </a:r>
            <a:r>
              <a:rPr lang="en-US" altLang="zh-CN" sz="2500" dirty="0">
                <a:sym typeface="+mn-ea"/>
              </a:rPr>
              <a:t> </a:t>
            </a:r>
            <a:r>
              <a:rPr lang="zh-CN" altLang="en-US" sz="2500" dirty="0">
                <a:sym typeface="+mn-ea"/>
              </a:rPr>
              <a:t>unordered_map 桶数的增长是在一个素数表上确定容量。然而GCC对于整数的默认哈希是直接返回本身的值，因此只要挑选一个表中的素数，然后不断插入和这个素数同余的整数，就可达到使之退化的目的。</a:t>
            </a:r>
            <a:endParaRPr lang="zh-CN" altLang="en-US" sz="2500" dirty="0"/>
          </a:p>
          <a:p>
            <a:endParaRPr lang="en-US" altLang="zh-CN" sz="2500" dirty="0"/>
          </a:p>
          <a:p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unordered_map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&lt;pair&lt;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int,int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&gt;,int&gt;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mp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500" dirty="0">
                <a:latin typeface="Consolas" panose="020B0609020204030204" pitchFamily="49" charset="0"/>
              </a:rPr>
              <a:t>//</a:t>
            </a:r>
            <a:r>
              <a:rPr lang="zh-CN" altLang="en-US" sz="2500" dirty="0">
                <a:latin typeface="Consolas" panose="020B0609020204030204" pitchFamily="49" charset="0"/>
              </a:rPr>
              <a:t>对于</a:t>
            </a:r>
            <a:r>
              <a:rPr lang="en-US" altLang="zh-CN" sz="2500" dirty="0" err="1">
                <a:latin typeface="Consolas" panose="020B0609020204030204" pitchFamily="49" charset="0"/>
              </a:rPr>
              <a:t>unordered_map</a:t>
            </a:r>
            <a:r>
              <a:rPr lang="en-US" altLang="zh-CN" sz="2500" dirty="0">
                <a:latin typeface="Consolas" panose="020B0609020204030204" pitchFamily="49" charset="0"/>
              </a:rPr>
              <a:t>,</a:t>
            </a:r>
            <a:r>
              <a:rPr lang="zh-CN" altLang="en-US" sz="2500" dirty="0">
                <a:latin typeface="Consolas" panose="020B0609020204030204" pitchFamily="49" charset="0"/>
              </a:rPr>
              <a:t>这样的</a:t>
            </a:r>
            <a:r>
              <a:rPr lang="en-US" altLang="zh-CN" sz="2500" dirty="0">
                <a:latin typeface="Consolas" panose="020B0609020204030204" pitchFamily="49" charset="0"/>
              </a:rPr>
              <a:t>key-value</a:t>
            </a:r>
            <a:r>
              <a:rPr lang="zh-CN" altLang="en-US" sz="2500" dirty="0">
                <a:latin typeface="Consolas" panose="020B0609020204030204" pitchFamily="49" charset="0"/>
              </a:rPr>
              <a:t>未定义其哈希函数</a:t>
            </a:r>
            <a:endParaRPr lang="en-US" altLang="zh-CN" sz="25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500" b="0" dirty="0">
                <a:effectLst/>
                <a:latin typeface="Consolas" panose="020B0609020204030204" pitchFamily="49" charset="0"/>
              </a:rPr>
              <a:t>map&lt;pair&lt;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int,int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&gt;,int&gt;</a:t>
            </a:r>
            <a:r>
              <a:rPr lang="en-US" altLang="zh-CN" sz="2500" b="0" dirty="0" err="1">
                <a:effectLst/>
                <a:latin typeface="Consolas" panose="020B0609020204030204" pitchFamily="49" charset="0"/>
              </a:rPr>
              <a:t>mp</a:t>
            </a:r>
            <a:r>
              <a:rPr lang="en-US" altLang="zh-CN" sz="2500" b="0" dirty="0"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7287" y="1967453"/>
            <a:ext cx="616659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dirty="0"/>
              <a:t>https://codeforces.com/blog/entry/21853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675" y="1096608"/>
            <a:ext cx="3305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Map </a:t>
            </a:r>
            <a:r>
              <a:rPr lang="zh-CN" altLang="en-US" sz="2400" dirty="0"/>
              <a:t>红黑树</a:t>
            </a:r>
            <a:endParaRPr lang="en-US" altLang="zh-CN" sz="2400" dirty="0"/>
          </a:p>
          <a:p>
            <a:r>
              <a:rPr lang="en-US" altLang="zh-CN" sz="2400" dirty="0" err="1"/>
              <a:t>unordered_map</a:t>
            </a:r>
            <a:r>
              <a:rPr lang="en-US" altLang="zh-CN" sz="2400" dirty="0"/>
              <a:t> </a:t>
            </a:r>
            <a:r>
              <a:rPr lang="zh-CN" altLang="en-US" sz="2400" dirty="0"/>
              <a:t>哈希表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1B710B-1627-41AC-9B7D-8FBDFA6786A6}"/>
              </a:ext>
            </a:extLst>
          </p:cNvPr>
          <p:cNvSpPr txBox="1"/>
          <p:nvPr/>
        </p:nvSpPr>
        <p:spPr>
          <a:xfrm>
            <a:off x="7231351" y="208967"/>
            <a:ext cx="51927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0" i="0" dirty="0">
                <a:effectLst/>
                <a:latin typeface="DejaVuSansMono"/>
              </a:rPr>
              <a:t>template&lt;</a:t>
            </a:r>
            <a:br>
              <a:rPr lang="en-US" altLang="zh-CN" sz="1600" dirty="0"/>
            </a:br>
            <a:r>
              <a:rPr lang="en-US" altLang="zh-CN" sz="1600" b="0" i="0" dirty="0">
                <a:effectLst/>
                <a:latin typeface="DejaVuSansMono"/>
              </a:rPr>
              <a:t>    class Key,</a:t>
            </a:r>
            <a:br>
              <a:rPr lang="en-US" altLang="zh-CN" sz="1600" b="0" i="0" dirty="0">
                <a:effectLst/>
                <a:latin typeface="DejaVuSansMono"/>
              </a:rPr>
            </a:br>
            <a:r>
              <a:rPr lang="en-US" altLang="zh-CN" sz="1600" b="0" i="0" dirty="0">
                <a:effectLst/>
                <a:latin typeface="DejaVuSansMono"/>
              </a:rPr>
              <a:t>    class T,</a:t>
            </a:r>
            <a:br>
              <a:rPr lang="en-US" altLang="zh-CN" sz="1600" b="0" i="0" dirty="0">
                <a:effectLst/>
                <a:latin typeface="DejaVuSansMono"/>
              </a:rPr>
            </a:br>
            <a:r>
              <a:rPr lang="en-US" altLang="zh-CN" sz="1600" b="0" i="0" dirty="0">
                <a:effectLst/>
                <a:latin typeface="DejaVuSansMono"/>
              </a:rPr>
              <a:t>    class Hash = </a:t>
            </a:r>
            <a:r>
              <a:rPr lang="en-US" altLang="zh-CN" sz="1600" b="0" i="0" u="none" strike="noStrike" dirty="0">
                <a:effectLst/>
                <a:latin typeface="DejaVuSans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std::hash</a:t>
            </a:r>
            <a:r>
              <a:rPr lang="en-US" altLang="zh-CN" sz="1600" b="0" i="0" dirty="0">
                <a:effectLst/>
                <a:latin typeface="DejaVuSansMono"/>
              </a:rPr>
              <a:t>&lt;Key&gt;,</a:t>
            </a:r>
            <a:br>
              <a:rPr lang="en-US" altLang="zh-CN" sz="1600" b="0" i="0" dirty="0">
                <a:effectLst/>
                <a:latin typeface="DejaVuSansMono"/>
              </a:rPr>
            </a:br>
            <a:r>
              <a:rPr lang="en-US" altLang="zh-CN" sz="1600" b="0" i="0" dirty="0">
                <a:effectLst/>
                <a:latin typeface="DejaVuSansMono"/>
              </a:rPr>
              <a:t>    class </a:t>
            </a:r>
            <a:r>
              <a:rPr lang="en-US" altLang="zh-CN" sz="1600" b="0" i="0" dirty="0" err="1">
                <a:effectLst/>
                <a:latin typeface="DejaVuSansMono"/>
              </a:rPr>
              <a:t>KeyEqual</a:t>
            </a:r>
            <a:r>
              <a:rPr lang="en-US" altLang="zh-CN" sz="1600" b="0" i="0" dirty="0">
                <a:effectLst/>
                <a:latin typeface="DejaVuSansMono"/>
              </a:rPr>
              <a:t> = </a:t>
            </a:r>
            <a:r>
              <a:rPr lang="en-US" altLang="zh-CN" sz="1600" b="0" i="0" u="none" strike="noStrike" dirty="0">
                <a:solidFill>
                  <a:srgbClr val="0563C1"/>
                </a:solidFill>
                <a:effectLst/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</a:t>
            </a:r>
            <a:r>
              <a:rPr lang="en-US" altLang="zh-CN" sz="1600" b="0" i="0" u="none" strike="noStrike" dirty="0" err="1">
                <a:effectLst/>
                <a:latin typeface="DejaVuSans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equal_to</a:t>
            </a:r>
            <a:r>
              <a:rPr lang="en-US" altLang="zh-CN" sz="1600" b="0" i="0" dirty="0">
                <a:effectLst/>
                <a:latin typeface="DejaVuSansMono"/>
              </a:rPr>
              <a:t>&lt;Key&gt;,</a:t>
            </a:r>
            <a:br>
              <a:rPr lang="en-US" altLang="zh-CN" sz="1600" b="0" i="0" dirty="0">
                <a:effectLst/>
                <a:latin typeface="DejaVuSansMono"/>
              </a:rPr>
            </a:br>
            <a:r>
              <a:rPr lang="en-US" altLang="zh-CN" sz="1600" b="0" i="0" dirty="0">
                <a:effectLst/>
                <a:latin typeface="DejaVuSansMono"/>
              </a:rPr>
              <a:t>    class Allocator = </a:t>
            </a:r>
            <a:r>
              <a:rPr lang="en-US" altLang="zh-CN" sz="1600" b="0" i="0" u="none" strike="noStrike" dirty="0">
                <a:effectLst/>
                <a:latin typeface="DejaVuSans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std::allocator</a:t>
            </a:r>
            <a:r>
              <a:rPr lang="en-US" altLang="zh-CN" sz="1600" b="0" i="0" dirty="0">
                <a:effectLst/>
                <a:latin typeface="DejaVuSansMono"/>
              </a:rPr>
              <a:t>&lt; </a:t>
            </a:r>
            <a:r>
              <a:rPr lang="en-US" altLang="zh-CN" sz="1600" b="0" i="0" u="none" strike="noStrike" dirty="0">
                <a:effectLst/>
                <a:latin typeface="DejaVuSans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std::pair</a:t>
            </a:r>
            <a:r>
              <a:rPr lang="en-US" altLang="zh-CN" sz="1600" b="0" i="0" dirty="0">
                <a:effectLst/>
                <a:latin typeface="DejaVuSansMono"/>
              </a:rPr>
              <a:t>&lt;const Key, T&gt; &gt;</a:t>
            </a:r>
          </a:p>
          <a:p>
            <a:r>
              <a:rPr lang="en-US" altLang="zh-CN" sz="1600" b="0" i="0" dirty="0">
                <a:effectLst/>
                <a:latin typeface="DejaVuSansMono"/>
              </a:rPr>
              <a:t>&gt; class </a:t>
            </a:r>
            <a:r>
              <a:rPr lang="en-US" altLang="zh-CN" sz="1600" b="0" i="0" dirty="0" err="1">
                <a:effectLst/>
                <a:latin typeface="DejaVuSansMono"/>
              </a:rPr>
              <a:t>unordered_map</a:t>
            </a:r>
            <a:r>
              <a:rPr lang="en-US" altLang="zh-CN" sz="1600" b="0" i="0" dirty="0">
                <a:effectLst/>
                <a:latin typeface="DejaVuSansMono"/>
              </a:rPr>
              <a:t>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6403" y="3198167"/>
            <a:ext cx="9034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hlinkClick r:id="rId2"/>
              </a:rPr>
              <a:t>https://codeforces.com/blog/entry/62393</a:t>
            </a:r>
            <a:endParaRPr lang="en-US" altLang="zh-CN" sz="2400" dirty="0">
              <a:hlinkClick r:id="rId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4827" y="2101444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自己写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函数防止被</a:t>
            </a:r>
            <a:r>
              <a:rPr lang="en-US" altLang="zh-CN" sz="2400" dirty="0"/>
              <a:t>hack</a:t>
            </a:r>
            <a:endParaRPr lang="zh-CN" altLang="en-US" sz="24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2C2BC8D-C24F-439B-9FF4-E62474669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403" y="4294890"/>
            <a:ext cx="8070210" cy="548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custom_hash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safe_map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7053" y="2008898"/>
            <a:ext cx="8857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map/</a:t>
            </a:r>
            <a:r>
              <a:rPr lang="en-US" altLang="zh-CN" sz="2400" dirty="0" err="1">
                <a:latin typeface="Times New Roman" panose="02020603050405020304" pitchFamily="18" charset="0"/>
              </a:rPr>
              <a:t>unordered_map</a:t>
            </a:r>
            <a:r>
              <a:rPr lang="zh-CN" altLang="en-US" sz="2400" dirty="0">
                <a:latin typeface="Times New Roman" panose="02020603050405020304" pitchFamily="18" charset="0"/>
              </a:rPr>
              <a:t>在遍历的时候，</a:t>
            </a:r>
            <a:r>
              <a:rPr lang="en-US" altLang="zh-CN" sz="2400" dirty="0">
                <a:latin typeface="Times New Roman" panose="02020603050405020304" pitchFamily="18" charset="0"/>
              </a:rPr>
              <a:t>map/</a:t>
            </a:r>
            <a:r>
              <a:rPr lang="en-US" altLang="zh-CN" sz="2400" dirty="0" err="1">
                <a:latin typeface="Times New Roman" panose="02020603050405020304" pitchFamily="18" charset="0"/>
              </a:rPr>
              <a:t>unordered_map</a:t>
            </a:r>
            <a:r>
              <a:rPr lang="en-US" altLang="zh-CN" sz="2400" dirty="0">
                <a:latin typeface="Times New Roman" panose="02020603050405020304" pitchFamily="18" charset="0"/>
              </a:rPr>
              <a:t>&lt;int, int&gt; m</a:t>
            </a:r>
            <a:r>
              <a:rPr lang="zh-CN" altLang="en-US" sz="2400" dirty="0">
                <a:latin typeface="Times New Roman" panose="02020603050405020304" pitchFamily="18" charset="0"/>
              </a:rPr>
              <a:t>可以直接通过</a:t>
            </a:r>
            <a:r>
              <a:rPr lang="en-US" altLang="zh-CN" sz="2400" dirty="0">
                <a:latin typeface="Times New Roman" panose="02020603050405020304" pitchFamily="18" charset="0"/>
              </a:rPr>
              <a:t>if(m[x])</a:t>
            </a:r>
            <a:r>
              <a:rPr lang="zh-CN" altLang="en-US" sz="2400" dirty="0">
                <a:latin typeface="Times New Roman" panose="02020603050405020304" pitchFamily="18" charset="0"/>
              </a:rPr>
              <a:t>看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的值是否出现过，但需要注意的是，这样去查询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是否出现的时候，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如果对应的key不存在，就会自动插入一个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key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，其value会调用默认构造函数。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所以仅仅为了查看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是否出现过使用建议用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m.find</a:t>
            </a:r>
            <a:r>
              <a:rPr lang="en-US" altLang="zh-CN" sz="2400" dirty="0">
                <a:latin typeface="Times New Roman" panose="02020603050405020304" pitchFamily="18" charset="0"/>
              </a:rPr>
              <a:t>(x)!=</a:t>
            </a:r>
            <a:r>
              <a:rPr lang="en-US" altLang="zh-CN" sz="2400" dirty="0" err="1">
                <a:latin typeface="Times New Roman" panose="02020603050405020304" pitchFamily="18" charset="0"/>
              </a:rPr>
              <a:t>m.end</a:t>
            </a:r>
            <a:r>
              <a:rPr lang="en-US" altLang="zh-CN" sz="2400" dirty="0">
                <a:latin typeface="Times New Roman" panose="02020603050405020304" pitchFamily="18" charset="0"/>
              </a:rPr>
              <a:t>(),</a:t>
            </a:r>
            <a:r>
              <a:rPr lang="zh-CN" altLang="en-US" sz="2400" dirty="0">
                <a:latin typeface="Times New Roman" panose="02020603050405020304" pitchFamily="18" charset="0"/>
              </a:rPr>
              <a:t>不然就会在不经意间改变整个</a:t>
            </a:r>
            <a:r>
              <a:rPr lang="en-US" altLang="zh-CN" sz="2400" dirty="0">
                <a:latin typeface="Times New Roman" panose="02020603050405020304" pitchFamily="18" charset="0"/>
              </a:rPr>
              <a:t>map/</a:t>
            </a:r>
            <a:r>
              <a:rPr lang="zh-CN" altLang="en-US" sz="2400" dirty="0">
                <a:latin typeface="Times New Roman" panose="02020603050405020304" pitchFamily="18" charset="0"/>
              </a:rPr>
              <a:t>unordered_map。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8378" y="279122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做题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3364" y="2598003"/>
            <a:ext cx="840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对于每个表情状态，有</a:t>
            </a:r>
            <a:r>
              <a:rPr lang="en-US" altLang="zh-CN" sz="2400" dirty="0" err="1"/>
              <a:t>m_i</a:t>
            </a:r>
            <a:r>
              <a:rPr lang="zh-CN" altLang="en-US" sz="2400" dirty="0">
                <a:ea typeface="宋体" charset="0"/>
              </a:rPr>
              <a:t>个有效聊天信号，对于每个信号，</a:t>
            </a:r>
          </a:p>
          <a:p>
            <a:r>
              <a:rPr lang="zh-CN" altLang="en-US" sz="2400" dirty="0">
                <a:ea typeface="宋体" charset="0"/>
              </a:rPr>
              <a:t>有两个属性，一个是</a:t>
            </a:r>
            <a:r>
              <a:rPr lang="en-US" altLang="zh-CN" sz="2400" dirty="0">
                <a:ea typeface="宋体" charset="0"/>
              </a:rPr>
              <a:t>t</a:t>
            </a:r>
            <a:r>
              <a:rPr lang="zh-CN" altLang="en-US" sz="2400" dirty="0">
                <a:ea typeface="宋体" charset="0"/>
              </a:rPr>
              <a:t>（题目的查询），另一个是</a:t>
            </a:r>
            <a:r>
              <a:rPr lang="en-US" altLang="zh-CN" sz="2400" dirty="0">
                <a:ea typeface="宋体" charset="0"/>
              </a:rPr>
              <a:t>s</a:t>
            </a:r>
            <a:r>
              <a:rPr lang="zh-CN" altLang="en-US" sz="2400" dirty="0">
                <a:ea typeface="宋体" charset="0"/>
              </a:rPr>
              <a:t>（答案）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52506" y="1753298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</a:t>
            </a:r>
            <a:r>
              <a:rPr lang="zh-CN" altLang="en-US" sz="2400" dirty="0"/>
              <a:t>表</a:t>
            </a:r>
            <a:endParaRPr lang="en-US" altLang="zh-CN" sz="2400" dirty="0"/>
          </a:p>
          <a:p>
            <a:r>
              <a:rPr lang="zh-CN" altLang="en-US" sz="2400" dirty="0"/>
              <a:t>用于解决多次查询（仅支持可重复贡献问题）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2506" y="3116020"/>
            <a:ext cx="8086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RMQ(Range Min/Max Query)</a:t>
            </a:r>
            <a:r>
              <a:rPr lang="zh-CN" altLang="en-US" sz="2400" dirty="0"/>
              <a:t>问题：</a:t>
            </a:r>
            <a:endParaRPr lang="en-US" altLang="zh-CN" sz="2400" dirty="0"/>
          </a:p>
          <a:p>
            <a:r>
              <a:rPr lang="zh-CN" altLang="en-US" sz="2400" dirty="0"/>
              <a:t>给定长度为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的数列，和</a:t>
            </a:r>
            <a:r>
              <a:rPr lang="en-US" altLang="zh-CN" sz="2400" dirty="0"/>
              <a:t>M</a:t>
            </a:r>
            <a:r>
              <a:rPr lang="zh-CN" altLang="en-US" sz="2400" dirty="0"/>
              <a:t>次询问（查询</a:t>
            </a:r>
            <a:r>
              <a:rPr lang="en-US" altLang="zh-CN" sz="2400" dirty="0"/>
              <a:t>L</a:t>
            </a:r>
            <a:r>
              <a:rPr lang="zh-CN" altLang="en-US" sz="2400" dirty="0"/>
              <a:t>到</a:t>
            </a:r>
            <a:r>
              <a:rPr lang="en-US" altLang="zh-CN" sz="2400" dirty="0"/>
              <a:t>R</a:t>
            </a:r>
            <a:r>
              <a:rPr lang="zh-CN" altLang="en-US" sz="2400" dirty="0"/>
              <a:t>的最小值）</a:t>
            </a:r>
            <a:r>
              <a:rPr lang="en-US" altLang="zh-CN" sz="2400" dirty="0"/>
              <a:t>N,M</a:t>
            </a:r>
            <a:r>
              <a:rPr lang="zh-CN" altLang="en-US" sz="2400" dirty="0"/>
              <a:t>小于</a:t>
            </a:r>
            <a:r>
              <a:rPr lang="en-US" altLang="zh-CN" sz="2400" dirty="0"/>
              <a:t>1e6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9685" y="1976678"/>
            <a:ext cx="860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Fira Sans" panose="020B0503050000020004" pitchFamily="34" charset="0"/>
              </a:rPr>
              <a:t>暴力（划掉）</a:t>
            </a:r>
            <a:endParaRPr lang="en-US" altLang="zh-CN" sz="2400" dirty="0">
              <a:latin typeface="Fira Sans" panose="020B0503050000020004" pitchFamily="34" charset="0"/>
            </a:endParaRPr>
          </a:p>
          <a:p>
            <a:r>
              <a:rPr lang="zh-CN" altLang="en-US" sz="2400" dirty="0">
                <a:latin typeface="Fira Sans" panose="020B0503050000020004" pitchFamily="34" charset="0"/>
              </a:rPr>
              <a:t>分块暴力（可能会被卡）</a:t>
            </a:r>
            <a:endParaRPr lang="en-US" altLang="zh-CN" sz="2400" dirty="0">
              <a:latin typeface="Fira Sans" panose="020B0503050000020004" pitchFamily="34" charset="0"/>
            </a:endParaRPr>
          </a:p>
          <a:p>
            <a:r>
              <a:rPr lang="en-US" altLang="zh-CN" sz="2400" dirty="0"/>
              <a:t>ST</a:t>
            </a:r>
            <a:r>
              <a:rPr lang="zh-CN" altLang="en-US" sz="2400" dirty="0"/>
              <a:t>表（好写，仅支持 可重复贡献问题，不支持修改）</a:t>
            </a:r>
            <a:endParaRPr lang="en-US" altLang="zh-CN" sz="2400" dirty="0"/>
          </a:p>
          <a:p>
            <a:r>
              <a:rPr lang="zh-CN" altLang="en-US" sz="2400" dirty="0"/>
              <a:t>线段树（功能更强大，支持多次修改，建树</a:t>
            </a:r>
            <a:r>
              <a:rPr lang="en-US" altLang="zh-CN" sz="2400" dirty="0" err="1"/>
              <a:t>nlogn</a:t>
            </a:r>
            <a:r>
              <a:rPr lang="zh-CN" altLang="en-US" sz="2400" dirty="0"/>
              <a:t>，查询</a:t>
            </a:r>
            <a:r>
              <a:rPr lang="en-US" altLang="zh-CN" sz="2400" dirty="0" err="1"/>
              <a:t>logn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树状数组（同线段树，常数更小）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06784" y="148935"/>
            <a:ext cx="7878661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哈希表又称散列表，一种以 </a:t>
            </a:r>
            <a:r>
              <a:rPr lang="en-US" altLang="zh-CN" sz="2500" b="0" i="0" dirty="0">
                <a:effectLst/>
                <a:latin typeface="Fira Sans" panose="020B0503050000020004" pitchFamily="34" charset="0"/>
              </a:rPr>
              <a:t>"key-value" </a:t>
            </a:r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形式存储数据的数据结构。</a:t>
            </a:r>
            <a:endParaRPr lang="en-US" altLang="zh-CN" sz="2500" b="0" i="0" dirty="0">
              <a:effectLst/>
              <a:latin typeface="Fira Sans" panose="020B0503050000020004" pitchFamily="34" charset="0"/>
            </a:endParaRPr>
          </a:p>
          <a:p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所谓以 </a:t>
            </a:r>
            <a:r>
              <a:rPr lang="en-US" altLang="zh-CN" sz="2500" b="0" i="0" dirty="0">
                <a:effectLst/>
                <a:latin typeface="Fira Sans" panose="020B0503050000020004" pitchFamily="34" charset="0"/>
              </a:rPr>
              <a:t>"key-value" </a:t>
            </a:r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形式存储数据，是指任意的键值 </a:t>
            </a:r>
            <a:r>
              <a:rPr lang="en-US" altLang="zh-CN" sz="2500" b="0" i="0" dirty="0">
                <a:effectLst/>
                <a:latin typeface="Fira Sans" panose="020B0503050000020004" pitchFamily="34" charset="0"/>
              </a:rPr>
              <a:t>key </a:t>
            </a:r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都唯一对应到内存中的某个位置。只需要输入查找的键值，就可以快速地找到其对应的 </a:t>
            </a:r>
            <a:r>
              <a:rPr lang="en-US" altLang="zh-CN" sz="2500" b="0" i="0" dirty="0">
                <a:effectLst/>
                <a:latin typeface="Fira Sans" panose="020B0503050000020004" pitchFamily="34" charset="0"/>
              </a:rPr>
              <a:t>value</a:t>
            </a:r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。可以把哈希表理解为一种高级的数组，这种数组的下标可以是很大的整数，浮点数，字符串甚至结构体。</a:t>
            </a:r>
            <a:endParaRPr lang="zh-CN" altLang="en-US" sz="2500" dirty="0"/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70" y="2934313"/>
            <a:ext cx="4218569" cy="32418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277" y="3160333"/>
            <a:ext cx="3696216" cy="31246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2389" y="269055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做题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DC32B-8E4D-4CB9-A239-30CD386A621B}"/>
              </a:ext>
            </a:extLst>
          </p:cNvPr>
          <p:cNvSpPr txBox="1"/>
          <p:nvPr/>
        </p:nvSpPr>
        <p:spPr>
          <a:xfrm>
            <a:off x="4783822" y="2931466"/>
            <a:ext cx="4091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昨天的</a:t>
            </a:r>
            <a:r>
              <a:rPr lang="en-US" altLang="zh-CN" sz="24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M</a:t>
            </a:r>
            <a:r>
              <a:rPr lang="zh-CN" altLang="en-US" sz="24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题：云烟团队激励</a:t>
            </a:r>
          </a:p>
        </p:txBody>
      </p:sp>
    </p:spTree>
    <p:extLst>
      <p:ext uri="{BB962C8B-B14F-4D97-AF65-F5344CB8AC3E}">
        <p14:creationId xmlns:p14="http://schemas.microsoft.com/office/powerpoint/2010/main" val="228072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25" y="154678"/>
            <a:ext cx="6118174" cy="65486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95781" y="2248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25754" y="3254928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分块是一种将大的问题拆解成几个小问题求解，</a:t>
            </a:r>
            <a:endParaRPr lang="en-US" altLang="zh-CN" sz="2400" dirty="0"/>
          </a:p>
          <a:p>
            <a:r>
              <a:rPr lang="zh-CN" altLang="en-US" sz="2400" dirty="0"/>
              <a:t>是一种优雅的暴力。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4162" y="212241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分块为啥能优化时间？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74AA3C-8F7B-4852-BA2F-ADC1E6987B06}"/>
              </a:ext>
            </a:extLst>
          </p:cNvPr>
          <p:cNvSpPr txBox="1"/>
          <p:nvPr/>
        </p:nvSpPr>
        <p:spPr>
          <a:xfrm>
            <a:off x="4840447" y="3571396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n/len+2*</a:t>
            </a:r>
            <a:r>
              <a:rPr lang="en-US" altLang="zh-CN" sz="2400" dirty="0" err="1"/>
              <a:t>len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36772" y="2371444"/>
            <a:ext cx="95173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将一个长度为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的序列分为多个块后（假定每个块的长度为</a:t>
            </a:r>
            <a:r>
              <a:rPr lang="en-US" altLang="zh-CN" sz="2400" dirty="0"/>
              <a:t>sqrt(n)</a:t>
            </a:r>
            <a:r>
              <a:rPr lang="zh-CN" altLang="en-US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需要注意的有几个问题：</a:t>
            </a:r>
            <a:endParaRPr lang="en-US" altLang="zh-CN" sz="2400" dirty="0"/>
          </a:p>
          <a:p>
            <a:r>
              <a:rPr lang="zh-CN" altLang="en-US" sz="2400" dirty="0"/>
              <a:t>每个块存储的应该是什么信息</a:t>
            </a:r>
            <a:endParaRPr lang="en-US" altLang="zh-CN" sz="2400" dirty="0"/>
          </a:p>
          <a:p>
            <a:r>
              <a:rPr lang="zh-CN" altLang="en-US" sz="2400" dirty="0"/>
              <a:t>对于完整的块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==sqrt(n))</a:t>
            </a:r>
            <a:r>
              <a:rPr lang="zh-CN" altLang="en-US" sz="2400" dirty="0"/>
              <a:t>，我们要怎么处理</a:t>
            </a:r>
            <a:endParaRPr lang="en-US" altLang="zh-CN" sz="2400" dirty="0"/>
          </a:p>
          <a:p>
            <a:r>
              <a:rPr lang="zh-CN" altLang="en-US" sz="2400" dirty="0"/>
              <a:t>对于不完整的块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&lt;sqrt(n))</a:t>
            </a:r>
            <a:r>
              <a:rPr lang="zh-CN" altLang="en-US" sz="2400" dirty="0"/>
              <a:t>，我们又要怎么处理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FA6A24-AA56-4DC9-BD60-800DF606C59C}"/>
              </a:ext>
            </a:extLst>
          </p:cNvPr>
          <p:cNvSpPr txBox="1"/>
          <p:nvPr/>
        </p:nvSpPr>
        <p:spPr>
          <a:xfrm>
            <a:off x="2348917" y="2281805"/>
            <a:ext cx="69381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Why </a:t>
            </a:r>
            <a:r>
              <a:rPr lang="zh-CN" altLang="en-US" sz="2400" dirty="0"/>
              <a:t>分块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分块的本质就是暴力，所以可以维护的东西很多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理论上复杂度是</a:t>
            </a:r>
            <a:r>
              <a:rPr lang="en-US" altLang="zh-CN" sz="2400" dirty="0"/>
              <a:t>sqrt()</a:t>
            </a:r>
            <a:r>
              <a:rPr lang="zh-CN" altLang="en-US" sz="2400" dirty="0"/>
              <a:t>级别，比</a:t>
            </a:r>
            <a:r>
              <a:rPr lang="en-US" altLang="zh-CN" sz="2400" dirty="0"/>
              <a:t>for1-n</a:t>
            </a:r>
            <a:r>
              <a:rPr lang="zh-CN" altLang="en-US" sz="2400" dirty="0"/>
              <a:t>优化了不少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空间要求不高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0011" y="274088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做题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7DC32B-8E4D-4CB9-A239-30CD386A621B}"/>
              </a:ext>
            </a:extLst>
          </p:cNvPr>
          <p:cNvSpPr txBox="1"/>
          <p:nvPr/>
        </p:nvSpPr>
        <p:spPr>
          <a:xfrm>
            <a:off x="4559527" y="2053714"/>
            <a:ext cx="512379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昨天的</a:t>
            </a:r>
            <a:r>
              <a:rPr lang="en-US" altLang="zh-CN" sz="26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N</a:t>
            </a:r>
            <a:r>
              <a:rPr lang="zh-CN" altLang="en-US" sz="26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charset="0"/>
              </a:rPr>
              <a:t>题： 云烟科技争锋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92B5D3-D9DB-402D-94E3-9C75B748E210}"/>
              </a:ext>
            </a:extLst>
          </p:cNvPr>
          <p:cNvSpPr txBox="1"/>
          <p:nvPr/>
        </p:nvSpPr>
        <p:spPr>
          <a:xfrm>
            <a:off x="4538445" y="3912306"/>
            <a:ext cx="670070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https://www.luogu.com.cn/problem/P5048</a:t>
            </a:r>
            <a:endParaRPr lang="en-US" altLang="zh-CN" sz="2400" dirty="0">
              <a:hlinkClick r:id="rId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A82269-3643-4B0C-82A7-C839E5B787B3}"/>
              </a:ext>
            </a:extLst>
          </p:cNvPr>
          <p:cNvSpPr txBox="1"/>
          <p:nvPr/>
        </p:nvSpPr>
        <p:spPr>
          <a:xfrm>
            <a:off x="4538445" y="431108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https://pastebin.com/x1qHnUY5</a:t>
            </a:r>
          </a:p>
        </p:txBody>
      </p:sp>
    </p:spTree>
    <p:extLst>
      <p:ext uri="{BB962C8B-B14F-4D97-AF65-F5344CB8AC3E}">
        <p14:creationId xmlns:p14="http://schemas.microsoft.com/office/powerpoint/2010/main" val="25429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76663" y="525958"/>
            <a:ext cx="990252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>
                <a:latin typeface="Fira Sans" panose="020B0503050000020004" pitchFamily="34" charset="0"/>
              </a:rPr>
              <a:t>哈希函数</a:t>
            </a:r>
            <a:endParaRPr lang="en-US" altLang="zh-CN" sz="2500" b="0" i="0" dirty="0">
              <a:effectLst/>
              <a:latin typeface="Fira Sans" panose="020B0503050000020004" pitchFamily="34" charset="0"/>
            </a:endParaRPr>
          </a:p>
          <a:p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要让键值对应到内存中的位置，就要为键值计算索引，也就是计算这个数据应该放到哪里。这个根据键值计算索引的函数就叫做哈希函数，也称散列函数。</a:t>
            </a:r>
            <a:endParaRPr lang="en-US" altLang="zh-CN" sz="2500" b="0" i="0" dirty="0">
              <a:effectLst/>
              <a:latin typeface="Fira Sans" panose="020B0503050000020004" pitchFamily="34" charset="0"/>
            </a:endParaRPr>
          </a:p>
          <a:p>
            <a:r>
              <a:rPr lang="zh-CN" altLang="en-US" sz="2500" b="0" i="0" dirty="0">
                <a:effectLst/>
                <a:latin typeface="Fira Sans" panose="020B0503050000020004" pitchFamily="34" charset="0"/>
              </a:rPr>
              <a:t>举个例子，如果键值是一个人的身份证号码，哈希函数就可以是号码的后四位，当然也可以是号码的前四位。生活中常用的“手机尾号”也是一种哈希函数。哈希函数应当易于计算，并且尽量使计算出来的索引均匀分布。</a:t>
            </a:r>
            <a:endParaRPr lang="zh-CN" altLang="en-US" sz="25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" y="3813503"/>
            <a:ext cx="12133277" cy="2706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0104" y="1677210"/>
            <a:ext cx="88071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在 </a:t>
            </a:r>
            <a:r>
              <a:rPr lang="en-US" altLang="zh-CN" sz="2400" b="0" i="0" dirty="0">
                <a:effectLst/>
                <a:latin typeface="Fira Sans" panose="020B0503050000020004" pitchFamily="34" charset="0"/>
              </a:rPr>
              <a:t>OI </a:t>
            </a:r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中，最常见的情况应该是键值为整数的情况。当键值的范围比较小的时候，可以直接把键值作为数组的下标，但当键值的范围比较大，比如以 </a:t>
            </a:r>
            <a:r>
              <a:rPr lang="en-US" altLang="zh-CN" sz="2400" dirty="0">
                <a:latin typeface="Fira Sans" panose="020B0503050000020004" pitchFamily="34" charset="0"/>
              </a:rPr>
              <a:t>1e9</a:t>
            </a:r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 范围内的整数作为键值的时候，就需要用到哈希表。一般把键值模一个较大的质数作为索引，也就是取 </a:t>
            </a:r>
            <a:r>
              <a:rPr lang="en-US" altLang="zh-CN" sz="2400" b="0" i="0" dirty="0">
                <a:effectLst/>
                <a:latin typeface="Fira Sans" panose="020B0503050000020004" pitchFamily="34" charset="0"/>
              </a:rPr>
              <a:t>f(x)=x mod M</a:t>
            </a:r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 作为哈希函数。另一种比较常见的情况是 </a:t>
            </a:r>
            <a:r>
              <a:rPr lang="en-US" altLang="zh-CN" sz="2400" b="0" i="0" dirty="0">
                <a:effectLst/>
                <a:latin typeface="Fira Sans" panose="020B0503050000020004" pitchFamily="34" charset="0"/>
              </a:rPr>
              <a:t>key </a:t>
            </a:r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为字符串的情况，在 </a:t>
            </a:r>
            <a:r>
              <a:rPr lang="en-US" altLang="zh-CN" sz="2400" b="0" i="0" dirty="0">
                <a:effectLst/>
                <a:latin typeface="Fira Sans" panose="020B0503050000020004" pitchFamily="34" charset="0"/>
              </a:rPr>
              <a:t>OI </a:t>
            </a:r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中，一般不直接把字符串作为键值，而是先算出字符串的哈希值，再把其哈希值作为键值插入到哈希表里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7426" y="2035503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冲突与处理冲突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7241" y="2962731"/>
            <a:ext cx="47152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6023" tIns="0" rIns="46023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如果对于任意的键值，哈希函数计算出来的索引都不相同，那只用根据索引把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Fira Mono" panose="020B0509050000020004" pitchFamily="49" charset="0"/>
              </a:rPr>
              <a:t>(key, value)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 放到对应的位置就行了。但实际上，常常会出现两个不同的键值，他们用哈希函数计算出来的索引是相同的。这时候就需要一些方法来处理冲突。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24" y="717475"/>
            <a:ext cx="6765335" cy="5226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BABEB-6D0A-4221-AA66-D5679D24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3" y="16778"/>
            <a:ext cx="11226800" cy="279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326902-06EC-4373-B03A-53838FDDF1D9}"/>
              </a:ext>
            </a:extLst>
          </p:cNvPr>
          <p:cNvSpPr txBox="1"/>
          <p:nvPr/>
        </p:nvSpPr>
        <p:spPr>
          <a:xfrm>
            <a:off x="1952929" y="30570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开放寻址法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443699-E63D-4E65-A3A2-05A3EB085A8D}"/>
              </a:ext>
            </a:extLst>
          </p:cNvPr>
          <p:cNvSpPr txBox="1"/>
          <p:nvPr/>
        </p:nvSpPr>
        <p:spPr>
          <a:xfrm>
            <a:off x="2015549" y="4047223"/>
            <a:ext cx="74539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Hash(key) = (Hash(key) + F(i)) % size     i=0,1,2,…, size – 1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A8F49F-7386-4A32-A24C-A8252B90AFC1}"/>
              </a:ext>
            </a:extLst>
          </p:cNvPr>
          <p:cNvSpPr txBox="1"/>
          <p:nvPr/>
        </p:nvSpPr>
        <p:spPr>
          <a:xfrm>
            <a:off x="1952929" y="4597167"/>
            <a:ext cx="5790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/>
              <a:t>不冲突 直接塞进去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冲突了 不停挪位置直到不冲突再塞进去</a:t>
            </a: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/>
              <a:t>冲突后需要的时间更多</a:t>
            </a:r>
          </a:p>
        </p:txBody>
      </p:sp>
    </p:spTree>
    <p:extLst>
      <p:ext uri="{BB962C8B-B14F-4D97-AF65-F5344CB8AC3E}">
        <p14:creationId xmlns:p14="http://schemas.microsoft.com/office/powerpoint/2010/main" val="204698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58A0643-1A0A-4739-B626-D35F698FDAF7}"/>
              </a:ext>
            </a:extLst>
          </p:cNvPr>
          <p:cNvSpPr txBox="1"/>
          <p:nvPr/>
        </p:nvSpPr>
        <p:spPr>
          <a:xfrm>
            <a:off x="1268835" y="2558209"/>
            <a:ext cx="97207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Times New Roman" panose="02020603050405020304" pitchFamily="18" charset="0"/>
              </a:rPr>
              <a:t>考虑用开放寻址法将关键字 10、22、31、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、1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、28、17 插入到一长度为 m=</a:t>
            </a:r>
            <a:r>
              <a:rPr lang="en-US" altLang="zh-CN" sz="2600" dirty="0">
                <a:latin typeface="Times New Roman" panose="02020603050405020304" pitchFamily="18" charset="0"/>
              </a:rPr>
              <a:t>10</a:t>
            </a:r>
            <a:r>
              <a:rPr lang="zh-CN" altLang="en-US" sz="2600" dirty="0">
                <a:latin typeface="Times New Roman" panose="02020603050405020304" pitchFamily="18" charset="0"/>
              </a:rPr>
              <a:t>的哈希表中，哈希函数为 h(k)=k</a:t>
            </a:r>
            <a:r>
              <a:rPr lang="en-US" altLang="zh-CN" sz="2600" dirty="0">
                <a:latin typeface="Times New Roman" panose="02020603050405020304" pitchFamily="18" charset="0"/>
              </a:rPr>
              <a:t>%m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en-US" altLang="zh-CN" sz="2600" dirty="0">
                <a:latin typeface="Times New Roman" panose="02020603050405020304" pitchFamily="18" charset="0"/>
              </a:rPr>
              <a:t>F(i)=1..m-1, </a:t>
            </a:r>
            <a:r>
              <a:rPr lang="zh-CN" altLang="en-US" sz="2600" dirty="0">
                <a:latin typeface="Times New Roman" panose="02020603050405020304" pitchFamily="18" charset="0"/>
              </a:rPr>
              <a:t>插入的平均复杂度是啥。</a:t>
            </a:r>
          </a:p>
        </p:txBody>
      </p:sp>
    </p:spTree>
    <p:extLst>
      <p:ext uri="{BB962C8B-B14F-4D97-AF65-F5344CB8AC3E}">
        <p14:creationId xmlns:p14="http://schemas.microsoft.com/office/powerpoint/2010/main" val="324650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9CCEB34-B3AB-4391-B348-868222F6A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4752" y="184115"/>
            <a:ext cx="6627304" cy="57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8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D5068D-C740-4F90-9DC2-DC8B14C7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9" y="125835"/>
            <a:ext cx="6998619" cy="41303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8A1ED0-FAB2-4C34-A0BB-D50F24B08909}"/>
              </a:ext>
            </a:extLst>
          </p:cNvPr>
          <p:cNvSpPr txBox="1"/>
          <p:nvPr/>
        </p:nvSpPr>
        <p:spPr>
          <a:xfrm>
            <a:off x="8548382" y="2306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拉链法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7562E5-0A89-4C6D-9E6C-D1A817D60857}"/>
              </a:ext>
            </a:extLst>
          </p:cNvPr>
          <p:cNvSpPr txBox="1"/>
          <p:nvPr/>
        </p:nvSpPr>
        <p:spPr>
          <a:xfrm>
            <a:off x="1343341" y="4857226"/>
            <a:ext cx="5620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对于冲突的，开一个链表（</a:t>
            </a:r>
            <a:r>
              <a:rPr lang="en-US" altLang="zh-CN" sz="2400" dirty="0"/>
              <a:t>vector</a:t>
            </a:r>
            <a:r>
              <a:rPr lang="zh-CN" altLang="en-US" sz="2400" dirty="0"/>
              <a:t>）存储</a:t>
            </a:r>
            <a:endParaRPr lang="en-US" altLang="zh-CN" sz="2400" dirty="0"/>
          </a:p>
          <a:p>
            <a:r>
              <a:rPr lang="zh-CN" altLang="en-US" sz="2400" dirty="0"/>
              <a:t>空间换时间，但有时候也不一定快</a:t>
            </a:r>
          </a:p>
        </p:txBody>
      </p:sp>
    </p:spTree>
    <p:extLst>
      <p:ext uri="{BB962C8B-B14F-4D97-AF65-F5344CB8AC3E}">
        <p14:creationId xmlns:p14="http://schemas.microsoft.com/office/powerpoint/2010/main" val="27890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1255</Words>
  <Application>Microsoft Office PowerPoint</Application>
  <PresentationFormat>宽屏</PresentationFormat>
  <Paragraphs>69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DejaVuSansMono</vt:lpstr>
      <vt:lpstr>等线</vt:lpstr>
      <vt:lpstr>等线 Light</vt:lpstr>
      <vt:lpstr>Arial</vt:lpstr>
      <vt:lpstr>Consolas</vt:lpstr>
      <vt:lpstr>Fira Sans</vt:lpstr>
      <vt:lpstr>Times New Roman</vt:lpstr>
      <vt:lpstr>Office 主题​​</vt:lpstr>
      <vt:lpstr>哈希表、ST表、分块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哈希表、ST表、分块</dc:title>
  <dc:creator>Yiwei Gan</dc:creator>
  <cp:lastModifiedBy>聂 云</cp:lastModifiedBy>
  <cp:revision>201</cp:revision>
  <dcterms:created xsi:type="dcterms:W3CDTF">2022-03-13T03:16:08Z</dcterms:created>
  <dcterms:modified xsi:type="dcterms:W3CDTF">2022-03-13T15:23:00Z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