
<file path=[Content_Types].xml><?xml version="1.0" encoding="utf-8"?>
<Types xmlns="http://schemas.openxmlformats.org/package/2006/content-types">
  <Default Extension="apng" ContentType="image/png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5" r:id="rId7"/>
    <p:sldId id="266" r:id="rId8"/>
    <p:sldId id="262" r:id="rId9"/>
    <p:sldId id="272" r:id="rId10"/>
    <p:sldId id="280" r:id="rId11"/>
    <p:sldId id="267" r:id="rId12"/>
    <p:sldId id="299" r:id="rId13"/>
    <p:sldId id="296" r:id="rId14"/>
    <p:sldId id="301" r:id="rId15"/>
    <p:sldId id="297" r:id="rId16"/>
    <p:sldId id="271" r:id="rId17"/>
    <p:sldId id="290" r:id="rId18"/>
    <p:sldId id="292" r:id="rId19"/>
    <p:sldId id="293" r:id="rId20"/>
    <p:sldId id="294" r:id="rId21"/>
    <p:sldId id="295" r:id="rId22"/>
    <p:sldId id="300" r:id="rId23"/>
    <p:sldId id="285" r:id="rId24"/>
    <p:sldId id="28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0" autoAdjust="0"/>
    <p:restoredTop sz="94660"/>
  </p:normalViewPr>
  <p:slideViewPr>
    <p:cSldViewPr snapToGrid="0">
      <p:cViewPr>
        <p:scale>
          <a:sx n="120" d="100"/>
          <a:sy n="120" d="100"/>
        </p:scale>
        <p:origin x="90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9:07:09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684 74 24575,'-9'-7'0,"-1"0"0,1 1 0,-1 1 0,-1 0 0,-21-8 0,6 2 0,15 6 0,0 2 0,-1 0 0,1 0 0,-1 1 0,1 0 0,-1 1 0,0 0 0,0 1 0,1 1 0,-1-1 0,0 2 0,1 0 0,-1 0 0,-14 6 0,2-1 0,1 2 0,1 1 0,-1 1 0,2 1 0,-37 25 0,37-21 0,0 0 0,1 2 0,1 0 0,1 1 0,-22 29 0,31-34 0,0 0 0,0 1 0,2 0 0,0 0 0,1 1 0,0 0 0,1 0 0,1 0 0,-4 27 0,3 9 0,2 1 0,2-1 0,3 1 0,1-1 0,4 0 0,1 0 0,3-1 0,1 0 0,3-1 0,3 0 0,1-1 0,3-1 0,1-1 0,3-2 0,1 0 0,3-2 0,1 0 0,45 45 0,-67-80 0,0-1 0,0 1 0,1-2 0,0 1 0,0-1 0,1-1 0,0 0 0,0 0 0,0-1 0,0 0 0,1-1 0,22 3 0,12-1 0,-1-2 0,50-4 0,-30 1 0,-50 0 0,236-8 0,-225 5 0,-1-1 0,0-1 0,0-2 0,0 0 0,0-1 0,-1-2 0,37-20 0,-51 23 0,0-1 0,0 0 0,-1 0 0,0-1 0,0 0 0,-1-1 0,0 0 0,-1 0 0,0-1 0,-1 0 0,0 0 0,-1 0 0,6-19 0,1-8 0,-1 0 0,9-78 0,-13 68 0,-3-1 0,-2-62 0,-2 93 0,-2 0 0,0 0 0,-2 0 0,0 0 0,0 0 0,-2 1 0,0-1 0,-1 1 0,-13-21 0,-29-47 0,20 33 0,-3 0 0,-75-93 0,86 125 11,0 0 0,-1 2 0,-1 0 0,-1 2 0,-1 0 0,0 2-1,-1 0 1,0 2 0,-1 1 0,-50-14 0,10 10-382,0 2-1,0 3 1,-97-1 0,114 10-6455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9:07:31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2327 24575,'1'-5'0,"1"-1"0,0 0 0,0 0 0,0 1 0,1-1 0,-1 1 0,1-1 0,1 1 0,-1 0 0,1 0 0,0 1 0,5-6 0,7-10 0,434-500 0,-82 107 0,-314 346 0,227-304 0,-207 246 0,-43 69 0,2 2 0,45-56 0,119-94 64,-138 148-540,-2-3-1,90-119 1,-134 158-6350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9:07:32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0 179 24575,'4'-4'0,"6"-5"0,4-1 0,12-3 0,10-3 0,2 1 0,-1-1 0,1-2 0,-2-1 0,-3 2 0,-3 0 0,-3 3 0,-6 4-8191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9:07:33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 24575,'0'0'0,"1"0"0,0 1 0,0-1 0,-1 0 0,1 1 0,0-1 0,-1 0 0,1 1 0,0-1 0,-1 1 0,1-1 0,0 1 0,-1-1 0,1 1 0,-1 0 0,1-1 0,-1 1 0,0 0 0,1-1 0,-1 1 0,0 0 0,1-1 0,-1 1 0,0 0 0,0 0 0,0 0 0,1-1 0,-1 2 0,3 26 0,-3-26 0,0 28 0,-2-1 0,0 0 0,-2 0 0,-1 0 0,-16 48 0,-62 141 0,28-81 0,53-133 0,1 0 0,0 0 0,0 0 0,0-1 0,0 1 0,0 0 0,1 0 0,-1 0 0,1 0 0,0 0 0,1 7 0,0-10 0,0 0 0,0 1 0,-1-1 0,1 0 0,0 1 0,0-1 0,0 0 0,0 0 0,0 0 0,0 0 0,1 0 0,-1 0 0,0 0 0,1 0 0,-1-1 0,0 1 0,1 0 0,-1-1 0,1 1 0,-1-1 0,1 0 0,-1 1 0,1-1 0,-1 0 0,1 0 0,-1 0 0,1 0 0,-1 0 0,1 0 0,2-1 0,44-5 0,0-1 0,-1-3 0,0-2 0,62-24 0,-47 15 0,-41 15 0,61-23 0,-75 27 0,-1-2 0,1 1 0,-1 0 0,0-1 0,1-1 0,-2 1 0,1-1 0,9-9 0,-7-1-1365,-8 3-5461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9:07:33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0 24575,'0'4'0,"0"14"0,-4 22 0,-1 29 0,-4 15 0,-5 16 0,1 12 0,-2 10 0,2-8 0,-1-7 0,-2-14 0,2-15 0,3-16 0,3-20-8191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9:07:35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68 120 24575,'1'-2'0,"0"-1"0,0 1 0,0-1 0,0 1 0,0-1 0,0 1 0,1-1 0,-1 1 0,1 0 0,0 0 0,-1 0 0,1 0 0,0 0 0,0 0 0,4-2 0,35-24 0,-25 18 0,1 2 0,1 0 0,32-10 0,-43 16 0,0 0 0,1 0 0,-1 1 0,0-1 0,1 2 0,-1-1 0,1 1 0,-1 0 0,1 1 0,-1 0 0,0 0 0,12 4 0,-17-4 0,1 0 0,-1 0 0,0 1 0,0-1 0,0 1 0,0 0 0,0 0 0,-1 0 0,1 0 0,0 0 0,-1 0 0,1 0 0,-1 0 0,0 1 0,0-1 0,0 0 0,0 1 0,0-1 0,0 1 0,-1-1 0,1 1 0,-1-1 0,0 1 0,0 0 0,0-1 0,0 1 0,0-1 0,0 1 0,-1-1 0,-1 6 0,0 3 0,-1-1 0,0 0 0,-1 0 0,0 0 0,-1 0 0,-6 10 0,-13 15 0,-1-2 0,-35 36 0,-12 14 0,33-37 0,-65 60 0,103-105 0,-1 0 0,1 0 0,0 0 0,-1 0 0,1 1 0,0-1 0,0 0 0,0 1 0,0-1 0,0 1 0,0-1 0,0 1 0,1 0 0,-1-1 0,0 3 0,1-4 0,1 1 0,-1-1 0,0 0 0,1 1 0,-1-1 0,0 1 0,1-1 0,-1 0 0,1 0 0,-1 1 0,1-1 0,-1 0 0,1 0 0,-1 1 0,1-1 0,-1 0 0,1 0 0,-1 0 0,1 0 0,-1 0 0,1 0 0,-1 0 0,1 0 0,-1 0 0,1 0 0,-1 0 0,1 0 0,-1 0 0,1 0 0,0-1 0,60-14 0,-54 13 0,222-79-1365,-191 71-5461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9:07:11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5 24575,'0'-3'0,"0"1"0,-8 7 0,-7 13 0,-8 8 0,-4 7 0,-2 7 0,0-1 0,5-2 0,3 1 0,1-3 0,3-3 0,6-4 0,3-1 0,1-6 0,0-3 0,-2-4 0,0-5-8191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9:07:13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0 774 24575,'6'-1'0,"0"0"0,0 0 0,-1 0 0,1-1 0,0 0 0,-1 0 0,0 0 0,6-4 0,12-4 0,280-123 0,123-45 0,348-18-79,18 61-556,-333 60-502,-293 46-5203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9:07:16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24575,'95'-21'0,"-41"17"0,102 6 0,-152-2 0,0 1 0,1 0 0,-1 0 0,0 0 0,0 0 0,0 0 0,0 1 0,0 0 0,0 0 0,0 0 0,-1 0 0,1 1 0,-1-1 0,0 1 0,1 0 0,-1 0 0,0 0 0,-1 0 0,1 1 0,0-1 0,-1 1 0,0 0 0,0-1 0,0 1 0,0 0 0,-1 0 0,0 1 0,2 6 0,-2-3 0,0-1 0,0 0 0,-1 0 0,0 1 0,0-1 0,-1 0 0,1 0 0,-2 0 0,1 1 0,-1-1 0,0 0 0,-1-1 0,0 1 0,0 0 0,0-1 0,-6 9 0,-7 6 0,-2-1 0,0-1 0,-1 0 0,-29 21 0,-94 60 0,84-61 0,36-18 0,21-21 0,1 1 0,0-1 0,0 0 0,0 1 0,0-1 0,-1 0 0,1 1 0,0-1 0,0 1 0,0-1 0,0 0 0,0 1 0,0-1 0,0 1 0,0-1 0,0 1 0,0-1 0,0 0 0,0 1 0,0-1 0,0 1 0,1-1 0,-1 0 0,0 1 0,0-1 0,0 0 0,0 1 0,1-1 0,-1 0 0,0 1 0,1-1 0,-1 0 0,1 1 0,3 1 0,0 0 0,0-1 0,1 1 0,-1-1 0,1 0 0,-1-1 0,1 1 0,-1-1 0,9 0 0,53 0 0,0-4 0,68-12 0,130-34 0,-157 22-1365,-73 18-5461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9:07:18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310 216 24575,'-5'0'0,"1"1"0,-1 0 0,0 0 0,1 0 0,-1 0 0,1 1 0,-1 0 0,1 0 0,0 0 0,0 0 0,0 1 0,0 0 0,0-1 0,1 2 0,-1-1 0,1 0 0,0 1 0,-1-1 0,2 1 0,-1 0 0,0 0 0,1 0 0,-3 6 0,-5 11 0,1 1 0,0 1 0,-6 30 0,10-38 0,-126 402 0,119-366 0,2 0 0,3 1 0,1 0 0,3 0 0,7 100 0,-2-129 0,0-1 0,2 0 0,1 0 0,0 0 0,1 0 0,2-1 0,0 0 0,1-1 0,1 1 0,1-2 0,1 1 0,1-2 0,0 0 0,1 0 0,1-1 0,1-1 0,0-1 0,1 0 0,1-1 0,0-1 0,1 0 0,0-2 0,1 0 0,0-1 0,1-1 0,0-1 0,0-1 0,1-1 0,0 0 0,39 3 0,-34-7 0,-1-1 0,1-1 0,0-1 0,-1-1 0,1-2 0,-1 0 0,1-2 0,-2-1 0,1-1 0,-1-1 0,0-1 0,-1-2 0,0 0 0,-1-1 0,0-2 0,-1 0 0,-1-2 0,22-20 0,-26 18 0,0 0 0,-1-1 0,-1 0 0,-1-2 0,-1 1 0,-1-2 0,-1 0 0,0 0 0,-2-1 0,-1 0 0,-1 0 0,4-30 0,1-20 0,-4-1 0,-3-135 0,-6 152 0,-3 0 0,-3 0 0,-2 1 0,-2 0 0,-21-58 0,20 79 0,-1 1 0,-2 1 0,-2 0 0,-1 1 0,-1 1 0,-2 1 0,-1 1 0,-48-51 0,57 70 0,0 0 0,-1 1 0,-1 1 0,0 0 0,0 1 0,0 1 0,-1 0 0,0 1 0,-19-5 0,-16-1 0,-84-11 0,75 16 0,1 2 0,-1 3 0,-80 7 0,137-5 6,-1 1-1,0 0 1,1 0-1,0 0 0,-1 0 1,1 0-1,-1 0 1,1 1-1,0 0 1,0 0-1,0 0 1,0 0-1,0 0 0,1 0 1,-1 1-1,1-1 1,-1 1-1,1 0 1,0 0-1,0 0 1,-3 6-1,1 0-191,1 0 1,0 0-1,0 0 0,1 0 1,0 1-1,1-1 1,0 10-1,0 4-6640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9:07:20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48 122 24575,'-1'-5'0,"1"0"0,0 1 0,1-1 0,0 0 0,-1 1 0,1-1 0,1 0 0,-1 1 0,1-1 0,-1 1 0,1-1 0,1 1 0,-1 0 0,1 0 0,-1 0 0,1 0 0,0 1 0,0-1 0,7-5 0,-4 5 0,0 1 0,0-1 0,1 1 0,-1 1 0,1-1 0,0 1 0,0 0 0,-1 0 0,1 1 0,0 0 0,1 0 0,11 1 0,-5-1 0,-5 1 0,0-1 0,1 2 0,-1-1 0,17 4 0,-25-4 0,1 1 0,-1-1 0,1 0 0,-1 1 0,1 0 0,-1-1 0,0 1 0,1 0 0,-1-1 0,0 1 0,0 0 0,1 0 0,-1 0 0,0 0 0,0 0 0,0 1 0,0-1 0,0 0 0,-1 0 0,1 1 0,0-1 0,0 0 0,-1 1 0,1-1 0,-1 1 0,0-1 0,1 1 0,-1-1 0,0 1 0,0-1 0,0 1 0,0-1 0,0 1 0,0-1 0,0 3 0,-3 9 0,0-1 0,-1-1 0,0 1 0,-1 0 0,0-1 0,-1 0 0,-14 20 0,-60 70 0,61-78 0,-25 28 0,-50 65 0,94-116 0,0 0 0,-1 0 0,1 1 0,0-1 0,-1 0 0,1 0 0,0 1 0,0-1 0,-1 0 0,1 1 0,0-1 0,0 0 0,0 1 0,-1-1 0,1 1 0,0-1 0,0 0 0,0 1 0,0-1 0,0 1 0,0-1 0,0 0 0,0 1 0,0-1 0,0 1 0,0-1 0,0 1 0,0-1 0,0 0 0,0 1 0,1-1 0,-1 1 0,14-4 0,29-20 0,-34 18 0,3 0 0,-1 0 0,1 0 0,0 1 0,0 1 0,1 0 0,-1 1 0,0 0 0,1 1 0,0 0 0,-1 1 0,1 0 0,-1 1 0,1 1 0,-1 0 0,1 1 0,-1 0 0,0 0 0,0 2 0,0-1 0,-1 2 0,0-1 0,0 1 0,0 1 0,-1 0 0,1 1 0,-2 0 0,1 0 0,8 11 0,-13-12 0,-1-1 0,0 1 0,0-1 0,0 1 0,-1 0 0,0 0 0,-1 1 0,0-1 0,0 1 0,0-1 0,-1 1 0,0 0 0,-1-1 0,0 1 0,0 0 0,0-1 0,-3 14 0,1-6 0,-1 0 0,-1-1 0,0 1 0,-1-1 0,-1 0 0,0-1 0,0 1 0,-11 15 0,3-13-80,1-1 0,-2 0-1,0-1 1,0-1 0,-1 0-1,-1-1 1,0-1 0,-1 0-1,0-1 1,-1-2 0,0 1 0,0-2-1,0-1 1,-1 0 0,0-1-1,-30 2 1,27-5-6746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9:07:21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24575,'2'1'0,"0"0"0,0 0 0,0 1 0,0-1 0,0 0 0,0 1 0,0 0 0,0-1 0,-1 1 0,1 0 0,0 0 0,-1 0 0,0 0 0,1 0 0,-1 0 0,1 3 0,0-2 0,25 49 0,-2 1 0,31 93 0,-16-36 0,162 492 0,-58-155 0,-125-397 0,3-1 0,2-1 0,33 49 0,-41-69 51,20 52 0,-25-54-540,0 0 0,28 44 0,-26-53-6337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9:07:23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488 211 24575,'-19'12'0,"0"1"0,1 1 0,1 0 0,0 2 0,2 0 0,-1 0 0,-18 27 0,-15 15 0,-5-1 0,20-23 0,1 2 0,2 0 0,-37 59 0,60-79 0,0 0 0,2 1 0,0 0 0,0 0 0,-4 32 0,-6 90 0,15-125 0,-1-2 0,2 0 0,-1 0 0,2 0 0,0 0 0,0 1 0,1-1 0,0-1 0,1 1 0,0 0 0,1-1 0,1 1 0,0-1 0,0 0 0,1-1 0,0 1 0,1-1 0,0 0 0,1-1 0,0 0 0,0 0 0,1-1 0,15 12 0,15 12 0,-10-7 0,57 38 0,-75-56 0,-1-2 0,1 1 0,0-2 0,0 1 0,0-2 0,0 1 0,1-1 0,-1-1 0,1 0 0,14 0 0,20-3 0,-1-1 0,1-2 0,-1-3 0,1-1 0,60-20 0,-70 16 0,-1-2 0,0-1 0,-1-1 0,0-2 0,-2-1 0,59-46 0,-74 49 0,-1-1 0,-1-1 0,0 0 0,-1-1 0,-1 0 0,-1-1 0,-1 0 0,0-1 0,-2-1 0,0 1 0,-2-2 0,0 1 0,4-30 0,2-31 0,-3 0 0,-2-111 0,-8 169 0,1-7 0,-1 0 0,-1 1 0,-2-1 0,-2 1 0,-13-50 0,15 70 0,0 1 0,-2 0 0,1 0 0,-1 0 0,0 1 0,-1 0 0,0 0 0,-1 0 0,1 1 0,-2 0 0,1 0 0,-1 1 0,0 0 0,-1 0 0,0 1 0,0 0 0,0 0 0,-1 1 0,1 1 0,-14-5 0,-41-10-195,-1 3 0,-1 3 0,0 2 0,-1 4 0,1 2 0,-86 6 0,133-1-6631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9:07:29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24575,'69'-2'0,"-41"0"0,0 1 0,0 1 0,0 2 0,0 1 0,0 1 0,41 11 0,-66-14 0,-1 0 0,1 0 0,0 1 0,0-1 0,-1 1 0,1 0 0,0-1 0,-1 1 0,0 1 0,0-1 0,1 0 0,-1 0 0,0 1 0,-1-1 0,1 1 0,0 0 0,-1-1 0,3 7 0,-3-4 0,1 1 0,-1-1 0,-1 1 0,1-1 0,-1 1 0,0 0 0,0 0 0,0-1 0,-2 10 0,-2 3 0,-1-1 0,-1-1 0,0 1 0,-1-1 0,-15 26 0,7-18 0,-33 37 0,8-11 0,40-50 0,-1 0 0,1 0 0,0 0 0,0 0 0,-1 0 0,1 1 0,0-1 0,0 0 0,0 0 0,0 0 0,-1 1 0,1-1 0,0 0 0,0 0 0,0 0 0,0 1 0,0-1 0,0 0 0,0 0 0,0 1 0,0-1 0,0 0 0,0 0 0,-1 1 0,1-1 0,0 0 0,1 0 0,-1 1 0,0-1 0,0 0 0,0 0 0,0 0 0,0 1 0,0-1 0,0 0 0,0 0 0,0 1 0,0-1 0,1 0 0,-1 0 0,0 0 0,0 1 0,14-2 0,20-12 0,-33 13 0,56-25 0,15-6 0,77-22 0,-145 51 0,0 2 0,0-1 0,1 0 0,-1 1 0,0 0 0,0 0 0,0 0 0,0 0 0,0 1 0,1 0 0,-1 0 0,0 0 0,0 0 0,-1 1 0,1-1 0,0 1 0,0 0 0,-1 0 0,1 0 0,-1 1 0,0-1 0,1 1 0,-1 0 0,0 0 0,-1 0 0,4 3 0,3 7 0,0 0 0,-1 1 0,0-1 0,-1 2 0,8 24 0,-9-16 0,-1 1 0,-1 1 0,-1-1 0,-1 1 0,-2-1 0,0 1 0,-7 42 0,4-44 0,-2 0 0,-1 0 0,-1 0 0,0-1 0,-2 0 0,-1 0 0,0-1 0,-2 0 0,0-1 0,-29 35 0,-14 9 0,-104 94 0,142-142 0,-188 161-1365,156-136-5461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C7600-0925-4F1E-952B-C44741029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65A4AD-E22B-4B49-B0E9-26ACC681C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1A33F-F752-4A15-BD59-6EAB0B59C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8336-97D4-4A9A-B656-F57A83849D16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1852D7-3FC1-45D2-891C-548284EB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73F51D-9DE5-4AE5-A958-A7C56729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83CA-5F6D-4994-AF90-7965511FF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61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45993-1E4C-4C8A-8055-964DF938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00241E-9DFD-48F1-826E-604BB9F42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41B18-9E4A-44EB-8428-1F65E8C6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8336-97D4-4A9A-B656-F57A83849D16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2A9B05-C789-4239-B707-D36DA47D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A6967E-C425-477B-9AE5-32A76699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83CA-5F6D-4994-AF90-7965511FF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65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60593B-61DF-4A43-A3F4-C7D6C3835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9F282F-2EDA-47DF-84CF-F05EDC466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A5487C-9B5C-44F1-8B9C-B31ECF14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8336-97D4-4A9A-B656-F57A83849D16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85BA0A-5C07-4444-BCB1-A8433065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787A72-78D5-4D9C-9615-B8F53A87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83CA-5F6D-4994-AF90-7965511FF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21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EA7E3-620E-42AF-9061-E6C2BF0D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9A23FD-597D-4925-8EBD-7D22CC510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59B465-5754-450C-98FE-134DD117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8336-97D4-4A9A-B656-F57A83849D16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95270-6C5E-42BF-AFAE-03501092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DF0B5A-4FE9-4AAA-AB7E-36C39DFF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83CA-5F6D-4994-AF90-7965511FF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85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B53CF-0ADC-479C-9CA0-4B20B1846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E12D48-7674-45FE-8FD9-1701B9AB1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A55BF9-B710-4A06-A010-6A4ECFFF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8336-97D4-4A9A-B656-F57A83849D16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189193-E8B1-4AFF-9D54-F3AD823F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A2C004-A786-4FC4-8648-9D106BC4D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83CA-5F6D-4994-AF90-7965511FF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86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515B9-0CAA-4041-A148-583F9BBD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67D1F6-333D-4CD1-B226-E9E625126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D436F2-7B12-439F-8987-0C0A9EDDB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BDFD95-6A3E-4236-A7D0-5E9E001F9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8336-97D4-4A9A-B656-F57A83849D16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62CD77-6C90-4D4A-8C92-5A2CEB6E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4F2CB4-3104-40A8-A1A2-D793B117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83CA-5F6D-4994-AF90-7965511FF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02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4D3EC-77C3-48B3-BC96-2C6C6DB2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97661C-6F50-40BE-A548-99C3C5AF2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31186C-3218-43A1-BA1B-8347CE9E2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D6803C-268D-4C9C-B220-1CAA03B3A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5D7AF-69C5-44D0-AF53-BC96DA55F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FB6C3C-03FB-4ACF-9A2F-1F1EC769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8336-97D4-4A9A-B656-F57A83849D16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637E61-23BE-4C42-88E1-0CAB29EC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B2E505-2DF8-40F5-ACC4-F152D2F9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83CA-5F6D-4994-AF90-7965511FF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55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5BFAC-2B16-44DF-A54C-9A194C32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043459-84CF-45CD-ADA9-BED939BBE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8336-97D4-4A9A-B656-F57A83849D16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40F118-C963-49F4-A849-E4C144FEB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8E99B6-0C21-4A64-8C65-12679DBC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83CA-5F6D-4994-AF90-7965511FF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915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F252DB-06B6-424D-9929-06836841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8336-97D4-4A9A-B656-F57A83849D16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4D5F8A-1957-48A2-816F-1DFDC46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9EEC1D-689B-494B-A7AA-F5CA188C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83CA-5F6D-4994-AF90-7965511FF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27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01FFD-5854-4322-A1CA-1DF98461F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CD5CE4-7AB6-4C22-83F5-938AB8BB4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453C0D-94CB-4A24-9C32-DA97E0722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EBE0DF-BFB5-4220-BD13-19D9B70A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8336-97D4-4A9A-B656-F57A83849D16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F04CB9-EF05-4DF5-91FA-6AC49DAD2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2BDC5B-907F-44F5-8574-66AF451F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83CA-5F6D-4994-AF90-7965511FF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3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30BDB-E6DF-4F98-B190-91CE762A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11E494-D931-4C13-AA31-FE871D685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6B0465-F3AF-4E9D-8B96-DA3526A40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EEE3E6-3DCC-4ACE-ABDD-6BCE13CA0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8336-97D4-4A9A-B656-F57A83849D16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1DD883-5EBD-42F5-B82F-1187A819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5D9CF8-362A-4F9D-9901-5D4555F4F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83CA-5F6D-4994-AF90-7965511FF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02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4A6E80-958B-4E1E-93E3-B7985A0AC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73A9AF-C892-4041-BC86-F5F7ACF3E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A8029F-C36A-49EE-A1FE-99D4CF499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48336-97D4-4A9A-B656-F57A83849D16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81F392-1C2E-4AF7-A4B7-710CAE08A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940D0-0899-449B-8077-1CE23E1E9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183CA-5F6D-4994-AF90-7965511FF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04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9B%BE_(%E6%95%B0%E6%8D%AE%E7%BB%93%E6%9E%84)" TargetMode="External"/><Relationship Id="rId2" Type="http://schemas.openxmlformats.org/officeDocument/2006/relationships/hyperlink" Target="https://oi-wiki.org/grap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306895915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6.xml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1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24" Type="http://schemas.openxmlformats.org/officeDocument/2006/relationships/image" Target="../media/image17.png"/><Relationship Id="rId32" Type="http://schemas.openxmlformats.org/officeDocument/2006/relationships/image" Target="../media/image22.jp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9.png"/><Relationship Id="rId10" Type="http://schemas.openxmlformats.org/officeDocument/2006/relationships/image" Target="../media/image10.png"/><Relationship Id="rId19" Type="http://schemas.openxmlformats.org/officeDocument/2006/relationships/customXml" Target="../ink/ink9.xml"/><Relationship Id="rId31" Type="http://schemas.openxmlformats.org/officeDocument/2006/relationships/image" Target="../media/image21.gif"/><Relationship Id="rId4" Type="http://schemas.openxmlformats.org/officeDocument/2006/relationships/image" Target="../media/image7.png"/><Relationship Id="rId9" Type="http://schemas.openxmlformats.org/officeDocument/2006/relationships/customXml" Target="../ink/ink4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13.xml"/><Relationship Id="rId30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4%B8%8D%E4%BA%A4%E9%9B%86" TargetMode="External"/><Relationship Id="rId2" Type="http://schemas.openxmlformats.org/officeDocument/2006/relationships/hyperlink" Target="https://zh.wikipedia.org/wiki/%E6%95%B0%E6%8D%AE%E7%BB%93%E6%9E%84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3367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9%98%BF%E5%85%8B%E6%9B%BC%E5%87%BD%E6%95%B0" TargetMode="External"/><Relationship Id="rId2" Type="http://schemas.openxmlformats.org/officeDocument/2006/relationships/hyperlink" Target="https://codeforces.com/blog/entry/98275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a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a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B234056-F463-47D7-BFBA-23F50201D2A6}"/>
              </a:ext>
            </a:extLst>
          </p:cNvPr>
          <p:cNvSpPr txBox="1"/>
          <p:nvPr/>
        </p:nvSpPr>
        <p:spPr>
          <a:xfrm>
            <a:off x="5450048" y="2575312"/>
            <a:ext cx="18350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000" b="1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endParaRPr lang="zh-CN" altLang="en-US" sz="6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78E3769-77D4-4ED4-80C3-FBDDD01AC9D5}"/>
              </a:ext>
            </a:extLst>
          </p:cNvPr>
          <p:cNvSpPr txBox="1"/>
          <p:nvPr/>
        </p:nvSpPr>
        <p:spPr>
          <a:xfrm>
            <a:off x="9664117" y="588907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2021.12.26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E97955-AA4B-498C-A874-9E46F40ECB2B}"/>
              </a:ext>
            </a:extLst>
          </p:cNvPr>
          <p:cNvSpPr txBox="1"/>
          <p:nvPr/>
        </p:nvSpPr>
        <p:spPr>
          <a:xfrm>
            <a:off x="3935836" y="376552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图论部分简介 </a:t>
            </a:r>
            <a:r>
              <a:rPr lang="en-US" altLang="zh-CN" dirty="0">
                <a:hlinkClick r:id="rId2"/>
              </a:rPr>
              <a:t>- OI Wiki (oi-wiki.org)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94D3C3-1F2F-47E2-AC95-6D69B083C6FB}"/>
              </a:ext>
            </a:extLst>
          </p:cNvPr>
          <p:cNvSpPr txBox="1"/>
          <p:nvPr/>
        </p:nvSpPr>
        <p:spPr>
          <a:xfrm>
            <a:off x="2984733" y="4390961"/>
            <a:ext cx="7207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图 </a:t>
            </a:r>
            <a:r>
              <a:rPr lang="en-US" altLang="zh-CN" dirty="0">
                <a:hlinkClick r:id="rId3"/>
              </a:rPr>
              <a:t>(</a:t>
            </a:r>
            <a:r>
              <a:rPr lang="zh-CN" altLang="en-US" dirty="0">
                <a:hlinkClick r:id="rId3"/>
              </a:rPr>
              <a:t>数据结构</a:t>
            </a:r>
            <a:r>
              <a:rPr lang="en-US" altLang="zh-CN" dirty="0">
                <a:hlinkClick r:id="rId3"/>
              </a:rPr>
              <a:t>) - </a:t>
            </a:r>
            <a:r>
              <a:rPr lang="zh-CN" altLang="en-US" dirty="0">
                <a:hlinkClick r:id="rId3"/>
              </a:rPr>
              <a:t>维基百科，自由的百科全书 </a:t>
            </a:r>
            <a:r>
              <a:rPr lang="en-US" altLang="zh-CN" dirty="0">
                <a:hlinkClick r:id="rId3"/>
              </a:rPr>
              <a:t>(wikipedia.org)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102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DE31F73-5A93-4D89-BC8B-EA82B0CC6D43}"/>
              </a:ext>
            </a:extLst>
          </p:cNvPr>
          <p:cNvSpPr txBox="1"/>
          <p:nvPr/>
        </p:nvSpPr>
        <p:spPr>
          <a:xfrm>
            <a:off x="329266" y="1350195"/>
            <a:ext cx="69943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zh-CN" altLang="en-US" sz="24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从 </a:t>
            </a:r>
            <a:r>
              <a:rPr lang="en-US" altLang="zh-CN" sz="24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DAG </a:t>
            </a:r>
            <a:r>
              <a:rPr lang="zh-CN" altLang="en-US" sz="24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图中选择一个 没有前驱（即入度为</a:t>
            </a:r>
            <a:r>
              <a:rPr lang="en-US" altLang="zh-CN" sz="24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）的顶点并输出。</a:t>
            </a:r>
          </a:p>
          <a:p>
            <a:pPr algn="l">
              <a:buFont typeface="+mj-lt"/>
              <a:buAutoNum type="arabicPeriod"/>
            </a:pPr>
            <a:r>
              <a:rPr lang="zh-CN" altLang="en-US" sz="24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从图中删除该顶点和所有以它为起点的有向边。</a:t>
            </a:r>
          </a:p>
          <a:p>
            <a:pPr algn="l">
              <a:buFont typeface="+mj-lt"/>
              <a:buAutoNum type="arabicPeriod"/>
            </a:pPr>
            <a:r>
              <a:rPr lang="zh-CN" altLang="en-US" sz="24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重复 </a:t>
            </a:r>
            <a:r>
              <a:rPr lang="en-US" altLang="zh-CN" sz="24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en-US" sz="24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 </a:t>
            </a:r>
            <a:r>
              <a:rPr lang="en-US" altLang="zh-CN" sz="24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zh-CN" altLang="en-US" sz="24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直到当前的 </a:t>
            </a:r>
            <a:r>
              <a:rPr lang="en-US" altLang="zh-CN" sz="24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DAG </a:t>
            </a:r>
            <a:r>
              <a:rPr lang="zh-CN" altLang="en-US" sz="24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图为空或</a:t>
            </a:r>
            <a:r>
              <a:rPr lang="zh-CN" altLang="en-US" sz="2400" b="1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当前图中不存在无前驱的顶点为止</a:t>
            </a:r>
            <a:r>
              <a:rPr lang="zh-CN" altLang="en-US" sz="24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。后一种情况说明有向图中必然存在环。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990ACF-89FD-4D01-93AF-3A0429DAE180}"/>
              </a:ext>
            </a:extLst>
          </p:cNvPr>
          <p:cNvSpPr txBox="1"/>
          <p:nvPr/>
        </p:nvSpPr>
        <p:spPr>
          <a:xfrm>
            <a:off x="58723" y="117446"/>
            <a:ext cx="6352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Times New Roman" panose="02020603050405020304" pitchFamily="18" charset="0"/>
              </a:rPr>
              <a:t>拓扑排序</a:t>
            </a:r>
            <a:r>
              <a:rPr lang="en-US" altLang="zh-CN" sz="4000" b="0" i="0" dirty="0">
                <a:effectLst/>
                <a:latin typeface="Times New Roman" panose="02020603050405020304" pitchFamily="18" charset="0"/>
              </a:rPr>
              <a:t> Topological sorting</a:t>
            </a:r>
            <a:endParaRPr lang="zh-CN" altLang="en-US" sz="4000" dirty="0">
              <a:latin typeface="Times New Roman" panose="02020603050405020304" pitchFamily="18" charset="0"/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F1B79398-1BEF-4670-9E38-F7B50D330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2587" y="3228522"/>
            <a:ext cx="4841571" cy="308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FD8FCC9-142A-44D0-9268-8EE1F392A236}"/>
              </a:ext>
            </a:extLst>
          </p:cNvPr>
          <p:cNvSpPr txBox="1"/>
          <p:nvPr/>
        </p:nvSpPr>
        <p:spPr>
          <a:xfrm>
            <a:off x="273182" y="332879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最短路</a:t>
            </a:r>
          </a:p>
        </p:txBody>
      </p:sp>
      <p:sp>
        <p:nvSpPr>
          <p:cNvPr id="15" name="AutoShape 7" descr="[公式]">
            <a:extLst>
              <a:ext uri="{FF2B5EF4-FFF2-40B4-BE49-F238E27FC236}">
                <a16:creationId xmlns:a16="http://schemas.microsoft.com/office/drawing/2014/main" id="{0A92A96E-9D17-4674-8B2F-531B9BEB13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55100" y="-9683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8" descr="[公式]">
            <a:extLst>
              <a:ext uri="{FF2B5EF4-FFF2-40B4-BE49-F238E27FC236}">
                <a16:creationId xmlns:a16="http://schemas.microsoft.com/office/drawing/2014/main" id="{3B2D5FD0-4220-49E7-BA80-364EFC9349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276675" y="-9683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9" descr="[公式]">
            <a:extLst>
              <a:ext uri="{FF2B5EF4-FFF2-40B4-BE49-F238E27FC236}">
                <a16:creationId xmlns:a16="http://schemas.microsoft.com/office/drawing/2014/main" id="{0A202D7A-9545-43B6-9F43-FB9DC17D3A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245050" y="-9683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0" descr="[公式]">
            <a:extLst>
              <a:ext uri="{FF2B5EF4-FFF2-40B4-BE49-F238E27FC236}">
                <a16:creationId xmlns:a16="http://schemas.microsoft.com/office/drawing/2014/main" id="{8E85BA4C-3546-4C60-8C07-61E7AA5721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823025" y="-9683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BA8C44BD-E369-4FDD-8058-C1FB0DA02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731" y="846060"/>
            <a:ext cx="8653463" cy="516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46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FD8FCC9-142A-44D0-9268-8EE1F392A236}"/>
              </a:ext>
            </a:extLst>
          </p:cNvPr>
          <p:cNvSpPr txBox="1"/>
          <p:nvPr/>
        </p:nvSpPr>
        <p:spPr>
          <a:xfrm>
            <a:off x="273182" y="332879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最短路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A1FB5D-1EE8-4599-9F36-B30F0D975098}"/>
              </a:ext>
            </a:extLst>
          </p:cNvPr>
          <p:cNvSpPr txBox="1"/>
          <p:nvPr/>
        </p:nvSpPr>
        <p:spPr>
          <a:xfrm>
            <a:off x="1834806" y="152866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Floyd O(n^3)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E2B7C9-14EA-4686-B51C-15920AF12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056" y="2500183"/>
            <a:ext cx="5277587" cy="185763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072B17D-E01D-4AFF-95B1-3E36351D47AA}"/>
              </a:ext>
            </a:extLst>
          </p:cNvPr>
          <p:cNvSpPr txBox="1"/>
          <p:nvPr/>
        </p:nvSpPr>
        <p:spPr>
          <a:xfrm>
            <a:off x="5756489" y="1343999"/>
            <a:ext cx="45111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effectLst/>
                <a:latin typeface="Times New Roman" panose="02020603050405020304" pitchFamily="18" charset="0"/>
              </a:rPr>
              <a:t>不断尝试对图上每一条边进行松弛</a:t>
            </a:r>
            <a:r>
              <a:rPr lang="zh-CN" altLang="en-US" sz="2400" dirty="0">
                <a:latin typeface="Times New Roman" panose="02020603050405020304" pitchFamily="18" charset="0"/>
              </a:rPr>
              <a:t>操作</a:t>
            </a:r>
            <a:r>
              <a:rPr lang="zh-CN" altLang="en-US" sz="2400" b="0" i="0" dirty="0">
                <a:effectLst/>
                <a:latin typeface="Times New Roman" panose="02020603050405020304" pitchFamily="18" charset="0"/>
              </a:rPr>
              <a:t>。</a:t>
            </a:r>
            <a:endParaRPr lang="zh-CN" altLang="en-US" sz="2400" dirty="0"/>
          </a:p>
        </p:txBody>
      </p:sp>
      <p:sp>
        <p:nvSpPr>
          <p:cNvPr id="15" name="AutoShape 7" descr="[公式]">
            <a:extLst>
              <a:ext uri="{FF2B5EF4-FFF2-40B4-BE49-F238E27FC236}">
                <a16:creationId xmlns:a16="http://schemas.microsoft.com/office/drawing/2014/main" id="{0A92A96E-9D17-4674-8B2F-531B9BEB13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55100" y="-9683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8" descr="[公式]">
            <a:extLst>
              <a:ext uri="{FF2B5EF4-FFF2-40B4-BE49-F238E27FC236}">
                <a16:creationId xmlns:a16="http://schemas.microsoft.com/office/drawing/2014/main" id="{3B2D5FD0-4220-49E7-BA80-364EFC9349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276675" y="-9683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9" descr="[公式]">
            <a:extLst>
              <a:ext uri="{FF2B5EF4-FFF2-40B4-BE49-F238E27FC236}">
                <a16:creationId xmlns:a16="http://schemas.microsoft.com/office/drawing/2014/main" id="{0A202D7A-9545-43B6-9F43-FB9DC17D3A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245050" y="-9683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0" descr="[公式]">
            <a:extLst>
              <a:ext uri="{FF2B5EF4-FFF2-40B4-BE49-F238E27FC236}">
                <a16:creationId xmlns:a16="http://schemas.microsoft.com/office/drawing/2014/main" id="{8E85BA4C-3546-4C60-8C07-61E7AA5721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823025" y="-9683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3C5A31F-D28B-4DC8-BF13-23E19DDB35B8}"/>
              </a:ext>
            </a:extLst>
          </p:cNvPr>
          <p:cNvSpPr txBox="1"/>
          <p:nvPr/>
        </p:nvSpPr>
        <p:spPr>
          <a:xfrm>
            <a:off x="4028056" y="4913836"/>
            <a:ext cx="74271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1" i="0" dirty="0">
                <a:solidFill>
                  <a:srgbClr val="121212"/>
                </a:solidFill>
                <a:effectLst/>
              </a:rPr>
              <a:t>松弛操作：两点之间距离收紧后，原来连接在它们之间的被拉伸弹簧当然“松弛”下来了。</a:t>
            </a:r>
            <a:r>
              <a:rPr lang="en-US" altLang="zh-CN" sz="2400" b="1" dirty="0">
                <a:solidFill>
                  <a:srgbClr val="121212"/>
                </a:solidFill>
              </a:rPr>
              <a:t>                                                                  </a:t>
            </a:r>
            <a:r>
              <a:rPr lang="en-US" altLang="zh-CN" sz="2400" b="1" dirty="0">
                <a:solidFill>
                  <a:srgbClr val="121212"/>
                </a:solidFill>
                <a:latin typeface="+mj-lt"/>
                <a:hlinkClick r:id="rId3"/>
              </a:rPr>
              <a:t>www.zhihu.com/question/306895915</a:t>
            </a:r>
          </a:p>
        </p:txBody>
      </p:sp>
    </p:spTree>
    <p:extLst>
      <p:ext uri="{BB962C8B-B14F-4D97-AF65-F5344CB8AC3E}">
        <p14:creationId xmlns:p14="http://schemas.microsoft.com/office/powerpoint/2010/main" val="3565085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FD8FCC9-142A-44D0-9268-8EE1F392A236}"/>
              </a:ext>
            </a:extLst>
          </p:cNvPr>
          <p:cNvSpPr txBox="1"/>
          <p:nvPr/>
        </p:nvSpPr>
        <p:spPr>
          <a:xfrm>
            <a:off x="273182" y="332879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最短路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DDBAF7-CB8E-4F67-A47C-344B4E0044C2}"/>
              </a:ext>
            </a:extLst>
          </p:cNvPr>
          <p:cNvSpPr txBox="1"/>
          <p:nvPr/>
        </p:nvSpPr>
        <p:spPr>
          <a:xfrm>
            <a:off x="344760" y="1726388"/>
            <a:ext cx="33039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Dijkstra</a:t>
            </a:r>
            <a:r>
              <a:rPr lang="zh-CN" altLang="en-US" sz="2400" dirty="0"/>
              <a:t>堆优化</a:t>
            </a:r>
            <a:r>
              <a:rPr lang="en-US" altLang="zh-CN" sz="2400" dirty="0"/>
              <a:t> </a:t>
            </a:r>
          </a:p>
          <a:p>
            <a:endParaRPr lang="en-US" altLang="zh-CN" sz="2400" dirty="0"/>
          </a:p>
          <a:p>
            <a:r>
              <a:rPr lang="en-US" altLang="zh-CN" sz="2400" dirty="0"/>
              <a:t>O(</a:t>
            </a:r>
            <a:r>
              <a:rPr lang="en-US" altLang="zh-CN" sz="2400" dirty="0" err="1"/>
              <a:t>mlogm</a:t>
            </a:r>
            <a:r>
              <a:rPr lang="en-US" altLang="zh-CN" sz="2400" dirty="0"/>
              <a:t>)</a:t>
            </a:r>
          </a:p>
          <a:p>
            <a:endParaRPr lang="en-US" altLang="zh-CN" sz="2400" dirty="0"/>
          </a:p>
          <a:p>
            <a:r>
              <a:rPr lang="zh-CN" altLang="en-US" sz="2400" dirty="0"/>
              <a:t>缺点：无法处理负权边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A514CD-B74F-4D69-8EAD-8F281B053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893" y="122252"/>
            <a:ext cx="7019925" cy="6496050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64151BBF-5834-4D93-9492-12A24C6A1A9C}"/>
              </a:ext>
            </a:extLst>
          </p:cNvPr>
          <p:cNvGrpSpPr/>
          <p:nvPr/>
        </p:nvGrpSpPr>
        <p:grpSpPr>
          <a:xfrm>
            <a:off x="1179486" y="3915416"/>
            <a:ext cx="2018160" cy="1874520"/>
            <a:chOff x="1179486" y="3915416"/>
            <a:chExt cx="2018160" cy="187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6C9671C7-F723-4682-84BC-E1964353CE0A}"/>
                    </a:ext>
                  </a:extLst>
                </p14:cNvPr>
                <p14:cNvContentPartPr/>
                <p14:nvPr/>
              </p14:nvContentPartPr>
              <p14:xfrm>
                <a:off x="1179486" y="4285136"/>
                <a:ext cx="508680" cy="53100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6C9671C7-F723-4682-84BC-E1964353CE0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70486" y="4276136"/>
                  <a:ext cx="52632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B67BCEF4-CE85-4692-B941-32E24E244386}"/>
                    </a:ext>
                  </a:extLst>
                </p14:cNvPr>
                <p14:cNvContentPartPr/>
                <p14:nvPr/>
              </p14:nvContentPartPr>
              <p14:xfrm>
                <a:off x="1364166" y="4443896"/>
                <a:ext cx="95400" cy="15156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B67BCEF4-CE85-4692-B941-32E24E2443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55526" y="4434896"/>
                  <a:ext cx="1130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04ED9D39-1027-4517-8322-2796AD52BE47}"/>
                    </a:ext>
                  </a:extLst>
                </p14:cNvPr>
                <p14:cNvContentPartPr/>
                <p14:nvPr/>
              </p14:nvContentPartPr>
              <p14:xfrm>
                <a:off x="1686006" y="4192616"/>
                <a:ext cx="1080000" cy="27864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04ED9D39-1027-4517-8322-2796AD52BE4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77006" y="4183616"/>
                  <a:ext cx="10976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3AF9A452-2193-4F9A-BC64-EFA175AC6763}"/>
                    </a:ext>
                  </a:extLst>
                </p14:cNvPr>
                <p14:cNvContentPartPr/>
                <p14:nvPr/>
              </p14:nvContentPartPr>
              <p14:xfrm>
                <a:off x="2113686" y="3942056"/>
                <a:ext cx="271440" cy="18540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3AF9A452-2193-4F9A-BC64-EFA175AC676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04686" y="3933056"/>
                  <a:ext cx="2890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8A573C7F-3E2A-4FD4-9277-8934DF3F5D25}"/>
                    </a:ext>
                  </a:extLst>
                </p14:cNvPr>
                <p14:cNvContentPartPr/>
                <p14:nvPr/>
              </p14:nvContentPartPr>
              <p14:xfrm>
                <a:off x="2782566" y="3915416"/>
                <a:ext cx="415080" cy="62496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8A573C7F-3E2A-4FD4-9277-8934DF3F5D2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73566" y="3906776"/>
                  <a:ext cx="432720" cy="6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0B8FA388-6C4B-4509-86B6-0AD166C5ED41}"/>
                    </a:ext>
                  </a:extLst>
                </p14:cNvPr>
                <p14:cNvContentPartPr/>
                <p14:nvPr/>
              </p14:nvContentPartPr>
              <p14:xfrm>
                <a:off x="2902086" y="4100096"/>
                <a:ext cx="163080" cy="34740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0B8FA388-6C4B-4509-86B6-0AD166C5ED4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93446" y="4091096"/>
                  <a:ext cx="18072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7DFBCDFB-D378-49A5-8E06-001916355AD9}"/>
                    </a:ext>
                  </a:extLst>
                </p14:cNvPr>
                <p14:cNvContentPartPr/>
                <p14:nvPr/>
              </p14:nvContentPartPr>
              <p14:xfrm>
                <a:off x="1509606" y="4831976"/>
                <a:ext cx="279000" cy="69696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7DFBCDFB-D378-49A5-8E06-001916355AD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500966" y="4822976"/>
                  <a:ext cx="296640" cy="71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C61B2E62-0FA8-483F-A799-CD6702DD31CE}"/>
                    </a:ext>
                  </a:extLst>
                </p14:cNvPr>
                <p14:cNvContentPartPr/>
                <p14:nvPr/>
              </p14:nvContentPartPr>
              <p14:xfrm>
                <a:off x="1812366" y="5292776"/>
                <a:ext cx="445320" cy="49716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C61B2E62-0FA8-483F-A799-CD6702DD31C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03366" y="5283776"/>
                  <a:ext cx="46296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A474D97F-985A-4B2B-8E5A-CC224491DCFA}"/>
                    </a:ext>
                  </a:extLst>
                </p14:cNvPr>
                <p14:cNvContentPartPr/>
                <p14:nvPr/>
              </p14:nvContentPartPr>
              <p14:xfrm>
                <a:off x="1232766" y="5132216"/>
                <a:ext cx="254880" cy="50076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A474D97F-985A-4B2B-8E5A-CC224491DCF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224126" y="5123216"/>
                  <a:ext cx="27252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D0E5D911-8D78-427C-BF30-5B8CE2449A8C}"/>
                    </a:ext>
                  </a:extLst>
                </p14:cNvPr>
                <p14:cNvContentPartPr/>
                <p14:nvPr/>
              </p14:nvContentPartPr>
              <p14:xfrm>
                <a:off x="2197566" y="4522376"/>
                <a:ext cx="684000" cy="83808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D0E5D911-8D78-427C-BF30-5B8CE2449A8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88926" y="4513376"/>
                  <a:ext cx="701640" cy="85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63866DBC-5A4C-46EA-A494-39BCE146F548}"/>
                    </a:ext>
                  </a:extLst>
                </p14:cNvPr>
                <p14:cNvContentPartPr/>
                <p14:nvPr/>
              </p14:nvContentPartPr>
              <p14:xfrm>
                <a:off x="2608686" y="4968776"/>
                <a:ext cx="126000" cy="6444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63866DBC-5A4C-46EA-A494-39BCE146F54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599686" y="4960136"/>
                  <a:ext cx="1436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EC838EB8-AFCA-4F56-A634-096398B0716C}"/>
                    </a:ext>
                  </a:extLst>
                </p14:cNvPr>
                <p14:cNvContentPartPr/>
                <p14:nvPr/>
              </p14:nvContentPartPr>
              <p14:xfrm>
                <a:off x="2742966" y="4848176"/>
                <a:ext cx="209160" cy="25236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EC838EB8-AFCA-4F56-A634-096398B0716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733966" y="4839536"/>
                  <a:ext cx="2268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700E5033-0FC8-45B0-B07C-86E5D5FEDBB7}"/>
                    </a:ext>
                  </a:extLst>
                </p14:cNvPr>
                <p14:cNvContentPartPr/>
                <p14:nvPr/>
              </p14:nvContentPartPr>
              <p14:xfrm>
                <a:off x="2828286" y="4932416"/>
                <a:ext cx="49320" cy="37656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700E5033-0FC8-45B0-B07C-86E5D5FEDBB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819286" y="4923416"/>
                  <a:ext cx="6696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C0BCAFB9-72C7-4F77-A3FD-C2AD9EAD7844}"/>
                    </a:ext>
                  </a:extLst>
                </p14:cNvPr>
                <p14:cNvContentPartPr/>
                <p14:nvPr/>
              </p14:nvContentPartPr>
              <p14:xfrm>
                <a:off x="1980126" y="5425976"/>
                <a:ext cx="135720" cy="20268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C0BCAFB9-72C7-4F77-A3FD-C2AD9EAD784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71486" y="5416976"/>
                  <a:ext cx="153360" cy="2203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D075A974-120A-4DB5-96E0-5E26F817525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626" y="1815177"/>
            <a:ext cx="1755865" cy="137739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4296798B-5888-41F3-B919-0C5DD2B0AB8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73" y="319327"/>
            <a:ext cx="1755865" cy="145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80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FD8FCC9-142A-44D0-9268-8EE1F392A236}"/>
              </a:ext>
            </a:extLst>
          </p:cNvPr>
          <p:cNvSpPr txBox="1"/>
          <p:nvPr/>
        </p:nvSpPr>
        <p:spPr>
          <a:xfrm>
            <a:off x="273182" y="332879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最短路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DDBAF7-CB8E-4F67-A47C-344B4E0044C2}"/>
              </a:ext>
            </a:extLst>
          </p:cNvPr>
          <p:cNvSpPr txBox="1"/>
          <p:nvPr/>
        </p:nvSpPr>
        <p:spPr>
          <a:xfrm>
            <a:off x="2868036" y="1385994"/>
            <a:ext cx="2045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j-lt"/>
              </a:rPr>
              <a:t>SPFA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BA601C-0062-43C0-B3CE-2AC9EBF45966}"/>
              </a:ext>
            </a:extLst>
          </p:cNvPr>
          <p:cNvSpPr txBox="1"/>
          <p:nvPr/>
        </p:nvSpPr>
        <p:spPr>
          <a:xfrm>
            <a:off x="5751705" y="2551837"/>
            <a:ext cx="61276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Times New Roman" panose="02020603050405020304" pitchFamily="18" charset="0"/>
              </a:rPr>
              <a:t>虽然在大多数情况下 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SPFA 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跑得很快，但其最坏情况下的时间复杂度为 </a:t>
            </a:r>
            <a:r>
              <a:rPr lang="en-US" altLang="zh-CN" dirty="0">
                <a:latin typeface="Times New Roman" panose="02020603050405020304" pitchFamily="18" charset="0"/>
              </a:rPr>
              <a:t>O(nm)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，将其卡到这个复杂度也是不难的，所以考试时要谨慎使用（在没有负权边时最好使用 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Dijkstra 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算法，在有负权边且题目中的图没有特殊性质时，若 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SPFA 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是标算的一部分，题目不应当给出 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Bellman-Ford 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算法无法通过的数据范围）。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AE4B03-512E-4878-8121-1BD6BE994C8D}"/>
              </a:ext>
            </a:extLst>
          </p:cNvPr>
          <p:cNvSpPr txBox="1"/>
          <p:nvPr/>
        </p:nvSpPr>
        <p:spPr>
          <a:xfrm>
            <a:off x="1393467" y="2576094"/>
            <a:ext cx="36238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Times New Roman" panose="02020603050405020304" pitchFamily="18" charset="0"/>
              </a:rPr>
              <a:t>SPFA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是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Bellman-Ford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的优化版本</a:t>
            </a:r>
            <a:endParaRPr lang="en-US" altLang="zh-CN" b="0" i="0" dirty="0">
              <a:effectLst/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用队列维护待松弛的点，每次取出队头的点，枚举邻边进行松弛操作，对于松弛成功的点入队，若队列无节点则结束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098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FD8FCC9-142A-44D0-9268-8EE1F392A236}"/>
              </a:ext>
            </a:extLst>
          </p:cNvPr>
          <p:cNvSpPr txBox="1"/>
          <p:nvPr/>
        </p:nvSpPr>
        <p:spPr>
          <a:xfrm>
            <a:off x="273182" y="332879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最短路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9B3CD9-E1C7-4A2E-B8C7-A8BB8BEB1177}"/>
              </a:ext>
            </a:extLst>
          </p:cNvPr>
          <p:cNvSpPr txBox="1"/>
          <p:nvPr/>
        </p:nvSpPr>
        <p:spPr>
          <a:xfrm>
            <a:off x="1996731" y="1720442"/>
            <a:ext cx="2424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SPFA</a:t>
            </a:r>
            <a:r>
              <a:rPr lang="zh-CN" altLang="en-US" sz="2400" dirty="0"/>
              <a:t>找负环</a:t>
            </a:r>
            <a:endParaRPr lang="en-US" altLang="zh-CN" sz="2400" dirty="0"/>
          </a:p>
          <a:p>
            <a:r>
              <a:rPr lang="en-US" altLang="zh-CN" sz="2400" dirty="0"/>
              <a:t>O(nm)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CDC663-DEBF-40CB-B43B-227D88375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130" y="246713"/>
            <a:ext cx="6094731" cy="636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38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6C8C98A-5FC3-4DEA-B99E-F6C47C8583EB}"/>
              </a:ext>
            </a:extLst>
          </p:cNvPr>
          <p:cNvSpPr txBox="1"/>
          <p:nvPr/>
        </p:nvSpPr>
        <p:spPr>
          <a:xfrm>
            <a:off x="0" y="129330"/>
            <a:ext cx="2654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并查集</a:t>
            </a:r>
            <a:r>
              <a:rPr lang="en-US" altLang="zh-CN" sz="4000" dirty="0"/>
              <a:t>Dsu</a:t>
            </a:r>
            <a:endParaRPr lang="zh-CN" altLang="en-US" sz="4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2CC119-0FF0-4AA5-B0E0-882F67492926}"/>
              </a:ext>
            </a:extLst>
          </p:cNvPr>
          <p:cNvSpPr txBox="1"/>
          <p:nvPr/>
        </p:nvSpPr>
        <p:spPr>
          <a:xfrm>
            <a:off x="1245704" y="1558499"/>
            <a:ext cx="97005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202122"/>
                </a:solidFill>
                <a:effectLst/>
              </a:rPr>
              <a:t>并查集</a:t>
            </a:r>
            <a:r>
              <a:rPr lang="zh-CN" altLang="en-US" sz="2400" b="0" dirty="0">
                <a:solidFill>
                  <a:srgbClr val="202122"/>
                </a:solidFill>
                <a:effectLst/>
              </a:rPr>
              <a:t>（英文：</a:t>
            </a:r>
            <a:r>
              <a:rPr lang="en-US" altLang="zh-CN" sz="2400" b="0" dirty="0">
                <a:solidFill>
                  <a:srgbClr val="202122"/>
                </a:solidFill>
                <a:effectLst/>
                <a:latin typeface="+mj-lt"/>
              </a:rPr>
              <a:t>Disjoint-set data structure</a:t>
            </a:r>
            <a:r>
              <a:rPr lang="zh-CN" altLang="en-US" sz="2400" b="0" dirty="0">
                <a:solidFill>
                  <a:srgbClr val="202122"/>
                </a:solidFill>
                <a:effectLst/>
              </a:rPr>
              <a:t>，直译为不交集数据结构）是一种</a:t>
            </a:r>
            <a:r>
              <a:rPr lang="zh-CN" altLang="en-US" sz="2400" b="0" u="none" strike="noStrike" dirty="0">
                <a:solidFill>
                  <a:srgbClr val="0645AD"/>
                </a:solidFill>
                <a:effectLst/>
                <a:hlinkClick r:id="rId2" tooltip="数据结构"/>
              </a:rPr>
              <a:t>数据结构</a:t>
            </a:r>
            <a:r>
              <a:rPr lang="zh-CN" altLang="en-US" sz="2400" b="0" dirty="0">
                <a:solidFill>
                  <a:srgbClr val="202122"/>
                </a:solidFill>
                <a:effectLst/>
              </a:rPr>
              <a:t>，用于处理一些</a:t>
            </a:r>
            <a:r>
              <a:rPr lang="zh-CN" altLang="en-US" sz="2400" b="0" u="none" strike="noStrike" dirty="0">
                <a:solidFill>
                  <a:srgbClr val="0645AD"/>
                </a:solidFill>
                <a:effectLst/>
                <a:hlinkClick r:id="rId3" tooltip="不交集"/>
              </a:rPr>
              <a:t>不交集</a:t>
            </a:r>
            <a:r>
              <a:rPr lang="zh-CN" altLang="en-US" sz="2400" b="0" dirty="0">
                <a:solidFill>
                  <a:srgbClr val="202122"/>
                </a:solidFill>
                <a:effectLst/>
              </a:rPr>
              <a:t>（</a:t>
            </a:r>
            <a:r>
              <a:rPr lang="en-US" altLang="zh-CN" sz="2400" b="0" dirty="0">
                <a:solidFill>
                  <a:srgbClr val="202122"/>
                </a:solidFill>
                <a:effectLst/>
                <a:latin typeface="+mj-lt"/>
              </a:rPr>
              <a:t>Disjoint sets</a:t>
            </a:r>
            <a:r>
              <a:rPr lang="zh-CN" altLang="en-US" sz="2400" b="0" dirty="0">
                <a:solidFill>
                  <a:srgbClr val="202122"/>
                </a:solidFill>
                <a:effectLst/>
              </a:rPr>
              <a:t>，一系列没有重复元素的集合）的合并及查询问题。并查集支持如下操作：</a:t>
            </a:r>
            <a:endParaRPr lang="en-US" altLang="zh-CN" sz="2400" dirty="0">
              <a:solidFill>
                <a:srgbClr val="202122"/>
              </a:solidFill>
            </a:endParaRPr>
          </a:p>
          <a:p>
            <a:pPr algn="l"/>
            <a:endParaRPr lang="zh-CN" altLang="en-US" sz="2400" b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0" dirty="0">
                <a:solidFill>
                  <a:srgbClr val="202122"/>
                </a:solidFill>
                <a:effectLst/>
              </a:rPr>
              <a:t>查询：查询某个元素属于哪个集合，通常是返回集合内的一个“代表元素”。这个操作是为了判断两个元素是否在同一个集合之中。</a:t>
            </a:r>
            <a:endParaRPr lang="en-US" altLang="zh-CN" sz="2400" b="0" dirty="0">
              <a:solidFill>
                <a:srgbClr val="202122"/>
              </a:solidFill>
              <a:effectLst/>
            </a:endParaRPr>
          </a:p>
          <a:p>
            <a:pPr algn="l"/>
            <a:endParaRPr lang="zh-CN" altLang="en-US" sz="2400" b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0" dirty="0">
                <a:solidFill>
                  <a:srgbClr val="202122"/>
                </a:solidFill>
                <a:effectLst/>
              </a:rPr>
              <a:t>合并：将两个集合合并为一个。</a:t>
            </a:r>
            <a:endParaRPr lang="en-US" altLang="zh-CN" sz="2400" b="0" dirty="0">
              <a:solidFill>
                <a:srgbClr val="202122"/>
              </a:solidFill>
              <a:effectLst/>
            </a:endParaRPr>
          </a:p>
          <a:p>
            <a:pPr algn="l"/>
            <a:endParaRPr lang="zh-CN" altLang="en-US" sz="2400" b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0" dirty="0">
                <a:solidFill>
                  <a:srgbClr val="202122"/>
                </a:solidFill>
                <a:effectLst/>
              </a:rPr>
              <a:t>添加：添加一个新集合，其中有一个新元素。添加操作不如查询和合并操作重要，常常被忽略。</a:t>
            </a:r>
          </a:p>
        </p:txBody>
      </p:sp>
    </p:spTree>
    <p:extLst>
      <p:ext uri="{BB962C8B-B14F-4D97-AF65-F5344CB8AC3E}">
        <p14:creationId xmlns:p14="http://schemas.microsoft.com/office/powerpoint/2010/main" val="1304563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B495F1E-E812-41D5-B498-020ACD2907DD}"/>
              </a:ext>
            </a:extLst>
          </p:cNvPr>
          <p:cNvSpPr txBox="1"/>
          <p:nvPr/>
        </p:nvSpPr>
        <p:spPr>
          <a:xfrm>
            <a:off x="0" y="129330"/>
            <a:ext cx="2654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并查集</a:t>
            </a:r>
            <a:r>
              <a:rPr lang="en-US" altLang="zh-CN" sz="4000" dirty="0"/>
              <a:t>Dsu</a:t>
            </a:r>
            <a:endParaRPr lang="zh-CN" altLang="en-US" sz="4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A122141-0DC9-4871-96A0-83FC221020A9}"/>
              </a:ext>
            </a:extLst>
          </p:cNvPr>
          <p:cNvSpPr txBox="1"/>
          <p:nvPr/>
        </p:nvSpPr>
        <p:spPr>
          <a:xfrm>
            <a:off x="2242267" y="2571109"/>
            <a:ext cx="7919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P3367 【</a:t>
            </a:r>
            <a:r>
              <a:rPr lang="zh-CN" altLang="en-US" dirty="0">
                <a:hlinkClick r:id="rId2"/>
              </a:rPr>
              <a:t>模板</a:t>
            </a:r>
            <a:r>
              <a:rPr lang="en-US" altLang="zh-CN" dirty="0">
                <a:hlinkClick r:id="rId2"/>
              </a:rPr>
              <a:t>】</a:t>
            </a:r>
            <a:r>
              <a:rPr lang="zh-CN" altLang="en-US" dirty="0">
                <a:hlinkClick r:id="rId2"/>
              </a:rPr>
              <a:t>并查集 </a:t>
            </a:r>
            <a:r>
              <a:rPr lang="en-US" altLang="zh-CN" dirty="0">
                <a:hlinkClick r:id="rId2"/>
              </a:rPr>
              <a:t>- </a:t>
            </a:r>
            <a:r>
              <a:rPr lang="zh-CN" altLang="en-US" dirty="0">
                <a:hlinkClick r:id="rId2"/>
              </a:rPr>
              <a:t>洛谷 </a:t>
            </a:r>
            <a:r>
              <a:rPr lang="en-US" altLang="zh-CN" dirty="0">
                <a:hlinkClick r:id="rId2"/>
              </a:rPr>
              <a:t>| </a:t>
            </a:r>
            <a:r>
              <a:rPr lang="zh-CN" altLang="en-US" dirty="0">
                <a:hlinkClick r:id="rId2"/>
              </a:rPr>
              <a:t>计算机科学教育新生态 </a:t>
            </a:r>
            <a:r>
              <a:rPr lang="en-US" altLang="zh-CN" dirty="0">
                <a:hlinkClick r:id="rId2"/>
              </a:rPr>
              <a:t>(luogu.com.cn)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9737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1A171CE-7381-4C67-BAF2-C34EE1B2384C}"/>
              </a:ext>
            </a:extLst>
          </p:cNvPr>
          <p:cNvSpPr txBox="1"/>
          <p:nvPr/>
        </p:nvSpPr>
        <p:spPr>
          <a:xfrm>
            <a:off x="4915828" y="2068847"/>
            <a:ext cx="2055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/>
              <a:t>压缩路径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C7E1D9-E4A7-427B-94DD-8279D5C89223}"/>
              </a:ext>
            </a:extLst>
          </p:cNvPr>
          <p:cNvSpPr txBox="1"/>
          <p:nvPr/>
        </p:nvSpPr>
        <p:spPr>
          <a:xfrm>
            <a:off x="2010501" y="3110328"/>
            <a:ext cx="8170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在生成树的过程中，即插入节点的过程中，就将这个节点变成他的爷爷节点的孩子（和其父节点在同一层了）。这样构造出来的树就比较扁平了，查找根节点也就比较容易。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B0C894-3D6E-4CD2-AB71-B436958D9BD6}"/>
              </a:ext>
            </a:extLst>
          </p:cNvPr>
          <p:cNvSpPr txBox="1"/>
          <p:nvPr/>
        </p:nvSpPr>
        <p:spPr>
          <a:xfrm>
            <a:off x="0" y="129330"/>
            <a:ext cx="2654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并查集</a:t>
            </a:r>
            <a:r>
              <a:rPr lang="en-US" altLang="zh-CN" sz="4000" dirty="0"/>
              <a:t>Dsu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31726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1A171CE-7381-4C67-BAF2-C34EE1B2384C}"/>
              </a:ext>
            </a:extLst>
          </p:cNvPr>
          <p:cNvSpPr txBox="1"/>
          <p:nvPr/>
        </p:nvSpPr>
        <p:spPr>
          <a:xfrm>
            <a:off x="897483" y="1513646"/>
            <a:ext cx="2288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代码实现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1AF8DA-654B-4275-B37C-E7DFCB6561FA}"/>
              </a:ext>
            </a:extLst>
          </p:cNvPr>
          <p:cNvSpPr txBox="1"/>
          <p:nvPr/>
        </p:nvSpPr>
        <p:spPr>
          <a:xfrm>
            <a:off x="151002" y="297110"/>
            <a:ext cx="2654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并查集</a:t>
            </a:r>
            <a:r>
              <a:rPr lang="en-US" altLang="zh-CN" sz="4000" dirty="0">
                <a:latin typeface="+mj-lt"/>
              </a:rPr>
              <a:t>Dsu</a:t>
            </a:r>
            <a:endParaRPr lang="zh-CN" altLang="en-US" sz="4000" dirty="0"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544E62-475F-4601-AE47-565E0BA52BB5}"/>
              </a:ext>
            </a:extLst>
          </p:cNvPr>
          <p:cNvSpPr txBox="1"/>
          <p:nvPr/>
        </p:nvSpPr>
        <p:spPr>
          <a:xfrm>
            <a:off x="5949781" y="5190821"/>
            <a:ext cx="61281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[Tutorial] Proving the inverse Ackermann complexity of Union-Find - </a:t>
            </a:r>
            <a:r>
              <a:rPr lang="en-US" altLang="zh-CN" dirty="0" err="1">
                <a:hlinkClick r:id="rId2"/>
              </a:rPr>
              <a:t>Codeforces</a:t>
            </a:r>
            <a:endParaRPr lang="zh-CN" altLang="en-US" dirty="0"/>
          </a:p>
        </p:txBody>
      </p:sp>
      <p:sp>
        <p:nvSpPr>
          <p:cNvPr id="13" name="AutoShape 5" descr="O(\alpha (n))">
            <a:extLst>
              <a:ext uri="{FF2B5EF4-FFF2-40B4-BE49-F238E27FC236}">
                <a16:creationId xmlns:a16="http://schemas.microsoft.com/office/drawing/2014/main" id="{D21D2B7F-9DCD-4F4E-91FE-F09DA8379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83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6" descr="\alpha (n)">
            <a:extLst>
              <a:ext uri="{FF2B5EF4-FFF2-40B4-BE49-F238E27FC236}">
                <a16:creationId xmlns:a16="http://schemas.microsoft.com/office/drawing/2014/main" id="{D582E985-FC9A-4F9D-B17F-A6B1368F43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2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7" descr="A">
            <a:hlinkClick r:id="rId3" tooltip="阿克曼函数"/>
            <a:extLst>
              <a:ext uri="{FF2B5EF4-FFF2-40B4-BE49-F238E27FC236}">
                <a16:creationId xmlns:a16="http://schemas.microsoft.com/office/drawing/2014/main" id="{C1230302-A50E-48E2-A06D-A899C7309C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376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8" descr="\alpha (n)">
            <a:extLst>
              <a:ext uri="{FF2B5EF4-FFF2-40B4-BE49-F238E27FC236}">
                <a16:creationId xmlns:a16="http://schemas.microsoft.com/office/drawing/2014/main" id="{454ECCA6-8515-45B1-988F-3F0A12780F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8045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9" descr="n">
            <a:extLst>
              <a:ext uri="{FF2B5EF4-FFF2-40B4-BE49-F238E27FC236}">
                <a16:creationId xmlns:a16="http://schemas.microsoft.com/office/drawing/2014/main" id="{A1B75785-6850-44AD-8E95-D6985D5FC0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272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0" descr="\alpha (n)">
            <a:extLst>
              <a:ext uri="{FF2B5EF4-FFF2-40B4-BE49-F238E27FC236}">
                <a16:creationId xmlns:a16="http://schemas.microsoft.com/office/drawing/2014/main" id="{3AA3B13F-2B77-4BAC-8A3C-4296454296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9764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163D5E8-7916-4F4E-AE40-AA74EA7C5931}"/>
              </a:ext>
            </a:extLst>
          </p:cNvPr>
          <p:cNvSpPr txBox="1"/>
          <p:nvPr/>
        </p:nvSpPr>
        <p:spPr>
          <a:xfrm flipH="1">
            <a:off x="5949781" y="2143833"/>
            <a:ext cx="62211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对于同时使用路径压缩和按秩合并优化的不交集森林，每个查询和合并操作的平均时间复杂度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O(a(n)),a(n)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是反阿克曼函数。由于阿克曼函数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A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增加极度迅速，所以反阿克曼函数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a(n)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增长极度缓慢，对于任何在实践中有意义的元素数</a:t>
            </a:r>
            <a:r>
              <a:rPr lang="zh-CN" altLang="en-US" sz="2400" dirty="0">
                <a:cs typeface="Arial" panose="020B0604020202020204" pitchFamily="34" charset="0"/>
              </a:rPr>
              <a:t>目</a:t>
            </a:r>
            <a:r>
              <a:rPr lang="en-US" altLang="zh-CN" sz="2400" dirty="0" err="1">
                <a:cs typeface="Arial" panose="020B0604020202020204" pitchFamily="34" charset="0"/>
              </a:rPr>
              <a:t>n,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a</a:t>
            </a:r>
            <a:r>
              <a:rPr lang="en-US" altLang="zh-CN" sz="2400" dirty="0">
                <a:cs typeface="Arial" panose="020B0604020202020204" pitchFamily="34" charset="0"/>
              </a:rPr>
              <a:t>(n)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均小于5，因此，也可以粗略地认为，并查集的操作有常数的时间复杂度。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07FBB780-5D4D-4290-9FFA-C89E5A97A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6" y="2491912"/>
            <a:ext cx="4557068" cy="103887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AB07FC4-9D4B-4F15-8EA3-0E12D2804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76" y="3530285"/>
            <a:ext cx="5653410" cy="589842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60E5D888-CABD-4E1E-BE12-64C217F4CD1A}"/>
              </a:ext>
            </a:extLst>
          </p:cNvPr>
          <p:cNvSpPr txBox="1"/>
          <p:nvPr/>
        </p:nvSpPr>
        <p:spPr>
          <a:xfrm>
            <a:off x="7285904" y="1436346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复杂度分析与扩展阅读</a:t>
            </a:r>
          </a:p>
        </p:txBody>
      </p:sp>
    </p:spTree>
    <p:extLst>
      <p:ext uri="{BB962C8B-B14F-4D97-AF65-F5344CB8AC3E}">
        <p14:creationId xmlns:p14="http://schemas.microsoft.com/office/powerpoint/2010/main" val="293285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13D22960-8A89-4A23-8600-F51BA663E74C}"/>
              </a:ext>
            </a:extLst>
          </p:cNvPr>
          <p:cNvSpPr txBox="1"/>
          <p:nvPr/>
        </p:nvSpPr>
        <p:spPr>
          <a:xfrm>
            <a:off x="1311219" y="1343000"/>
            <a:ext cx="939313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图论 </a:t>
            </a:r>
            <a:r>
              <a:rPr lang="en-US" altLang="zh-CN" sz="2400" b="1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(Graph theory)</a:t>
            </a:r>
            <a:r>
              <a:rPr lang="zh-CN" altLang="en-US" sz="24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是数学的一个分支，图是图论的主要研究对象。</a:t>
            </a:r>
            <a:r>
              <a:rPr lang="zh-CN" altLang="en-US" sz="2400" b="1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图 </a:t>
            </a:r>
            <a:r>
              <a:rPr lang="en-US" altLang="zh-CN" sz="2400" b="1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(Graph)</a:t>
            </a:r>
            <a:r>
              <a:rPr lang="zh-CN" altLang="en-US" sz="24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是由若干给定的顶点及连接两顶点的边所构成的图形，这种图形通常用来描述某些事物之间的某种特定关系。顶点用于代表事物，连接两顶点的边则用于表示两个事物间具有这种关系。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B5A575E-601B-44C2-92DB-573D19C9B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524" y="2982903"/>
            <a:ext cx="4846184" cy="324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58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1A171CE-7381-4C67-BAF2-C34EE1B2384C}"/>
              </a:ext>
            </a:extLst>
          </p:cNvPr>
          <p:cNvSpPr txBox="1"/>
          <p:nvPr/>
        </p:nvSpPr>
        <p:spPr>
          <a:xfrm>
            <a:off x="0" y="0"/>
            <a:ext cx="42924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Kruskal</a:t>
            </a:r>
          </a:p>
          <a:p>
            <a:r>
              <a:rPr lang="zh-CN" altLang="en-US" sz="4000" dirty="0"/>
              <a:t>最小生成树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C7E1D9-E4A7-427B-94DD-8279D5C89223}"/>
              </a:ext>
            </a:extLst>
          </p:cNvPr>
          <p:cNvSpPr txBox="1"/>
          <p:nvPr/>
        </p:nvSpPr>
        <p:spPr>
          <a:xfrm>
            <a:off x="450575" y="1878807"/>
            <a:ext cx="10641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4042FC-9C65-49F3-A89F-333D67401C18}"/>
              </a:ext>
            </a:extLst>
          </p:cNvPr>
          <p:cNvSpPr txBox="1"/>
          <p:nvPr/>
        </p:nvSpPr>
        <p:spPr>
          <a:xfrm>
            <a:off x="2288857" y="1944422"/>
            <a:ext cx="72997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Kruskal</a:t>
            </a:r>
            <a:r>
              <a:rPr lang="zh-CN" altLang="en-US" sz="2400" dirty="0"/>
              <a:t>算法其实就应用到了并查集的一些知识</a:t>
            </a:r>
            <a:endParaRPr lang="en-US" altLang="zh-CN" sz="2400" dirty="0"/>
          </a:p>
          <a:p>
            <a:r>
              <a:rPr lang="zh-CN" altLang="en-US" sz="2400" dirty="0"/>
              <a:t>首先它从全局出发，找当前最短边，然后看这条边的两个点是否属于同一个连通分支，如果不是同一连通分支，则输出这条边，合并连通分支。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64DC67-6A45-4409-A1B5-2D5260E92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971" y="3514082"/>
            <a:ext cx="3296693" cy="2762531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905D3932-E117-4CD6-BED5-453C20DBC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0961" y="3514082"/>
            <a:ext cx="3581924" cy="288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11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1A171CE-7381-4C67-BAF2-C34EE1B2384C}"/>
              </a:ext>
            </a:extLst>
          </p:cNvPr>
          <p:cNvSpPr txBox="1"/>
          <p:nvPr/>
        </p:nvSpPr>
        <p:spPr>
          <a:xfrm>
            <a:off x="0" y="-14020"/>
            <a:ext cx="41918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Prim</a:t>
            </a:r>
          </a:p>
          <a:p>
            <a:r>
              <a:rPr lang="zh-CN" altLang="en-US" sz="4000" dirty="0"/>
              <a:t>最小生成树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80CC9B-155B-48AC-88A9-2F2ED359F0D7}"/>
              </a:ext>
            </a:extLst>
          </p:cNvPr>
          <p:cNvSpPr txBox="1"/>
          <p:nvPr/>
        </p:nvSpPr>
        <p:spPr>
          <a:xfrm>
            <a:off x="2514601" y="2232594"/>
            <a:ext cx="62036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effectLst/>
                <a:latin typeface="Times New Roman" panose="02020603050405020304" pitchFamily="18" charset="0"/>
              </a:rPr>
              <a:t>Prim </a:t>
            </a:r>
            <a:r>
              <a:rPr lang="zh-CN" altLang="en-US" sz="2400" b="0" i="0" dirty="0">
                <a:effectLst/>
                <a:latin typeface="Times New Roman" panose="02020603050405020304" pitchFamily="18" charset="0"/>
              </a:rPr>
              <a:t>算法是另一种常见并且好写的最小生成树算法。该算法的基本思想是从一个结点开始，不断加点（而不是 </a:t>
            </a:r>
            <a:r>
              <a:rPr lang="en-US" altLang="zh-CN" sz="2400" b="0" i="0" dirty="0">
                <a:effectLst/>
                <a:latin typeface="Times New Roman" panose="02020603050405020304" pitchFamily="18" charset="0"/>
              </a:rPr>
              <a:t>Kruskal </a:t>
            </a:r>
            <a:r>
              <a:rPr lang="zh-CN" altLang="en-US" sz="2400" b="0" i="0" dirty="0">
                <a:effectLst/>
                <a:latin typeface="Times New Roman" panose="02020603050405020304" pitchFamily="18" charset="0"/>
              </a:rPr>
              <a:t>算法的加边）。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38155F5-190A-48A9-B002-2308AE536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430" y="3429000"/>
            <a:ext cx="3569712" cy="299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10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1A171CE-7381-4C67-BAF2-C34EE1B2384C}"/>
              </a:ext>
            </a:extLst>
          </p:cNvPr>
          <p:cNvSpPr txBox="1"/>
          <p:nvPr/>
        </p:nvSpPr>
        <p:spPr>
          <a:xfrm>
            <a:off x="0" y="-14020"/>
            <a:ext cx="4191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二分图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C7E1D9-E4A7-427B-94DD-8279D5C89223}"/>
              </a:ext>
            </a:extLst>
          </p:cNvPr>
          <p:cNvSpPr txBox="1"/>
          <p:nvPr/>
        </p:nvSpPr>
        <p:spPr>
          <a:xfrm>
            <a:off x="450575" y="1878807"/>
            <a:ext cx="10641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80CC9B-155B-48AC-88A9-2F2ED359F0D7}"/>
              </a:ext>
            </a:extLst>
          </p:cNvPr>
          <p:cNvSpPr txBox="1"/>
          <p:nvPr/>
        </p:nvSpPr>
        <p:spPr>
          <a:xfrm>
            <a:off x="2908883" y="2570954"/>
            <a:ext cx="27775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effectLst/>
                <a:latin typeface="Times New Roman" panose="02020603050405020304" pitchFamily="18" charset="0"/>
              </a:rPr>
              <a:t>随便瞎扯，还有时间的话</a:t>
            </a:r>
            <a:endParaRPr lang="zh-CN" altLang="en-US" sz="2400" dirty="0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7D0CA14B-DD72-4DE8-ADDC-FFDF2FFE2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7132" y="1435182"/>
            <a:ext cx="1946903" cy="393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0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CF6EFDB-A791-4A89-A19A-F392161C399E}"/>
              </a:ext>
            </a:extLst>
          </p:cNvPr>
          <p:cNvSpPr txBox="1"/>
          <p:nvPr/>
        </p:nvSpPr>
        <p:spPr>
          <a:xfrm>
            <a:off x="4371076" y="196410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最近公共祖先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B3C5F2-06D3-4122-B068-1D15DB94F5C2}"/>
              </a:ext>
            </a:extLst>
          </p:cNvPr>
          <p:cNvSpPr txBox="1"/>
          <p:nvPr/>
        </p:nvSpPr>
        <p:spPr>
          <a:xfrm>
            <a:off x="1904301" y="3222897"/>
            <a:ext cx="24667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二分图染色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匈牙利算法（</a:t>
            </a:r>
            <a:r>
              <a:rPr lang="en-US" altLang="zh-CN" sz="2400" dirty="0"/>
              <a:t>KM</a:t>
            </a:r>
            <a:r>
              <a:rPr lang="zh-CN" altLang="en-US" sz="2400" dirty="0"/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062B2A-DE17-4A01-91CB-FD4C1F5BAE11}"/>
              </a:ext>
            </a:extLst>
          </p:cNvPr>
          <p:cNvSpPr txBox="1"/>
          <p:nvPr/>
        </p:nvSpPr>
        <p:spPr>
          <a:xfrm>
            <a:off x="5092388" y="316671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强连通分量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0D66CF-6F8B-4619-B367-4E6C4EEDCEC3}"/>
              </a:ext>
            </a:extLst>
          </p:cNvPr>
          <p:cNvSpPr txBox="1"/>
          <p:nvPr/>
        </p:nvSpPr>
        <p:spPr>
          <a:xfrm>
            <a:off x="7918882" y="883536"/>
            <a:ext cx="1415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欧拉回路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欧拉路径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8D1E257-C760-4AFA-9B49-8A1B41EB990A}"/>
              </a:ext>
            </a:extLst>
          </p:cNvPr>
          <p:cNvSpPr txBox="1"/>
          <p:nvPr/>
        </p:nvSpPr>
        <p:spPr>
          <a:xfrm>
            <a:off x="4514695" y="4654059"/>
            <a:ext cx="2185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2400" dirty="0"/>
          </a:p>
          <a:p>
            <a:r>
              <a:rPr lang="en-US" altLang="zh-CN" sz="2400" dirty="0"/>
              <a:t>Splay</a:t>
            </a:r>
          </a:p>
          <a:p>
            <a:r>
              <a:rPr lang="en-US" altLang="zh-CN" sz="2400" dirty="0"/>
              <a:t>Kruskal</a:t>
            </a:r>
            <a:r>
              <a:rPr lang="zh-CN" altLang="en-US" sz="2400" dirty="0"/>
              <a:t>重构树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8F04CA-5FF1-4B78-BDA0-BFBFFF5803E5}"/>
              </a:ext>
            </a:extLst>
          </p:cNvPr>
          <p:cNvSpPr txBox="1"/>
          <p:nvPr/>
        </p:nvSpPr>
        <p:spPr>
          <a:xfrm>
            <a:off x="0" y="160262"/>
            <a:ext cx="380860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dirty="0"/>
              <a:t>有精力的话寒假可以去学学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960620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21BCC535-11CD-4031-8051-4BDFAB214008}"/>
              </a:ext>
            </a:extLst>
          </p:cNvPr>
          <p:cNvSpPr txBox="1"/>
          <p:nvPr/>
        </p:nvSpPr>
        <p:spPr>
          <a:xfrm>
            <a:off x="568223" y="60400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技能树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C7A9A68-9E78-4171-B389-7B134CC54B9C}"/>
              </a:ext>
            </a:extLst>
          </p:cNvPr>
          <p:cNvSpPr txBox="1"/>
          <p:nvPr/>
        </p:nvSpPr>
        <p:spPr>
          <a:xfrm>
            <a:off x="3111038" y="3244334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https://cloud.socoding.cn/s/VmqsO</a:t>
            </a:r>
          </a:p>
        </p:txBody>
      </p:sp>
    </p:spTree>
    <p:extLst>
      <p:ext uri="{BB962C8B-B14F-4D97-AF65-F5344CB8AC3E}">
        <p14:creationId xmlns:p14="http://schemas.microsoft.com/office/powerpoint/2010/main" val="3532004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E6965EF-1761-4863-9B53-6F2E874C4C38}"/>
              </a:ext>
            </a:extLst>
          </p:cNvPr>
          <p:cNvSpPr txBox="1"/>
          <p:nvPr/>
        </p:nvSpPr>
        <p:spPr>
          <a:xfrm>
            <a:off x="2379620" y="1813029"/>
            <a:ext cx="743276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有向图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有向边 前驱 后继</a:t>
            </a:r>
            <a:endParaRPr lang="en-US" altLang="zh-CN" sz="2400" b="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无向图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混合图</a:t>
            </a:r>
            <a:endParaRPr lang="en-US" altLang="zh-CN" sz="2400" b="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effectLst/>
                <a:latin typeface="Arial" panose="020B0604020202020204" pitchFamily="34" charset="0"/>
              </a:rPr>
              <a:t>无向完全图是一个简单的无向图，其中每一对不同的顶点都只有一条边相连。</a:t>
            </a:r>
            <a:endParaRPr lang="en-US" altLang="zh-CN" sz="2400" b="0" i="0" dirty="0">
              <a:effectLst/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effectLst/>
                <a:latin typeface="Arial" panose="020B0604020202020204" pitchFamily="34" charset="0"/>
              </a:rPr>
              <a:t>有向完全图是一个</a:t>
            </a:r>
            <a:r>
              <a:rPr lang="zh-CN" altLang="en-US" sz="2400" b="0" i="0" u="none" strike="noStrike" dirty="0">
                <a:effectLst/>
                <a:latin typeface="Arial" panose="020B0604020202020204" pitchFamily="34" charset="0"/>
              </a:rPr>
              <a:t>有向图</a:t>
            </a:r>
            <a:r>
              <a:rPr lang="zh-CN" altLang="en-US" sz="2400" b="0" i="0" dirty="0">
                <a:effectLst/>
                <a:latin typeface="Arial" panose="020B0604020202020204" pitchFamily="34" charset="0"/>
              </a:rPr>
              <a:t>，其中每一对不同的顶点都只有一对边相连（每个方向各一个）。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68D056-C00C-4EF6-B797-C00FC6C7346F}"/>
              </a:ext>
            </a:extLst>
          </p:cNvPr>
          <p:cNvSpPr txBox="1"/>
          <p:nvPr/>
        </p:nvSpPr>
        <p:spPr>
          <a:xfrm>
            <a:off x="334072" y="283113"/>
            <a:ext cx="23587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dirty="0"/>
              <a:t>前置芝士</a:t>
            </a:r>
          </a:p>
        </p:txBody>
      </p:sp>
    </p:spTree>
    <p:extLst>
      <p:ext uri="{BB962C8B-B14F-4D97-AF65-F5344CB8AC3E}">
        <p14:creationId xmlns:p14="http://schemas.microsoft.com/office/powerpoint/2010/main" val="1195959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78E0027-FA4F-4F48-9236-B1BBDE3AC631}"/>
              </a:ext>
            </a:extLst>
          </p:cNvPr>
          <p:cNvSpPr txBox="1"/>
          <p:nvPr/>
        </p:nvSpPr>
        <p:spPr>
          <a:xfrm>
            <a:off x="2356939" y="2008573"/>
            <a:ext cx="965609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相邻 邻域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度</a:t>
            </a:r>
            <a:endParaRPr lang="en-US" altLang="zh-CN" sz="2400" b="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连通与非连通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顶点数称作图的阶，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个顶点的图称为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阶图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个顶点的图称为零图，</a:t>
            </a:r>
            <a:r>
              <a:rPr lang="en-US" altLang="zh-CN" sz="24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个顶点的图称为平凡图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平行边：起点和终点相同的边多于一条的边</a:t>
            </a:r>
            <a:endParaRPr lang="en-US" altLang="zh-CN" sz="2400" b="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不含平行边和环的图为简单图</a:t>
            </a:r>
            <a:endParaRPr lang="en-US" altLang="zh-CN" sz="2400" b="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98D758-4CF9-43C7-9525-ACFFBCFD0C1F}"/>
              </a:ext>
            </a:extLst>
          </p:cNvPr>
          <p:cNvSpPr txBox="1"/>
          <p:nvPr/>
        </p:nvSpPr>
        <p:spPr>
          <a:xfrm>
            <a:off x="334072" y="283113"/>
            <a:ext cx="23587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dirty="0"/>
              <a:t>前置芝士</a:t>
            </a:r>
          </a:p>
        </p:txBody>
      </p:sp>
    </p:spTree>
    <p:extLst>
      <p:ext uri="{BB962C8B-B14F-4D97-AF65-F5344CB8AC3E}">
        <p14:creationId xmlns:p14="http://schemas.microsoft.com/office/powerpoint/2010/main" val="335373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9438A28-2512-40B4-A594-7D29D4493D78}"/>
              </a:ext>
            </a:extLst>
          </p:cNvPr>
          <p:cNvSpPr txBox="1"/>
          <p:nvPr/>
        </p:nvSpPr>
        <p:spPr>
          <a:xfrm>
            <a:off x="923838" y="1351508"/>
            <a:ext cx="1046975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途径 (Walk)：途径是一个将若干个点连接起来的边的集合。形式化地说，途径是一个边的集合{e1,e2,…ek}，这个边集需要满足条件：存在一个由点构成的序列v0,v1,…vk满足ei的两个端点分别为vi - 1和vi。这样的路径可以简写为v0-&gt;v1-&gt;…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-&gt;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vk。通常来说，边的数量k被称作这条途径的长度（如果边是带权的，长度通常指路径上的边权之和，题目中也可能另有定义）。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迹 (Trail)：对于一条途径 w，若e1,e2,…ek 两两互不相同，则称w是一条迹。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路径 (Path)（又称简单路径 (Simple path))：对于一条迹 w，若其连接的点的序列中点两两不同，则称w是一条路径。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回路 (Circuit)：对于一个迹w，若v0=vk，则称w是一个回路。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环/圈 (Cycle)（又称 简单回路/简单环 (Simple circuit))：对于一个回路w，若v0=vk是点序列中唯一重复出现的点对，则称w是一个环。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3FEF53-F2D0-4690-890B-AA133D293B3F}"/>
              </a:ext>
            </a:extLst>
          </p:cNvPr>
          <p:cNvSpPr txBox="1"/>
          <p:nvPr/>
        </p:nvSpPr>
        <p:spPr>
          <a:xfrm>
            <a:off x="334072" y="283113"/>
            <a:ext cx="23587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dirty="0"/>
              <a:t>前置芝士</a:t>
            </a:r>
          </a:p>
        </p:txBody>
      </p:sp>
    </p:spTree>
    <p:extLst>
      <p:ext uri="{BB962C8B-B14F-4D97-AF65-F5344CB8AC3E}">
        <p14:creationId xmlns:p14="http://schemas.microsoft.com/office/powerpoint/2010/main" val="100337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3B44F1F-B416-4902-813E-872636F51CDB}"/>
              </a:ext>
            </a:extLst>
          </p:cNvPr>
          <p:cNvSpPr txBox="1"/>
          <p:nvPr/>
        </p:nvSpPr>
        <p:spPr>
          <a:xfrm>
            <a:off x="1849372" y="1552735"/>
            <a:ext cx="892948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adjacent</a:t>
            </a: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kumimoji="0" lang="zh-CN" altLang="zh-CN" sz="2400" i="1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G</a:t>
            </a: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, </a:t>
            </a:r>
            <a:r>
              <a:rPr kumimoji="0" lang="zh-CN" altLang="zh-CN" sz="2400" i="1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, </a:t>
            </a:r>
            <a:r>
              <a:rPr kumimoji="0" lang="zh-CN" altLang="zh-CN" sz="2400" i="1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y</a:t>
            </a: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)：查看是否存在从节点</a:t>
            </a:r>
            <a:r>
              <a:rPr kumimoji="0" lang="zh-CN" altLang="zh-CN" sz="2400" i="1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到</a:t>
            </a:r>
            <a:r>
              <a:rPr kumimoji="0" lang="zh-CN" altLang="zh-CN" sz="2400" i="1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y</a:t>
            </a: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的边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neighbors</a:t>
            </a: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kumimoji="0" lang="zh-CN" altLang="zh-CN" sz="2400" i="1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G</a:t>
            </a: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, </a:t>
            </a:r>
            <a:r>
              <a:rPr kumimoji="0" lang="zh-CN" altLang="zh-CN" sz="2400" i="1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)：列出所有从</a:t>
            </a:r>
            <a:r>
              <a:rPr kumimoji="0" lang="zh-CN" altLang="zh-CN" sz="2400" i="1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出发的边的另一个顶点</a:t>
            </a:r>
            <a:r>
              <a:rPr kumimoji="0" lang="zh-CN" altLang="zh-CN" sz="2400" i="1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y</a:t>
            </a:r>
            <a:endParaRPr kumimoji="0" lang="zh-CN" altLang="zh-CN" sz="2400" i="0" u="none" strike="noStrike" cap="none" normalizeH="0" dirty="0">
              <a:ln>
                <a:noFill/>
              </a:ln>
              <a:solidFill>
                <a:srgbClr val="20212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add_vertex</a:t>
            </a: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kumimoji="0" lang="zh-CN" altLang="zh-CN" sz="2400" i="1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G</a:t>
            </a: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, </a:t>
            </a:r>
            <a:r>
              <a:rPr kumimoji="0" lang="zh-CN" altLang="zh-CN" sz="2400" i="1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)：如果不存在，将节点</a:t>
            </a:r>
            <a:r>
              <a:rPr kumimoji="0" lang="zh-CN" altLang="zh-CN" sz="2400" i="1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添加进图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remove_vertex</a:t>
            </a: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kumimoji="0" lang="zh-CN" altLang="zh-CN" sz="2400" i="1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G</a:t>
            </a: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, </a:t>
            </a:r>
            <a:r>
              <a:rPr kumimoji="0" lang="zh-CN" altLang="zh-CN" sz="2400" i="1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)：如果存在，从图中移除节点</a:t>
            </a:r>
            <a:r>
              <a:rPr kumimoji="0" lang="zh-CN" altLang="zh-CN" sz="2400" i="1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endParaRPr kumimoji="0" lang="zh-CN" altLang="zh-CN" sz="2400" i="0" u="none" strike="noStrike" cap="none" normalizeH="0" dirty="0">
              <a:ln>
                <a:noFill/>
              </a:ln>
              <a:solidFill>
                <a:srgbClr val="20212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add_edge</a:t>
            </a: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kumimoji="0" lang="zh-CN" altLang="zh-CN" sz="2400" i="1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G</a:t>
            </a: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, </a:t>
            </a:r>
            <a:r>
              <a:rPr kumimoji="0" lang="zh-CN" altLang="zh-CN" sz="2400" i="1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, </a:t>
            </a:r>
            <a:r>
              <a:rPr kumimoji="0" lang="zh-CN" altLang="zh-CN" sz="2400" i="1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y</a:t>
            </a: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)：如果不存在，添加一条从节点</a:t>
            </a:r>
            <a:r>
              <a:rPr kumimoji="0" lang="zh-CN" altLang="zh-CN" sz="2400" i="1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到</a:t>
            </a:r>
            <a:r>
              <a:rPr kumimoji="0" lang="zh-CN" altLang="zh-CN" sz="2400" i="1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y</a:t>
            </a: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的边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remove_edge</a:t>
            </a: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kumimoji="0" lang="zh-CN" altLang="zh-CN" sz="2400" i="1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G</a:t>
            </a: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, </a:t>
            </a:r>
            <a:r>
              <a:rPr kumimoji="0" lang="zh-CN" altLang="zh-CN" sz="2400" i="1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, </a:t>
            </a:r>
            <a:r>
              <a:rPr kumimoji="0" lang="zh-CN" altLang="zh-CN" sz="2400" i="1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y</a:t>
            </a: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)：如果存在，从图中移除从节点</a:t>
            </a:r>
            <a:r>
              <a:rPr kumimoji="0" lang="zh-CN" altLang="zh-CN" sz="2400" i="1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到</a:t>
            </a:r>
            <a:r>
              <a:rPr kumimoji="0" lang="zh-CN" altLang="zh-CN" sz="2400" i="1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y</a:t>
            </a: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的边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get_vertex_value</a:t>
            </a: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kumimoji="0" lang="zh-CN" altLang="zh-CN" sz="2400" i="1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G</a:t>
            </a: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, </a:t>
            </a:r>
            <a:r>
              <a:rPr kumimoji="0" lang="zh-CN" altLang="zh-CN" sz="2400" i="1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)：返回节点</a:t>
            </a:r>
            <a:r>
              <a:rPr kumimoji="0" lang="zh-CN" altLang="zh-CN" sz="2400" i="1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上的值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set_vertex_value</a:t>
            </a: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kumimoji="0" lang="zh-CN" altLang="zh-CN" sz="2400" i="1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G</a:t>
            </a: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, </a:t>
            </a:r>
            <a:r>
              <a:rPr kumimoji="0" lang="zh-CN" altLang="zh-CN" sz="2400" i="1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, </a:t>
            </a:r>
            <a:r>
              <a:rPr kumimoji="0" lang="zh-CN" altLang="zh-CN" sz="2400" i="1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v</a:t>
            </a: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)：将节点</a:t>
            </a:r>
            <a:r>
              <a:rPr kumimoji="0" lang="zh-CN" altLang="zh-CN" sz="2400" i="1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上的值赋为</a:t>
            </a:r>
            <a:r>
              <a:rPr kumimoji="0" lang="zh-CN" altLang="zh-CN" sz="2400" i="1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v</a:t>
            </a: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如果该数据结构支持和边关联的数值，则通常也支持下列操作</a:t>
            </a:r>
            <a:endParaRPr kumimoji="0" lang="zh-CN" altLang="zh-CN" sz="24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get_edge_value</a:t>
            </a: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kumimoji="0" lang="zh-CN" altLang="zh-CN" sz="2400" i="1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G</a:t>
            </a: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, </a:t>
            </a:r>
            <a:r>
              <a:rPr kumimoji="0" lang="zh-CN" altLang="zh-CN" sz="2400" i="1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, </a:t>
            </a:r>
            <a:r>
              <a:rPr kumimoji="0" lang="zh-CN" altLang="zh-CN" sz="2400" i="1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y</a:t>
            </a: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)：返回边(</a:t>
            </a:r>
            <a:r>
              <a:rPr kumimoji="0" lang="zh-CN" altLang="zh-CN" sz="2400" i="1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, </a:t>
            </a:r>
            <a:r>
              <a:rPr kumimoji="0" lang="zh-CN" altLang="zh-CN" sz="2400" i="1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y</a:t>
            </a: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)上的值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set_edge_value</a:t>
            </a: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kumimoji="0" lang="zh-CN" altLang="zh-CN" sz="2400" i="1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G</a:t>
            </a: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, </a:t>
            </a:r>
            <a:r>
              <a:rPr kumimoji="0" lang="zh-CN" altLang="zh-CN" sz="2400" i="1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, </a:t>
            </a:r>
            <a:r>
              <a:rPr kumimoji="0" lang="zh-CN" altLang="zh-CN" sz="2400" i="1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y</a:t>
            </a: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, </a:t>
            </a:r>
            <a:r>
              <a:rPr kumimoji="0" lang="zh-CN" altLang="zh-CN" sz="2400" i="1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v</a:t>
            </a: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)：将边(</a:t>
            </a:r>
            <a:r>
              <a:rPr kumimoji="0" lang="zh-CN" altLang="zh-CN" sz="2400" i="1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, </a:t>
            </a:r>
            <a:r>
              <a:rPr kumimoji="0" lang="zh-CN" altLang="zh-CN" sz="2400" i="1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y</a:t>
            </a: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)上的值赋为</a:t>
            </a:r>
            <a:r>
              <a:rPr kumimoji="0" lang="zh-CN" altLang="zh-CN" sz="2400" i="1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v</a:t>
            </a:r>
            <a:r>
              <a:rPr kumimoji="0" lang="zh-CN" altLang="zh-CN" sz="24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A9E65D-5CD2-4B5B-887E-892FDFA9125E}"/>
              </a:ext>
            </a:extLst>
          </p:cNvPr>
          <p:cNvSpPr txBox="1"/>
          <p:nvPr/>
        </p:nvSpPr>
        <p:spPr>
          <a:xfrm>
            <a:off x="312789" y="75392"/>
            <a:ext cx="38313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图数据结构</a:t>
            </a:r>
            <a:r>
              <a:rPr kumimoji="0" lang="zh-CN" altLang="zh-CN" sz="4000" i="1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G</a:t>
            </a:r>
            <a:r>
              <a:rPr kumimoji="0" lang="zh-CN" altLang="zh-CN" sz="400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支持的基本操作</a:t>
            </a:r>
            <a:endParaRPr kumimoji="0" lang="zh-CN" altLang="zh-CN" sz="40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1693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89452FC-736E-4ABC-B8A3-9D8A257BB880}"/>
              </a:ext>
            </a:extLst>
          </p:cNvPr>
          <p:cNvSpPr txBox="1"/>
          <p:nvPr/>
        </p:nvSpPr>
        <p:spPr>
          <a:xfrm>
            <a:off x="3356878" y="2665007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/>
              <a:t>常见算法的讲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F3C5B9-F889-4B5D-840F-37BBB14ECDE8}"/>
              </a:ext>
            </a:extLst>
          </p:cNvPr>
          <p:cNvSpPr txBox="1"/>
          <p:nvPr/>
        </p:nvSpPr>
        <p:spPr>
          <a:xfrm>
            <a:off x="3356878" y="368067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https://pastebin.com/u/loomt/1/F7q7ixsz</a:t>
            </a:r>
          </a:p>
        </p:txBody>
      </p:sp>
    </p:spTree>
    <p:extLst>
      <p:ext uri="{BB962C8B-B14F-4D97-AF65-F5344CB8AC3E}">
        <p14:creationId xmlns:p14="http://schemas.microsoft.com/office/powerpoint/2010/main" val="151064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486285A-2A10-4720-9235-1B9912222F0F}"/>
              </a:ext>
            </a:extLst>
          </p:cNvPr>
          <p:cNvSpPr txBox="1"/>
          <p:nvPr/>
        </p:nvSpPr>
        <p:spPr>
          <a:xfrm>
            <a:off x="2628006" y="2644170"/>
            <a:ext cx="693598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有向图中，用顶点表示活动，用有向边表示活动之间开始的先后顺序，则称这种有向图为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AOV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Activity On Vertex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）网络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AOV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网络可以反应任务完成的先后顺序（拓扑排序）。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2FD2DE-84DE-4154-9F5B-BFF5CD5DEBD0}"/>
              </a:ext>
            </a:extLst>
          </p:cNvPr>
          <p:cNvSpPr txBox="1"/>
          <p:nvPr/>
        </p:nvSpPr>
        <p:spPr>
          <a:xfrm>
            <a:off x="58723" y="117446"/>
            <a:ext cx="6352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Times New Roman" panose="02020603050405020304" pitchFamily="18" charset="0"/>
              </a:rPr>
              <a:t>拓扑排序</a:t>
            </a:r>
            <a:r>
              <a:rPr lang="en-US" altLang="zh-CN" sz="4000" b="0" i="0" dirty="0">
                <a:effectLst/>
                <a:latin typeface="Times New Roman" panose="02020603050405020304" pitchFamily="18" charset="0"/>
              </a:rPr>
              <a:t> Topological sorting</a:t>
            </a:r>
            <a:endParaRPr lang="zh-CN" altLang="en-US" sz="4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036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DE63DFA-B8CA-4131-8B3B-6BA6E588FAF9}"/>
              </a:ext>
            </a:extLst>
          </p:cNvPr>
          <p:cNvSpPr txBox="1"/>
          <p:nvPr/>
        </p:nvSpPr>
        <p:spPr>
          <a:xfrm>
            <a:off x="58723" y="117446"/>
            <a:ext cx="6352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Times New Roman" panose="02020603050405020304" pitchFamily="18" charset="0"/>
              </a:rPr>
              <a:t>拓扑排序</a:t>
            </a:r>
            <a:r>
              <a:rPr lang="en-US" altLang="zh-CN" sz="4000" b="0" i="0" dirty="0">
                <a:effectLst/>
                <a:latin typeface="Times New Roman" panose="02020603050405020304" pitchFamily="18" charset="0"/>
              </a:rPr>
              <a:t> Topological sorting</a:t>
            </a:r>
            <a:endParaRPr lang="zh-CN" altLang="en-US" sz="4000" dirty="0">
              <a:latin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66B5CBA-7272-4F2B-B9CE-A090083AF59B}"/>
              </a:ext>
            </a:extLst>
          </p:cNvPr>
          <p:cNvSpPr txBox="1"/>
          <p:nvPr/>
        </p:nvSpPr>
        <p:spPr>
          <a:xfrm>
            <a:off x="1704495" y="1623537"/>
            <a:ext cx="58707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0" i="0" dirty="0">
                <a:effectLst/>
                <a:latin typeface="Times New Roman" panose="02020603050405020304" pitchFamily="18" charset="0"/>
              </a:rPr>
              <a:t>拓扑排序可以用来判断图中是否有环，还可以用来判断图是否是一条链。</a:t>
            </a:r>
            <a:endParaRPr lang="en-US" altLang="zh-CN" sz="2400" b="0" i="0" dirty="0">
              <a:effectLst/>
              <a:latin typeface="Times New Roman" panose="02020603050405020304" pitchFamily="18" charset="0"/>
            </a:endParaRPr>
          </a:p>
          <a:p>
            <a:pPr algn="l"/>
            <a:endParaRPr lang="zh-CN" altLang="en-US" sz="2400" b="0" i="0" dirty="0">
              <a:effectLst/>
              <a:latin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有向无环图</a:t>
            </a:r>
            <a:r>
              <a:rPr lang="en-US" altLang="zh-CN" sz="2400" dirty="0">
                <a:latin typeface="Times New Roman" panose="02020603050405020304" pitchFamily="18" charset="0"/>
              </a:rPr>
              <a:t>DAG</a:t>
            </a:r>
            <a:r>
              <a:rPr lang="zh-CN" altLang="en-US" sz="2400" dirty="0">
                <a:latin typeface="Times New Roman" panose="02020603050405020304" pitchFamily="18" charset="0"/>
              </a:rPr>
              <a:t>（拓扑图）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入度 出度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复杂度</a:t>
            </a:r>
            <a:r>
              <a:rPr lang="en-US" altLang="zh-CN" sz="2400" dirty="0">
                <a:latin typeface="Times New Roman" panose="02020603050405020304" pitchFamily="18" charset="0"/>
              </a:rPr>
              <a:t>O(E+V)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F7522AEB-C330-4575-A7F0-2E6FCE811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9797" y="2639884"/>
            <a:ext cx="5764361" cy="367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36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标准模板">
      <a:majorFont>
        <a:latin typeface="Times New Roman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2201</TotalTime>
  <Words>1664</Words>
  <Application>Microsoft Office PowerPoint</Application>
  <PresentationFormat>宽屏</PresentationFormat>
  <Paragraphs>112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Yiwei Gan</dc:creator>
  <cp:lastModifiedBy>Yiwei Gan</cp:lastModifiedBy>
  <cp:revision>240</cp:revision>
  <dcterms:created xsi:type="dcterms:W3CDTF">2021-12-14T11:47:20Z</dcterms:created>
  <dcterms:modified xsi:type="dcterms:W3CDTF">2021-12-26T10:34:31Z</dcterms:modified>
</cp:coreProperties>
</file>