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1" r:id="rId4"/>
    <p:sldId id="261" r:id="rId5"/>
    <p:sldId id="257" r:id="rId6"/>
    <p:sldId id="287" r:id="rId7"/>
    <p:sldId id="259" r:id="rId8"/>
    <p:sldId id="260" r:id="rId9"/>
    <p:sldId id="288" r:id="rId10"/>
    <p:sldId id="286" r:id="rId11"/>
    <p:sldId id="267" r:id="rId12"/>
    <p:sldId id="262" r:id="rId13"/>
    <p:sldId id="263" r:id="rId14"/>
    <p:sldId id="264" r:id="rId15"/>
    <p:sldId id="290" r:id="rId16"/>
    <p:sldId id="265" r:id="rId17"/>
    <p:sldId id="266" r:id="rId18"/>
    <p:sldId id="289" r:id="rId19"/>
    <p:sldId id="270" r:id="rId20"/>
    <p:sldId id="272" r:id="rId21"/>
    <p:sldId id="269" r:id="rId22"/>
    <p:sldId id="268" r:id="rId23"/>
    <p:sldId id="274" r:id="rId24"/>
    <p:sldId id="271" r:id="rId25"/>
    <p:sldId id="283" r:id="rId26"/>
    <p:sldId id="275" r:id="rId27"/>
    <p:sldId id="285" r:id="rId28"/>
    <p:sldId id="293" r:id="rId29"/>
    <p:sldId id="292" r:id="rId30"/>
    <p:sldId id="273" r:id="rId31"/>
    <p:sldId id="277" r:id="rId32"/>
    <p:sldId id="284" r:id="rId33"/>
    <p:sldId id="27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p:cViewPr varScale="1">
        <p:scale>
          <a:sx n="114" d="100"/>
          <a:sy n="114"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C4D69-0249-4CE2-A3B1-D0A4E5D504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06A8E-52AB-4034-BB53-4496BD8D7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42223A-6016-43C1-8B19-5B7EB02BDB0E}"/>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32F3420C-5D08-4D32-A6CB-3003A3A6A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9FE08-CE03-4873-AC4E-D7615FD2E85E}"/>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205914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746C6-BBC2-4E45-8C6E-5C4B4F57D8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F105CF-9B36-482F-9F84-E8EE371357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5FC3A5-C64A-4901-9E44-E25E782DFE64}"/>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1D572129-0ED9-4448-9123-E0E4D85C1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F74447-3FCD-4CB9-83F2-AF5CC88CE82F}"/>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66829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FC5979-9F9F-470F-B709-58C5A69B63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3274AAF-CEA7-4748-9434-72A0476B07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840A09-3F83-492E-9A47-C869912E1B52}"/>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52F8CAC8-E1EA-472C-BD41-F76522B7F9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ED295C-4677-4329-87CA-337C804C7F9A}"/>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245224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28DD4-5CDC-4B70-BBD1-D5253721FC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36108A-18E0-4ABF-A074-2A65A379BD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EE7AA0-3A31-4601-A9DC-D24A7EDAF87B}"/>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372C235D-BEF6-4C97-BC49-A29E7357B6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4ADC5A-9DE1-4EDF-AEC0-91B4C16855DB}"/>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253615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E7E9-2894-4CF2-84D0-488780B37AD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85C0B8-F9B0-4EC9-AF14-58CF9B890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ADAF63-E61F-46D6-B6BF-FAB546F4E895}"/>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95A99B02-485E-439D-9719-91A572BCAE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C4B99-18AA-443C-ACB2-1A905E02FCAC}"/>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98967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B6A65-BF97-41E0-A1FE-31B110480C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060E1-2172-4D28-BEA1-F642550C7C8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A1D650-65EB-463D-B220-369E0AE9B6E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4A86E0-800C-4E08-9456-A2361732B5CE}"/>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ECBC709C-0003-4A84-A789-0DE4031A99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276E31-CAC1-4A9A-BC07-80749CA1C61C}"/>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380853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36677-11FA-4795-A4AC-FCB5247C38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B81DD00-FCB8-4A0D-AD12-C4AB89905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511E31-8F0D-4A40-BB59-C1B87D24CA4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A9AD3F5-ECCC-4E64-B26B-B7274117D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060EA4-5C93-4661-A7FA-B7E9EA1E78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3B70FE-375F-4D85-A39E-F0EAD9456709}"/>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8" name="页脚占位符 7">
            <a:extLst>
              <a:ext uri="{FF2B5EF4-FFF2-40B4-BE49-F238E27FC236}">
                <a16:creationId xmlns:a16="http://schemas.microsoft.com/office/drawing/2014/main" id="{BF7CA3FE-D04C-43BB-A9AB-88DAE53B93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311EAC-008A-4C9D-AF9E-D413FE649873}"/>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35170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53C71-CA86-449F-B518-7DB36EC082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24570C-834A-4946-8D0E-0E45E9209128}"/>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4" name="页脚占位符 3">
            <a:extLst>
              <a:ext uri="{FF2B5EF4-FFF2-40B4-BE49-F238E27FC236}">
                <a16:creationId xmlns:a16="http://schemas.microsoft.com/office/drawing/2014/main" id="{453A8A4A-D529-46AD-9B7E-680F9164EB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EAF33D-788A-4DF9-8A2A-0D8144A85BF6}"/>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115604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D71F0B-F7B7-4286-9DC5-ED3D9D769118}"/>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3" name="页脚占位符 2">
            <a:extLst>
              <a:ext uri="{FF2B5EF4-FFF2-40B4-BE49-F238E27FC236}">
                <a16:creationId xmlns:a16="http://schemas.microsoft.com/office/drawing/2014/main" id="{D82F1B6B-4133-4FB5-AAAC-6377DE0250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43520D-B6C4-44D3-882F-41C685FAC52E}"/>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288185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15DDA-9983-4B55-A6EE-D4C9378062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F2DBD6-F91C-4BBB-BC0D-5BE8FA374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CB059F-BCE1-41AD-B737-2F06999F2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6A8049-33FD-4960-94FF-96B54631DB88}"/>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5D671361-4152-4F8B-9E1D-20BFB84C90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3CA8E4-78F2-4CBB-967E-FCBED0A2D0C5}"/>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135519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D120A-A535-48A2-A24E-DBE692420F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775FA8-080D-49FD-8C3F-54468952F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F41D54-8394-4E89-BA8B-CBFA19423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AF2D07-0584-4D37-8FD9-44C7F7257FE4}"/>
              </a:ext>
            </a:extLst>
          </p:cNvPr>
          <p:cNvSpPr>
            <a:spLocks noGrp="1"/>
          </p:cNvSpPr>
          <p:nvPr>
            <p:ph type="dt" sz="half" idx="10"/>
          </p:nvPr>
        </p:nvSpPr>
        <p:spPr/>
        <p:txBody>
          <a:bodyPr/>
          <a:lstStyle/>
          <a:p>
            <a:fld id="{435408CB-FA88-4C26-B1AC-5F297402EE3C}"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7212D5B7-909F-4298-8681-5196CFA17A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B15DF-FAC4-4D62-A55D-03F14B2DC57F}"/>
              </a:ext>
            </a:extLst>
          </p:cNvPr>
          <p:cNvSpPr>
            <a:spLocks noGrp="1"/>
          </p:cNvSpPr>
          <p:nvPr>
            <p:ph type="sldNum" sz="quarter" idx="12"/>
          </p:nvPr>
        </p:nvSpPr>
        <p:spPr/>
        <p:txBody>
          <a:bodyPr/>
          <a:lstStyle/>
          <a:p>
            <a:fld id="{BC5314B8-78C3-4BE1-A6A8-CE127A3E1468}" type="slidenum">
              <a:rPr lang="zh-CN" altLang="en-US" smtClean="0"/>
              <a:t>‹#›</a:t>
            </a:fld>
            <a:endParaRPr lang="zh-CN" altLang="en-US"/>
          </a:p>
        </p:txBody>
      </p:sp>
    </p:spTree>
    <p:extLst>
      <p:ext uri="{BB962C8B-B14F-4D97-AF65-F5344CB8AC3E}">
        <p14:creationId xmlns:p14="http://schemas.microsoft.com/office/powerpoint/2010/main" val="398172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AE111B7-B66E-4673-8107-74EA7FDB6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2F7D2B9-8C3E-4FE3-B3D1-848453E96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4CED32E-54A6-48CD-BB77-5973A25448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ea typeface="宋体" panose="02010600030101010101" pitchFamily="2" charset="-122"/>
              </a:defRPr>
            </a:lvl1pPr>
          </a:lstStyle>
          <a:p>
            <a:fld id="{435408CB-FA88-4C26-B1AC-5F297402EE3C}" type="datetimeFigureOut">
              <a:rPr lang="zh-CN" altLang="en-US" smtClean="0"/>
              <a:pPr/>
              <a:t>2021/12/19</a:t>
            </a:fld>
            <a:endParaRPr lang="zh-CN" altLang="en-US" dirty="0"/>
          </a:p>
        </p:txBody>
      </p:sp>
      <p:sp>
        <p:nvSpPr>
          <p:cNvPr id="5" name="页脚占位符 4">
            <a:extLst>
              <a:ext uri="{FF2B5EF4-FFF2-40B4-BE49-F238E27FC236}">
                <a16:creationId xmlns:a16="http://schemas.microsoft.com/office/drawing/2014/main" id="{F0151613-FBB2-405C-97A2-9B63E8388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a:extLst>
              <a:ext uri="{FF2B5EF4-FFF2-40B4-BE49-F238E27FC236}">
                <a16:creationId xmlns:a16="http://schemas.microsoft.com/office/drawing/2014/main" id="{70B20100-7D9F-413F-8807-28E50C7AC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ea typeface="宋体" panose="02010600030101010101" pitchFamily="2" charset="-122"/>
              </a:defRPr>
            </a:lvl1pPr>
          </a:lstStyle>
          <a:p>
            <a:fld id="{BC5314B8-78C3-4BE1-A6A8-CE127A3E1468}" type="slidenum">
              <a:rPr lang="zh-CN" altLang="en-US" smtClean="0"/>
              <a:pPr/>
              <a:t>‹#›</a:t>
            </a:fld>
            <a:endParaRPr lang="zh-CN" altLang="en-US" dirty="0"/>
          </a:p>
        </p:txBody>
      </p:sp>
    </p:spTree>
    <p:extLst>
      <p:ext uri="{BB962C8B-B14F-4D97-AF65-F5344CB8AC3E}">
        <p14:creationId xmlns:p14="http://schemas.microsoft.com/office/powerpoint/2010/main" val="4025889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zh.wikipedia.org/wiki/%E6%A0%91_(%E6%95%B0%E6%8D%AE%E7%BB%93%E6%9E%84)" TargetMode="External"/><Relationship Id="rId2" Type="http://schemas.openxmlformats.org/officeDocument/2006/relationships/hyperlink" Target="https://oi-wiki.org/graph/tree-basi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luogu.com.cn/problem/P1229" TargetMode="External"/><Relationship Id="rId2" Type="http://schemas.openxmlformats.org/officeDocument/2006/relationships/hyperlink" Target="https://www.luogu.com.cn/problem/P1030"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luogu.com.cn/problem/P135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8%B3%87%E6%96%99%E7%B5%90%E6%A7%8B" TargetMode="External"/><Relationship Id="rId2" Type="http://schemas.openxmlformats.org/officeDocument/2006/relationships/hyperlink" Target="https://zh.wikipedia.org/wiki/%E6%8A%BD%E8%B1%A1%E8%B3%87%E6%96%99%E5%9E%8B%E5%88%A5" TargetMode="External"/><Relationship Id="rId1" Type="http://schemas.openxmlformats.org/officeDocument/2006/relationships/slideLayout" Target="../slideLayouts/slideLayout1.xml"/><Relationship Id="rId5" Type="http://schemas.openxmlformats.org/officeDocument/2006/relationships/hyperlink" Target="https://zh.wikipedia.org/wiki/%E9%9B%86%E5%90%88_(%E6%95%B0%E5%AD%A6)" TargetMode="External"/><Relationship Id="rId4" Type="http://schemas.openxmlformats.org/officeDocument/2006/relationships/hyperlink" Target="https://zh.wikipedia.org/wiki/%E6%A8%B9%E7%8B%80%E7%B5%90%E6%A7%8B"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odeforces.com/contest/1611/problem/E1" TargetMode="External"/><Relationship Id="rId2" Type="http://schemas.openxmlformats.org/officeDocument/2006/relationships/hyperlink" Target="https://codeforces.com/gym/103428/problem/A" TargetMode="External"/><Relationship Id="rId1" Type="http://schemas.openxmlformats.org/officeDocument/2006/relationships/slideLayout" Target="../slideLayouts/slideLayout1.xml"/><Relationship Id="rId4" Type="http://schemas.openxmlformats.org/officeDocument/2006/relationships/hyperlink" Target="https://ac.nowcoder.com/acm/contest/24872/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097">
            <a:extLst>
              <a:ext uri="{FF2B5EF4-FFF2-40B4-BE49-F238E27FC236}">
                <a16:creationId xmlns:a16="http://schemas.microsoft.com/office/drawing/2014/main" id="{C90C15F8-0F7A-4356-AFCE-94962C097DAD}"/>
              </a:ext>
            </a:extLst>
          </p:cNvPr>
          <p:cNvSpPr>
            <a:spLocks noGrp="1" noChangeArrowheads="1"/>
          </p:cNvSpPr>
          <p:nvPr>
            <p:ph type="ctrTitle"/>
          </p:nvPr>
        </p:nvSpPr>
        <p:spPr>
          <a:xfrm>
            <a:off x="4703976" y="1518249"/>
            <a:ext cx="6148054" cy="2287797"/>
          </a:xfrm>
        </p:spPr>
        <p:txBody>
          <a:bodyPr>
            <a:noAutofit/>
          </a:bodyPr>
          <a:lstStyle/>
          <a:p>
            <a:pPr>
              <a:buSzTx/>
            </a:pPr>
            <a:r>
              <a:rPr lang="zh-CN" altLang="en-US" sz="7000" noProof="1">
                <a:solidFill>
                  <a:schemeClr val="tx1"/>
                </a:solidFill>
                <a:latin typeface="宋体" panose="02010600030101010101" pitchFamily="2" charset="-122"/>
                <a:ea typeface="宋体" panose="02010600030101010101" pitchFamily="2" charset="-122"/>
              </a:rPr>
              <a:t>树</a:t>
            </a:r>
            <a:br>
              <a:rPr lang="en-US" altLang="zh-CN" sz="7000" noProof="1">
                <a:solidFill>
                  <a:schemeClr val="tx1"/>
                </a:solidFill>
                <a:latin typeface="宋体" panose="02010600030101010101" pitchFamily="2" charset="-122"/>
                <a:ea typeface="宋体" panose="02010600030101010101" pitchFamily="2" charset="-122"/>
              </a:rPr>
            </a:br>
            <a:r>
              <a:rPr lang="zh-CN" altLang="en-US" sz="2400" dirty="0">
                <a:hlinkClick r:id="rId2"/>
              </a:rPr>
              <a:t>树基础 </a:t>
            </a:r>
            <a:r>
              <a:rPr lang="en-US" altLang="zh-CN" sz="2400" dirty="0">
                <a:hlinkClick r:id="rId2"/>
              </a:rPr>
              <a:t>- OI Wiki (oi-wiki.org)</a:t>
            </a:r>
            <a:br>
              <a:rPr lang="en-US" altLang="zh-CN" sz="2400" dirty="0"/>
            </a:br>
            <a:r>
              <a:rPr lang="zh-CN" altLang="en-US" sz="2400" dirty="0">
                <a:hlinkClick r:id="rId3"/>
              </a:rPr>
              <a:t>树 </a:t>
            </a:r>
            <a:r>
              <a:rPr lang="en-US" altLang="zh-CN" sz="2400" dirty="0">
                <a:hlinkClick r:id="rId3"/>
              </a:rPr>
              <a:t>(</a:t>
            </a:r>
            <a:r>
              <a:rPr lang="zh-CN" altLang="en-US" sz="2400" dirty="0">
                <a:hlinkClick r:id="rId3"/>
              </a:rPr>
              <a:t>数据结构</a:t>
            </a:r>
            <a:r>
              <a:rPr lang="en-US" altLang="zh-CN" sz="2400" dirty="0">
                <a:hlinkClick r:id="rId3"/>
              </a:rPr>
              <a:t>) - </a:t>
            </a:r>
            <a:r>
              <a:rPr lang="zh-CN" altLang="en-US" sz="2400" dirty="0">
                <a:hlinkClick r:id="rId3"/>
              </a:rPr>
              <a:t>维基百科，自由的百科全书 </a:t>
            </a:r>
            <a:r>
              <a:rPr lang="en-US" altLang="zh-CN" sz="2400" dirty="0">
                <a:hlinkClick r:id="rId3"/>
              </a:rPr>
              <a:t>(wikipedia.org)</a:t>
            </a:r>
            <a:endParaRPr lang="zh-CN" altLang="zh-CN" sz="7000" noProof="1">
              <a:solidFill>
                <a:schemeClr val="tx1"/>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3908372A-8944-46E4-BE26-82C14AE25973}"/>
              </a:ext>
            </a:extLst>
          </p:cNvPr>
          <p:cNvSpPr txBox="1"/>
          <p:nvPr/>
        </p:nvSpPr>
        <p:spPr>
          <a:xfrm>
            <a:off x="8811491" y="5918662"/>
            <a:ext cx="2108269" cy="553998"/>
          </a:xfrm>
          <a:prstGeom prst="rect">
            <a:avLst/>
          </a:prstGeom>
          <a:noFill/>
        </p:spPr>
        <p:txBody>
          <a:bodyPr wrap="none" rtlCol="0">
            <a:spAutoFit/>
          </a:bodyPr>
          <a:lstStyle/>
          <a:p>
            <a:r>
              <a:rPr lang="en-US" altLang="zh-CN" sz="3000" dirty="0">
                <a:latin typeface="宋体" panose="02010600030101010101" pitchFamily="2" charset="-122"/>
                <a:ea typeface="宋体" panose="02010600030101010101" pitchFamily="2" charset="-122"/>
              </a:rPr>
              <a:t>2021.12.19</a:t>
            </a:r>
            <a:endParaRPr lang="zh-CN" altLang="en-US" sz="3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C7EE2526-2B12-4ACE-9724-1A5B690E78BF}"/>
              </a:ext>
            </a:extLst>
          </p:cNvPr>
          <p:cNvPicPr>
            <a:picLocks noChangeAspect="1"/>
          </p:cNvPicPr>
          <p:nvPr/>
        </p:nvPicPr>
        <p:blipFill>
          <a:blip r:embed="rId4"/>
          <a:stretch>
            <a:fillRect/>
          </a:stretch>
        </p:blipFill>
        <p:spPr>
          <a:xfrm>
            <a:off x="671603" y="1094599"/>
            <a:ext cx="4032372" cy="4117649"/>
          </a:xfrm>
          <a:prstGeom prst="rect">
            <a:avLst/>
          </a:prstGeom>
        </p:spPr>
      </p:pic>
    </p:spTree>
    <p:extLst>
      <p:ext uri="{BB962C8B-B14F-4D97-AF65-F5344CB8AC3E}">
        <p14:creationId xmlns:p14="http://schemas.microsoft.com/office/powerpoint/2010/main" val="233552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49F41-96B0-4E12-8DE7-58DE94C14C85}"/>
              </a:ext>
            </a:extLst>
          </p:cNvPr>
          <p:cNvSpPr txBox="1"/>
          <p:nvPr/>
        </p:nvSpPr>
        <p:spPr>
          <a:xfrm>
            <a:off x="1914499" y="848806"/>
            <a:ext cx="8588517" cy="6270947"/>
          </a:xfrm>
          <a:prstGeom prst="rect">
            <a:avLst/>
          </a:prstGeom>
          <a:noFill/>
        </p:spPr>
        <p:txBody>
          <a:bodyPr wrap="square">
            <a:spAutoFit/>
          </a:bodyPr>
          <a:lstStyle/>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CN" sz="2400" dirty="0">
                <a:latin typeface="宋体" panose="02010600030101010101" pitchFamily="2" charset="-122"/>
                <a:ea typeface="宋体" panose="02010600030101010101" pitchFamily="2" charset="-122"/>
              </a:rPr>
              <a:t>如果一棵树具有一个名为根</a:t>
            </a:r>
            <a:r>
              <a:rPr lang="zh-CN" altLang="en-US" sz="2400" dirty="0">
                <a:latin typeface="宋体" panose="02010600030101010101" pitchFamily="2" charset="-122"/>
                <a:ea typeface="宋体" panose="02010600030101010101" pitchFamily="2" charset="-122"/>
              </a:rPr>
              <a:t>的特殊结点，那么这棵树称作有根树。（树的第 </a:t>
            </a:r>
            <a:r>
              <a:rPr lang="en-US" altLang="zh-CN" sz="2400" dirty="0">
                <a:latin typeface="宋体" panose="02010600030101010101" pitchFamily="2" charset="-122"/>
                <a:ea typeface="宋体" panose="02010600030101010101" pitchFamily="2" charset="-122"/>
              </a:rPr>
              <a:t>0 </a:t>
            </a:r>
            <a:r>
              <a:rPr lang="zh-CN" altLang="en-US" sz="2400" dirty="0">
                <a:latin typeface="宋体" panose="02010600030101010101" pitchFamily="2" charset="-122"/>
                <a:ea typeface="宋体" panose="02010600030101010101" pitchFamily="2" charset="-122"/>
              </a:rPr>
              <a:t>层）</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有根树的结点之间具有父子关系。设一棵有根树 </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，其根 </a:t>
            </a:r>
            <a:r>
              <a:rPr lang="en-US" altLang="zh-CN" sz="2400" dirty="0">
                <a:latin typeface="宋体" panose="02010600030101010101" pitchFamily="2" charset="-122"/>
                <a:ea typeface="宋体" panose="02010600030101010101" pitchFamily="2" charset="-122"/>
              </a:rPr>
              <a:t>r </a:t>
            </a:r>
            <a:r>
              <a:rPr lang="zh-CN" altLang="en-US" sz="2400" dirty="0">
                <a:latin typeface="宋体" panose="02010600030101010101" pitchFamily="2" charset="-122"/>
                <a:ea typeface="宋体" panose="02010600030101010101" pitchFamily="2" charset="-122"/>
              </a:rPr>
              <a:t>到结点 </a:t>
            </a:r>
            <a:r>
              <a:rPr lang="en-US" altLang="zh-CN" sz="2400" dirty="0">
                <a:latin typeface="宋体" panose="02010600030101010101" pitchFamily="2" charset="-122"/>
                <a:ea typeface="宋体" panose="02010600030101010101" pitchFamily="2" charset="-122"/>
              </a:rPr>
              <a:t>x </a:t>
            </a:r>
            <a:r>
              <a:rPr lang="zh-CN" altLang="en-US" sz="2400" dirty="0">
                <a:latin typeface="宋体" panose="02010600030101010101" pitchFamily="2" charset="-122"/>
                <a:ea typeface="宋体" panose="02010600030101010101" pitchFamily="2" charset="-122"/>
              </a:rPr>
              <a:t>的简单路径上的最后一条边连接着结点 </a:t>
            </a:r>
            <a:r>
              <a:rPr lang="en-US" altLang="zh-CN" sz="2400" dirty="0">
                <a:latin typeface="宋体" panose="02010600030101010101" pitchFamily="2" charset="-122"/>
                <a:ea typeface="宋体" panose="02010600030101010101" pitchFamily="2" charset="-122"/>
              </a:rPr>
              <a:t>p </a:t>
            </a:r>
            <a:r>
              <a:rPr lang="zh-CN" altLang="en-US" sz="2400" dirty="0">
                <a:latin typeface="宋体" panose="02010600030101010101" pitchFamily="2" charset="-122"/>
                <a:ea typeface="宋体" panose="02010600030101010101" pitchFamily="2" charset="-122"/>
              </a:rPr>
              <a:t>与结点 </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，此时我们将 </a:t>
            </a:r>
            <a:r>
              <a:rPr lang="en-US" altLang="zh-CN" sz="2400" dirty="0">
                <a:latin typeface="宋体" panose="02010600030101010101" pitchFamily="2" charset="-122"/>
                <a:ea typeface="宋体" panose="02010600030101010101" pitchFamily="2" charset="-122"/>
              </a:rPr>
              <a:t>p </a:t>
            </a:r>
            <a:r>
              <a:rPr lang="zh-CN" altLang="en-US" sz="2400" dirty="0">
                <a:latin typeface="宋体" panose="02010600030101010101" pitchFamily="2" charset="-122"/>
                <a:ea typeface="宋体" panose="02010600030101010101" pitchFamily="2" charset="-122"/>
              </a:rPr>
              <a:t>称为 </a:t>
            </a:r>
            <a:r>
              <a:rPr lang="en-US" altLang="zh-CN" sz="2400" dirty="0">
                <a:latin typeface="宋体" panose="02010600030101010101" pitchFamily="2" charset="-122"/>
                <a:ea typeface="宋体" panose="02010600030101010101" pitchFamily="2" charset="-122"/>
              </a:rPr>
              <a:t>x </a:t>
            </a:r>
            <a:r>
              <a:rPr lang="zh-CN" altLang="en-US" sz="2400" dirty="0">
                <a:latin typeface="宋体" panose="02010600030101010101" pitchFamily="2" charset="-122"/>
                <a:ea typeface="宋体" panose="02010600030101010101" pitchFamily="2" charset="-122"/>
              </a:rPr>
              <a:t>称为 </a:t>
            </a:r>
            <a:r>
              <a:rPr lang="en-US" altLang="zh-CN" sz="2400" dirty="0">
                <a:latin typeface="宋体" panose="02010600030101010101" pitchFamily="2" charset="-122"/>
                <a:ea typeface="宋体" panose="02010600030101010101" pitchFamily="2" charset="-122"/>
              </a:rPr>
              <a:t>x </a:t>
            </a:r>
            <a:r>
              <a:rPr lang="zh-CN" altLang="en-US" sz="2400" dirty="0">
                <a:latin typeface="宋体" panose="02010600030101010101" pitchFamily="2" charset="-122"/>
                <a:ea typeface="宋体" panose="02010600030101010101" pitchFamily="2" charset="-122"/>
              </a:rPr>
              <a:t>的父结点，将 </a:t>
            </a:r>
            <a:r>
              <a:rPr lang="en-US" altLang="zh-CN" sz="2400" dirty="0">
                <a:latin typeface="宋体" panose="02010600030101010101" pitchFamily="2" charset="-122"/>
                <a:ea typeface="宋体" panose="02010600030101010101" pitchFamily="2" charset="-122"/>
              </a:rPr>
              <a:t>x </a:t>
            </a:r>
            <a:r>
              <a:rPr lang="zh-CN" altLang="en-US" sz="2400" dirty="0">
                <a:latin typeface="宋体" panose="02010600030101010101" pitchFamily="2" charset="-122"/>
                <a:ea typeface="宋体" panose="02010600030101010101" pitchFamily="2" charset="-122"/>
              </a:rPr>
              <a:t>称为 </a:t>
            </a:r>
            <a:r>
              <a:rPr lang="en-US" altLang="zh-CN" sz="2400" dirty="0">
                <a:latin typeface="宋体" panose="02010600030101010101" pitchFamily="2" charset="-122"/>
                <a:ea typeface="宋体" panose="02010600030101010101" pitchFamily="2" charset="-122"/>
              </a:rPr>
              <a:t>p </a:t>
            </a:r>
            <a:r>
              <a:rPr lang="zh-CN" altLang="en-US" sz="2400" dirty="0">
                <a:latin typeface="宋体" panose="02010600030101010101" pitchFamily="2" charset="-122"/>
                <a:ea typeface="宋体" panose="02010600030101010101" pitchFamily="2" charset="-122"/>
              </a:rPr>
              <a:t>的子结点。拥有同一父结点的结点互为兄弟结点。</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每一个非根结点都有一个父结点。根是唯一一个没有父结点的结点。我们将没有子结点的结点称为叶子结点（度为 </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），度不为 </a:t>
            </a:r>
            <a:r>
              <a:rPr lang="en-US" altLang="zh-CN" sz="2400" dirty="0">
                <a:latin typeface="宋体" panose="02010600030101010101" pitchFamily="2" charset="-122"/>
                <a:ea typeface="宋体" panose="02010600030101010101" pitchFamily="2" charset="-122"/>
              </a:rPr>
              <a:t>0 </a:t>
            </a:r>
            <a:r>
              <a:rPr lang="zh-CN" altLang="en-US" sz="2400" dirty="0">
                <a:latin typeface="宋体" panose="02010600030101010101" pitchFamily="2" charset="-122"/>
                <a:ea typeface="宋体" panose="02010600030101010101" pitchFamily="2" charset="-122"/>
              </a:rPr>
              <a:t>的结点称为分支结点。</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对于树 </a:t>
            </a:r>
            <a:r>
              <a:rPr lang="en-US" altLang="zh-CN" sz="2400" dirty="0">
                <a:latin typeface="宋体" panose="02010600030101010101" pitchFamily="2" charset="-122"/>
                <a:ea typeface="宋体" panose="02010600030101010101" pitchFamily="2" charset="-122"/>
              </a:rPr>
              <a:t>T </a:t>
            </a:r>
            <a:r>
              <a:rPr lang="zh-CN" altLang="en-US" sz="2400" dirty="0">
                <a:latin typeface="宋体" panose="02010600030101010101" pitchFamily="2" charset="-122"/>
                <a:ea typeface="宋体" panose="02010600030101010101" pitchFamily="2" charset="-122"/>
              </a:rPr>
              <a:t>中的任意结点 </a:t>
            </a:r>
            <a:r>
              <a:rPr lang="en-US" altLang="zh-CN" sz="2400" dirty="0">
                <a:latin typeface="宋体" panose="02010600030101010101" pitchFamily="2" charset="-122"/>
                <a:ea typeface="宋体" panose="02010600030101010101" pitchFamily="2" charset="-122"/>
              </a:rPr>
              <a:t>v</a:t>
            </a:r>
            <a:r>
              <a:rPr lang="zh-CN" altLang="en-US" sz="2400" dirty="0">
                <a:latin typeface="宋体" panose="02010600030101010101" pitchFamily="2" charset="-122"/>
                <a:ea typeface="宋体" panose="02010600030101010101" pitchFamily="2" charset="-122"/>
              </a:rPr>
              <a:t>，从根到该结点的简单路径上的所有结点都称为 </a:t>
            </a:r>
            <a:r>
              <a:rPr lang="en-US" altLang="zh-CN" sz="2400" dirty="0">
                <a:latin typeface="宋体" panose="02010600030101010101" pitchFamily="2" charset="-122"/>
                <a:ea typeface="宋体" panose="02010600030101010101" pitchFamily="2" charset="-122"/>
              </a:rPr>
              <a:t>v </a:t>
            </a:r>
            <a:r>
              <a:rPr lang="zh-CN" altLang="en-US" sz="2400" dirty="0">
                <a:latin typeface="宋体" panose="02010600030101010101" pitchFamily="2" charset="-122"/>
                <a:ea typeface="宋体" panose="02010600030101010101" pitchFamily="2" charset="-122"/>
              </a:rPr>
              <a:t>的祖先。所有以结点 </a:t>
            </a:r>
            <a:r>
              <a:rPr lang="en-US" altLang="zh-CN" sz="2400" dirty="0">
                <a:latin typeface="宋体" panose="02010600030101010101" pitchFamily="2" charset="-122"/>
                <a:ea typeface="宋体" panose="02010600030101010101" pitchFamily="2" charset="-122"/>
              </a:rPr>
              <a:t>v </a:t>
            </a:r>
            <a:r>
              <a:rPr lang="zh-CN" altLang="en-US" sz="2400" dirty="0">
                <a:latin typeface="宋体" panose="02010600030101010101" pitchFamily="2" charset="-122"/>
                <a:ea typeface="宋体" panose="02010600030101010101" pitchFamily="2" charset="-122"/>
              </a:rPr>
              <a:t>为祖先的结点称为 </a:t>
            </a:r>
            <a:r>
              <a:rPr lang="en-US" altLang="zh-CN" sz="2400" dirty="0">
                <a:latin typeface="宋体" panose="02010600030101010101" pitchFamily="2" charset="-122"/>
                <a:ea typeface="宋体" panose="02010600030101010101" pitchFamily="2" charset="-122"/>
              </a:rPr>
              <a:t>v </a:t>
            </a:r>
            <a:r>
              <a:rPr lang="zh-CN" altLang="en-US" sz="2400" dirty="0">
                <a:latin typeface="宋体" panose="02010600030101010101" pitchFamily="2" charset="-122"/>
                <a:ea typeface="宋体" panose="02010600030101010101" pitchFamily="2" charset="-122"/>
              </a:rPr>
              <a:t>的子孙。结点 </a:t>
            </a:r>
            <a:r>
              <a:rPr lang="en-US" altLang="zh-CN" sz="2400" dirty="0">
                <a:latin typeface="宋体" panose="02010600030101010101" pitchFamily="2" charset="-122"/>
                <a:ea typeface="宋体" panose="02010600030101010101" pitchFamily="2" charset="-122"/>
              </a:rPr>
              <a:t>v </a:t>
            </a:r>
            <a:r>
              <a:rPr lang="zh-CN" altLang="en-US" sz="2400" dirty="0">
                <a:latin typeface="宋体" panose="02010600030101010101" pitchFamily="2" charset="-122"/>
                <a:ea typeface="宋体" panose="02010600030101010101" pitchFamily="2" charset="-122"/>
              </a:rPr>
              <a:t>的所有子孙以及连接子孙的边构成了 </a:t>
            </a:r>
            <a:r>
              <a:rPr lang="en-US" altLang="zh-CN" sz="2400" dirty="0">
                <a:latin typeface="宋体" panose="02010600030101010101" pitchFamily="2" charset="-122"/>
                <a:ea typeface="宋体" panose="02010600030101010101" pitchFamily="2" charset="-122"/>
              </a:rPr>
              <a:t>T </a:t>
            </a:r>
            <a:r>
              <a:rPr lang="zh-CN" altLang="en-US" sz="2400" dirty="0">
                <a:latin typeface="宋体" panose="02010600030101010101" pitchFamily="2" charset="-122"/>
                <a:ea typeface="宋体" panose="02010600030101010101" pitchFamily="2" charset="-122"/>
              </a:rPr>
              <a:t>的以 </a:t>
            </a:r>
            <a:r>
              <a:rPr lang="en-US" altLang="zh-CN" sz="2400" dirty="0">
                <a:latin typeface="宋体" panose="02010600030101010101" pitchFamily="2" charset="-122"/>
                <a:ea typeface="宋体" panose="02010600030101010101" pitchFamily="2" charset="-122"/>
              </a:rPr>
              <a:t>v </a:t>
            </a:r>
            <a:r>
              <a:rPr lang="zh-CN" altLang="en-US" sz="2400" dirty="0">
                <a:latin typeface="宋体" panose="02010600030101010101" pitchFamily="2" charset="-122"/>
                <a:ea typeface="宋体" panose="02010600030101010101" pitchFamily="2" charset="-122"/>
              </a:rPr>
              <a:t>为根的子树。</a:t>
            </a:r>
          </a:p>
          <a:p>
            <a:endParaRPr lang="en-US" altLang="zh-CN" sz="2400" i="0" dirty="0">
              <a:effectLst/>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822C1E63-0F3C-4FB4-AB53-2E7FD4710B94}"/>
              </a:ext>
            </a:extLst>
          </p:cNvPr>
          <p:cNvSpPr txBox="1"/>
          <p:nvPr/>
        </p:nvSpPr>
        <p:spPr>
          <a:xfrm>
            <a:off x="0" y="0"/>
            <a:ext cx="2950827" cy="707886"/>
          </a:xfrm>
          <a:prstGeom prst="rect">
            <a:avLst/>
          </a:prstGeom>
          <a:noFill/>
        </p:spPr>
        <p:txBody>
          <a:bodyPr wrap="square">
            <a:spAutoFit/>
          </a:bodyPr>
          <a:lstStyle/>
          <a:p>
            <a:r>
              <a:rPr lang="zh-CN" altLang="en-US" sz="4000" b="0" i="0" dirty="0">
                <a:effectLst/>
                <a:latin typeface="宋体" panose="02010600030101010101" pitchFamily="2" charset="-122"/>
                <a:ea typeface="宋体" panose="02010600030101010101" pitchFamily="2" charset="-122"/>
              </a:rPr>
              <a:t> </a:t>
            </a:r>
            <a:r>
              <a:rPr lang="zh-CN" altLang="en-US" sz="4000" i="0" dirty="0">
                <a:effectLst/>
                <a:latin typeface="宋体" panose="02010600030101010101" pitchFamily="2" charset="-122"/>
                <a:ea typeface="宋体" panose="02010600030101010101" pitchFamily="2" charset="-122"/>
              </a:rPr>
              <a:t>有根树</a:t>
            </a:r>
            <a:endParaRPr lang="en-US" altLang="zh-CN" sz="400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4227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A11A69-C3D5-4F9B-9FF9-DE23A6B41980}"/>
              </a:ext>
            </a:extLst>
          </p:cNvPr>
          <p:cNvSpPr txBox="1"/>
          <p:nvPr/>
        </p:nvSpPr>
        <p:spPr>
          <a:xfrm>
            <a:off x="263982" y="168815"/>
            <a:ext cx="1723549"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二叉树</a:t>
            </a:r>
          </a:p>
        </p:txBody>
      </p:sp>
      <p:sp>
        <p:nvSpPr>
          <p:cNvPr id="8" name="文本框 7">
            <a:extLst>
              <a:ext uri="{FF2B5EF4-FFF2-40B4-BE49-F238E27FC236}">
                <a16:creationId xmlns:a16="http://schemas.microsoft.com/office/drawing/2014/main" id="{9EC34412-4E8B-4EB6-AB5C-37D2901C2106}"/>
              </a:ext>
            </a:extLst>
          </p:cNvPr>
          <p:cNvSpPr txBox="1"/>
          <p:nvPr/>
        </p:nvSpPr>
        <p:spPr>
          <a:xfrm>
            <a:off x="1648693" y="1855172"/>
            <a:ext cx="6522184" cy="2677656"/>
          </a:xfrm>
          <a:prstGeom prst="rect">
            <a:avLst/>
          </a:prstGeom>
          <a:noFill/>
        </p:spPr>
        <p:txBody>
          <a:bodyPr wrap="square" rtlCol="0">
            <a:spAutoFit/>
          </a:bodyPr>
          <a:lstStyle/>
          <a:p>
            <a:r>
              <a:rPr lang="zh-CN" altLang="en-US" sz="2400" b="0" i="0" dirty="0">
                <a:solidFill>
                  <a:srgbClr val="333333"/>
                </a:solidFill>
                <a:effectLst/>
                <a:latin typeface="宋体" panose="02010600030101010101" pitchFamily="2" charset="-122"/>
                <a:ea typeface="宋体" panose="02010600030101010101" pitchFamily="2" charset="-122"/>
              </a:rPr>
              <a:t>每个结点最多只能有两棵子树，且有左右之分</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int child[n][2];</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vector&lt;int&gt;e[N] ;</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957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F04AA52-BABF-4A87-AEB5-B347C02BD628}"/>
              </a:ext>
            </a:extLst>
          </p:cNvPr>
          <p:cNvSpPr txBox="1"/>
          <p:nvPr/>
        </p:nvSpPr>
        <p:spPr>
          <a:xfrm>
            <a:off x="1199626" y="1337060"/>
            <a:ext cx="7449423" cy="3785652"/>
          </a:xfrm>
          <a:prstGeom prst="rect">
            <a:avLst/>
          </a:prstGeom>
          <a:noFill/>
        </p:spPr>
        <p:txBody>
          <a:bodyPr wrap="square">
            <a:spAutoFit/>
          </a:bodyPr>
          <a:lstStyle/>
          <a:p>
            <a:pPr algn="l"/>
            <a:r>
              <a:rPr lang="zh-CN" altLang="en-US" sz="2400" b="1" i="0" dirty="0">
                <a:effectLst/>
                <a:latin typeface="宋体" panose="02010600030101010101" pitchFamily="2" charset="-122"/>
                <a:ea typeface="宋体" panose="02010600030101010101" pitchFamily="2" charset="-122"/>
              </a:rPr>
              <a:t>链（</a:t>
            </a:r>
            <a:r>
              <a:rPr lang="en-US" altLang="zh-CN" sz="2400" b="1" i="0" dirty="0">
                <a:effectLst/>
                <a:latin typeface="宋体" panose="02010600030101010101" pitchFamily="2" charset="-122"/>
                <a:ea typeface="宋体" panose="02010600030101010101" pitchFamily="2" charset="-122"/>
              </a:rPr>
              <a:t>chain/path graph</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：满足与任一结点相连的边不超过 </a:t>
            </a:r>
            <a:r>
              <a:rPr lang="en-US" altLang="zh-CN" sz="2400" b="0" i="0" dirty="0">
                <a:effectLst/>
                <a:latin typeface="宋体" panose="02010600030101010101" pitchFamily="2" charset="-122"/>
                <a:ea typeface="宋体" panose="02010600030101010101" pitchFamily="2" charset="-122"/>
              </a:rPr>
              <a:t>2</a:t>
            </a:r>
            <a:r>
              <a:rPr lang="zh-CN" altLang="en-US" sz="2400" b="0" i="0" dirty="0">
                <a:effectLst/>
                <a:latin typeface="宋体" panose="02010600030101010101" pitchFamily="2" charset="-122"/>
                <a:ea typeface="宋体" panose="02010600030101010101" pitchFamily="2" charset="-122"/>
              </a:rPr>
              <a:t> 条的树称为链。</a:t>
            </a:r>
          </a:p>
          <a:p>
            <a:pPr algn="l"/>
            <a:r>
              <a:rPr lang="zh-CN" altLang="en-US" sz="2400" b="1" i="0" dirty="0">
                <a:effectLst/>
                <a:latin typeface="宋体" panose="02010600030101010101" pitchFamily="2" charset="-122"/>
                <a:ea typeface="宋体" panose="02010600030101010101" pitchFamily="2" charset="-122"/>
              </a:rPr>
              <a:t>菊花</a:t>
            </a:r>
            <a:r>
              <a:rPr lang="en-US" altLang="zh-CN" sz="2400" b="1" i="0" dirty="0">
                <a:effectLst/>
                <a:latin typeface="宋体" panose="02010600030101010101" pitchFamily="2" charset="-122"/>
                <a:ea typeface="宋体" panose="02010600030101010101" pitchFamily="2" charset="-122"/>
              </a:rPr>
              <a:t>/</a:t>
            </a:r>
            <a:r>
              <a:rPr lang="zh-CN" altLang="en-US" sz="2400" b="1" i="0" dirty="0">
                <a:effectLst/>
                <a:latin typeface="宋体" panose="02010600030101010101" pitchFamily="2" charset="-122"/>
                <a:ea typeface="宋体" panose="02010600030101010101" pitchFamily="2" charset="-122"/>
              </a:rPr>
              <a:t>星星（</a:t>
            </a:r>
            <a:r>
              <a:rPr lang="en-US" altLang="zh-CN" sz="2400" b="1" i="0" dirty="0">
                <a:effectLst/>
                <a:latin typeface="宋体" panose="02010600030101010101" pitchFamily="2" charset="-122"/>
                <a:ea typeface="宋体" panose="02010600030101010101" pitchFamily="2" charset="-122"/>
              </a:rPr>
              <a:t>star</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：满足存在 </a:t>
            </a:r>
            <a:r>
              <a:rPr lang="en-US" altLang="zh-CN" sz="2400" b="0" i="0" dirty="0">
                <a:effectLst/>
                <a:latin typeface="宋体" panose="02010600030101010101" pitchFamily="2" charset="-122"/>
                <a:ea typeface="宋体" panose="02010600030101010101" pitchFamily="2" charset="-122"/>
              </a:rPr>
              <a:t>u</a:t>
            </a:r>
            <a:r>
              <a:rPr lang="zh-CN" altLang="en-US" sz="2400" b="0" i="0" dirty="0">
                <a:effectLst/>
                <a:latin typeface="宋体" panose="02010600030101010101" pitchFamily="2" charset="-122"/>
                <a:ea typeface="宋体" panose="02010600030101010101" pitchFamily="2" charset="-122"/>
              </a:rPr>
              <a:t> 使得所有除 </a:t>
            </a:r>
            <a:r>
              <a:rPr lang="en-US" altLang="zh-CN" sz="2400" b="0" i="0" dirty="0">
                <a:effectLst/>
                <a:latin typeface="宋体" panose="02010600030101010101" pitchFamily="2" charset="-122"/>
                <a:ea typeface="宋体" panose="02010600030101010101" pitchFamily="2" charset="-122"/>
              </a:rPr>
              <a:t>u</a:t>
            </a:r>
            <a:r>
              <a:rPr lang="zh-CN" altLang="en-US" sz="2400" b="0" i="0" dirty="0">
                <a:effectLst/>
                <a:latin typeface="宋体" panose="02010600030101010101" pitchFamily="2" charset="-122"/>
                <a:ea typeface="宋体" panose="02010600030101010101" pitchFamily="2" charset="-122"/>
              </a:rPr>
              <a:t> 以外结点均与 </a:t>
            </a:r>
            <a:r>
              <a:rPr lang="en-US" altLang="zh-CN" sz="2400" b="0" i="0" dirty="0">
                <a:effectLst/>
                <a:latin typeface="宋体" panose="02010600030101010101" pitchFamily="2" charset="-122"/>
                <a:ea typeface="宋体" panose="02010600030101010101" pitchFamily="2" charset="-122"/>
              </a:rPr>
              <a:t>u</a:t>
            </a:r>
            <a:r>
              <a:rPr lang="zh-CN" altLang="en-US" sz="2400" b="0" i="0" dirty="0">
                <a:effectLst/>
                <a:latin typeface="宋体" panose="02010600030101010101" pitchFamily="2" charset="-122"/>
                <a:ea typeface="宋体" panose="02010600030101010101" pitchFamily="2" charset="-122"/>
              </a:rPr>
              <a:t> 相连的树称为菊花。</a:t>
            </a:r>
          </a:p>
          <a:p>
            <a:pPr algn="l"/>
            <a:r>
              <a:rPr lang="zh-CN" altLang="en-US" sz="2400" b="1" i="0" dirty="0">
                <a:effectLst/>
                <a:latin typeface="宋体" panose="02010600030101010101" pitchFamily="2" charset="-122"/>
                <a:ea typeface="宋体" panose="02010600030101010101" pitchFamily="2" charset="-122"/>
              </a:rPr>
              <a:t>有根二叉树（</a:t>
            </a:r>
            <a:r>
              <a:rPr lang="en-US" altLang="zh-CN" sz="2400" b="1" i="0" dirty="0">
                <a:effectLst/>
                <a:latin typeface="宋体" panose="02010600030101010101" pitchFamily="2" charset="-122"/>
                <a:ea typeface="宋体" panose="02010600030101010101" pitchFamily="2" charset="-122"/>
              </a:rPr>
              <a:t>rooted binary tree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：每个结点最多只有两个儿子（子结点）的有根树称为二叉树。常常对两个子结点的顺序加以区分，分别称之为左子结点和右子结点。</a:t>
            </a:r>
            <a:br>
              <a:rPr lang="zh-CN" altLang="en-US" sz="2400" b="0" i="0" dirty="0">
                <a:effectLst/>
                <a:latin typeface="宋体" panose="02010600030101010101" pitchFamily="2" charset="-122"/>
                <a:ea typeface="宋体" panose="02010600030101010101" pitchFamily="2" charset="-122"/>
              </a:rPr>
            </a:br>
            <a:r>
              <a:rPr lang="zh-CN" altLang="en-US" sz="2400" b="0" i="0" dirty="0">
                <a:effectLst/>
                <a:latin typeface="宋体" panose="02010600030101010101" pitchFamily="2" charset="-122"/>
                <a:ea typeface="宋体" panose="02010600030101010101" pitchFamily="2" charset="-122"/>
              </a:rPr>
              <a:t>大多数情况下，</a:t>
            </a:r>
            <a:r>
              <a:rPr lang="zh-CN" altLang="en-US" sz="2400" b="1" i="0" dirty="0">
                <a:effectLst/>
                <a:latin typeface="宋体" panose="02010600030101010101" pitchFamily="2" charset="-122"/>
                <a:ea typeface="宋体" panose="02010600030101010101" pitchFamily="2" charset="-122"/>
              </a:rPr>
              <a:t>二叉树</a:t>
            </a:r>
            <a:r>
              <a:rPr lang="zh-CN" altLang="en-US" sz="2400" b="0" i="0" dirty="0">
                <a:effectLst/>
                <a:latin typeface="宋体" panose="02010600030101010101" pitchFamily="2" charset="-122"/>
                <a:ea typeface="宋体" panose="02010600030101010101" pitchFamily="2" charset="-122"/>
              </a:rPr>
              <a:t> 一词均指有根二叉树。</a:t>
            </a: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4BB524E-5DFC-4088-8B4D-9A49D6A4CFED}"/>
              </a:ext>
            </a:extLst>
          </p:cNvPr>
          <p:cNvSpPr txBox="1"/>
          <p:nvPr/>
        </p:nvSpPr>
        <p:spPr>
          <a:xfrm>
            <a:off x="304101" y="383796"/>
            <a:ext cx="6094602"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特殊的树</a:t>
            </a:r>
          </a:p>
        </p:txBody>
      </p:sp>
    </p:spTree>
    <p:extLst>
      <p:ext uri="{BB962C8B-B14F-4D97-AF65-F5344CB8AC3E}">
        <p14:creationId xmlns:p14="http://schemas.microsoft.com/office/powerpoint/2010/main" val="34720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E7DA0C-6371-4334-B8BC-EF7373FE5C20}"/>
              </a:ext>
            </a:extLst>
          </p:cNvPr>
          <p:cNvSpPr txBox="1"/>
          <p:nvPr/>
        </p:nvSpPr>
        <p:spPr>
          <a:xfrm>
            <a:off x="1014749" y="4354920"/>
            <a:ext cx="6093228" cy="1569660"/>
          </a:xfrm>
          <a:prstGeom prst="rect">
            <a:avLst/>
          </a:prstGeom>
          <a:noFill/>
        </p:spPr>
        <p:txBody>
          <a:bodyPr wrap="square">
            <a:spAutoFit/>
          </a:bodyPr>
          <a:lstStyle/>
          <a:p>
            <a:pPr algn="l"/>
            <a:r>
              <a:rPr lang="zh-CN" altLang="en-US" sz="2400" b="1" i="0" dirty="0">
                <a:effectLst/>
                <a:latin typeface="宋体" panose="02010600030101010101" pitchFamily="2" charset="-122"/>
                <a:ea typeface="宋体" panose="02010600030101010101" pitchFamily="2" charset="-122"/>
              </a:rPr>
              <a:t>完全二叉树（</a:t>
            </a:r>
            <a:r>
              <a:rPr lang="en-US" altLang="zh-CN" sz="2400" b="1" i="0" dirty="0">
                <a:effectLst/>
                <a:latin typeface="宋体" panose="02010600030101010101" pitchFamily="2" charset="-122"/>
                <a:ea typeface="宋体" panose="02010600030101010101" pitchFamily="2" charset="-122"/>
              </a:rPr>
              <a:t>complete binary tree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：只有最下面两层结点的度数可以小于 </a:t>
            </a:r>
            <a:r>
              <a:rPr lang="en-US" altLang="zh-CN" sz="2400" b="0" i="0" dirty="0">
                <a:effectLst/>
                <a:latin typeface="宋体" panose="02010600030101010101" pitchFamily="2" charset="-122"/>
                <a:ea typeface="宋体" panose="02010600030101010101" pitchFamily="2" charset="-122"/>
              </a:rPr>
              <a:t>2</a:t>
            </a:r>
            <a:r>
              <a:rPr lang="zh-CN" altLang="en-US" sz="2400" b="0" i="0" dirty="0">
                <a:effectLst/>
                <a:latin typeface="宋体" panose="02010600030101010101" pitchFamily="2" charset="-122"/>
                <a:ea typeface="宋体" panose="02010600030101010101" pitchFamily="2" charset="-122"/>
              </a:rPr>
              <a:t>，且最下面一层的结点都集中在该层最左边的连续位置上。</a:t>
            </a:r>
          </a:p>
        </p:txBody>
      </p:sp>
      <p:pic>
        <p:nvPicPr>
          <p:cNvPr id="5" name="图形 4">
            <a:extLst>
              <a:ext uri="{FF2B5EF4-FFF2-40B4-BE49-F238E27FC236}">
                <a16:creationId xmlns:a16="http://schemas.microsoft.com/office/drawing/2014/main" id="{F92A47FD-D861-4051-9941-8C25544205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5137" y="3985016"/>
            <a:ext cx="3861349" cy="2491193"/>
          </a:xfrm>
          <a:prstGeom prst="rect">
            <a:avLst/>
          </a:prstGeom>
        </p:spPr>
      </p:pic>
      <p:pic>
        <p:nvPicPr>
          <p:cNvPr id="4" name="图形 3">
            <a:extLst>
              <a:ext uri="{FF2B5EF4-FFF2-40B4-BE49-F238E27FC236}">
                <a16:creationId xmlns:a16="http://schemas.microsoft.com/office/drawing/2014/main" id="{1B88A5B1-0CE0-4AD0-A093-0992C7646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8876" y="1456983"/>
            <a:ext cx="3697610" cy="2394136"/>
          </a:xfrm>
          <a:prstGeom prst="rect">
            <a:avLst/>
          </a:prstGeom>
        </p:spPr>
      </p:pic>
      <p:sp>
        <p:nvSpPr>
          <p:cNvPr id="6" name="文本框 5">
            <a:extLst>
              <a:ext uri="{FF2B5EF4-FFF2-40B4-BE49-F238E27FC236}">
                <a16:creationId xmlns:a16="http://schemas.microsoft.com/office/drawing/2014/main" id="{AC85D736-01E4-470E-B896-11947353A20C}"/>
              </a:ext>
            </a:extLst>
          </p:cNvPr>
          <p:cNvSpPr txBox="1"/>
          <p:nvPr/>
        </p:nvSpPr>
        <p:spPr>
          <a:xfrm>
            <a:off x="1081174" y="1999741"/>
            <a:ext cx="6094602" cy="1569660"/>
          </a:xfrm>
          <a:prstGeom prst="rect">
            <a:avLst/>
          </a:prstGeom>
          <a:noFill/>
        </p:spPr>
        <p:txBody>
          <a:bodyPr wrap="square">
            <a:spAutoFit/>
          </a:bodyPr>
          <a:lstStyle/>
          <a:p>
            <a:pPr algn="l"/>
            <a:r>
              <a:rPr lang="zh-CN" altLang="en-US" sz="2400" b="1" i="0" dirty="0">
                <a:effectLst/>
                <a:latin typeface="宋体" panose="02010600030101010101" pitchFamily="2" charset="-122"/>
                <a:ea typeface="宋体" panose="02010600030101010101" pitchFamily="2" charset="-122"/>
              </a:rPr>
              <a:t>完整二叉树（</a:t>
            </a:r>
            <a:r>
              <a:rPr lang="en-US" altLang="zh-CN" sz="2400" b="1" i="0" dirty="0">
                <a:effectLst/>
                <a:latin typeface="宋体" panose="02010600030101010101" pitchFamily="2" charset="-122"/>
                <a:ea typeface="宋体" panose="02010600030101010101" pitchFamily="2" charset="-122"/>
              </a:rPr>
              <a:t>full/proper binary tree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：每个结点的子结点数量均为 </a:t>
            </a:r>
            <a:r>
              <a:rPr lang="en-US" altLang="zh-CN" sz="2400" b="0" i="0" dirty="0">
                <a:effectLst/>
                <a:latin typeface="宋体" panose="02010600030101010101" pitchFamily="2" charset="-122"/>
                <a:ea typeface="宋体" panose="02010600030101010101" pitchFamily="2" charset="-122"/>
              </a:rPr>
              <a:t>0 </a:t>
            </a:r>
            <a:r>
              <a:rPr lang="zh-CN" altLang="en-US" sz="2400" b="0" i="0" dirty="0">
                <a:effectLst/>
                <a:latin typeface="宋体" panose="02010600030101010101" pitchFamily="2" charset="-122"/>
                <a:ea typeface="宋体" panose="02010600030101010101" pitchFamily="2" charset="-122"/>
              </a:rPr>
              <a:t>或者 </a:t>
            </a:r>
            <a:r>
              <a:rPr lang="en-US" altLang="zh-CN" sz="2400" b="0" i="0" dirty="0">
                <a:effectLst/>
                <a:latin typeface="宋体" panose="02010600030101010101" pitchFamily="2" charset="-122"/>
                <a:ea typeface="宋体" panose="02010600030101010101" pitchFamily="2" charset="-122"/>
              </a:rPr>
              <a:t>2 </a:t>
            </a:r>
            <a:r>
              <a:rPr lang="zh-CN" altLang="en-US" sz="2400" b="0" i="0" dirty="0">
                <a:effectLst/>
                <a:latin typeface="宋体" panose="02010600030101010101" pitchFamily="2" charset="-122"/>
                <a:ea typeface="宋体" panose="02010600030101010101" pitchFamily="2" charset="-122"/>
              </a:rPr>
              <a:t>的二叉树。换言之，每个结点或者是树叶，或者左右子树均非空。</a:t>
            </a:r>
          </a:p>
        </p:txBody>
      </p:sp>
      <p:sp>
        <p:nvSpPr>
          <p:cNvPr id="7" name="文本框 6">
            <a:extLst>
              <a:ext uri="{FF2B5EF4-FFF2-40B4-BE49-F238E27FC236}">
                <a16:creationId xmlns:a16="http://schemas.microsoft.com/office/drawing/2014/main" id="{F6BFEF6C-47E0-427F-8E6F-DC329D5FFB49}"/>
              </a:ext>
            </a:extLst>
          </p:cNvPr>
          <p:cNvSpPr txBox="1"/>
          <p:nvPr/>
        </p:nvSpPr>
        <p:spPr>
          <a:xfrm>
            <a:off x="304101" y="383796"/>
            <a:ext cx="6094602"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特殊的树</a:t>
            </a:r>
          </a:p>
        </p:txBody>
      </p:sp>
    </p:spTree>
    <p:extLst>
      <p:ext uri="{BB962C8B-B14F-4D97-AF65-F5344CB8AC3E}">
        <p14:creationId xmlns:p14="http://schemas.microsoft.com/office/powerpoint/2010/main" val="83224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32B8E11-ADA8-4FEB-8C9A-2BC3C56AADBB}"/>
              </a:ext>
            </a:extLst>
          </p:cNvPr>
          <p:cNvSpPr txBox="1"/>
          <p:nvPr/>
        </p:nvSpPr>
        <p:spPr>
          <a:xfrm>
            <a:off x="1912768" y="1592140"/>
            <a:ext cx="6093228" cy="1938992"/>
          </a:xfrm>
          <a:prstGeom prst="rect">
            <a:avLst/>
          </a:prstGeom>
          <a:noFill/>
        </p:spPr>
        <p:txBody>
          <a:bodyPr wrap="square">
            <a:spAutoFit/>
          </a:bodyPr>
          <a:lstStyle/>
          <a:p>
            <a:pPr algn="l"/>
            <a:r>
              <a:rPr lang="zh-CN" altLang="en-US" sz="2400" b="1" i="0" dirty="0">
                <a:effectLst/>
                <a:latin typeface="宋体" panose="02010600030101010101" pitchFamily="2" charset="-122"/>
                <a:ea typeface="宋体" panose="02010600030101010101" pitchFamily="2" charset="-122"/>
              </a:rPr>
              <a:t>完美二叉树（</a:t>
            </a:r>
            <a:r>
              <a:rPr lang="en-US" altLang="zh-CN" sz="2400" b="1" i="0" dirty="0">
                <a:effectLst/>
                <a:latin typeface="宋体" panose="02010600030101010101" pitchFamily="2" charset="-122"/>
                <a:ea typeface="宋体" panose="02010600030101010101" pitchFamily="2" charset="-122"/>
              </a:rPr>
              <a:t>perfect binary tree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：所有叶结点的深度均相同的二叉树称为完美二叉树。</a:t>
            </a:r>
          </a:p>
          <a:p>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pic>
        <p:nvPicPr>
          <p:cNvPr id="5" name="图形 4">
            <a:extLst>
              <a:ext uri="{FF2B5EF4-FFF2-40B4-BE49-F238E27FC236}">
                <a16:creationId xmlns:a16="http://schemas.microsoft.com/office/drawing/2014/main" id="{30431640-0A91-41A6-876E-D6744679EA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8383" y="1932611"/>
            <a:ext cx="4329274" cy="2623803"/>
          </a:xfrm>
          <a:prstGeom prst="rect">
            <a:avLst/>
          </a:prstGeom>
        </p:spPr>
      </p:pic>
      <p:sp>
        <p:nvSpPr>
          <p:cNvPr id="7" name="文本框 6">
            <a:extLst>
              <a:ext uri="{FF2B5EF4-FFF2-40B4-BE49-F238E27FC236}">
                <a16:creationId xmlns:a16="http://schemas.microsoft.com/office/drawing/2014/main" id="{F4BFE899-0E45-47A8-AF8C-8FC9C6D92131}"/>
              </a:ext>
            </a:extLst>
          </p:cNvPr>
          <p:cNvSpPr txBox="1"/>
          <p:nvPr/>
        </p:nvSpPr>
        <p:spPr>
          <a:xfrm>
            <a:off x="1912768" y="3244513"/>
            <a:ext cx="6093228" cy="1200329"/>
          </a:xfrm>
          <a:prstGeom prst="rect">
            <a:avLst/>
          </a:prstGeom>
          <a:noFill/>
        </p:spPr>
        <p:txBody>
          <a:bodyPr wrap="square">
            <a:spAutoFit/>
          </a:bodyPr>
          <a:lstStyle/>
          <a:p>
            <a:pPr algn="l"/>
            <a:r>
              <a:rPr lang="zh-CN" altLang="en-US" sz="2400" b="0" i="0" dirty="0">
                <a:effectLst/>
                <a:latin typeface="宋体" panose="02010600030101010101" pitchFamily="2" charset="-122"/>
                <a:ea typeface="宋体" panose="02010600030101010101" pitchFamily="2" charset="-122"/>
              </a:rPr>
              <a:t>“满二叉树”多指完美二叉树。</a:t>
            </a:r>
          </a:p>
          <a:p>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4C4516DB-D781-4E2D-BE01-DAD480F70BD7}"/>
              </a:ext>
            </a:extLst>
          </p:cNvPr>
          <p:cNvSpPr txBox="1"/>
          <p:nvPr/>
        </p:nvSpPr>
        <p:spPr>
          <a:xfrm>
            <a:off x="304101" y="383796"/>
            <a:ext cx="6094602"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特殊的树</a:t>
            </a:r>
          </a:p>
        </p:txBody>
      </p:sp>
    </p:spTree>
    <p:extLst>
      <p:ext uri="{BB962C8B-B14F-4D97-AF65-F5344CB8AC3E}">
        <p14:creationId xmlns:p14="http://schemas.microsoft.com/office/powerpoint/2010/main" val="319453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4516DB-D781-4E2D-BE01-DAD480F70BD7}"/>
              </a:ext>
            </a:extLst>
          </p:cNvPr>
          <p:cNvSpPr txBox="1"/>
          <p:nvPr/>
        </p:nvSpPr>
        <p:spPr>
          <a:xfrm>
            <a:off x="1398" y="-106611"/>
            <a:ext cx="6094602"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特殊的树</a:t>
            </a:r>
          </a:p>
        </p:txBody>
      </p:sp>
      <p:sp>
        <p:nvSpPr>
          <p:cNvPr id="9" name="文本框 8">
            <a:extLst>
              <a:ext uri="{FF2B5EF4-FFF2-40B4-BE49-F238E27FC236}">
                <a16:creationId xmlns:a16="http://schemas.microsoft.com/office/drawing/2014/main" id="{FF5F71A7-F76C-4FE5-8A23-5F1020ADEB6E}"/>
              </a:ext>
            </a:extLst>
          </p:cNvPr>
          <p:cNvSpPr txBox="1"/>
          <p:nvPr/>
        </p:nvSpPr>
        <p:spPr>
          <a:xfrm>
            <a:off x="394282" y="565941"/>
            <a:ext cx="6719581" cy="6186309"/>
          </a:xfrm>
          <a:prstGeom prst="rect">
            <a:avLst/>
          </a:prstGeom>
          <a:noFill/>
        </p:spPr>
        <p:txBody>
          <a:bodyPr wrap="square">
            <a:spAutoFit/>
          </a:bodyPr>
          <a:lstStyle/>
          <a:p>
            <a:r>
              <a:rPr lang="zh-CN" altLang="en-US" sz="2200" b="1" i="0" dirty="0">
                <a:effectLst/>
                <a:latin typeface="宋体" panose="02010600030101010101" pitchFamily="2" charset="-122"/>
                <a:ea typeface="宋体" panose="02010600030101010101" pitchFamily="2" charset="-122"/>
              </a:rPr>
              <a:t>哈夫曼树</a:t>
            </a:r>
            <a:endParaRPr lang="en-US" altLang="zh-CN" sz="2200" b="1" i="0" dirty="0">
              <a:effectLst/>
              <a:latin typeface="宋体" panose="02010600030101010101" pitchFamily="2" charset="-122"/>
              <a:ea typeface="宋体" panose="02010600030101010101" pitchFamily="2" charset="-122"/>
            </a:endParaRPr>
          </a:p>
          <a:p>
            <a:r>
              <a:rPr lang="zh-CN" altLang="en-US" sz="2200" b="0" i="0" dirty="0">
                <a:effectLst/>
                <a:latin typeface="宋体" panose="02010600030101010101" pitchFamily="2" charset="-122"/>
                <a:ea typeface="宋体" panose="02010600030101010101" pitchFamily="2" charset="-122"/>
              </a:rPr>
              <a:t>当用 </a:t>
            </a:r>
            <a:r>
              <a:rPr lang="en-US" altLang="zh-CN" sz="2200" b="0" i="0" dirty="0">
                <a:effectLst/>
                <a:latin typeface="宋体" panose="02010600030101010101" pitchFamily="2" charset="-122"/>
                <a:ea typeface="宋体" panose="02010600030101010101" pitchFamily="2" charset="-122"/>
              </a:rPr>
              <a:t>n </a:t>
            </a:r>
            <a:r>
              <a:rPr lang="zh-CN" altLang="en-US" sz="2200" b="0" i="0" dirty="0">
                <a:effectLst/>
                <a:latin typeface="宋体" panose="02010600030101010101" pitchFamily="2" charset="-122"/>
                <a:ea typeface="宋体" panose="02010600030101010101" pitchFamily="2" charset="-122"/>
              </a:rPr>
              <a:t>个结点（都做叶子结点且都有各自的权值）试图构建一棵树时，如果构建的这棵树的带权路径长度最小，称这棵树为“最优二叉树”，有时也叫“赫夫曼树”或者</a:t>
            </a:r>
            <a:r>
              <a:rPr lang="zh-CN" altLang="en-US" sz="2200" dirty="0">
                <a:latin typeface="宋体" panose="02010600030101010101" pitchFamily="2" charset="-122"/>
                <a:ea typeface="宋体" panose="02010600030101010101" pitchFamily="2" charset="-122"/>
              </a:rPr>
              <a:t>“哈夫曼树”。</a:t>
            </a:r>
            <a:br>
              <a:rPr lang="zh-CN" altLang="en-US" sz="2200" dirty="0">
                <a:latin typeface="宋体" panose="02010600030101010101" pitchFamily="2" charset="-122"/>
                <a:ea typeface="宋体" panose="02010600030101010101" pitchFamily="2" charset="-122"/>
              </a:rPr>
            </a:br>
            <a:r>
              <a:rPr lang="zh-CN" altLang="en-US" sz="2200" dirty="0">
                <a:latin typeface="宋体" panose="02010600030101010101" pitchFamily="2" charset="-122"/>
                <a:ea typeface="宋体" panose="02010600030101010101" pitchFamily="2" charset="-122"/>
              </a:rPr>
              <a:t>在构建哈弗曼树时，要使树的带权路径长度最小，只需要遵循一个原则，那就是：权重越大的结点离树根越近。</a:t>
            </a:r>
            <a:endParaRPr lang="en-US" altLang="zh-CN" sz="2200" dirty="0">
              <a:latin typeface="宋体" panose="02010600030101010101" pitchFamily="2" charset="-122"/>
              <a:ea typeface="宋体" panose="02010600030101010101" pitchFamily="2" charset="-122"/>
            </a:endParaRPr>
          </a:p>
          <a:p>
            <a:endParaRPr lang="en-US" altLang="zh-CN" sz="2200" dirty="0">
              <a:latin typeface="宋体" panose="02010600030101010101" pitchFamily="2" charset="-122"/>
              <a:ea typeface="宋体" panose="02010600030101010101" pitchFamily="2" charset="-122"/>
            </a:endParaRPr>
          </a:p>
          <a:p>
            <a:pPr algn="l">
              <a:buFont typeface="+mj-lt"/>
              <a:buAutoNum type="arabicPeriod"/>
            </a:pPr>
            <a:r>
              <a:rPr lang="zh-CN" altLang="en-US" sz="2200" b="0" i="0" dirty="0">
                <a:solidFill>
                  <a:srgbClr val="444444"/>
                </a:solidFill>
                <a:effectLst/>
                <a:latin typeface="宋体" panose="02010600030101010101" pitchFamily="2" charset="-122"/>
                <a:ea typeface="宋体" panose="02010600030101010101" pitchFamily="2" charset="-122"/>
              </a:rPr>
              <a:t>在 </a:t>
            </a:r>
            <a:r>
              <a:rPr lang="en-US" altLang="zh-CN" sz="2200" b="0" i="0" dirty="0">
                <a:solidFill>
                  <a:srgbClr val="444444"/>
                </a:solidFill>
                <a:effectLst/>
                <a:latin typeface="宋体" panose="02010600030101010101" pitchFamily="2" charset="-122"/>
                <a:ea typeface="宋体" panose="02010600030101010101" pitchFamily="2" charset="-122"/>
              </a:rPr>
              <a:t>n </a:t>
            </a:r>
            <a:r>
              <a:rPr lang="zh-CN" altLang="en-US" sz="2200" b="0" i="0" dirty="0">
                <a:solidFill>
                  <a:srgbClr val="444444"/>
                </a:solidFill>
                <a:effectLst/>
                <a:latin typeface="宋体" panose="02010600030101010101" pitchFamily="2" charset="-122"/>
                <a:ea typeface="宋体" panose="02010600030101010101" pitchFamily="2" charset="-122"/>
              </a:rPr>
              <a:t>个权值中选出两个最小的权值，对应的两个结点组成一个新的二叉树，且新二叉树的根结点的权值为左右孩子权值的和；</a:t>
            </a:r>
          </a:p>
          <a:p>
            <a:pPr algn="l">
              <a:buFont typeface="+mj-lt"/>
              <a:buAutoNum type="arabicPeriod"/>
            </a:pPr>
            <a:r>
              <a:rPr lang="zh-CN" altLang="en-US" sz="2200" b="0" i="0" dirty="0">
                <a:solidFill>
                  <a:srgbClr val="444444"/>
                </a:solidFill>
                <a:effectLst/>
                <a:latin typeface="宋体" panose="02010600030101010101" pitchFamily="2" charset="-122"/>
                <a:ea typeface="宋体" panose="02010600030101010101" pitchFamily="2" charset="-122"/>
              </a:rPr>
              <a:t>在原有的 </a:t>
            </a:r>
            <a:r>
              <a:rPr lang="en-US" altLang="zh-CN" sz="2200" b="0" i="0" dirty="0">
                <a:solidFill>
                  <a:srgbClr val="444444"/>
                </a:solidFill>
                <a:effectLst/>
                <a:latin typeface="宋体" panose="02010600030101010101" pitchFamily="2" charset="-122"/>
                <a:ea typeface="宋体" panose="02010600030101010101" pitchFamily="2" charset="-122"/>
              </a:rPr>
              <a:t>n </a:t>
            </a:r>
            <a:r>
              <a:rPr lang="zh-CN" altLang="en-US" sz="2200" b="0" i="0" dirty="0">
                <a:solidFill>
                  <a:srgbClr val="444444"/>
                </a:solidFill>
                <a:effectLst/>
                <a:latin typeface="宋体" panose="02010600030101010101" pitchFamily="2" charset="-122"/>
                <a:ea typeface="宋体" panose="02010600030101010101" pitchFamily="2" charset="-122"/>
              </a:rPr>
              <a:t>个权值中删除那两个最小的权值，同时将新的权值加入到 </a:t>
            </a:r>
            <a:r>
              <a:rPr lang="en-US" altLang="zh-CN" sz="2200" b="0" i="0" dirty="0">
                <a:solidFill>
                  <a:srgbClr val="444444"/>
                </a:solidFill>
                <a:effectLst/>
                <a:latin typeface="宋体" panose="02010600030101010101" pitchFamily="2" charset="-122"/>
                <a:ea typeface="宋体" panose="02010600030101010101" pitchFamily="2" charset="-122"/>
              </a:rPr>
              <a:t>n–2 </a:t>
            </a:r>
            <a:r>
              <a:rPr lang="zh-CN" altLang="en-US" sz="2200" b="0" i="0" dirty="0">
                <a:solidFill>
                  <a:srgbClr val="444444"/>
                </a:solidFill>
                <a:effectLst/>
                <a:latin typeface="宋体" panose="02010600030101010101" pitchFamily="2" charset="-122"/>
                <a:ea typeface="宋体" panose="02010600030101010101" pitchFamily="2" charset="-122"/>
              </a:rPr>
              <a:t>个权值的行列中，以此类推；</a:t>
            </a:r>
          </a:p>
          <a:p>
            <a:pPr algn="l">
              <a:buFont typeface="+mj-lt"/>
              <a:buAutoNum type="arabicPeriod"/>
            </a:pPr>
            <a:r>
              <a:rPr lang="zh-CN" altLang="en-US" sz="2200" b="0" i="0" dirty="0">
                <a:solidFill>
                  <a:srgbClr val="444444"/>
                </a:solidFill>
                <a:effectLst/>
                <a:latin typeface="宋体" panose="02010600030101010101" pitchFamily="2" charset="-122"/>
                <a:ea typeface="宋体" panose="02010600030101010101" pitchFamily="2" charset="-122"/>
              </a:rPr>
              <a:t>重复 </a:t>
            </a:r>
            <a:r>
              <a:rPr lang="en-US" altLang="zh-CN" sz="2200" b="0" i="0" dirty="0">
                <a:solidFill>
                  <a:srgbClr val="444444"/>
                </a:solidFill>
                <a:effectLst/>
                <a:latin typeface="宋体" panose="02010600030101010101" pitchFamily="2" charset="-122"/>
                <a:ea typeface="宋体" panose="02010600030101010101" pitchFamily="2" charset="-122"/>
              </a:rPr>
              <a:t>1 </a:t>
            </a:r>
            <a:r>
              <a:rPr lang="zh-CN" altLang="en-US" sz="2200" b="0" i="0" dirty="0">
                <a:solidFill>
                  <a:srgbClr val="444444"/>
                </a:solidFill>
                <a:effectLst/>
                <a:latin typeface="宋体" panose="02010600030101010101" pitchFamily="2" charset="-122"/>
                <a:ea typeface="宋体" panose="02010600030101010101" pitchFamily="2" charset="-122"/>
              </a:rPr>
              <a:t>和 </a:t>
            </a:r>
            <a:r>
              <a:rPr lang="en-US" altLang="zh-CN" sz="2200" b="0" i="0" dirty="0">
                <a:solidFill>
                  <a:srgbClr val="444444"/>
                </a:solidFill>
                <a:effectLst/>
                <a:latin typeface="宋体" panose="02010600030101010101" pitchFamily="2" charset="-122"/>
                <a:ea typeface="宋体" panose="02010600030101010101" pitchFamily="2" charset="-122"/>
              </a:rPr>
              <a:t>2 </a:t>
            </a:r>
            <a:r>
              <a:rPr lang="zh-CN" altLang="en-US" sz="2200" b="0" i="0" dirty="0">
                <a:solidFill>
                  <a:srgbClr val="444444"/>
                </a:solidFill>
                <a:effectLst/>
                <a:latin typeface="宋体" panose="02010600030101010101" pitchFamily="2" charset="-122"/>
                <a:ea typeface="宋体" panose="02010600030101010101" pitchFamily="2" charset="-122"/>
              </a:rPr>
              <a:t>，直到所以的结点构建成了一棵二叉树为止，这棵树就是哈夫曼树。</a:t>
            </a:r>
          </a:p>
          <a:p>
            <a:endParaRPr lang="zh-CN" altLang="en-US" sz="2200" dirty="0">
              <a:latin typeface="宋体" panose="02010600030101010101" pitchFamily="2" charset="-122"/>
              <a:ea typeface="宋体" panose="02010600030101010101" pitchFamily="2" charset="-122"/>
            </a:endParaRPr>
          </a:p>
        </p:txBody>
      </p:sp>
      <p:pic>
        <p:nvPicPr>
          <p:cNvPr id="10" name="图形 9">
            <a:extLst>
              <a:ext uri="{FF2B5EF4-FFF2-40B4-BE49-F238E27FC236}">
                <a16:creationId xmlns:a16="http://schemas.microsoft.com/office/drawing/2014/main" id="{0A3B765A-3F39-4891-A0D8-17AA7CA14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145" y="74420"/>
            <a:ext cx="5310187" cy="3415398"/>
          </a:xfrm>
          <a:prstGeom prst="rect">
            <a:avLst/>
          </a:prstGeom>
        </p:spPr>
      </p:pic>
      <p:sp>
        <p:nvSpPr>
          <p:cNvPr id="12" name="文本框 11">
            <a:extLst>
              <a:ext uri="{FF2B5EF4-FFF2-40B4-BE49-F238E27FC236}">
                <a16:creationId xmlns:a16="http://schemas.microsoft.com/office/drawing/2014/main" id="{2BF5794D-01D8-44C5-87C2-3A86B6392F4E}"/>
              </a:ext>
            </a:extLst>
          </p:cNvPr>
          <p:cNvSpPr txBox="1"/>
          <p:nvPr/>
        </p:nvSpPr>
        <p:spPr>
          <a:xfrm>
            <a:off x="7219076" y="3751427"/>
            <a:ext cx="4767043" cy="1200329"/>
          </a:xfrm>
          <a:prstGeom prst="rect">
            <a:avLst/>
          </a:prstGeom>
          <a:noFill/>
        </p:spPr>
        <p:txBody>
          <a:bodyPr wrap="square">
            <a:spAutoFit/>
          </a:bodyPr>
          <a:lstStyle/>
          <a:p>
            <a:r>
              <a:rPr lang="zh-CN" altLang="en-US" b="0" i="0" dirty="0">
                <a:solidFill>
                  <a:srgbClr val="202122"/>
                </a:solidFill>
                <a:effectLst/>
                <a:latin typeface="宋体" panose="02010600030101010101" pitchFamily="2" charset="-122"/>
                <a:ea typeface="宋体" panose="02010600030101010101" pitchFamily="2" charset="-122"/>
              </a:rPr>
              <a:t>这个句子</a:t>
            </a:r>
            <a:r>
              <a:rPr lang="zh-CN" altLang="en-US" b="0" i="0" dirty="0">
                <a:solidFill>
                  <a:srgbClr val="20212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202122"/>
                </a:solidFill>
                <a:effectLst/>
                <a:latin typeface="Times New Roman" panose="02020603050405020304" pitchFamily="18" charset="0"/>
                <a:ea typeface="宋体" panose="02010600030101010101" pitchFamily="2" charset="-122"/>
                <a:cs typeface="Times New Roman" panose="02020603050405020304" pitchFamily="18" charset="0"/>
              </a:rPr>
              <a:t>this is an example of a Huffman tree”</a:t>
            </a:r>
            <a:r>
              <a:rPr lang="zh-CN" altLang="en-US" b="0" i="0" dirty="0">
                <a:solidFill>
                  <a:srgbClr val="202122"/>
                </a:solidFill>
                <a:effectLst/>
                <a:latin typeface="宋体" panose="02010600030101010101" pitchFamily="2" charset="-122"/>
                <a:ea typeface="宋体" panose="02010600030101010101" pitchFamily="2" charset="-122"/>
              </a:rPr>
              <a:t>中得到的字母频率来建构霍夫曼树。句中字母的编码和频率如图所示。编码此句子需要</a:t>
            </a:r>
            <a:r>
              <a:rPr lang="en-US" altLang="zh-CN" b="0" i="0" dirty="0">
                <a:solidFill>
                  <a:srgbClr val="202122"/>
                </a:solidFill>
                <a:effectLst/>
                <a:latin typeface="Times New Roman" panose="02020603050405020304" pitchFamily="18" charset="0"/>
                <a:ea typeface="宋体" panose="02010600030101010101" pitchFamily="2" charset="-122"/>
                <a:cs typeface="Times New Roman" panose="02020603050405020304" pitchFamily="18" charset="0"/>
              </a:rPr>
              <a:t>135 bit</a:t>
            </a:r>
            <a:r>
              <a:rPr lang="zh-CN" altLang="en-US" b="0" i="0" dirty="0">
                <a:solidFill>
                  <a:srgbClr val="202122"/>
                </a:solidFill>
                <a:effectLst/>
                <a:latin typeface="宋体" panose="02010600030101010101" pitchFamily="2" charset="-122"/>
                <a:ea typeface="宋体" panose="02010600030101010101" pitchFamily="2" charset="-122"/>
              </a:rPr>
              <a:t>（不包括保存树所用的空间）</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942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E2A9138-B0DC-484F-A7F2-D7AE0032251D}"/>
              </a:ext>
            </a:extLst>
          </p:cNvPr>
          <p:cNvSpPr txBox="1"/>
          <p:nvPr/>
        </p:nvSpPr>
        <p:spPr>
          <a:xfrm>
            <a:off x="1561310" y="1771405"/>
            <a:ext cx="9361155" cy="2677656"/>
          </a:xfrm>
          <a:prstGeom prst="rect">
            <a:avLst/>
          </a:prstGeom>
          <a:noFill/>
        </p:spPr>
        <p:txBody>
          <a:bodyPr wrap="square">
            <a:spAutoFit/>
          </a:bodyPr>
          <a:lstStyle/>
          <a:p>
            <a:pPr marL="342900" lvl="0" indent="-342900" algn="just">
              <a:buFont typeface="+mj-lt"/>
              <a:buAutoNum type="arabicPeriod"/>
            </a:pPr>
            <a:r>
              <a:rPr lang="zh-CN" altLang="zh-CN" sz="2400" kern="100" dirty="0">
                <a:effectLst/>
                <a:latin typeface="宋体" panose="02010600030101010101" pitchFamily="2" charset="-122"/>
                <a:ea typeface="宋体" panose="02010600030101010101" pitchFamily="2" charset="-122"/>
              </a:rPr>
              <a:t>一棵有</a:t>
            </a:r>
            <a:r>
              <a:rPr lang="en-US" altLang="zh-CN" sz="2400" kern="100" dirty="0">
                <a:effectLst/>
                <a:latin typeface="宋体" panose="02010600030101010101" pitchFamily="2" charset="-122"/>
                <a:ea typeface="宋体" panose="02010600030101010101" pitchFamily="2" charset="-122"/>
              </a:rPr>
              <a:t>124</a:t>
            </a:r>
            <a:r>
              <a:rPr lang="zh-CN" altLang="zh-CN" sz="2400" kern="100" dirty="0">
                <a:effectLst/>
                <a:latin typeface="宋体" panose="02010600030101010101" pitchFamily="2" charset="-122"/>
                <a:ea typeface="宋体" panose="02010600030101010101" pitchFamily="2" charset="-122"/>
              </a:rPr>
              <a:t>个叶结点的完全二叉树最多有</a:t>
            </a:r>
            <a:r>
              <a:rPr lang="en-US" altLang="zh-CN" sz="2400" u="sng" kern="100" dirty="0">
                <a:effectLst/>
                <a:latin typeface="宋体" panose="02010600030101010101" pitchFamily="2" charset="-122"/>
                <a:ea typeface="宋体" panose="02010600030101010101" pitchFamily="2" charset="-122"/>
              </a:rPr>
              <a:t>       </a:t>
            </a:r>
            <a:r>
              <a:rPr lang="zh-CN" altLang="zh-CN" sz="2400" kern="100" dirty="0">
                <a:effectLst/>
                <a:latin typeface="宋体" panose="02010600030101010101" pitchFamily="2" charset="-122"/>
                <a:ea typeface="宋体" panose="02010600030101010101" pitchFamily="2" charset="-122"/>
              </a:rPr>
              <a:t>个结点。</a:t>
            </a:r>
            <a:endParaRPr lang="en-US" altLang="zh-CN" sz="2400" kern="100" dirty="0">
              <a:effectLst/>
              <a:latin typeface="宋体" panose="02010600030101010101" pitchFamily="2" charset="-122"/>
              <a:ea typeface="宋体" panose="02010600030101010101" pitchFamily="2" charset="-122"/>
            </a:endParaRPr>
          </a:p>
          <a:p>
            <a:pPr marL="342900" lvl="0" indent="-342900" algn="just">
              <a:buFont typeface="+mj-lt"/>
              <a:buAutoNum type="arabicPeriod"/>
            </a:pPr>
            <a:endParaRPr lang="en-US" altLang="zh-CN" sz="2400" kern="100" dirty="0">
              <a:effectLst/>
              <a:latin typeface="宋体" panose="02010600030101010101" pitchFamily="2" charset="-122"/>
              <a:ea typeface="宋体" panose="02010600030101010101" pitchFamily="2" charset="-122"/>
            </a:endParaRPr>
          </a:p>
          <a:p>
            <a:pPr marL="342900" indent="-342900" algn="just">
              <a:buFont typeface="+mj-lt"/>
              <a:buAutoNum type="arabicPeriod"/>
            </a:pPr>
            <a:r>
              <a:rPr lang="zh-CN" altLang="zh-CN" sz="2400" kern="100" dirty="0">
                <a:effectLst/>
                <a:latin typeface="宋体" panose="02010600030101010101" pitchFamily="2" charset="-122"/>
                <a:ea typeface="宋体" panose="02010600030101010101" pitchFamily="2" charset="-122"/>
              </a:rPr>
              <a:t>设完全二叉树的第</a:t>
            </a:r>
            <a:r>
              <a:rPr lang="en-US" altLang="zh-CN" sz="2400" kern="100" dirty="0">
                <a:effectLst/>
                <a:latin typeface="宋体" panose="02010600030101010101" pitchFamily="2" charset="-122"/>
                <a:ea typeface="宋体" panose="02010600030101010101" pitchFamily="2" charset="-122"/>
              </a:rPr>
              <a:t>6</a:t>
            </a:r>
            <a:r>
              <a:rPr lang="zh-CN" altLang="zh-CN" sz="2400" kern="100" dirty="0">
                <a:effectLst/>
                <a:latin typeface="宋体" panose="02010600030101010101" pitchFamily="2" charset="-122"/>
                <a:ea typeface="宋体" panose="02010600030101010101" pitchFamily="2" charset="-122"/>
              </a:rPr>
              <a:t>层有</a:t>
            </a:r>
            <a:r>
              <a:rPr lang="en-US" altLang="zh-CN" sz="2400" kern="100" dirty="0">
                <a:effectLst/>
                <a:latin typeface="宋体" panose="02010600030101010101" pitchFamily="2" charset="-122"/>
                <a:ea typeface="宋体" panose="02010600030101010101" pitchFamily="2" charset="-122"/>
              </a:rPr>
              <a:t>24</a:t>
            </a:r>
            <a:r>
              <a:rPr lang="zh-CN" altLang="zh-CN" sz="2400" kern="100" dirty="0">
                <a:effectLst/>
                <a:latin typeface="宋体" panose="02010600030101010101" pitchFamily="2" charset="-122"/>
                <a:ea typeface="宋体" panose="02010600030101010101" pitchFamily="2" charset="-122"/>
              </a:rPr>
              <a:t>个叶子结点，则此树最多有</a:t>
            </a:r>
            <a:r>
              <a:rPr lang="en-US" altLang="zh-CN" sz="2400" u="sng" kern="100" dirty="0">
                <a:effectLst/>
                <a:latin typeface="宋体" panose="02010600030101010101" pitchFamily="2" charset="-122"/>
                <a:ea typeface="宋体" panose="02010600030101010101" pitchFamily="2" charset="-122"/>
              </a:rPr>
              <a:t>    </a:t>
            </a:r>
            <a:r>
              <a:rPr lang="zh-CN" altLang="zh-CN" sz="2400" kern="100" dirty="0">
                <a:effectLst/>
                <a:latin typeface="宋体" panose="02010600030101010101" pitchFamily="2" charset="-122"/>
                <a:ea typeface="宋体" panose="02010600030101010101" pitchFamily="2" charset="-122"/>
              </a:rPr>
              <a:t>个结点。</a:t>
            </a:r>
            <a:endParaRPr lang="en-US" altLang="zh-CN" sz="2400" kern="100" dirty="0">
              <a:effectLst/>
              <a:latin typeface="宋体" panose="02010600030101010101" pitchFamily="2" charset="-122"/>
              <a:ea typeface="宋体" panose="02010600030101010101" pitchFamily="2" charset="-122"/>
            </a:endParaRPr>
          </a:p>
          <a:p>
            <a:pPr marL="342900" indent="-342900" algn="just">
              <a:buFont typeface="+mj-lt"/>
              <a:buAutoNum type="arabicPeriod"/>
            </a:pPr>
            <a:endParaRPr lang="zh-CN" altLang="zh-CN" sz="2400" kern="100" dirty="0">
              <a:effectLst/>
              <a:latin typeface="宋体" panose="02010600030101010101" pitchFamily="2" charset="-122"/>
              <a:ea typeface="宋体" panose="02010600030101010101" pitchFamily="2" charset="-122"/>
            </a:endParaRPr>
          </a:p>
          <a:p>
            <a:pPr marL="342900" indent="-342900" algn="just">
              <a:buFont typeface="+mj-lt"/>
              <a:buAutoNum type="arabicPeriod"/>
            </a:pPr>
            <a:r>
              <a:rPr lang="zh-CN" altLang="zh-CN" sz="2400" kern="100" dirty="0">
                <a:effectLst/>
                <a:latin typeface="宋体" panose="02010600030101010101" pitchFamily="2" charset="-122"/>
                <a:ea typeface="宋体" panose="02010600030101010101" pitchFamily="2" charset="-122"/>
              </a:rPr>
              <a:t>在哈夫曼编码中，若编码长度只允许小于或等于</a:t>
            </a:r>
            <a:r>
              <a:rPr lang="en-US" altLang="zh-CN" sz="2400" kern="100" dirty="0">
                <a:effectLst/>
                <a:latin typeface="宋体" panose="02010600030101010101" pitchFamily="2" charset="-122"/>
                <a:ea typeface="宋体" panose="02010600030101010101" pitchFamily="2" charset="-122"/>
              </a:rPr>
              <a:t>4</a:t>
            </a:r>
            <a:r>
              <a:rPr lang="zh-CN" altLang="zh-CN" sz="2400" kern="100" dirty="0">
                <a:effectLst/>
                <a:latin typeface="宋体" panose="02010600030101010101" pitchFamily="2" charset="-122"/>
                <a:ea typeface="宋体" panose="02010600030101010101" pitchFamily="2" charset="-122"/>
              </a:rPr>
              <a:t>，则除了已知两个字符编码为</a:t>
            </a:r>
            <a:r>
              <a:rPr lang="en-US" altLang="zh-CN" sz="2400" kern="100" dirty="0">
                <a:effectLst/>
                <a:latin typeface="宋体" panose="02010600030101010101" pitchFamily="2" charset="-122"/>
                <a:ea typeface="宋体" panose="02010600030101010101" pitchFamily="2" charset="-122"/>
              </a:rPr>
              <a:t>0</a:t>
            </a:r>
            <a:r>
              <a:rPr lang="zh-CN" altLang="zh-CN" sz="2400" kern="100" dirty="0">
                <a:effectLst/>
                <a:latin typeface="宋体" panose="02010600030101010101" pitchFamily="2" charset="-122"/>
                <a:ea typeface="宋体" panose="02010600030101010101" pitchFamily="2" charset="-122"/>
              </a:rPr>
              <a:t>和</a:t>
            </a:r>
            <a:r>
              <a:rPr lang="en-US" altLang="zh-CN" sz="2400" kern="100" dirty="0">
                <a:effectLst/>
                <a:latin typeface="宋体" panose="02010600030101010101" pitchFamily="2" charset="-122"/>
                <a:ea typeface="宋体" panose="02010600030101010101" pitchFamily="2" charset="-122"/>
              </a:rPr>
              <a:t>10</a:t>
            </a:r>
            <a:r>
              <a:rPr lang="zh-CN" altLang="zh-CN" sz="2400" kern="100" dirty="0">
                <a:effectLst/>
                <a:latin typeface="宋体" panose="02010600030101010101" pitchFamily="2" charset="-122"/>
                <a:ea typeface="宋体" panose="02010600030101010101" pitchFamily="2" charset="-122"/>
              </a:rPr>
              <a:t>外，还可以最多对</a:t>
            </a:r>
            <a:r>
              <a:rPr lang="en-US" altLang="zh-CN" sz="2400" u="sng" kern="100" dirty="0">
                <a:effectLst/>
                <a:latin typeface="宋体" panose="02010600030101010101" pitchFamily="2" charset="-122"/>
                <a:ea typeface="宋体" panose="02010600030101010101" pitchFamily="2" charset="-122"/>
              </a:rPr>
              <a:t>    </a:t>
            </a:r>
            <a:r>
              <a:rPr lang="zh-CN" altLang="zh-CN" sz="2400" kern="100" dirty="0">
                <a:effectLst/>
                <a:latin typeface="宋体" panose="02010600030101010101" pitchFamily="2" charset="-122"/>
                <a:ea typeface="宋体" panose="02010600030101010101" pitchFamily="2" charset="-122"/>
              </a:rPr>
              <a:t>个字符编码。</a:t>
            </a:r>
          </a:p>
          <a:p>
            <a:pPr marL="342900" lvl="0" indent="-342900" algn="just">
              <a:buFont typeface="+mj-lt"/>
              <a:buAutoNum type="arabicPeriod"/>
            </a:pPr>
            <a:endParaRPr lang="zh-CN" altLang="zh-CN" sz="2400" kern="100" dirty="0">
              <a:effectLst/>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D4B9446E-7637-4242-8DF8-371968D11B01}"/>
              </a:ext>
            </a:extLst>
          </p:cNvPr>
          <p:cNvSpPr txBox="1"/>
          <p:nvPr/>
        </p:nvSpPr>
        <p:spPr>
          <a:xfrm>
            <a:off x="436227" y="151002"/>
            <a:ext cx="855677" cy="3785652"/>
          </a:xfrm>
          <a:prstGeom prst="rect">
            <a:avLst/>
          </a:prstGeom>
          <a:noFill/>
        </p:spPr>
        <p:txBody>
          <a:bodyPr wrap="square" rtlCol="0">
            <a:spAutoFit/>
          </a:bodyPr>
          <a:lstStyle/>
          <a:p>
            <a:r>
              <a:rPr lang="zh-CN" altLang="en-US" sz="4000" dirty="0">
                <a:latin typeface="宋体" panose="02010600030101010101" pitchFamily="2" charset="-122"/>
                <a:ea typeface="宋体" panose="02010600030101010101" pitchFamily="2" charset="-122"/>
              </a:rPr>
              <a:t>无聊的填空题</a:t>
            </a:r>
          </a:p>
        </p:txBody>
      </p:sp>
    </p:spTree>
    <p:extLst>
      <p:ext uri="{BB962C8B-B14F-4D97-AF65-F5344CB8AC3E}">
        <p14:creationId xmlns:p14="http://schemas.microsoft.com/office/powerpoint/2010/main" val="6180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FEF2C6-18C9-4FF9-AEBB-796BD3C4A99A}"/>
              </a:ext>
            </a:extLst>
          </p:cNvPr>
          <p:cNvSpPr txBox="1"/>
          <p:nvPr/>
        </p:nvSpPr>
        <p:spPr>
          <a:xfrm>
            <a:off x="2508307" y="1687392"/>
            <a:ext cx="7457814" cy="4093428"/>
          </a:xfrm>
          <a:prstGeom prst="rect">
            <a:avLst/>
          </a:prstGeom>
          <a:noFill/>
        </p:spPr>
        <p:txBody>
          <a:bodyPr wrap="square" rtlCol="0">
            <a:spAutoFit/>
          </a:bodyPr>
          <a:lstStyle/>
          <a:p>
            <a:r>
              <a:rPr lang="zh-CN" altLang="en-US" sz="3500" dirty="0">
                <a:latin typeface="宋体" panose="02010600030101010101" pitchFamily="2" charset="-122"/>
                <a:ea typeface="宋体" panose="02010600030101010101" pitchFamily="2" charset="-122"/>
              </a:rPr>
              <a:t>邻接矩阵</a:t>
            </a:r>
            <a:r>
              <a:rPr lang="zh-CN" altLang="en-US" sz="2400" dirty="0">
                <a:latin typeface="宋体" panose="02010600030101010101" pitchFamily="2" charset="-122"/>
                <a:ea typeface="宋体" panose="02010600030101010101" pitchFamily="2" charset="-122"/>
              </a:rPr>
              <a:t>                 开销大</a:t>
            </a:r>
            <a:endParaRPr lang="en-US" altLang="zh-CN" sz="2400" dirty="0">
              <a:latin typeface="宋体" panose="02010600030101010101" pitchFamily="2" charset="-122"/>
              <a:ea typeface="宋体" panose="02010600030101010101" pitchFamily="2" charset="-122"/>
            </a:endParaRPr>
          </a:p>
          <a:p>
            <a:pPr marL="0" algn="l" rtl="0" eaLnBrk="1" latinLnBrk="0" hangingPunct="1">
              <a:spcBef>
                <a:spcPts val="0"/>
              </a:spcBef>
              <a:spcAft>
                <a:spcPts val="0"/>
              </a:spcAft>
            </a:pPr>
            <a:endParaRPr lang="en-US" altLang="zh-CN" sz="3500" kern="1200" dirty="0">
              <a:solidFill>
                <a:srgbClr val="000000"/>
              </a:solidFill>
              <a:effectLst/>
              <a:latin typeface="宋体" panose="02010600030101010101" pitchFamily="2" charset="-122"/>
              <a:ea typeface="宋体" panose="02010600030101010101" pitchFamily="2" charset="-122"/>
              <a:cs typeface="+mn-cs"/>
            </a:endParaRPr>
          </a:p>
          <a:p>
            <a:pPr marL="0" algn="l" rtl="0" eaLnBrk="1" latinLnBrk="0" hangingPunct="1">
              <a:spcBef>
                <a:spcPts val="0"/>
              </a:spcBef>
              <a:spcAft>
                <a:spcPts val="0"/>
              </a:spcAft>
            </a:pPr>
            <a:r>
              <a:rPr lang="zh-CN" altLang="zh-CN" sz="3500" kern="1200" dirty="0">
                <a:solidFill>
                  <a:srgbClr val="000000"/>
                </a:solidFill>
                <a:effectLst/>
                <a:latin typeface="宋体" panose="02010600030101010101" pitchFamily="2" charset="-122"/>
                <a:ea typeface="宋体" panose="02010600030101010101" pitchFamily="2" charset="-122"/>
                <a:cs typeface="+mn-cs"/>
              </a:rPr>
              <a:t>邻接表</a:t>
            </a:r>
            <a:endParaRPr lang="zh-CN" altLang="zh-CN" sz="3500" dirty="0">
              <a:effectLst/>
            </a:endParaRPr>
          </a:p>
          <a:p>
            <a:pPr marL="0" algn="l" rtl="0" eaLnBrk="1" latinLnBrk="0" hangingPunct="1">
              <a:spcBef>
                <a:spcPts val="0"/>
              </a:spcBef>
              <a:spcAft>
                <a:spcPts val="0"/>
              </a:spcAft>
            </a:pPr>
            <a:r>
              <a:rPr lang="zh-CN" altLang="zh-CN" sz="2400" kern="1200" dirty="0">
                <a:solidFill>
                  <a:srgbClr val="000000"/>
                </a:solidFill>
                <a:effectLst/>
                <a:latin typeface="宋体" panose="02010600030101010101" pitchFamily="2" charset="-122"/>
                <a:ea typeface="宋体" panose="02010600030101010101" pitchFamily="2" charset="-122"/>
                <a:cs typeface="+mn-cs"/>
              </a:rPr>
              <a:t>只记录父节点             找双亲容易，找孩子难</a:t>
            </a:r>
            <a:endParaRPr lang="zh-CN" altLang="zh-CN" sz="2400" dirty="0">
              <a:effectLst/>
            </a:endParaRPr>
          </a:p>
          <a:p>
            <a:pPr marL="0" algn="l" rtl="0" eaLnBrk="1" latinLnBrk="0" hangingPunct="1">
              <a:spcBef>
                <a:spcPts val="0"/>
              </a:spcBef>
              <a:spcAft>
                <a:spcPts val="0"/>
              </a:spcAft>
            </a:pPr>
            <a:r>
              <a:rPr lang="zh-CN" altLang="zh-CN" sz="2400" kern="1200" dirty="0">
                <a:solidFill>
                  <a:srgbClr val="000000"/>
                </a:solidFill>
                <a:effectLst/>
                <a:latin typeface="宋体" panose="02010600030101010101" pitchFamily="2" charset="-122"/>
                <a:ea typeface="宋体" panose="02010600030101010101" pitchFamily="2" charset="-122"/>
                <a:cs typeface="+mn-cs"/>
              </a:rPr>
              <a:t>孩子链表表示法           找孩子容易，找双亲难</a:t>
            </a:r>
            <a:endParaRPr lang="zh-CN" altLang="zh-CN" sz="2400" dirty="0">
              <a:effectLst/>
            </a:endParaRPr>
          </a:p>
          <a:p>
            <a:pPr marL="0" algn="l" rtl="0" eaLnBrk="1" latinLnBrk="0" hangingPunct="1">
              <a:spcBef>
                <a:spcPts val="0"/>
              </a:spcBef>
              <a:spcAft>
                <a:spcPts val="0"/>
              </a:spcAft>
            </a:pPr>
            <a:r>
              <a:rPr lang="zh-CN" altLang="zh-CN" sz="2400" kern="1200" dirty="0">
                <a:solidFill>
                  <a:srgbClr val="000000"/>
                </a:solidFill>
                <a:effectLst/>
                <a:latin typeface="宋体" panose="02010600030101010101" pitchFamily="2" charset="-122"/>
                <a:ea typeface="宋体" panose="02010600030101010101" pitchFamily="2" charset="-122"/>
                <a:cs typeface="+mn-cs"/>
              </a:rPr>
              <a:t>双亲孩子表示法           综合以上两者</a:t>
            </a:r>
            <a:endParaRPr lang="zh-CN" altLang="zh-CN" sz="2400" dirty="0">
              <a:effectLst/>
            </a:endParaRPr>
          </a:p>
          <a:p>
            <a:pPr marL="0" algn="l" rtl="0" eaLnBrk="1" latinLnBrk="0" hangingPunct="1">
              <a:spcBef>
                <a:spcPts val="0"/>
              </a:spcBef>
              <a:spcAft>
                <a:spcPts val="0"/>
              </a:spcAft>
            </a:pPr>
            <a:r>
              <a:rPr lang="zh-CN" altLang="zh-CN" sz="2400" kern="1200" dirty="0">
                <a:solidFill>
                  <a:srgbClr val="000000"/>
                </a:solidFill>
                <a:effectLst/>
                <a:latin typeface="宋体" panose="02010600030101010101" pitchFamily="2" charset="-122"/>
                <a:ea typeface="宋体" panose="02010600030101010101" pitchFamily="2" charset="-122"/>
                <a:cs typeface="+mn-cs"/>
              </a:rPr>
              <a:t>左孩子右兄弟表示法</a:t>
            </a:r>
            <a:endParaRPr lang="en-US" altLang="zh-CN" sz="2400" kern="1200" dirty="0">
              <a:solidFill>
                <a:srgbClr val="000000"/>
              </a:solidFill>
              <a:effectLst/>
              <a:latin typeface="宋体" panose="02010600030101010101" pitchFamily="2" charset="-122"/>
              <a:ea typeface="宋体" panose="02010600030101010101" pitchFamily="2" charset="-122"/>
              <a:cs typeface="+mn-cs"/>
            </a:endParaRPr>
          </a:p>
          <a:p>
            <a:endParaRPr lang="en-US" altLang="zh-CN" sz="2400" dirty="0">
              <a:latin typeface="宋体" panose="02010600030101010101" pitchFamily="2" charset="-122"/>
              <a:ea typeface="宋体" panose="02010600030101010101" pitchFamily="2" charset="-122"/>
            </a:endParaRPr>
          </a:p>
          <a:p>
            <a:r>
              <a:rPr lang="zh-CN" altLang="zh-CN" sz="3500" b="1" kern="1200" dirty="0">
                <a:solidFill>
                  <a:srgbClr val="7030A0"/>
                </a:solidFill>
                <a:effectLst/>
                <a:latin typeface="宋体" panose="02010600030101010101" pitchFamily="2" charset="-122"/>
                <a:ea typeface="宋体" panose="02010600030101010101" pitchFamily="2" charset="-122"/>
                <a:cs typeface="+mn-cs"/>
              </a:rPr>
              <a:t>以上都不常用</a:t>
            </a:r>
            <a:endParaRPr lang="en-US" altLang="zh-CN" sz="3500" b="1" dirty="0">
              <a:solidFill>
                <a:srgbClr val="7030A0"/>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945F0AB4-02E9-433A-A7BA-C4D7EDE6E8E3}"/>
              </a:ext>
            </a:extLst>
          </p:cNvPr>
          <p:cNvSpPr txBox="1"/>
          <p:nvPr/>
        </p:nvSpPr>
        <p:spPr>
          <a:xfrm>
            <a:off x="765495" y="427730"/>
            <a:ext cx="4276288"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建树（图）</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668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45F0AB4-02E9-433A-A7BA-C4D7EDE6E8E3}"/>
              </a:ext>
            </a:extLst>
          </p:cNvPr>
          <p:cNvSpPr txBox="1"/>
          <p:nvPr/>
        </p:nvSpPr>
        <p:spPr>
          <a:xfrm>
            <a:off x="765495" y="427730"/>
            <a:ext cx="3806505"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建树（图）</a:t>
            </a:r>
            <a:endParaRPr lang="en-US" altLang="zh-CN" sz="40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FA2E460-816C-444A-A523-C6699EC349EC}"/>
              </a:ext>
            </a:extLst>
          </p:cNvPr>
          <p:cNvSpPr txBox="1"/>
          <p:nvPr/>
        </p:nvSpPr>
        <p:spPr>
          <a:xfrm>
            <a:off x="2476849" y="2634599"/>
            <a:ext cx="8038751" cy="1938992"/>
          </a:xfrm>
          <a:prstGeom prst="rect">
            <a:avLst/>
          </a:prstGeom>
          <a:noFill/>
        </p:spPr>
        <p:txBody>
          <a:bodyPr wrap="square">
            <a:spAutoFit/>
          </a:bodyPr>
          <a:lstStyle/>
          <a:p>
            <a:pPr marL="0" algn="l" rtl="0" eaLnBrk="1" latinLnBrk="0" hangingPunct="1">
              <a:spcBef>
                <a:spcPts val="0"/>
              </a:spcBef>
              <a:spcAft>
                <a:spcPts val="0"/>
              </a:spcAft>
            </a:pPr>
            <a:r>
              <a:rPr lang="en-US"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vector&lt;int&gt;e[N];      </a:t>
            </a:r>
            <a:r>
              <a:rPr lang="zh-CN" altLang="zh-CN" sz="2400" kern="1200" dirty="0">
                <a:solidFill>
                  <a:srgbClr val="000000"/>
                </a:solidFill>
                <a:effectLst/>
                <a:latin typeface="宋体" panose="02010600030101010101" pitchFamily="2" charset="-122"/>
                <a:ea typeface="宋体" panose="02010600030101010101" pitchFamily="2" charset="-122"/>
                <a:cs typeface="+mn-cs"/>
              </a:rPr>
              <a:t>比链式前向星略慢</a:t>
            </a:r>
            <a:r>
              <a:rPr lang="zh-CN" altLang="en-US" sz="2400" kern="1200" dirty="0">
                <a:solidFill>
                  <a:srgbClr val="000000"/>
                </a:solidFill>
                <a:effectLst/>
                <a:latin typeface="宋体" panose="02010600030101010101" pitchFamily="2" charset="-122"/>
                <a:ea typeface="宋体" panose="02010600030101010101" pitchFamily="2" charset="-122"/>
                <a:cs typeface="+mn-cs"/>
              </a:rPr>
              <a:t>一点点</a:t>
            </a:r>
            <a:r>
              <a:rPr lang="zh-CN" altLang="zh-CN" sz="2400" kern="1200" dirty="0">
                <a:solidFill>
                  <a:srgbClr val="000000"/>
                </a:solidFill>
                <a:effectLst/>
                <a:latin typeface="宋体" panose="02010600030101010101" pitchFamily="2" charset="-122"/>
                <a:ea typeface="宋体" panose="02010600030101010101" pitchFamily="2" charset="-122"/>
                <a:cs typeface="+mn-cs"/>
              </a:rPr>
              <a:t>，</a:t>
            </a:r>
            <a:r>
              <a:rPr lang="zh-CN" altLang="en-US" sz="2400" kern="1200" dirty="0">
                <a:solidFill>
                  <a:srgbClr val="000000"/>
                </a:solidFill>
                <a:effectLst/>
                <a:latin typeface="宋体" panose="02010600030101010101" pitchFamily="2" charset="-122"/>
                <a:ea typeface="宋体" panose="02010600030101010101" pitchFamily="2" charset="-122"/>
                <a:cs typeface="+mn-cs"/>
              </a:rPr>
              <a:t>码量少点</a:t>
            </a:r>
            <a:endParaRPr lang="en-US" altLang="zh-CN" sz="2400" kern="1200" dirty="0">
              <a:solidFill>
                <a:srgbClr val="000000"/>
              </a:solidFill>
              <a:effectLst/>
              <a:latin typeface="宋体" panose="02010600030101010101" pitchFamily="2" charset="-122"/>
              <a:ea typeface="宋体" panose="02010600030101010101" pitchFamily="2" charset="-122"/>
              <a:cs typeface="+mn-cs"/>
            </a:endParaRPr>
          </a:p>
          <a:p>
            <a:pPr marL="0" algn="l" rtl="0" eaLnBrk="1" latinLnBrk="0" hangingPunct="1">
              <a:spcBef>
                <a:spcPts val="0"/>
              </a:spcBef>
              <a:spcAft>
                <a:spcPts val="0"/>
              </a:spcAft>
            </a:pPr>
            <a:endParaRPr lang="zh-CN" altLang="zh-CN" sz="2400" dirty="0">
              <a:effectLst/>
            </a:endParaRPr>
          </a:p>
          <a:p>
            <a:pPr marL="0" algn="l" rtl="0" eaLnBrk="1" latinLnBrk="0" hangingPunct="1">
              <a:spcBef>
                <a:spcPts val="0"/>
              </a:spcBef>
              <a:spcAft>
                <a:spcPts val="0"/>
              </a:spcAft>
            </a:pPr>
            <a:r>
              <a:rPr lang="zh-CN" altLang="zh-CN" sz="2400" kern="1200" dirty="0">
                <a:solidFill>
                  <a:srgbClr val="000000"/>
                </a:solidFill>
                <a:effectLst/>
                <a:latin typeface="宋体" panose="02010600030101010101" pitchFamily="2" charset="-122"/>
                <a:ea typeface="宋体" panose="02010600030101010101" pitchFamily="2" charset="-122"/>
                <a:cs typeface="+mn-cs"/>
              </a:rPr>
              <a:t>链式前向星      </a:t>
            </a:r>
            <a:r>
              <a:rPr lang="en-US" altLang="zh-CN" sz="2400" kern="1200" dirty="0">
                <a:solidFill>
                  <a:srgbClr val="000000"/>
                </a:solidFill>
                <a:effectLst/>
                <a:latin typeface="宋体" panose="02010600030101010101" pitchFamily="2" charset="-122"/>
                <a:ea typeface="宋体" panose="02010600030101010101" pitchFamily="2" charset="-122"/>
                <a:cs typeface="+mn-cs"/>
              </a:rPr>
              <a:t> </a:t>
            </a:r>
            <a:r>
              <a:rPr lang="zh-CN" altLang="zh-CN" sz="2400" kern="1200" dirty="0">
                <a:solidFill>
                  <a:srgbClr val="000000"/>
                </a:solidFill>
                <a:effectLst/>
                <a:latin typeface="宋体" panose="02010600030101010101" pitchFamily="2" charset="-122"/>
                <a:ea typeface="宋体" panose="02010600030101010101" pitchFamily="2" charset="-122"/>
                <a:cs typeface="+mn-cs"/>
              </a:rPr>
              <a:t>较快</a:t>
            </a:r>
            <a:endParaRPr lang="en-US" altLang="zh-CN" sz="2400" kern="1200" dirty="0">
              <a:solidFill>
                <a:srgbClr val="000000"/>
              </a:solidFill>
              <a:effectLst/>
              <a:latin typeface="宋体" panose="02010600030101010101" pitchFamily="2" charset="-122"/>
              <a:ea typeface="宋体" panose="02010600030101010101" pitchFamily="2" charset="-122"/>
              <a:cs typeface="+mn-cs"/>
            </a:endParaRPr>
          </a:p>
          <a:p>
            <a:pPr marL="0" algn="l" rtl="0" eaLnBrk="1" latinLnBrk="0" hangingPunct="1">
              <a:spcBef>
                <a:spcPts val="0"/>
              </a:spcBef>
              <a:spcAft>
                <a:spcPts val="0"/>
              </a:spcAft>
            </a:pPr>
            <a:endParaRPr lang="en-US" altLang="zh-CN" sz="2400" dirty="0">
              <a:solidFill>
                <a:srgbClr val="000000"/>
              </a:solidFill>
              <a:latin typeface="宋体" panose="02010600030101010101" pitchFamily="2" charset="-122"/>
              <a:ea typeface="宋体" panose="02010600030101010101" pitchFamily="2" charset="-122"/>
            </a:endParaRPr>
          </a:p>
          <a:p>
            <a:pPr marL="0" algn="l" rtl="0" eaLnBrk="1" latinLnBrk="0" hangingPunct="1">
              <a:spcBef>
                <a:spcPts val="0"/>
              </a:spcBef>
              <a:spcAft>
                <a:spcPts val="0"/>
              </a:spcAft>
            </a:pPr>
            <a:r>
              <a:rPr lang="zh-CN" altLang="en-US" sz="2400" dirty="0">
                <a:solidFill>
                  <a:srgbClr val="000000"/>
                </a:solidFill>
                <a:latin typeface="宋体" panose="02010600030101010101" pitchFamily="2" charset="-122"/>
                <a:ea typeface="宋体" panose="02010600030101010101" pitchFamily="2" charset="-122"/>
              </a:rPr>
              <a:t>多次使用记得清空</a:t>
            </a:r>
            <a:endParaRPr lang="zh-CN" altLang="zh-CN" sz="2400" dirty="0">
              <a:effectLst/>
            </a:endParaRPr>
          </a:p>
        </p:txBody>
      </p:sp>
    </p:spTree>
    <p:extLst>
      <p:ext uri="{BB962C8B-B14F-4D97-AF65-F5344CB8AC3E}">
        <p14:creationId xmlns:p14="http://schemas.microsoft.com/office/powerpoint/2010/main" val="17193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5927A9-496E-4088-8C40-81DDBB086162}"/>
              </a:ext>
            </a:extLst>
          </p:cNvPr>
          <p:cNvSpPr txBox="1"/>
          <p:nvPr/>
        </p:nvSpPr>
        <p:spPr>
          <a:xfrm>
            <a:off x="973123" y="1722485"/>
            <a:ext cx="6094602" cy="1200329"/>
          </a:xfrm>
          <a:prstGeom prst="rect">
            <a:avLst/>
          </a:prstGeom>
          <a:noFill/>
        </p:spPr>
        <p:txBody>
          <a:bodyPr wrap="square">
            <a:spAutoFit/>
          </a:bodyPr>
          <a:lstStyle/>
          <a:p>
            <a:pPr algn="l"/>
            <a:r>
              <a:rPr lang="zh-CN" altLang="en-US" sz="2400" b="0" i="0" dirty="0">
                <a:effectLst/>
                <a:latin typeface="宋体" panose="02010600030101010101" pitchFamily="2" charset="-122"/>
                <a:ea typeface="宋体" panose="02010600030101010101" pitchFamily="2" charset="-122"/>
              </a:rPr>
              <a:t>在树上 </a:t>
            </a:r>
            <a:r>
              <a:rPr lang="en-US" altLang="zh-CN" sz="2400" b="0" i="0" dirty="0">
                <a:effectLst/>
                <a:latin typeface="宋体" panose="02010600030101010101" pitchFamily="2" charset="-122"/>
                <a:ea typeface="宋体" panose="02010600030101010101" pitchFamily="2" charset="-122"/>
              </a:rPr>
              <a:t>DFS </a:t>
            </a:r>
            <a:r>
              <a:rPr lang="zh-CN" altLang="en-US" sz="2400" b="0" i="0" dirty="0">
                <a:effectLst/>
                <a:latin typeface="宋体" panose="02010600030101010101" pitchFamily="2" charset="-122"/>
                <a:ea typeface="宋体" panose="02010600030101010101" pitchFamily="2" charset="-122"/>
              </a:rPr>
              <a:t>是这样的一个过程：先访问根节点，然后分别访问根节点每个儿子的子树。</a:t>
            </a:r>
          </a:p>
          <a:p>
            <a:pPr algn="l"/>
            <a:r>
              <a:rPr lang="zh-CN" altLang="en-US" sz="2400" b="0" i="0" dirty="0">
                <a:effectLst/>
                <a:latin typeface="宋体" panose="02010600030101010101" pitchFamily="2" charset="-122"/>
                <a:ea typeface="宋体" panose="02010600030101010101" pitchFamily="2" charset="-122"/>
              </a:rPr>
              <a:t>可以用来求出每个节点的深度、父亲等信息。</a:t>
            </a:r>
            <a:endParaRPr lang="en-US" altLang="zh-CN" sz="2400" b="0" i="0" dirty="0">
              <a:effectLst/>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E5173FE9-063D-499C-817E-6AE022CA5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095" y="1183612"/>
            <a:ext cx="3943361" cy="2528270"/>
          </a:xfrm>
          <a:prstGeom prst="rect">
            <a:avLst/>
          </a:prstGeom>
        </p:spPr>
      </p:pic>
      <p:sp>
        <p:nvSpPr>
          <p:cNvPr id="10" name="文本框 9">
            <a:extLst>
              <a:ext uri="{FF2B5EF4-FFF2-40B4-BE49-F238E27FC236}">
                <a16:creationId xmlns:a16="http://schemas.microsoft.com/office/drawing/2014/main" id="{F2B6656D-9DBB-4BBE-A6AD-36790567743B}"/>
              </a:ext>
            </a:extLst>
          </p:cNvPr>
          <p:cNvSpPr txBox="1"/>
          <p:nvPr/>
        </p:nvSpPr>
        <p:spPr>
          <a:xfrm>
            <a:off x="7317217" y="3711882"/>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图源：</a:t>
            </a:r>
            <a:r>
              <a:rPr lang="en-US" altLang="zh-CN" dirty="0">
                <a:latin typeface="宋体" panose="02010600030101010101" pitchFamily="2" charset="-122"/>
                <a:ea typeface="宋体" panose="02010600030101010101" pitchFamily="2" charset="-122"/>
              </a:rPr>
              <a:t>zh.wikipedia.org/wiki/</a:t>
            </a:r>
            <a:r>
              <a:rPr lang="zh-CN" altLang="en-US" dirty="0">
                <a:latin typeface="宋体" panose="02010600030101010101" pitchFamily="2" charset="-122"/>
                <a:ea typeface="宋体" panose="02010600030101010101" pitchFamily="2" charset="-122"/>
              </a:rPr>
              <a:t>深度优先搜索</a:t>
            </a:r>
          </a:p>
        </p:txBody>
      </p:sp>
      <p:sp>
        <p:nvSpPr>
          <p:cNvPr id="6" name="文本框 5">
            <a:extLst>
              <a:ext uri="{FF2B5EF4-FFF2-40B4-BE49-F238E27FC236}">
                <a16:creationId xmlns:a16="http://schemas.microsoft.com/office/drawing/2014/main" id="{4A1BAC9F-BC34-4C82-880C-49BC108B4CBD}"/>
              </a:ext>
            </a:extLst>
          </p:cNvPr>
          <p:cNvSpPr txBox="1"/>
          <p:nvPr/>
        </p:nvSpPr>
        <p:spPr>
          <a:xfrm>
            <a:off x="369115" y="570343"/>
            <a:ext cx="2281805"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a:t>
            </a:r>
            <a:r>
              <a:rPr lang="en-US" altLang="zh-CN" sz="4000" b="0" i="0" dirty="0">
                <a:effectLst/>
                <a:latin typeface="宋体" panose="02010600030101010101" pitchFamily="2" charset="-122"/>
                <a:ea typeface="宋体" panose="02010600030101010101" pitchFamily="2" charset="-122"/>
              </a:rPr>
              <a:t>DFS</a:t>
            </a:r>
            <a:endParaRPr lang="zh-CN" altLang="en-US" sz="40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767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A0D551-93BF-4AEF-B297-BB7792D4CC39}"/>
              </a:ext>
            </a:extLst>
          </p:cNvPr>
          <p:cNvSpPr txBox="1"/>
          <p:nvPr/>
        </p:nvSpPr>
        <p:spPr>
          <a:xfrm>
            <a:off x="2783179" y="1911062"/>
            <a:ext cx="6847382" cy="3170099"/>
          </a:xfrm>
          <a:prstGeom prst="rect">
            <a:avLst/>
          </a:prstGeom>
          <a:noFill/>
        </p:spPr>
        <p:txBody>
          <a:bodyPr wrap="square" rtlCol="0">
            <a:spAutoFit/>
          </a:bodyPr>
          <a:lstStyle/>
          <a:p>
            <a:r>
              <a:rPr lang="zh-CN" altLang="en-US" sz="4000" dirty="0">
                <a:solidFill>
                  <a:srgbClr val="202122"/>
                </a:solidFill>
                <a:latin typeface="宋体" panose="02010600030101010101" pitchFamily="2" charset="-122"/>
                <a:ea typeface="宋体" panose="02010600030101010101" pitchFamily="2" charset="-122"/>
              </a:rPr>
              <a:t>说明：以下知识点或许有重复，是我从不同的地方复制过来的，懒得去重了</a:t>
            </a:r>
            <a:r>
              <a:rPr lang="en-US" altLang="zh-CN" sz="4000" dirty="0">
                <a:solidFill>
                  <a:srgbClr val="202122"/>
                </a:solidFill>
                <a:latin typeface="宋体" panose="02010600030101010101" pitchFamily="2" charset="-122"/>
                <a:ea typeface="宋体" panose="02010600030101010101" pitchFamily="2" charset="-122"/>
              </a:rPr>
              <a:t>,</a:t>
            </a:r>
            <a:r>
              <a:rPr lang="zh-CN" altLang="en-US" sz="4000" dirty="0">
                <a:solidFill>
                  <a:srgbClr val="202122"/>
                </a:solidFill>
                <a:latin typeface="宋体" panose="02010600030101010101" pitchFamily="2" charset="-122"/>
                <a:ea typeface="宋体" panose="02010600030101010101" pitchFamily="2" charset="-122"/>
              </a:rPr>
              <a:t>若有需要，请自己在维基百科或</a:t>
            </a:r>
            <a:r>
              <a:rPr lang="en-US" altLang="zh-CN" sz="4000" dirty="0">
                <a:solidFill>
                  <a:srgbClr val="202122"/>
                </a:solidFill>
                <a:latin typeface="宋体" panose="02010600030101010101" pitchFamily="2" charset="-122"/>
                <a:ea typeface="宋体" panose="02010600030101010101" pitchFamily="2" charset="-122"/>
              </a:rPr>
              <a:t>oi-wiki</a:t>
            </a:r>
            <a:r>
              <a:rPr lang="zh-CN" altLang="en-US" sz="4000" dirty="0">
                <a:solidFill>
                  <a:srgbClr val="202122"/>
                </a:solidFill>
                <a:latin typeface="宋体" panose="02010600030101010101" pitchFamily="2" charset="-122"/>
                <a:ea typeface="宋体" panose="02010600030101010101" pitchFamily="2" charset="-122"/>
              </a:rPr>
              <a:t>等更为严谨的网站看🥰</a:t>
            </a:r>
            <a:endParaRPr lang="en-US" altLang="zh-CN" sz="4000" i="0" dirty="0">
              <a:solidFill>
                <a:srgbClr val="202122"/>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51274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4F1471-6A0E-4521-96CF-7F22BC5E091E}"/>
              </a:ext>
            </a:extLst>
          </p:cNvPr>
          <p:cNvPicPr>
            <a:picLocks noChangeAspect="1"/>
          </p:cNvPicPr>
          <p:nvPr/>
        </p:nvPicPr>
        <p:blipFill>
          <a:blip r:embed="rId2"/>
          <a:stretch>
            <a:fillRect/>
          </a:stretch>
        </p:blipFill>
        <p:spPr>
          <a:xfrm>
            <a:off x="3154261" y="1309724"/>
            <a:ext cx="8339100" cy="4613119"/>
          </a:xfrm>
          <a:prstGeom prst="rect">
            <a:avLst/>
          </a:prstGeom>
        </p:spPr>
      </p:pic>
      <p:sp>
        <p:nvSpPr>
          <p:cNvPr id="6" name="文本框 5">
            <a:extLst>
              <a:ext uri="{FF2B5EF4-FFF2-40B4-BE49-F238E27FC236}">
                <a16:creationId xmlns:a16="http://schemas.microsoft.com/office/drawing/2014/main" id="{56E7DF2F-09B1-41EC-9FD9-EA33D17D7C74}"/>
              </a:ext>
            </a:extLst>
          </p:cNvPr>
          <p:cNvSpPr txBox="1"/>
          <p:nvPr/>
        </p:nvSpPr>
        <p:spPr>
          <a:xfrm>
            <a:off x="184558" y="343949"/>
            <a:ext cx="2749471"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无根树遍历</a:t>
            </a:r>
          </a:p>
        </p:txBody>
      </p:sp>
    </p:spTree>
    <p:extLst>
      <p:ext uri="{BB962C8B-B14F-4D97-AF65-F5344CB8AC3E}">
        <p14:creationId xmlns:p14="http://schemas.microsoft.com/office/powerpoint/2010/main" val="223867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C365EA-4273-4B65-B6FF-72F54AAE630E}"/>
              </a:ext>
            </a:extLst>
          </p:cNvPr>
          <p:cNvSpPr txBox="1"/>
          <p:nvPr/>
        </p:nvSpPr>
        <p:spPr>
          <a:xfrm>
            <a:off x="3033689" y="2759523"/>
            <a:ext cx="5565026"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前序遍历 根左右</a:t>
            </a:r>
            <a:endParaRPr lang="en-US" altLang="zh-CN" sz="2400" dirty="0">
              <a:latin typeface="宋体" panose="02010600030101010101" pitchFamily="2" charset="-122"/>
              <a:ea typeface="宋体" panose="02010600030101010101" pitchFamily="2" charset="-122"/>
            </a:endParaRPr>
          </a:p>
          <a:p>
            <a:pPr algn="l"/>
            <a:r>
              <a:rPr lang="zh-CN" altLang="en-US" sz="2400" dirty="0">
                <a:latin typeface="宋体" panose="02010600030101010101" pitchFamily="2" charset="-122"/>
                <a:ea typeface="宋体" panose="02010600030101010101" pitchFamily="2" charset="-122"/>
              </a:rPr>
              <a:t>中序遍历 左根右</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后序遍历 左右根</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层序遍历 从第一层开始，从左到右</a:t>
            </a:r>
          </a:p>
        </p:txBody>
      </p:sp>
      <p:sp>
        <p:nvSpPr>
          <p:cNvPr id="6" name="文本框 5">
            <a:extLst>
              <a:ext uri="{FF2B5EF4-FFF2-40B4-BE49-F238E27FC236}">
                <a16:creationId xmlns:a16="http://schemas.microsoft.com/office/drawing/2014/main" id="{85B634E9-05F7-4BE8-9F50-7CFDED0F2466}"/>
              </a:ext>
            </a:extLst>
          </p:cNvPr>
          <p:cNvSpPr txBox="1"/>
          <p:nvPr/>
        </p:nvSpPr>
        <p:spPr>
          <a:xfrm>
            <a:off x="838899" y="931178"/>
            <a:ext cx="4031873" cy="707886"/>
          </a:xfrm>
          <a:prstGeom prst="rect">
            <a:avLst/>
          </a:prstGeom>
          <a:noFill/>
        </p:spPr>
        <p:txBody>
          <a:bodyPr wrap="none" rtlCol="0">
            <a:spAutoFit/>
          </a:bodyPr>
          <a:lstStyle/>
          <a:p>
            <a:r>
              <a:rPr lang="en-US" altLang="zh-CN" sz="4000" dirty="0">
                <a:latin typeface="宋体" panose="02010600030101010101" pitchFamily="2" charset="-122"/>
                <a:ea typeface="宋体" panose="02010600030101010101" pitchFamily="2" charset="-122"/>
              </a:rPr>
              <a:t>X</a:t>
            </a:r>
            <a:r>
              <a:rPr lang="zh-CN" altLang="en-US" sz="4000" dirty="0">
                <a:latin typeface="宋体" panose="02010600030101010101" pitchFamily="2" charset="-122"/>
                <a:ea typeface="宋体" panose="02010600030101010101" pitchFamily="2" charset="-122"/>
              </a:rPr>
              <a:t>序遍历（做题）</a:t>
            </a:r>
          </a:p>
        </p:txBody>
      </p:sp>
    </p:spTree>
    <p:extLst>
      <p:ext uri="{BB962C8B-B14F-4D97-AF65-F5344CB8AC3E}">
        <p14:creationId xmlns:p14="http://schemas.microsoft.com/office/powerpoint/2010/main" val="2132382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90A1A6-D854-4DB6-8AA9-B9228D19FFB3}"/>
              </a:ext>
            </a:extLst>
          </p:cNvPr>
          <p:cNvSpPr txBox="1"/>
          <p:nvPr/>
        </p:nvSpPr>
        <p:spPr>
          <a:xfrm>
            <a:off x="838899" y="931178"/>
            <a:ext cx="4031873" cy="707886"/>
          </a:xfrm>
          <a:prstGeom prst="rect">
            <a:avLst/>
          </a:prstGeom>
          <a:noFill/>
        </p:spPr>
        <p:txBody>
          <a:bodyPr wrap="none" rtlCol="0">
            <a:spAutoFit/>
          </a:bodyPr>
          <a:lstStyle/>
          <a:p>
            <a:r>
              <a:rPr lang="en-US" altLang="zh-CN" sz="4000" dirty="0">
                <a:latin typeface="宋体" panose="02010600030101010101" pitchFamily="2" charset="-122"/>
                <a:ea typeface="宋体" panose="02010600030101010101" pitchFamily="2" charset="-122"/>
              </a:rPr>
              <a:t>X</a:t>
            </a:r>
            <a:r>
              <a:rPr lang="zh-CN" altLang="en-US" sz="4000" dirty="0">
                <a:latin typeface="宋体" panose="02010600030101010101" pitchFamily="2" charset="-122"/>
                <a:ea typeface="宋体" panose="02010600030101010101" pitchFamily="2" charset="-122"/>
              </a:rPr>
              <a:t>序遍历（做题）</a:t>
            </a:r>
          </a:p>
        </p:txBody>
      </p:sp>
      <p:sp>
        <p:nvSpPr>
          <p:cNvPr id="5" name="文本框 4">
            <a:extLst>
              <a:ext uri="{FF2B5EF4-FFF2-40B4-BE49-F238E27FC236}">
                <a16:creationId xmlns:a16="http://schemas.microsoft.com/office/drawing/2014/main" id="{3807F032-C0D1-4AD9-8C93-4D5529F90E50}"/>
              </a:ext>
            </a:extLst>
          </p:cNvPr>
          <p:cNvSpPr txBox="1"/>
          <p:nvPr/>
        </p:nvSpPr>
        <p:spPr>
          <a:xfrm>
            <a:off x="2569827" y="2744999"/>
            <a:ext cx="8503641" cy="156966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hlinkClick r:id="rId2"/>
              </a:rPr>
              <a:t>P1030 [NOIP2001 </a:t>
            </a:r>
            <a:r>
              <a:rPr lang="zh-CN" altLang="en-US" sz="2400" dirty="0">
                <a:latin typeface="Times New Roman" panose="02020603050405020304" pitchFamily="18" charset="0"/>
                <a:cs typeface="Times New Roman" panose="02020603050405020304" pitchFamily="18" charset="0"/>
                <a:hlinkClick r:id="rId2"/>
              </a:rPr>
              <a:t>普及组</a:t>
            </a:r>
            <a:r>
              <a:rPr lang="en-US" altLang="zh-CN" sz="2400" dirty="0">
                <a:latin typeface="Times New Roman" panose="02020603050405020304" pitchFamily="18" charset="0"/>
                <a:cs typeface="Times New Roman" panose="02020603050405020304" pitchFamily="18" charset="0"/>
                <a:hlinkClick r:id="rId2"/>
              </a:rPr>
              <a:t>] </a:t>
            </a:r>
            <a:r>
              <a:rPr lang="zh-CN" altLang="en-US" sz="2400" dirty="0">
                <a:latin typeface="Times New Roman" panose="02020603050405020304" pitchFamily="18" charset="0"/>
                <a:cs typeface="Times New Roman" panose="02020603050405020304" pitchFamily="18" charset="0"/>
                <a:hlinkClick r:id="rId2"/>
              </a:rPr>
              <a:t>求先序排列 </a:t>
            </a:r>
            <a:r>
              <a:rPr lang="en-US" altLang="zh-CN" sz="2400" dirty="0">
                <a:latin typeface="Times New Roman" panose="02020603050405020304" pitchFamily="18" charset="0"/>
                <a:cs typeface="Times New Roman" panose="02020603050405020304" pitchFamily="18" charset="0"/>
                <a:hlinkClick r:id="rId2"/>
              </a:rPr>
              <a:t>- </a:t>
            </a:r>
            <a:r>
              <a:rPr lang="zh-CN" altLang="en-US" sz="2400" dirty="0">
                <a:latin typeface="Times New Roman" panose="02020603050405020304" pitchFamily="18" charset="0"/>
                <a:cs typeface="Times New Roman" panose="02020603050405020304" pitchFamily="18" charset="0"/>
                <a:hlinkClick r:id="rId2"/>
              </a:rPr>
              <a:t>洛谷 </a:t>
            </a:r>
            <a:r>
              <a:rPr lang="en-US" altLang="zh-CN" sz="2400" dirty="0">
                <a:latin typeface="Times New Roman" panose="02020603050405020304" pitchFamily="18" charset="0"/>
                <a:cs typeface="Times New Roman" panose="02020603050405020304" pitchFamily="18" charset="0"/>
                <a:hlinkClick r:id="rId2"/>
              </a:rPr>
              <a:t>| </a:t>
            </a:r>
            <a:r>
              <a:rPr lang="zh-CN" altLang="en-US" sz="2400" dirty="0">
                <a:latin typeface="Times New Roman" panose="02020603050405020304" pitchFamily="18" charset="0"/>
                <a:cs typeface="Times New Roman" panose="02020603050405020304" pitchFamily="18" charset="0"/>
                <a:hlinkClick r:id="rId2"/>
              </a:rPr>
              <a:t>计算机科学教育新生态 </a:t>
            </a:r>
            <a:r>
              <a:rPr lang="en-US" altLang="zh-CN" sz="2400" dirty="0">
                <a:latin typeface="Times New Roman" panose="02020603050405020304" pitchFamily="18" charset="0"/>
                <a:cs typeface="Times New Roman" panose="02020603050405020304" pitchFamily="18" charset="0"/>
                <a:hlinkClick r:id="rId2"/>
              </a:rPr>
              <a:t>(luogu.com.cn)</a:t>
            </a:r>
            <a:endParaRPr lang="zh-CN" altLang="en-US"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hlinkClick r:id="rId3"/>
            </a:endParaRPr>
          </a:p>
          <a:p>
            <a:r>
              <a:rPr lang="en-US" altLang="zh-CN" sz="2400" dirty="0">
                <a:latin typeface="Times New Roman" panose="02020603050405020304" pitchFamily="18" charset="0"/>
                <a:cs typeface="Times New Roman" panose="02020603050405020304" pitchFamily="18" charset="0"/>
                <a:hlinkClick r:id="rId3"/>
              </a:rPr>
              <a:t>P1229 </a:t>
            </a:r>
            <a:r>
              <a:rPr lang="zh-CN" altLang="en-US" sz="2400" dirty="0">
                <a:latin typeface="Times New Roman" panose="02020603050405020304" pitchFamily="18" charset="0"/>
                <a:cs typeface="Times New Roman" panose="02020603050405020304" pitchFamily="18" charset="0"/>
                <a:hlinkClick r:id="rId3"/>
              </a:rPr>
              <a:t>遍历问题 </a:t>
            </a:r>
            <a:r>
              <a:rPr lang="en-US" altLang="zh-CN" sz="2400" dirty="0">
                <a:latin typeface="Times New Roman" panose="02020603050405020304" pitchFamily="18" charset="0"/>
                <a:cs typeface="Times New Roman" panose="02020603050405020304" pitchFamily="18" charset="0"/>
                <a:hlinkClick r:id="rId3"/>
              </a:rPr>
              <a:t>- </a:t>
            </a:r>
            <a:r>
              <a:rPr lang="zh-CN" altLang="en-US" sz="2400" dirty="0">
                <a:latin typeface="Times New Roman" panose="02020603050405020304" pitchFamily="18" charset="0"/>
                <a:cs typeface="Times New Roman" panose="02020603050405020304" pitchFamily="18" charset="0"/>
                <a:hlinkClick r:id="rId3"/>
              </a:rPr>
              <a:t>洛谷 </a:t>
            </a:r>
            <a:r>
              <a:rPr lang="en-US" altLang="zh-CN" sz="2400" dirty="0">
                <a:latin typeface="Times New Roman" panose="02020603050405020304" pitchFamily="18" charset="0"/>
                <a:cs typeface="Times New Roman" panose="02020603050405020304" pitchFamily="18" charset="0"/>
                <a:hlinkClick r:id="rId3"/>
              </a:rPr>
              <a:t>| </a:t>
            </a:r>
            <a:r>
              <a:rPr lang="zh-CN" altLang="en-US" sz="2400" dirty="0">
                <a:latin typeface="Times New Roman" panose="02020603050405020304" pitchFamily="18" charset="0"/>
                <a:cs typeface="Times New Roman" panose="02020603050405020304" pitchFamily="18" charset="0"/>
                <a:hlinkClick r:id="rId3"/>
              </a:rPr>
              <a:t>计算机科学教育新生态 </a:t>
            </a:r>
            <a:r>
              <a:rPr lang="en-US" altLang="zh-CN" sz="2400" dirty="0">
                <a:latin typeface="Times New Roman" panose="02020603050405020304" pitchFamily="18" charset="0"/>
                <a:cs typeface="Times New Roman" panose="02020603050405020304" pitchFamily="18" charset="0"/>
                <a:hlinkClick r:id="rId3"/>
              </a:rPr>
              <a:t>(luogu.com.cn)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05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F59448-9822-417C-A072-2BA902A83EB9}"/>
              </a:ext>
            </a:extLst>
          </p:cNvPr>
          <p:cNvSpPr txBox="1"/>
          <p:nvPr/>
        </p:nvSpPr>
        <p:spPr>
          <a:xfrm>
            <a:off x="549037" y="1883249"/>
            <a:ext cx="5694620" cy="1200329"/>
          </a:xfrm>
          <a:prstGeom prst="rect">
            <a:avLst/>
          </a:prstGeom>
          <a:noFill/>
        </p:spPr>
        <p:txBody>
          <a:bodyPr wrap="square" rtlCol="0">
            <a:spAutoFit/>
          </a:bodyPr>
          <a:lstStyle/>
          <a:p>
            <a:r>
              <a:rPr lang="zh-CN" altLang="en-US" sz="2400" b="0" i="0" dirty="0">
                <a:effectLst/>
                <a:latin typeface="宋体" panose="02010600030101010101" pitchFamily="2" charset="-122"/>
                <a:ea typeface="宋体" panose="02010600030101010101" pitchFamily="2" charset="-122"/>
              </a:rPr>
              <a:t>图中所有最短路径的最大值即为「直径」，可以用两次 </a:t>
            </a:r>
            <a:r>
              <a:rPr lang="en-US" altLang="zh-CN" sz="2400" b="0" i="0" dirty="0">
                <a:effectLst/>
                <a:latin typeface="宋体" panose="02010600030101010101" pitchFamily="2" charset="-122"/>
                <a:ea typeface="宋体" panose="02010600030101010101" pitchFamily="2" charset="-122"/>
              </a:rPr>
              <a:t>DFS </a:t>
            </a:r>
            <a:r>
              <a:rPr lang="zh-CN" altLang="en-US" sz="2400" b="0" i="0" dirty="0">
                <a:effectLst/>
                <a:latin typeface="宋体" panose="02010600030101010101" pitchFamily="2" charset="-122"/>
                <a:ea typeface="宋体" panose="02010600030101010101" pitchFamily="2" charset="-122"/>
              </a:rPr>
              <a:t>或者树形 </a:t>
            </a:r>
            <a:r>
              <a:rPr lang="en-US" altLang="zh-CN" sz="2400" b="0" i="0" dirty="0">
                <a:effectLst/>
                <a:latin typeface="宋体" panose="02010600030101010101" pitchFamily="2" charset="-122"/>
                <a:ea typeface="宋体" panose="02010600030101010101" pitchFamily="2" charset="-122"/>
              </a:rPr>
              <a:t>DP </a:t>
            </a:r>
            <a:r>
              <a:rPr lang="zh-CN" altLang="en-US" sz="2400" b="0" i="0" dirty="0">
                <a:effectLst/>
                <a:latin typeface="宋体" panose="02010600030101010101" pitchFamily="2" charset="-122"/>
                <a:ea typeface="宋体" panose="02010600030101010101" pitchFamily="2" charset="-122"/>
              </a:rPr>
              <a:t>的方法在 </a:t>
            </a:r>
            <a:r>
              <a:rPr lang="en-US" altLang="zh-CN" sz="2400" b="0" i="0" dirty="0">
                <a:effectLst/>
                <a:latin typeface="宋体" panose="02010600030101010101" pitchFamily="2" charset="-122"/>
                <a:ea typeface="宋体" panose="02010600030101010101" pitchFamily="2" charset="-122"/>
              </a:rPr>
              <a:t>O(n) </a:t>
            </a:r>
            <a:r>
              <a:rPr lang="zh-CN" altLang="en-US" sz="2400" b="0" i="0" dirty="0">
                <a:effectLst/>
                <a:latin typeface="宋体" panose="02010600030101010101" pitchFamily="2" charset="-122"/>
                <a:ea typeface="宋体" panose="02010600030101010101" pitchFamily="2" charset="-122"/>
              </a:rPr>
              <a:t>时间求出树的直径。</a:t>
            </a: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74646434-725D-44C5-8182-92A57CDC3D21}"/>
              </a:ext>
            </a:extLst>
          </p:cNvPr>
          <p:cNvPicPr>
            <a:picLocks noChangeAspect="1"/>
          </p:cNvPicPr>
          <p:nvPr/>
        </p:nvPicPr>
        <p:blipFill>
          <a:blip r:embed="rId2"/>
          <a:stretch>
            <a:fillRect/>
          </a:stretch>
        </p:blipFill>
        <p:spPr>
          <a:xfrm>
            <a:off x="6417579" y="176897"/>
            <a:ext cx="5225384" cy="6504206"/>
          </a:xfrm>
          <a:prstGeom prst="rect">
            <a:avLst/>
          </a:prstGeom>
        </p:spPr>
      </p:pic>
      <p:sp>
        <p:nvSpPr>
          <p:cNvPr id="5" name="文本框 4">
            <a:extLst>
              <a:ext uri="{FF2B5EF4-FFF2-40B4-BE49-F238E27FC236}">
                <a16:creationId xmlns:a16="http://schemas.microsoft.com/office/drawing/2014/main" id="{2A74793B-92E5-4F9B-B843-9288F6C1A832}"/>
              </a:ext>
            </a:extLst>
          </p:cNvPr>
          <p:cNvSpPr txBox="1"/>
          <p:nvPr/>
        </p:nvSpPr>
        <p:spPr>
          <a:xfrm>
            <a:off x="247476" y="176897"/>
            <a:ext cx="5138255"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树的直径（做题）</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4196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7139F14-EBCF-4B21-AF69-7F62FFEF636C}"/>
              </a:ext>
            </a:extLst>
          </p:cNvPr>
          <p:cNvSpPr txBox="1"/>
          <p:nvPr/>
        </p:nvSpPr>
        <p:spPr>
          <a:xfrm>
            <a:off x="405011" y="2038461"/>
            <a:ext cx="8462153" cy="4154984"/>
          </a:xfrm>
          <a:prstGeom prst="rect">
            <a:avLst/>
          </a:prstGeom>
          <a:noFill/>
        </p:spPr>
        <p:txBody>
          <a:bodyPr wrap="square">
            <a:spAutoFit/>
          </a:bodyPr>
          <a:lstStyle/>
          <a:p>
            <a:pPr algn="l"/>
            <a:r>
              <a:rPr lang="zh-CN" altLang="en-US" sz="2400" b="0" i="0" dirty="0">
                <a:effectLst/>
                <a:latin typeface="宋体" panose="02010600030101010101" pitchFamily="2" charset="-122"/>
                <a:ea typeface="宋体" panose="02010600030101010101" pitchFamily="2" charset="-122"/>
              </a:rPr>
              <a:t>从树根开始，严格按照层次来访问节点。</a:t>
            </a:r>
            <a:endParaRPr lang="en-US" altLang="zh-CN" sz="2400" b="0" i="0" dirty="0">
              <a:effectLst/>
              <a:latin typeface="宋体" panose="02010600030101010101" pitchFamily="2" charset="-122"/>
              <a:ea typeface="宋体" panose="02010600030101010101" pitchFamily="2" charset="-122"/>
            </a:endParaRPr>
          </a:p>
          <a:p>
            <a:pPr algn="l"/>
            <a:endParaRPr lang="zh-CN" altLang="en-US" sz="2400" b="0" i="0" dirty="0">
              <a:effectLst/>
              <a:latin typeface="宋体" panose="02010600030101010101" pitchFamily="2" charset="-122"/>
              <a:ea typeface="宋体" panose="02010600030101010101" pitchFamily="2" charset="-122"/>
            </a:endParaRPr>
          </a:p>
          <a:p>
            <a:pPr algn="l"/>
            <a:r>
              <a:rPr lang="en-US" altLang="zh-CN" sz="2400" b="0" i="0" dirty="0">
                <a:effectLst/>
                <a:latin typeface="宋体" panose="02010600030101010101" pitchFamily="2" charset="-122"/>
                <a:ea typeface="宋体" panose="02010600030101010101" pitchFamily="2" charset="-122"/>
              </a:rPr>
              <a:t>BFS </a:t>
            </a:r>
            <a:r>
              <a:rPr lang="zh-CN" altLang="en-US" sz="2400" b="0" i="0" dirty="0">
                <a:effectLst/>
                <a:latin typeface="宋体" panose="02010600030101010101" pitchFamily="2" charset="-122"/>
                <a:ea typeface="宋体" panose="02010600030101010101" pitchFamily="2" charset="-122"/>
              </a:rPr>
              <a:t>过程中也可以顺便求出各个节点的深度和父亲节点。</a:t>
            </a:r>
            <a:endParaRPr lang="en-US" altLang="zh-CN" sz="2400" b="0" i="0" dirty="0">
              <a:effectLst/>
              <a:latin typeface="宋体" panose="02010600030101010101" pitchFamily="2" charset="-122"/>
              <a:ea typeface="宋体" panose="02010600030101010101" pitchFamily="2" charset="-122"/>
            </a:endParaRPr>
          </a:p>
          <a:p>
            <a:pPr algn="l"/>
            <a:r>
              <a:rPr lang="zh-CN" altLang="en-US" sz="2400" b="0" i="0" dirty="0">
                <a:solidFill>
                  <a:srgbClr val="202122"/>
                </a:solidFill>
                <a:effectLst/>
                <a:latin typeface="宋体" panose="02010600030101010101" pitchFamily="2" charset="-122"/>
                <a:ea typeface="宋体" panose="02010600030101010101" pitchFamily="2" charset="-122"/>
              </a:rPr>
              <a:t>若所有边的长度相等，广度优先搜索算法是最佳解</a:t>
            </a:r>
            <a:r>
              <a:rPr lang="en-US" altLang="zh-CN" sz="2400" b="0" i="0" dirty="0">
                <a:solidFill>
                  <a:srgbClr val="202122"/>
                </a:solidFill>
                <a:effectLst/>
                <a:latin typeface="宋体" panose="02010600030101010101" pitchFamily="2" charset="-122"/>
                <a:ea typeface="宋体" panose="02010600030101010101" pitchFamily="2" charset="-122"/>
              </a:rPr>
              <a:t>——</a:t>
            </a:r>
            <a:r>
              <a:rPr lang="zh-CN" altLang="en-US" sz="2400" b="0" i="0" dirty="0">
                <a:solidFill>
                  <a:srgbClr val="202122"/>
                </a:solidFill>
                <a:effectLst/>
                <a:latin typeface="宋体" panose="02010600030101010101" pitchFamily="2" charset="-122"/>
                <a:ea typeface="宋体" panose="02010600030101010101" pitchFamily="2" charset="-122"/>
              </a:rPr>
              <a:t>亦即它找到的第一个解，距离根节点的边数目一定最少；但对一般的图来说，</a:t>
            </a:r>
            <a:r>
              <a:rPr lang="en-US" altLang="zh-CN" sz="2400" b="0" i="0" dirty="0">
                <a:solidFill>
                  <a:srgbClr val="202122"/>
                </a:solidFill>
                <a:effectLst/>
                <a:latin typeface="宋体" panose="02010600030101010101" pitchFamily="2" charset="-122"/>
                <a:ea typeface="宋体" panose="02010600030101010101" pitchFamily="2" charset="-122"/>
              </a:rPr>
              <a:t>BFS</a:t>
            </a:r>
            <a:r>
              <a:rPr lang="zh-CN" altLang="en-US" sz="2400" b="0" i="0" dirty="0">
                <a:solidFill>
                  <a:srgbClr val="202122"/>
                </a:solidFill>
                <a:effectLst/>
                <a:latin typeface="宋体" panose="02010600030101010101" pitchFamily="2" charset="-122"/>
                <a:ea typeface="宋体" panose="02010600030101010101" pitchFamily="2" charset="-122"/>
              </a:rPr>
              <a:t>并不一定回传最佳解。这是因为当图形为加权图（亦即各边长度不同）时，</a:t>
            </a:r>
            <a:r>
              <a:rPr lang="en-US" altLang="zh-CN" sz="2400" b="0" i="0" dirty="0">
                <a:solidFill>
                  <a:srgbClr val="202122"/>
                </a:solidFill>
                <a:effectLst/>
                <a:latin typeface="宋体" panose="02010600030101010101" pitchFamily="2" charset="-122"/>
                <a:ea typeface="宋体" panose="02010600030101010101" pitchFamily="2" charset="-122"/>
              </a:rPr>
              <a:t>BFS</a:t>
            </a:r>
            <a:r>
              <a:rPr lang="zh-CN" altLang="en-US" sz="2400" b="0" i="0" dirty="0">
                <a:solidFill>
                  <a:srgbClr val="202122"/>
                </a:solidFill>
                <a:effectLst/>
                <a:latin typeface="宋体" panose="02010600030101010101" pitchFamily="2" charset="-122"/>
                <a:ea typeface="宋体" panose="02010600030101010101" pitchFamily="2" charset="-122"/>
              </a:rPr>
              <a:t>仍然回传从根节点开始，经过边数目最少的解；而这个解距离根节点的距离不一定最短。这个问题可以使用考虑各边权值，</a:t>
            </a:r>
            <a:r>
              <a:rPr lang="en-US" altLang="zh-CN" sz="2400" b="0" i="0" dirty="0">
                <a:solidFill>
                  <a:srgbClr val="202122"/>
                </a:solidFill>
                <a:effectLst/>
                <a:latin typeface="宋体" panose="02010600030101010101" pitchFamily="2" charset="-122"/>
                <a:ea typeface="宋体" panose="02010600030101010101" pitchFamily="2" charset="-122"/>
              </a:rPr>
              <a:t>BFS</a:t>
            </a:r>
            <a:r>
              <a:rPr lang="zh-CN" altLang="en-US" sz="2400" b="0" i="0" dirty="0">
                <a:solidFill>
                  <a:srgbClr val="202122"/>
                </a:solidFill>
                <a:effectLst/>
                <a:latin typeface="宋体" panose="02010600030101010101" pitchFamily="2" charset="-122"/>
                <a:ea typeface="宋体" panose="02010600030101010101" pitchFamily="2" charset="-122"/>
              </a:rPr>
              <a:t>的改良算法</a:t>
            </a:r>
            <a:r>
              <a:rPr lang="zh-CN" altLang="en-US" sz="2400" b="0" i="0" u="none" strike="noStrike" dirty="0">
                <a:effectLst/>
                <a:latin typeface="宋体" panose="02010600030101010101" pitchFamily="2" charset="-122"/>
                <a:ea typeface="宋体" panose="02010600030101010101" pitchFamily="2" charset="-122"/>
              </a:rPr>
              <a:t>成本一致搜索法</a:t>
            </a:r>
            <a:r>
              <a:rPr lang="zh-CN" altLang="en-US" sz="2400" b="0" i="0" dirty="0">
                <a:solidFill>
                  <a:srgbClr val="202122"/>
                </a:solidFill>
                <a:effectLst/>
                <a:latin typeface="宋体" panose="02010600030101010101" pitchFamily="2" charset="-122"/>
                <a:ea typeface="宋体" panose="02010600030101010101" pitchFamily="2" charset="-122"/>
              </a:rPr>
              <a:t>来解决。然而，若非加权图形，则所有边的长度相等，</a:t>
            </a:r>
            <a:r>
              <a:rPr lang="en-US" altLang="zh-CN" sz="2400" b="0" i="0" dirty="0">
                <a:solidFill>
                  <a:srgbClr val="202122"/>
                </a:solidFill>
                <a:effectLst/>
                <a:latin typeface="宋体" panose="02010600030101010101" pitchFamily="2" charset="-122"/>
                <a:ea typeface="宋体" panose="02010600030101010101" pitchFamily="2" charset="-122"/>
              </a:rPr>
              <a:t>BFS</a:t>
            </a:r>
            <a:r>
              <a:rPr lang="zh-CN" altLang="en-US" sz="2400" b="0" i="0" dirty="0">
                <a:solidFill>
                  <a:srgbClr val="202122"/>
                </a:solidFill>
                <a:effectLst/>
                <a:latin typeface="宋体" panose="02010600030101010101" pitchFamily="2" charset="-122"/>
                <a:ea typeface="宋体" panose="02010600030101010101" pitchFamily="2" charset="-122"/>
              </a:rPr>
              <a:t>就能找到最近的最佳解。</a:t>
            </a:r>
          </a:p>
        </p:txBody>
      </p:sp>
      <p:pic>
        <p:nvPicPr>
          <p:cNvPr id="5" name="图片 4">
            <a:extLst>
              <a:ext uri="{FF2B5EF4-FFF2-40B4-BE49-F238E27FC236}">
                <a16:creationId xmlns:a16="http://schemas.microsoft.com/office/drawing/2014/main" id="{6B4CC22C-5857-4F24-941C-C59B9402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9" y="-185984"/>
            <a:ext cx="4177185" cy="2678185"/>
          </a:xfrm>
          <a:prstGeom prst="rect">
            <a:avLst/>
          </a:prstGeom>
        </p:spPr>
      </p:pic>
      <p:sp>
        <p:nvSpPr>
          <p:cNvPr id="6" name="文本框 5">
            <a:extLst>
              <a:ext uri="{FF2B5EF4-FFF2-40B4-BE49-F238E27FC236}">
                <a16:creationId xmlns:a16="http://schemas.microsoft.com/office/drawing/2014/main" id="{640122FB-72D7-4DEE-B9BE-A24CAF9128E3}"/>
              </a:ext>
            </a:extLst>
          </p:cNvPr>
          <p:cNvSpPr txBox="1"/>
          <p:nvPr/>
        </p:nvSpPr>
        <p:spPr>
          <a:xfrm>
            <a:off x="7482965" y="2383848"/>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图源：</a:t>
            </a:r>
            <a:r>
              <a:rPr lang="en-US" altLang="zh-CN" dirty="0">
                <a:latin typeface="宋体" panose="02010600030101010101" pitchFamily="2" charset="-122"/>
                <a:ea typeface="宋体" panose="02010600030101010101" pitchFamily="2" charset="-122"/>
              </a:rPr>
              <a:t>zh.wikipedia.org/wiki/</a:t>
            </a:r>
            <a:r>
              <a:rPr lang="zh-CN" altLang="en-US" dirty="0">
                <a:latin typeface="宋体" panose="02010600030101010101" pitchFamily="2" charset="-122"/>
                <a:ea typeface="宋体" panose="02010600030101010101" pitchFamily="2" charset="-122"/>
              </a:rPr>
              <a:t>广度优先搜索</a:t>
            </a:r>
          </a:p>
        </p:txBody>
      </p:sp>
      <p:sp>
        <p:nvSpPr>
          <p:cNvPr id="7" name="文本框 6">
            <a:extLst>
              <a:ext uri="{FF2B5EF4-FFF2-40B4-BE49-F238E27FC236}">
                <a16:creationId xmlns:a16="http://schemas.microsoft.com/office/drawing/2014/main" id="{F4908193-5ADC-4C1E-97A6-8CC47A784E19}"/>
              </a:ext>
            </a:extLst>
          </p:cNvPr>
          <p:cNvSpPr txBox="1"/>
          <p:nvPr/>
        </p:nvSpPr>
        <p:spPr>
          <a:xfrm>
            <a:off x="346046" y="445223"/>
            <a:ext cx="2841770"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a:t>
            </a:r>
            <a:r>
              <a:rPr lang="en-US" altLang="zh-CN" sz="4000" b="0" i="0" dirty="0">
                <a:effectLst/>
                <a:latin typeface="宋体" panose="02010600030101010101" pitchFamily="2" charset="-122"/>
                <a:ea typeface="宋体" panose="02010600030101010101" pitchFamily="2" charset="-122"/>
              </a:rPr>
              <a:t>BFS</a:t>
            </a:r>
          </a:p>
        </p:txBody>
      </p:sp>
    </p:spTree>
    <p:extLst>
      <p:ext uri="{BB962C8B-B14F-4D97-AF65-F5344CB8AC3E}">
        <p14:creationId xmlns:p14="http://schemas.microsoft.com/office/powerpoint/2010/main" val="87310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2ED077-98B0-4C83-9FC8-40C156000F70}"/>
              </a:ext>
            </a:extLst>
          </p:cNvPr>
          <p:cNvSpPr txBox="1"/>
          <p:nvPr/>
        </p:nvSpPr>
        <p:spPr>
          <a:xfrm>
            <a:off x="2342625" y="1647923"/>
            <a:ext cx="6094602" cy="3046988"/>
          </a:xfrm>
          <a:prstGeom prst="rect">
            <a:avLst/>
          </a:prstGeom>
          <a:noFill/>
        </p:spPr>
        <p:txBody>
          <a:bodyPr wrap="square">
            <a:spAutoFit/>
          </a:bodyPr>
          <a:lstStyle/>
          <a:p>
            <a:pPr algn="l">
              <a:buFont typeface="Arial" panose="020B0604020202020204" pitchFamily="34" charset="0"/>
              <a:buChar char="•"/>
            </a:pPr>
            <a:endParaRPr lang="en-US" altLang="zh-CN" sz="2400" b="0" i="0" dirty="0">
              <a:solidFill>
                <a:srgbClr val="202122"/>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b="0" i="0" dirty="0">
                <a:effectLst/>
                <a:latin typeface="宋体" panose="02010600030101010101" pitchFamily="2" charset="-122"/>
                <a:ea typeface="宋体" panose="02010600030101010101" pitchFamily="2" charset="-122"/>
              </a:rPr>
              <a:t>需要进行层序遍历的操作</a:t>
            </a:r>
            <a:endParaRPr lang="en-US" altLang="zh-CN" sz="2400" b="0" i="0" dirty="0">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b="0" i="0" dirty="0">
                <a:solidFill>
                  <a:srgbClr val="202122"/>
                </a:solidFill>
                <a:effectLst/>
                <a:latin typeface="宋体" panose="02010600030101010101" pitchFamily="2" charset="-122"/>
                <a:ea typeface="宋体" panose="02010600030101010101" pitchFamily="2" charset="-122"/>
              </a:rPr>
              <a:t>查找图中所有连接组件（</a:t>
            </a:r>
            <a:r>
              <a:rPr lang="en-US" altLang="zh-CN" sz="2400" b="0" i="0" dirty="0">
                <a:solidFill>
                  <a:srgbClr val="202122"/>
                </a:solidFill>
                <a:effectLst/>
                <a:latin typeface="宋体" panose="02010600030101010101" pitchFamily="2" charset="-122"/>
                <a:ea typeface="宋体" panose="02010600030101010101" pitchFamily="2" charset="-122"/>
              </a:rPr>
              <a:t>Connected Component</a:t>
            </a:r>
            <a:r>
              <a:rPr lang="zh-CN" altLang="en-US" sz="2400" b="0" i="0" dirty="0">
                <a:solidFill>
                  <a:srgbClr val="202122"/>
                </a:solidFill>
                <a:effectLst/>
                <a:latin typeface="宋体" panose="02010600030101010101" pitchFamily="2" charset="-122"/>
                <a:ea typeface="宋体" panose="02010600030101010101" pitchFamily="2" charset="-122"/>
              </a:rPr>
              <a:t>）。</a:t>
            </a:r>
            <a:endParaRPr lang="en-US" altLang="zh-CN" sz="2400" b="0" i="0" dirty="0">
              <a:solidFill>
                <a:srgbClr val="202122"/>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b="0" i="0" dirty="0">
                <a:solidFill>
                  <a:srgbClr val="202122"/>
                </a:solidFill>
                <a:effectLst/>
                <a:latin typeface="宋体" panose="02010600030101010101" pitchFamily="2" charset="-122"/>
                <a:ea typeface="宋体" panose="02010600030101010101" pitchFamily="2" charset="-122"/>
              </a:rPr>
              <a:t> 一个连接组件是图中的最大相连子图。</a:t>
            </a:r>
          </a:p>
          <a:p>
            <a:pPr algn="l">
              <a:buFont typeface="Arial" panose="020B0604020202020204" pitchFamily="34" charset="0"/>
              <a:buChar char="•"/>
            </a:pPr>
            <a:r>
              <a:rPr lang="zh-CN" altLang="en-US" sz="2400" b="0" i="0" dirty="0">
                <a:solidFill>
                  <a:srgbClr val="202122"/>
                </a:solidFill>
                <a:effectLst/>
                <a:latin typeface="宋体" panose="02010600030101010101" pitchFamily="2" charset="-122"/>
                <a:ea typeface="宋体" panose="02010600030101010101" pitchFamily="2" charset="-122"/>
              </a:rPr>
              <a:t> 查找连接组件中的所有节点。</a:t>
            </a:r>
          </a:p>
          <a:p>
            <a:pPr algn="l">
              <a:buFont typeface="Arial" panose="020B0604020202020204" pitchFamily="34" charset="0"/>
              <a:buChar char="•"/>
            </a:pPr>
            <a:r>
              <a:rPr lang="zh-CN" altLang="en-US" sz="2400" b="0" i="0" dirty="0">
                <a:solidFill>
                  <a:srgbClr val="202122"/>
                </a:solidFill>
                <a:effectLst/>
                <a:latin typeface="宋体" panose="02010600030101010101" pitchFamily="2" charset="-122"/>
                <a:ea typeface="宋体" panose="02010600030101010101" pitchFamily="2" charset="-122"/>
              </a:rPr>
              <a:t> 查找非加权图中任两点的最短路径。</a:t>
            </a:r>
          </a:p>
          <a:p>
            <a:pPr algn="l">
              <a:buFont typeface="Arial" panose="020B0604020202020204" pitchFamily="34" charset="0"/>
              <a:buChar char="•"/>
            </a:pPr>
            <a:r>
              <a:rPr lang="zh-CN" altLang="en-US" sz="2400" b="0" i="0" dirty="0">
                <a:solidFill>
                  <a:srgbClr val="202122"/>
                </a:solidFill>
                <a:effectLst/>
                <a:latin typeface="宋体" panose="02010600030101010101" pitchFamily="2" charset="-122"/>
                <a:ea typeface="宋体" panose="02010600030101010101" pitchFamily="2" charset="-122"/>
              </a:rPr>
              <a:t> 测试一图是否为</a:t>
            </a:r>
            <a:r>
              <a:rPr lang="zh-CN" altLang="en-US" sz="2400" b="0" i="0" u="none" strike="noStrike" dirty="0">
                <a:effectLst/>
                <a:latin typeface="宋体" panose="02010600030101010101" pitchFamily="2" charset="-122"/>
                <a:ea typeface="宋体" panose="02010600030101010101" pitchFamily="2" charset="-122"/>
              </a:rPr>
              <a:t>二分图</a:t>
            </a:r>
            <a:r>
              <a:rPr lang="zh-CN" altLang="en-US" sz="2400" b="0" i="0" dirty="0">
                <a:effectLst/>
                <a:latin typeface="宋体" panose="02010600030101010101" pitchFamily="2" charset="-122"/>
                <a:ea typeface="宋体" panose="02010600030101010101" pitchFamily="2" charset="-122"/>
              </a:rPr>
              <a:t>。</a:t>
            </a:r>
            <a:endParaRPr lang="en-US" altLang="zh-CN" sz="2400" b="0" i="0" dirty="0">
              <a:effectLst/>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8E214F7D-06FD-4FB7-9BD9-2774B0CFE3DD}"/>
              </a:ext>
            </a:extLst>
          </p:cNvPr>
          <p:cNvSpPr txBox="1"/>
          <p:nvPr/>
        </p:nvSpPr>
        <p:spPr>
          <a:xfrm>
            <a:off x="346046" y="445223"/>
            <a:ext cx="2841770"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a:t>
            </a:r>
            <a:r>
              <a:rPr lang="en-US" altLang="zh-CN" sz="4000" b="0" i="0" dirty="0">
                <a:effectLst/>
                <a:latin typeface="宋体" panose="02010600030101010101" pitchFamily="2" charset="-122"/>
                <a:ea typeface="宋体" panose="02010600030101010101" pitchFamily="2" charset="-122"/>
              </a:rPr>
              <a:t>BFS</a:t>
            </a:r>
          </a:p>
        </p:txBody>
      </p:sp>
    </p:spTree>
    <p:extLst>
      <p:ext uri="{BB962C8B-B14F-4D97-AF65-F5344CB8AC3E}">
        <p14:creationId xmlns:p14="http://schemas.microsoft.com/office/powerpoint/2010/main" val="728607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11FE74-B41E-4B85-8255-832B20F0F6C2}"/>
              </a:ext>
            </a:extLst>
          </p:cNvPr>
          <p:cNvSpPr txBox="1"/>
          <p:nvPr/>
        </p:nvSpPr>
        <p:spPr>
          <a:xfrm>
            <a:off x="1501630" y="856357"/>
            <a:ext cx="10326847" cy="5262979"/>
          </a:xfrm>
          <a:prstGeom prst="rect">
            <a:avLst/>
          </a:prstGeom>
          <a:noFill/>
        </p:spPr>
        <p:txBody>
          <a:bodyPr wrap="square">
            <a:spAutoFit/>
          </a:bodyPr>
          <a:lstStyle/>
          <a:p>
            <a:r>
              <a:rPr lang="zh-CN" altLang="en-US" sz="2400" b="0" i="0" dirty="0">
                <a:effectLst/>
                <a:latin typeface="宋体" panose="02010600030101010101" pitchFamily="2" charset="-122"/>
                <a:ea typeface="宋体" panose="02010600030101010101" pitchFamily="2" charset="-122"/>
              </a:rPr>
              <a:t>树的重心（做题）</a:t>
            </a:r>
          </a:p>
          <a:p>
            <a:pPr algn="l"/>
            <a:r>
              <a:rPr lang="zh-CN" altLang="en-US" sz="2400" b="0" i="0" dirty="0">
                <a:effectLst/>
                <a:latin typeface="宋体" panose="02010600030101010101" pitchFamily="2" charset="-122"/>
                <a:ea typeface="宋体" panose="02010600030101010101" pitchFamily="2" charset="-122"/>
              </a:rPr>
              <a:t>定义</a:t>
            </a:r>
          </a:p>
          <a:p>
            <a:pPr algn="l"/>
            <a:r>
              <a:rPr lang="zh-CN" altLang="en-US" sz="2400" b="0" i="0" dirty="0">
                <a:effectLst/>
                <a:latin typeface="宋体" panose="02010600030101010101" pitchFamily="2" charset="-122"/>
                <a:ea typeface="宋体" panose="02010600030101010101" pitchFamily="2" charset="-122"/>
              </a:rPr>
              <a:t>对于树上的每一个点，计算其所有子树中最大的子树节点数，这个值最小的点就是这棵树的重心。</a:t>
            </a:r>
          </a:p>
          <a:p>
            <a:pPr algn="l"/>
            <a:r>
              <a:rPr lang="zh-CN" altLang="en-US" sz="2400" b="0" i="0" dirty="0">
                <a:effectLst/>
                <a:latin typeface="宋体" panose="02010600030101010101" pitchFamily="2" charset="-122"/>
                <a:ea typeface="宋体" panose="02010600030101010101" pitchFamily="2" charset="-122"/>
              </a:rPr>
              <a:t>（这里以及下文中的“子树”都是指无根树的子树，即包括“向上”的那棵子树，并且不包括整棵树自身。）</a:t>
            </a:r>
            <a:endParaRPr lang="en-US" altLang="zh-CN" sz="2400" b="0" i="0" dirty="0">
              <a:effectLst/>
              <a:latin typeface="宋体" panose="02010600030101010101" pitchFamily="2" charset="-122"/>
              <a:ea typeface="宋体" panose="02010600030101010101" pitchFamily="2" charset="-122"/>
            </a:endParaRPr>
          </a:p>
          <a:p>
            <a:pPr algn="l"/>
            <a:endParaRPr lang="zh-CN" altLang="en-US" sz="2400" b="0" i="0" dirty="0">
              <a:effectLst/>
              <a:latin typeface="宋体" panose="02010600030101010101" pitchFamily="2" charset="-122"/>
              <a:ea typeface="宋体" panose="02010600030101010101" pitchFamily="2" charset="-122"/>
            </a:endParaRPr>
          </a:p>
          <a:p>
            <a:pPr algn="l"/>
            <a:r>
              <a:rPr lang="zh-CN" altLang="en-US" sz="2400" b="0" i="0" dirty="0">
                <a:effectLst/>
                <a:latin typeface="宋体" panose="02010600030101010101" pitchFamily="2" charset="-122"/>
                <a:ea typeface="宋体" panose="02010600030101010101" pitchFamily="2" charset="-122"/>
              </a:rPr>
              <a:t>性质</a:t>
            </a:r>
          </a:p>
          <a:p>
            <a:pPr algn="l"/>
            <a:r>
              <a:rPr lang="zh-CN" altLang="en-US" sz="2400" b="0" i="0" dirty="0">
                <a:effectLst/>
                <a:latin typeface="宋体" panose="02010600030101010101" pitchFamily="2" charset="-122"/>
                <a:ea typeface="宋体" panose="02010600030101010101" pitchFamily="2" charset="-122"/>
              </a:rPr>
              <a:t>以树的重心为根时，所有子树的大小都不超过整棵树大小的一半。</a:t>
            </a:r>
          </a:p>
          <a:p>
            <a:pPr algn="l"/>
            <a:r>
              <a:rPr lang="zh-CN" altLang="en-US" sz="2400" b="0" i="0" dirty="0">
                <a:effectLst/>
                <a:latin typeface="宋体" panose="02010600030101010101" pitchFamily="2" charset="-122"/>
                <a:ea typeface="宋体" panose="02010600030101010101" pitchFamily="2" charset="-122"/>
              </a:rPr>
              <a:t>树中所有点到某个点的距离和中，到重心的距离和是最小的；如果有两个重心，那么到它们的距离和一样。</a:t>
            </a:r>
          </a:p>
          <a:p>
            <a:pPr algn="l"/>
            <a:r>
              <a:rPr lang="zh-CN" altLang="en-US" sz="2400" b="0" i="0" dirty="0">
                <a:effectLst/>
                <a:latin typeface="宋体" panose="02010600030101010101" pitchFamily="2" charset="-122"/>
                <a:ea typeface="宋体" panose="02010600030101010101" pitchFamily="2" charset="-122"/>
              </a:rPr>
              <a:t>把两棵树通过一条边相连得到一棵新的树，那么新的树的重心在连接原来两棵树的重心的路径上。</a:t>
            </a:r>
          </a:p>
          <a:p>
            <a:pPr algn="l"/>
            <a:r>
              <a:rPr lang="zh-CN" altLang="en-US" sz="2400" b="0" i="0" dirty="0">
                <a:effectLst/>
                <a:latin typeface="宋体" panose="02010600030101010101" pitchFamily="2" charset="-122"/>
                <a:ea typeface="宋体" panose="02010600030101010101" pitchFamily="2" charset="-122"/>
              </a:rPr>
              <a:t>在一棵树上添加或删除一个叶子，那么它的重心最多只移动一条边的距离。</a:t>
            </a:r>
            <a:endParaRPr lang="en-US" altLang="zh-CN" sz="2400" b="0" i="0" dirty="0">
              <a:effectLst/>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A349A26-9B52-4A7D-B003-3DE667915BA2}"/>
              </a:ext>
            </a:extLst>
          </p:cNvPr>
          <p:cNvSpPr txBox="1"/>
          <p:nvPr/>
        </p:nvSpPr>
        <p:spPr>
          <a:xfrm>
            <a:off x="262155" y="148471"/>
            <a:ext cx="5568193"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动态规划</a:t>
            </a:r>
            <a:endParaRPr lang="en-US" altLang="zh-CN" sz="40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71262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C3689D-F011-4452-963D-DBC56798E66E}"/>
              </a:ext>
            </a:extLst>
          </p:cNvPr>
          <p:cNvSpPr txBox="1"/>
          <p:nvPr/>
        </p:nvSpPr>
        <p:spPr>
          <a:xfrm>
            <a:off x="220212" y="1217825"/>
            <a:ext cx="6314812" cy="2308324"/>
          </a:xfrm>
          <a:prstGeom prst="rect">
            <a:avLst/>
          </a:prstGeom>
          <a:noFill/>
        </p:spPr>
        <p:txBody>
          <a:bodyPr wrap="square">
            <a:spAutoFit/>
          </a:bodyPr>
          <a:lstStyle/>
          <a:p>
            <a:r>
              <a:rPr lang="zh-CN" altLang="en-US" sz="2400" b="0" i="0" dirty="0">
                <a:effectLst/>
                <a:latin typeface="宋体" panose="02010600030101010101" pitchFamily="2" charset="-122"/>
                <a:ea typeface="宋体" panose="02010600030101010101" pitchFamily="2" charset="-122"/>
              </a:rPr>
              <a:t>树的重心</a:t>
            </a:r>
            <a:r>
              <a:rPr lang="en-US" altLang="zh-CN" sz="2400" b="0"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做题</a:t>
            </a:r>
            <a:r>
              <a:rPr lang="en-US" altLang="zh-CN" sz="2400" b="0" i="0" dirty="0">
                <a:effectLst/>
                <a:latin typeface="宋体" panose="02010600030101010101" pitchFamily="2" charset="-122"/>
                <a:ea typeface="宋体" panose="02010600030101010101" pitchFamily="2" charset="-122"/>
              </a:rPr>
              <a:t>)</a:t>
            </a:r>
            <a:endParaRPr lang="zh-CN" altLang="en-US" sz="2400" b="0" i="0" dirty="0">
              <a:effectLst/>
              <a:latin typeface="宋体" panose="02010600030101010101" pitchFamily="2" charset="-122"/>
              <a:ea typeface="宋体" panose="02010600030101010101" pitchFamily="2" charset="-122"/>
            </a:endParaRPr>
          </a:p>
          <a:p>
            <a:pPr algn="l"/>
            <a:r>
              <a:rPr lang="zh-CN" altLang="en-US" sz="2400" b="0" i="0" dirty="0">
                <a:effectLst/>
                <a:latin typeface="宋体" panose="02010600030101010101" pitchFamily="2" charset="-122"/>
                <a:ea typeface="宋体" panose="02010600030101010101" pitchFamily="2" charset="-122"/>
              </a:rPr>
              <a:t>在 </a:t>
            </a:r>
            <a:r>
              <a:rPr lang="en-US" altLang="zh-CN" sz="2400" b="0" i="0" dirty="0">
                <a:effectLst/>
                <a:latin typeface="宋体" panose="02010600030101010101" pitchFamily="2" charset="-122"/>
                <a:ea typeface="宋体" panose="02010600030101010101" pitchFamily="2" charset="-122"/>
              </a:rPr>
              <a:t>DFS </a:t>
            </a:r>
            <a:r>
              <a:rPr lang="zh-CN" altLang="en-US" sz="2400" b="0" i="0" dirty="0">
                <a:effectLst/>
                <a:latin typeface="宋体" panose="02010600030101010101" pitchFamily="2" charset="-122"/>
                <a:ea typeface="宋体" panose="02010600030101010101" pitchFamily="2" charset="-122"/>
              </a:rPr>
              <a:t>中计算每个子树的大小，记录“向下”的子树的最大大小，利用总点数 </a:t>
            </a:r>
            <a:r>
              <a:rPr lang="en-US" altLang="zh-CN" sz="2400" b="0" i="0" dirty="0">
                <a:effectLst/>
                <a:latin typeface="宋体" panose="02010600030101010101" pitchFamily="2" charset="-122"/>
                <a:ea typeface="宋体" panose="02010600030101010101" pitchFamily="2" charset="-122"/>
              </a:rPr>
              <a:t>- </a:t>
            </a:r>
            <a:r>
              <a:rPr lang="zh-CN" altLang="en-US" sz="2400" b="0" i="0" dirty="0">
                <a:effectLst/>
                <a:latin typeface="宋体" panose="02010600030101010101" pitchFamily="2" charset="-122"/>
                <a:ea typeface="宋体" panose="02010600030101010101" pitchFamily="2" charset="-122"/>
              </a:rPr>
              <a:t>当前子树（这里的子树指有根树的子树）的大小得到“向上”的子树的大小，然后就可以依据定义找到重心了。</a:t>
            </a:r>
          </a:p>
        </p:txBody>
      </p:sp>
      <p:sp>
        <p:nvSpPr>
          <p:cNvPr id="7" name="文本框 6">
            <a:extLst>
              <a:ext uri="{FF2B5EF4-FFF2-40B4-BE49-F238E27FC236}">
                <a16:creationId xmlns:a16="http://schemas.microsoft.com/office/drawing/2014/main" id="{487FA48D-A43E-488B-8C10-0DF7A1F9BF34}"/>
              </a:ext>
            </a:extLst>
          </p:cNvPr>
          <p:cNvSpPr txBox="1"/>
          <p:nvPr/>
        </p:nvSpPr>
        <p:spPr>
          <a:xfrm>
            <a:off x="127931" y="422892"/>
            <a:ext cx="5568193"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动态规划</a:t>
            </a:r>
            <a:endParaRPr lang="en-US" altLang="zh-CN" sz="40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3669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7F57F8-070F-46A1-9B7E-B4BF048E8B03}"/>
              </a:ext>
            </a:extLst>
          </p:cNvPr>
          <p:cNvPicPr>
            <a:picLocks noChangeAspect="1"/>
          </p:cNvPicPr>
          <p:nvPr/>
        </p:nvPicPr>
        <p:blipFill>
          <a:blip r:embed="rId2"/>
          <a:stretch>
            <a:fillRect/>
          </a:stretch>
        </p:blipFill>
        <p:spPr>
          <a:xfrm>
            <a:off x="261960" y="2714171"/>
            <a:ext cx="6440843" cy="3720937"/>
          </a:xfrm>
          <a:prstGeom prst="rect">
            <a:avLst/>
          </a:prstGeom>
        </p:spPr>
      </p:pic>
      <p:sp>
        <p:nvSpPr>
          <p:cNvPr id="7" name="文本框 6">
            <a:extLst>
              <a:ext uri="{FF2B5EF4-FFF2-40B4-BE49-F238E27FC236}">
                <a16:creationId xmlns:a16="http://schemas.microsoft.com/office/drawing/2014/main" id="{487FA48D-A43E-488B-8C10-0DF7A1F9BF34}"/>
              </a:ext>
            </a:extLst>
          </p:cNvPr>
          <p:cNvSpPr txBox="1"/>
          <p:nvPr/>
        </p:nvSpPr>
        <p:spPr>
          <a:xfrm>
            <a:off x="127931" y="422892"/>
            <a:ext cx="5568193"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动态规划</a:t>
            </a:r>
            <a:endParaRPr lang="en-US" altLang="zh-CN" sz="4000" b="0" i="0" dirty="0">
              <a:effectLst/>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71344C68-9B36-4E60-AEE2-A4AFA38C4CA3}"/>
              </a:ext>
            </a:extLst>
          </p:cNvPr>
          <p:cNvPicPr>
            <a:picLocks noChangeAspect="1"/>
          </p:cNvPicPr>
          <p:nvPr/>
        </p:nvPicPr>
        <p:blipFill>
          <a:blip r:embed="rId3"/>
          <a:stretch>
            <a:fillRect/>
          </a:stretch>
        </p:blipFill>
        <p:spPr>
          <a:xfrm>
            <a:off x="8070909" y="148881"/>
            <a:ext cx="3716323" cy="6560238"/>
          </a:xfrm>
          <a:prstGeom prst="rect">
            <a:avLst/>
          </a:prstGeom>
        </p:spPr>
      </p:pic>
      <p:sp>
        <p:nvSpPr>
          <p:cNvPr id="5" name="文本框 4">
            <a:extLst>
              <a:ext uri="{FF2B5EF4-FFF2-40B4-BE49-F238E27FC236}">
                <a16:creationId xmlns:a16="http://schemas.microsoft.com/office/drawing/2014/main" id="{FA18B7F9-1B17-4CFC-955A-C4AD7AFE8B25}"/>
              </a:ext>
            </a:extLst>
          </p:cNvPr>
          <p:cNvSpPr txBox="1"/>
          <p:nvPr/>
        </p:nvSpPr>
        <p:spPr>
          <a:xfrm>
            <a:off x="1275127" y="2189527"/>
            <a:ext cx="1723549"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动态规划版</a:t>
            </a:r>
          </a:p>
        </p:txBody>
      </p:sp>
    </p:spTree>
    <p:extLst>
      <p:ext uri="{BB962C8B-B14F-4D97-AF65-F5344CB8AC3E}">
        <p14:creationId xmlns:p14="http://schemas.microsoft.com/office/powerpoint/2010/main" val="32323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214F7D-06FD-4FB7-9BD9-2774B0CFE3DD}"/>
              </a:ext>
            </a:extLst>
          </p:cNvPr>
          <p:cNvSpPr txBox="1"/>
          <p:nvPr/>
        </p:nvSpPr>
        <p:spPr>
          <a:xfrm>
            <a:off x="346045" y="445223"/>
            <a:ext cx="5568193"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树上 动态规划</a:t>
            </a:r>
            <a:endParaRPr lang="en-US" altLang="zh-CN" sz="4000" b="0" i="0" dirty="0">
              <a:effectLst/>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6FDE2295-4911-428A-9FBB-3290BCEDBE72}"/>
              </a:ext>
            </a:extLst>
          </p:cNvPr>
          <p:cNvSpPr txBox="1"/>
          <p:nvPr/>
        </p:nvSpPr>
        <p:spPr>
          <a:xfrm>
            <a:off x="1570838" y="2967335"/>
            <a:ext cx="9334850" cy="461665"/>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P1352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hlinkClick r:id="rId2"/>
              </a:rPr>
              <a:t>没有上司的舞会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hlinkClick r:id="rId2"/>
              </a:rPr>
              <a:t>洛谷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hlinkClick r:id="rId2"/>
              </a:rPr>
              <a:t>计算机科学教育新生态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(luogu.com.cn)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472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1562270-31FF-4B45-B39C-46B9948A3042}"/>
              </a:ext>
            </a:extLst>
          </p:cNvPr>
          <p:cNvSpPr txBox="1"/>
          <p:nvPr/>
        </p:nvSpPr>
        <p:spPr>
          <a:xfrm>
            <a:off x="973123" y="1451921"/>
            <a:ext cx="10863743" cy="4154984"/>
          </a:xfrm>
          <a:prstGeom prst="rect">
            <a:avLst/>
          </a:prstGeom>
          <a:noFill/>
        </p:spPr>
        <p:txBody>
          <a:bodyPr wrap="square">
            <a:spAutoFit/>
          </a:bodyPr>
          <a:lstStyle/>
          <a:p>
            <a:pPr algn="l"/>
            <a:r>
              <a:rPr lang="zh-CN" altLang="en-US" sz="2400" dirty="0">
                <a:latin typeface="宋体" panose="02010600030101010101" pitchFamily="2" charset="-122"/>
                <a:ea typeface="宋体" panose="02010600030101010101" pitchFamily="2" charset="-122"/>
              </a:rPr>
              <a:t>在计算机科学中，树（英语：</a:t>
            </a:r>
            <a:r>
              <a:rPr lang="en-US" altLang="zh-CN" sz="2400" dirty="0">
                <a:latin typeface="宋体" panose="02010600030101010101" pitchFamily="2" charset="-122"/>
                <a:ea typeface="宋体" panose="02010600030101010101" pitchFamily="2" charset="-122"/>
              </a:rPr>
              <a:t>tree</a:t>
            </a:r>
            <a:r>
              <a:rPr lang="zh-CN" altLang="en-US" sz="2400" dirty="0">
                <a:latin typeface="宋体" panose="02010600030101010101" pitchFamily="2" charset="-122"/>
                <a:ea typeface="宋体" panose="02010600030101010101" pitchFamily="2" charset="-122"/>
              </a:rPr>
              <a:t>）是一种</a:t>
            </a:r>
            <a:r>
              <a:rPr lang="zh-CN" altLang="en-US" sz="2400" dirty="0">
                <a:latin typeface="宋体" panose="02010600030101010101" pitchFamily="2" charset="-122"/>
                <a:ea typeface="宋体" panose="02010600030101010101" pitchFamily="2" charset="-122"/>
                <a:hlinkClick r:id="rId2" tooltip="抽象资料类型">
                  <a:extLst>
                    <a:ext uri="{A12FA001-AC4F-418D-AE19-62706E023703}">
                      <ahyp:hlinkClr xmlns:ahyp="http://schemas.microsoft.com/office/drawing/2018/hyperlinkcolor" val="tx"/>
                    </a:ext>
                  </a:extLst>
                </a:hlinkClick>
              </a:rPr>
              <a:t>抽象数据类型</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ADT</a:t>
            </a:r>
            <a:r>
              <a:rPr lang="zh-CN" altLang="en-US" sz="2400" dirty="0">
                <a:latin typeface="宋体" panose="02010600030101010101" pitchFamily="2" charset="-122"/>
                <a:ea typeface="宋体" panose="02010600030101010101" pitchFamily="2" charset="-122"/>
              </a:rPr>
              <a:t>）或是实现这种抽象数据类型的</a:t>
            </a:r>
            <a:r>
              <a:rPr lang="zh-CN" altLang="en-US" sz="2400" dirty="0">
                <a:latin typeface="宋体" panose="02010600030101010101" pitchFamily="2" charset="-122"/>
                <a:ea typeface="宋体" panose="02010600030101010101" pitchFamily="2" charset="-122"/>
                <a:hlinkClick r:id="rId3" tooltip="数据结构">
                  <a:extLst>
                    <a:ext uri="{A12FA001-AC4F-418D-AE19-62706E023703}">
                      <ahyp:hlinkClr xmlns:ahyp="http://schemas.microsoft.com/office/drawing/2018/hyperlinkcolor" val="tx"/>
                    </a:ext>
                  </a:extLst>
                </a:hlinkClick>
              </a:rPr>
              <a:t>数据结构</a:t>
            </a:r>
            <a:r>
              <a:rPr lang="zh-CN" altLang="en-US" sz="2400" dirty="0">
                <a:latin typeface="宋体" panose="02010600030101010101" pitchFamily="2" charset="-122"/>
                <a:ea typeface="宋体" panose="02010600030101010101" pitchFamily="2" charset="-122"/>
              </a:rPr>
              <a:t>，用来模拟具</a:t>
            </a:r>
            <a:r>
              <a:rPr lang="zh-CN" altLang="en-US" sz="2400" dirty="0">
                <a:latin typeface="宋体" panose="02010600030101010101" pitchFamily="2" charset="-122"/>
                <a:ea typeface="宋体" panose="02010600030101010101" pitchFamily="2" charset="-122"/>
                <a:hlinkClick r:id="rId4" tooltip="树状结构">
                  <a:extLst>
                    <a:ext uri="{A12FA001-AC4F-418D-AE19-62706E023703}">
                      <ahyp:hlinkClr xmlns:ahyp="http://schemas.microsoft.com/office/drawing/2018/hyperlinkcolor" val="tx"/>
                    </a:ext>
                  </a:extLst>
                </a:hlinkClick>
              </a:rPr>
              <a:t>有树状结构</a:t>
            </a:r>
            <a:r>
              <a:rPr lang="zh-CN" altLang="en-US" sz="2400" dirty="0">
                <a:latin typeface="宋体" panose="02010600030101010101" pitchFamily="2" charset="-122"/>
                <a:ea typeface="宋体" panose="02010600030101010101" pitchFamily="2" charset="-122"/>
              </a:rPr>
              <a:t>性质的数据集合。它是由</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n&gt;0</a:t>
            </a:r>
            <a:r>
              <a:rPr lang="zh-CN" altLang="en-US" sz="2400" dirty="0">
                <a:latin typeface="宋体" panose="02010600030101010101" pitchFamily="2" charset="-122"/>
                <a:ea typeface="宋体" panose="02010600030101010101" pitchFamily="2" charset="-122"/>
              </a:rPr>
              <a:t>）个有限节点组成一个具有层次关系的</a:t>
            </a:r>
            <a:r>
              <a:rPr lang="zh-CN" altLang="en-US" sz="2400" dirty="0">
                <a:latin typeface="宋体" panose="02010600030101010101" pitchFamily="2" charset="-122"/>
                <a:ea typeface="宋体" panose="02010600030101010101" pitchFamily="2" charset="-122"/>
                <a:hlinkClick r:id="rId5" tooltip="集合 (数学)">
                  <a:extLst>
                    <a:ext uri="{A12FA001-AC4F-418D-AE19-62706E023703}">
                      <ahyp:hlinkClr xmlns:ahyp="http://schemas.microsoft.com/office/drawing/2018/hyperlinkcolor" val="tx"/>
                    </a:ext>
                  </a:extLst>
                </a:hlinkClick>
              </a:rPr>
              <a:t>集合</a:t>
            </a:r>
            <a:r>
              <a:rPr lang="zh-CN" altLang="en-US" sz="2400" dirty="0">
                <a:latin typeface="宋体" panose="02010600030101010101" pitchFamily="2" charset="-122"/>
                <a:ea typeface="宋体" panose="02010600030101010101" pitchFamily="2" charset="-122"/>
              </a:rPr>
              <a:t>。把它叫做“树”是因为它看起来像一棵倒挂的树，也就是说它是根朝上，而叶朝下的。它具有以下的特点：</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每个节点都只有有限个子节点或无子节点；</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没有父节点的节点称为根节点；</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每一个非根节点有且只有一个父节点；</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除了根节点外，每个子节点可以分为多个不相交的子树；</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树里面没有环路</a:t>
            </a:r>
            <a:r>
              <a:rPr lang="en-US" altLang="zh-CN" sz="2400" dirty="0">
                <a:latin typeface="宋体" panose="02010600030101010101" pitchFamily="2" charset="-122"/>
                <a:ea typeface="宋体" panose="02010600030101010101" pitchFamily="2" charset="-122"/>
              </a:rPr>
              <a:t>(cycle)</a:t>
            </a:r>
          </a:p>
          <a:p>
            <a:pPr>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软件开发中，常用树结构来抽象表达文档、组织结构图、图形图像等层级结构。</a:t>
            </a:r>
          </a:p>
          <a:p>
            <a:pPr algn="l">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文件系统</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3A0D551-93BF-4AEF-B297-BB7792D4CC39}"/>
              </a:ext>
            </a:extLst>
          </p:cNvPr>
          <p:cNvSpPr txBox="1"/>
          <p:nvPr/>
        </p:nvSpPr>
        <p:spPr>
          <a:xfrm>
            <a:off x="125835" y="196158"/>
            <a:ext cx="5570756" cy="707886"/>
          </a:xfrm>
          <a:prstGeom prst="rect">
            <a:avLst/>
          </a:prstGeom>
          <a:noFill/>
        </p:spPr>
        <p:txBody>
          <a:bodyPr wrap="none" rtlCol="0">
            <a:spAutoFit/>
          </a:bodyPr>
          <a:lstStyle/>
          <a:p>
            <a:r>
              <a:rPr lang="zh-CN" altLang="en-US" sz="4000" i="0" dirty="0">
                <a:solidFill>
                  <a:srgbClr val="202122"/>
                </a:solidFill>
                <a:effectLst/>
                <a:latin typeface="宋体" panose="02010600030101010101" pitchFamily="2" charset="-122"/>
                <a:ea typeface="宋体" panose="02010600030101010101" pitchFamily="2" charset="-122"/>
              </a:rPr>
              <a:t>摘自</a:t>
            </a:r>
            <a:r>
              <a:rPr lang="en-US" altLang="zh-CN" sz="4000" i="0" dirty="0">
                <a:solidFill>
                  <a:srgbClr val="202122"/>
                </a:solidFill>
                <a:effectLst/>
                <a:latin typeface="宋体" panose="02010600030101010101" pitchFamily="2" charset="-122"/>
                <a:ea typeface="宋体" panose="02010600030101010101" pitchFamily="2" charset="-122"/>
              </a:rPr>
              <a:t>Wikipedia</a:t>
            </a:r>
            <a:r>
              <a:rPr lang="zh-CN" altLang="en-US" sz="4000" i="0" dirty="0">
                <a:solidFill>
                  <a:srgbClr val="202122"/>
                </a:solidFill>
                <a:effectLst/>
                <a:latin typeface="宋体" panose="02010600030101010101" pitchFamily="2" charset="-122"/>
                <a:ea typeface="宋体" panose="02010600030101010101" pitchFamily="2" charset="-122"/>
              </a:rPr>
              <a:t>，有改动</a:t>
            </a:r>
            <a:endParaRPr lang="en-US" altLang="zh-CN" sz="4000" i="0" dirty="0">
              <a:solidFill>
                <a:srgbClr val="202122"/>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16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8E9CC21-65EC-44B1-9C72-82D652B96C34}"/>
              </a:ext>
            </a:extLst>
          </p:cNvPr>
          <p:cNvPicPr>
            <a:picLocks noChangeAspect="1"/>
          </p:cNvPicPr>
          <p:nvPr/>
        </p:nvPicPr>
        <p:blipFill>
          <a:blip r:embed="rId2"/>
          <a:stretch>
            <a:fillRect/>
          </a:stretch>
        </p:blipFill>
        <p:spPr>
          <a:xfrm>
            <a:off x="6291452" y="207073"/>
            <a:ext cx="5660117" cy="4720583"/>
          </a:xfrm>
          <a:prstGeom prst="rect">
            <a:avLst/>
          </a:prstGeom>
        </p:spPr>
      </p:pic>
      <p:pic>
        <p:nvPicPr>
          <p:cNvPr id="4" name="图片 3">
            <a:extLst>
              <a:ext uri="{FF2B5EF4-FFF2-40B4-BE49-F238E27FC236}">
                <a16:creationId xmlns:a16="http://schemas.microsoft.com/office/drawing/2014/main" id="{2CAC66B4-E236-4246-8B63-8F0F72F12A3C}"/>
              </a:ext>
            </a:extLst>
          </p:cNvPr>
          <p:cNvPicPr>
            <a:picLocks noChangeAspect="1"/>
          </p:cNvPicPr>
          <p:nvPr/>
        </p:nvPicPr>
        <p:blipFill>
          <a:blip r:embed="rId3"/>
          <a:stretch>
            <a:fillRect/>
          </a:stretch>
        </p:blipFill>
        <p:spPr>
          <a:xfrm>
            <a:off x="444232" y="1070235"/>
            <a:ext cx="5725341" cy="5068075"/>
          </a:xfrm>
          <a:prstGeom prst="rect">
            <a:avLst/>
          </a:prstGeom>
        </p:spPr>
      </p:pic>
      <p:sp>
        <p:nvSpPr>
          <p:cNvPr id="2" name="文本框 1">
            <a:extLst>
              <a:ext uri="{FF2B5EF4-FFF2-40B4-BE49-F238E27FC236}">
                <a16:creationId xmlns:a16="http://schemas.microsoft.com/office/drawing/2014/main" id="{53441468-F294-49D0-A5A1-3FCBA1F91FD6}"/>
              </a:ext>
            </a:extLst>
          </p:cNvPr>
          <p:cNvSpPr txBox="1"/>
          <p:nvPr/>
        </p:nvSpPr>
        <p:spPr>
          <a:xfrm>
            <a:off x="240431" y="207073"/>
            <a:ext cx="2749471"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线段树合并</a:t>
            </a:r>
          </a:p>
        </p:txBody>
      </p:sp>
    </p:spTree>
    <p:extLst>
      <p:ext uri="{BB962C8B-B14F-4D97-AF65-F5344CB8AC3E}">
        <p14:creationId xmlns:p14="http://schemas.microsoft.com/office/powerpoint/2010/main" val="2468066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E5C036-6302-484B-9CE4-62ECD3C6D31E}"/>
              </a:ext>
            </a:extLst>
          </p:cNvPr>
          <p:cNvSpPr txBox="1"/>
          <p:nvPr/>
        </p:nvSpPr>
        <p:spPr>
          <a:xfrm>
            <a:off x="4228052" y="3013501"/>
            <a:ext cx="3108543" cy="830997"/>
          </a:xfrm>
          <a:prstGeom prst="rect">
            <a:avLst/>
          </a:prstGeom>
          <a:noFill/>
        </p:spPr>
        <p:txBody>
          <a:bodyPr wrap="none" rtlCol="0">
            <a:spAutoFit/>
          </a:bodyPr>
          <a:lstStyle/>
          <a:p>
            <a:pPr algn="l"/>
            <a:r>
              <a:rPr lang="zh-CN" altLang="en-US" sz="2400" b="0" i="0" dirty="0">
                <a:effectLst/>
                <a:latin typeface="宋体" panose="02010600030101010101" pitchFamily="2" charset="-122"/>
                <a:ea typeface="宋体" panose="02010600030101010101" pitchFamily="2" charset="-122"/>
              </a:rPr>
              <a:t>最近公共祖先（</a:t>
            </a:r>
            <a:r>
              <a:rPr lang="en-US" altLang="zh-CN" sz="2400" b="0" i="0" dirty="0">
                <a:effectLst/>
                <a:latin typeface="宋体" panose="02010600030101010101" pitchFamily="2" charset="-122"/>
                <a:ea typeface="宋体" panose="02010600030101010101" pitchFamily="2" charset="-122"/>
              </a:rPr>
              <a:t>LCA</a:t>
            </a:r>
            <a:r>
              <a:rPr lang="zh-CN" altLang="en-US" sz="2400" b="0" i="0" dirty="0">
                <a:effectLst/>
                <a:latin typeface="宋体" panose="02010600030101010101" pitchFamily="2" charset="-122"/>
                <a:ea typeface="宋体" panose="02010600030101010101" pitchFamily="2" charset="-122"/>
              </a:rPr>
              <a:t>）</a:t>
            </a:r>
            <a:endParaRPr lang="en-US" altLang="zh-CN" sz="2400" b="0" i="0" dirty="0">
              <a:effectLst/>
              <a:latin typeface="宋体" panose="02010600030101010101" pitchFamily="2" charset="-122"/>
              <a:ea typeface="宋体" panose="02010600030101010101" pitchFamily="2" charset="-122"/>
            </a:endParaRPr>
          </a:p>
          <a:p>
            <a:pPr algn="l"/>
            <a:r>
              <a:rPr lang="zh-CN" altLang="en-US" sz="2400" dirty="0">
                <a:latin typeface="宋体" panose="02010600030101010101" pitchFamily="2" charset="-122"/>
                <a:ea typeface="宋体" panose="02010600030101010101" pitchFamily="2" charset="-122"/>
              </a:rPr>
              <a:t>线段树</a:t>
            </a:r>
            <a:endParaRPr lang="en-US" altLang="zh-CN"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A86E3C53-3B09-4586-AE52-590292578401}"/>
              </a:ext>
            </a:extLst>
          </p:cNvPr>
          <p:cNvSpPr txBox="1"/>
          <p:nvPr/>
        </p:nvSpPr>
        <p:spPr>
          <a:xfrm>
            <a:off x="480269" y="553565"/>
            <a:ext cx="3554835" cy="1323439"/>
          </a:xfrm>
          <a:prstGeom prst="rect">
            <a:avLst/>
          </a:prstGeom>
          <a:noFill/>
        </p:spPr>
        <p:txBody>
          <a:bodyPr wrap="square">
            <a:spAutoFit/>
          </a:bodyPr>
          <a:lstStyle/>
          <a:p>
            <a:pPr algn="l"/>
            <a:r>
              <a:rPr lang="zh-CN" altLang="en-US" sz="4000" dirty="0">
                <a:latin typeface="宋体" panose="02010600030101010101" pitchFamily="2" charset="-122"/>
                <a:ea typeface="宋体" panose="02010600030101010101" pitchFamily="2" charset="-122"/>
              </a:rPr>
              <a:t>口胡一下</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以后也许有人会讲</a:t>
            </a:r>
            <a:endParaRPr lang="zh-CN" altLang="en-US" sz="40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295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F0C1B-B9C4-4B8F-9EE7-F2AB2735AA98}"/>
              </a:ext>
            </a:extLst>
          </p:cNvPr>
          <p:cNvSpPr txBox="1"/>
          <p:nvPr/>
        </p:nvSpPr>
        <p:spPr>
          <a:xfrm>
            <a:off x="3347207" y="2265028"/>
            <a:ext cx="3877985" cy="2308324"/>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树链剖分</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树上启发式合并</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树分治</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a:t>
            </a:r>
          </a:p>
          <a:p>
            <a:r>
              <a:rPr lang="zh-CN" altLang="en-US" sz="2400" dirty="0">
                <a:latin typeface="宋体" panose="02010600030101010101" pitchFamily="2" charset="-122"/>
                <a:ea typeface="宋体" panose="02010600030101010101" pitchFamily="2" charset="-122"/>
              </a:rPr>
              <a:t>自己看 </a:t>
            </a:r>
            <a:r>
              <a:rPr lang="en-US" altLang="zh-CN" sz="2400" dirty="0">
                <a:latin typeface="宋体" panose="02010600030101010101" pitchFamily="2" charset="-122"/>
                <a:ea typeface="宋体" panose="02010600030101010101" pitchFamily="2" charset="-122"/>
              </a:rPr>
              <a:t>oi-wiki</a:t>
            </a:r>
          </a:p>
          <a:p>
            <a:r>
              <a:rPr lang="zh-CN" altLang="en-US" sz="2400" dirty="0">
                <a:latin typeface="宋体" panose="02010600030101010101" pitchFamily="2" charset="-122"/>
                <a:ea typeface="宋体" panose="02010600030101010101" pitchFamily="2" charset="-122"/>
              </a:rPr>
              <a:t>讲了你们也听不懂（我没学</a:t>
            </a:r>
          </a:p>
        </p:txBody>
      </p:sp>
      <p:sp>
        <p:nvSpPr>
          <p:cNvPr id="4" name="文本框 3">
            <a:extLst>
              <a:ext uri="{FF2B5EF4-FFF2-40B4-BE49-F238E27FC236}">
                <a16:creationId xmlns:a16="http://schemas.microsoft.com/office/drawing/2014/main" id="{596F6E77-C9B5-44A0-BD5B-1F52E2696F78}"/>
              </a:ext>
            </a:extLst>
          </p:cNvPr>
          <p:cNvSpPr txBox="1"/>
          <p:nvPr/>
        </p:nvSpPr>
        <p:spPr>
          <a:xfrm>
            <a:off x="450907" y="612288"/>
            <a:ext cx="4045591" cy="707886"/>
          </a:xfrm>
          <a:prstGeom prst="rect">
            <a:avLst/>
          </a:prstGeom>
          <a:noFill/>
        </p:spPr>
        <p:txBody>
          <a:bodyPr wrap="square">
            <a:spAutoFit/>
          </a:bodyPr>
          <a:lstStyle/>
          <a:p>
            <a:r>
              <a:rPr lang="zh-CN" altLang="en-US" sz="4000" b="1" dirty="0">
                <a:latin typeface="宋体" panose="02010600030101010101" pitchFamily="2" charset="-122"/>
                <a:ea typeface="宋体" panose="02010600030101010101" pitchFamily="2" charset="-122"/>
              </a:rPr>
              <a:t>没讲的内容</a:t>
            </a:r>
            <a:endParaRPr lang="en-US" altLang="zh-CN" sz="4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221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0E18C4-4DB1-4650-BDEF-DC753DC6273C}"/>
              </a:ext>
            </a:extLst>
          </p:cNvPr>
          <p:cNvSpPr txBox="1"/>
          <p:nvPr/>
        </p:nvSpPr>
        <p:spPr>
          <a:xfrm>
            <a:off x="3047301" y="3246431"/>
            <a:ext cx="6094602" cy="369332"/>
          </a:xfrm>
          <a:prstGeom prst="rect">
            <a:avLst/>
          </a:prstGeom>
          <a:noFill/>
        </p:spPr>
        <p:txBody>
          <a:bodyPr wrap="square">
            <a:spAutoFit/>
          </a:bodyPr>
          <a:lstStyle/>
          <a:p>
            <a:endParaRPr lang="zh-CN" altLang="en-US"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C0C1D3AE-E08C-4879-97AA-B1C31AF0E819}"/>
              </a:ext>
            </a:extLst>
          </p:cNvPr>
          <p:cNvSpPr txBox="1"/>
          <p:nvPr/>
        </p:nvSpPr>
        <p:spPr>
          <a:xfrm>
            <a:off x="3127319" y="2505670"/>
            <a:ext cx="6805246" cy="1938992"/>
          </a:xfrm>
          <a:prstGeom prst="rect">
            <a:avLst/>
          </a:prstGeom>
          <a:noFill/>
        </p:spPr>
        <p:txBody>
          <a:bodyPr wrap="square">
            <a:spAutoFit/>
          </a:bodyPr>
          <a:lstStyle/>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Problem - A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3"/>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2"/>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hlinkClick r:id="rId2"/>
              </a:rPr>
              <a:t>Codeforces</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hlinkClick r:id="rId4"/>
              </a:rPr>
              <a:t>G-Edge Groups_</a:t>
            </a:r>
            <a:r>
              <a:rPr lang="zh-CN" altLang="en-US" sz="2400" dirty="0">
                <a:hlinkClick r:id="rId4"/>
              </a:rPr>
              <a:t>第 </a:t>
            </a:r>
            <a:r>
              <a:rPr lang="en-US" altLang="zh-CN" sz="2400" dirty="0">
                <a:hlinkClick r:id="rId4"/>
              </a:rPr>
              <a:t>46 </a:t>
            </a:r>
            <a:r>
              <a:rPr lang="zh-CN" altLang="en-US" sz="2400" dirty="0">
                <a:hlinkClick r:id="rId4"/>
              </a:rPr>
              <a:t>届 </a:t>
            </a:r>
            <a:r>
              <a:rPr lang="en-US" altLang="zh-CN" sz="2400" dirty="0">
                <a:hlinkClick r:id="rId4"/>
              </a:rPr>
              <a:t>ICPC </a:t>
            </a:r>
            <a:r>
              <a:rPr lang="zh-CN" altLang="en-US" sz="2400" dirty="0">
                <a:hlinkClick r:id="rId4"/>
              </a:rPr>
              <a:t>国际大学生程序设计竞赛亚洲区域赛（上海） </a:t>
            </a:r>
            <a:r>
              <a:rPr lang="en-US" altLang="zh-CN" sz="2400" dirty="0">
                <a:hlinkClick r:id="rId4"/>
              </a:rPr>
              <a:t>(nowcoder.com)</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3"/>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hlinkClick r:id="rId3"/>
              </a:rPr>
              <a:t>Problem - E1 -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hlinkClick r:id="rId3"/>
              </a:rPr>
              <a:t>Codeforces</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CA22DCE-0B4A-45C5-91DB-7E0BDC5FC487}"/>
              </a:ext>
            </a:extLst>
          </p:cNvPr>
          <p:cNvSpPr txBox="1"/>
          <p:nvPr/>
        </p:nvSpPr>
        <p:spPr>
          <a:xfrm>
            <a:off x="614494" y="570343"/>
            <a:ext cx="3907630" cy="1323439"/>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万一讲太快的话拖一下下课时间</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040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EF10C6-7A8E-40D5-9435-6DB4B9D87118}"/>
              </a:ext>
            </a:extLst>
          </p:cNvPr>
          <p:cNvSpPr txBox="1"/>
          <p:nvPr/>
        </p:nvSpPr>
        <p:spPr>
          <a:xfrm>
            <a:off x="1400962" y="1305341"/>
            <a:ext cx="9689284" cy="3785652"/>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节点的度：一个节点含有的子树的个数称为该节点的度；</a:t>
            </a:r>
          </a:p>
          <a:p>
            <a:r>
              <a:rPr lang="zh-CN" altLang="en-US" sz="2400" dirty="0">
                <a:latin typeface="宋体" panose="02010600030101010101" pitchFamily="2" charset="-122"/>
                <a:ea typeface="宋体" panose="02010600030101010101" pitchFamily="2" charset="-122"/>
              </a:rPr>
              <a:t>树的度：一棵树中，最大的节点度称为树的度；</a:t>
            </a:r>
          </a:p>
          <a:p>
            <a:r>
              <a:rPr lang="zh-CN" altLang="en-US" sz="2400" dirty="0">
                <a:latin typeface="宋体" panose="02010600030101010101" pitchFamily="2" charset="-122"/>
                <a:ea typeface="宋体" panose="02010600030101010101" pitchFamily="2" charset="-122"/>
              </a:rPr>
              <a:t>叶节点或终端节点：度为零的节点；</a:t>
            </a:r>
          </a:p>
          <a:p>
            <a:r>
              <a:rPr lang="zh-CN" altLang="en-US" sz="2400" dirty="0">
                <a:latin typeface="宋体" panose="02010600030101010101" pitchFamily="2" charset="-122"/>
                <a:ea typeface="宋体" panose="02010600030101010101" pitchFamily="2" charset="-122"/>
              </a:rPr>
              <a:t>非终端节点或分支节点：度不为零的节点；</a:t>
            </a:r>
          </a:p>
          <a:p>
            <a:r>
              <a:rPr lang="zh-CN" altLang="en-US" sz="2400" dirty="0">
                <a:latin typeface="宋体" panose="02010600030101010101" pitchFamily="2" charset="-122"/>
                <a:ea typeface="宋体" panose="02010600030101010101" pitchFamily="2" charset="-122"/>
              </a:rPr>
              <a:t>父亲节点或父节点：若一个节点含有子节点，则这个节点称为其子节点的父节点；</a:t>
            </a:r>
          </a:p>
          <a:p>
            <a:r>
              <a:rPr lang="zh-CN" altLang="en-US" sz="2400" dirty="0">
                <a:latin typeface="宋体" panose="02010600030101010101" pitchFamily="2" charset="-122"/>
                <a:ea typeface="宋体" panose="02010600030101010101" pitchFamily="2" charset="-122"/>
              </a:rPr>
              <a:t>孩子节点或子节点：一个节点含有的子树的根节点称为该节点的子节点；</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兄弟节点：具有相同父节点的节点互称为兄弟节点；</a:t>
            </a:r>
          </a:p>
          <a:p>
            <a:r>
              <a:rPr lang="zh-CN" altLang="en-US" sz="2400" dirty="0">
                <a:latin typeface="宋体" panose="02010600030101010101" pitchFamily="2" charset="-122"/>
                <a:ea typeface="宋体" panose="02010600030101010101" pitchFamily="2" charset="-122"/>
              </a:rPr>
              <a:t>节点的层次：从根开始定义起，根为第1层，根的子节点为第2层，以此类推；</a:t>
            </a:r>
          </a:p>
        </p:txBody>
      </p:sp>
      <p:sp>
        <p:nvSpPr>
          <p:cNvPr id="8" name="文本框 7">
            <a:extLst>
              <a:ext uri="{FF2B5EF4-FFF2-40B4-BE49-F238E27FC236}">
                <a16:creationId xmlns:a16="http://schemas.microsoft.com/office/drawing/2014/main" id="{AE12A4CB-F6DA-4126-B841-DF762C9D0C09}"/>
              </a:ext>
            </a:extLst>
          </p:cNvPr>
          <p:cNvSpPr txBox="1"/>
          <p:nvPr/>
        </p:nvSpPr>
        <p:spPr>
          <a:xfrm>
            <a:off x="397355" y="355091"/>
            <a:ext cx="2236510"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前置芝士</a:t>
            </a:r>
          </a:p>
        </p:txBody>
      </p:sp>
    </p:spTree>
    <p:extLst>
      <p:ext uri="{BB962C8B-B14F-4D97-AF65-F5344CB8AC3E}">
        <p14:creationId xmlns:p14="http://schemas.microsoft.com/office/powerpoint/2010/main" val="419524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3D2A98-CA24-4BB1-994B-30B64CD20101}"/>
              </a:ext>
            </a:extLst>
          </p:cNvPr>
          <p:cNvSpPr txBox="1"/>
          <p:nvPr/>
        </p:nvSpPr>
        <p:spPr>
          <a:xfrm>
            <a:off x="1415217" y="1536174"/>
            <a:ext cx="9926697" cy="3785652"/>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深度：对于任意节点n的深度为从根到n的唯一路径长，根的深度为0；</a:t>
            </a:r>
          </a:p>
          <a:p>
            <a:r>
              <a:rPr lang="zh-CN" altLang="en-US" sz="2400" dirty="0">
                <a:latin typeface="宋体" panose="02010600030101010101" pitchFamily="2" charset="-122"/>
                <a:ea typeface="宋体" panose="02010600030101010101" pitchFamily="2" charset="-122"/>
              </a:rPr>
              <a:t>高度：对于任意节点n的高度为从n到一片树叶的最长路径长，所有树叶的高度为0；</a:t>
            </a:r>
          </a:p>
          <a:p>
            <a:r>
              <a:rPr lang="zh-CN" altLang="en-US" sz="2400" dirty="0">
                <a:latin typeface="宋体" panose="02010600030101010101" pitchFamily="2" charset="-122"/>
                <a:ea typeface="宋体" panose="02010600030101010101" pitchFamily="2" charset="-122"/>
              </a:rPr>
              <a:t>堂兄弟节点：父节点在同一层的节点互为堂兄弟；</a:t>
            </a:r>
          </a:p>
          <a:p>
            <a:r>
              <a:rPr lang="zh-CN" altLang="en-US" sz="2400" dirty="0">
                <a:latin typeface="宋体" panose="02010600030101010101" pitchFamily="2" charset="-122"/>
                <a:ea typeface="宋体" panose="02010600030101010101" pitchFamily="2" charset="-122"/>
              </a:rPr>
              <a:t>节点的祖先：从根到该节点所经分支上的所有节点；</a:t>
            </a:r>
          </a:p>
          <a:p>
            <a:r>
              <a:rPr lang="zh-CN" altLang="en-US" sz="2400" dirty="0">
                <a:latin typeface="宋体" panose="02010600030101010101" pitchFamily="2" charset="-122"/>
                <a:ea typeface="宋体" panose="02010600030101010101" pitchFamily="2" charset="-122"/>
              </a:rPr>
              <a:t>子孙：以某节点为根的子树中任一节点都称为该节点的子孙；</a:t>
            </a:r>
          </a:p>
          <a:p>
            <a:r>
              <a:rPr lang="zh-CN" altLang="en-US" sz="2400" dirty="0">
                <a:latin typeface="宋体" panose="02010600030101010101" pitchFamily="2" charset="-122"/>
                <a:ea typeface="宋体" panose="02010600030101010101" pitchFamily="2" charset="-122"/>
              </a:rPr>
              <a:t>森林：由m（m&gt;=0）棵互不相交的树的集合称为森林；</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环：字面意思。</a:t>
            </a:r>
            <a:endParaRPr lang="en-US" altLang="zh-CN" sz="2400" dirty="0">
              <a:latin typeface="宋体" panose="02010600030101010101" pitchFamily="2" charset="-122"/>
              <a:ea typeface="宋体" panose="02010600030101010101" pitchFamily="2" charset="-122"/>
            </a:endParaRPr>
          </a:p>
          <a:p>
            <a:r>
              <a:rPr lang="zh-CN" altLang="en-US" sz="2400" b="0" i="0" dirty="0">
                <a:effectLst/>
                <a:latin typeface="宋体" panose="02010600030101010101" pitchFamily="2" charset="-122"/>
                <a:ea typeface="宋体" panose="02010600030101010101" pitchFamily="2" charset="-122"/>
              </a:rPr>
              <a:t>桥：对于一个无向图，如果删掉一条边后图中的连通分量数增加了，则称这条边为桥或者割边。</a:t>
            </a:r>
            <a:endParaRPr lang="zh-CN" altLang="en-US"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D6334E3-724D-4608-AA1B-30D5504B61FA}"/>
              </a:ext>
            </a:extLst>
          </p:cNvPr>
          <p:cNvSpPr txBox="1"/>
          <p:nvPr/>
        </p:nvSpPr>
        <p:spPr>
          <a:xfrm>
            <a:off x="447688" y="305939"/>
            <a:ext cx="2236510"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前置芝士</a:t>
            </a:r>
          </a:p>
        </p:txBody>
      </p:sp>
    </p:spTree>
    <p:extLst>
      <p:ext uri="{BB962C8B-B14F-4D97-AF65-F5344CB8AC3E}">
        <p14:creationId xmlns:p14="http://schemas.microsoft.com/office/powerpoint/2010/main" val="288588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A2197DA-0367-4CF3-988D-489985769633}"/>
              </a:ext>
            </a:extLst>
          </p:cNvPr>
          <p:cNvSpPr txBox="1"/>
          <p:nvPr/>
        </p:nvSpPr>
        <p:spPr>
          <a:xfrm>
            <a:off x="696286" y="1905506"/>
            <a:ext cx="10083567" cy="3046988"/>
          </a:xfrm>
          <a:prstGeom prst="rect">
            <a:avLst/>
          </a:prstGeom>
          <a:noFill/>
        </p:spPr>
        <p:txBody>
          <a:bodyPr wrap="square">
            <a:spAutoFit/>
          </a:bodyPr>
          <a:lstStyle/>
          <a:p>
            <a:pPr algn="l"/>
            <a:r>
              <a:rPr lang="zh-CN" altLang="en-US" sz="2400" b="1" i="0" dirty="0">
                <a:effectLst/>
                <a:latin typeface="宋体" panose="02010600030101010101" pitchFamily="2" charset="-122"/>
                <a:ea typeface="宋体" panose="02010600030101010101" pitchFamily="2" charset="-122"/>
              </a:rPr>
              <a:t>森林（</a:t>
            </a:r>
            <a:r>
              <a:rPr lang="en-US" altLang="zh-CN" sz="2400" b="1" i="0" dirty="0">
                <a:effectLst/>
                <a:latin typeface="宋体" panose="02010600030101010101" pitchFamily="2" charset="-122"/>
                <a:ea typeface="宋体" panose="02010600030101010101" pitchFamily="2" charset="-122"/>
              </a:rPr>
              <a:t>forest</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：每个连通分量（连通块）都是树的图。按照定义，一棵树也是森林。</a:t>
            </a:r>
          </a:p>
          <a:p>
            <a:pPr algn="l">
              <a:buFont typeface="Arial" panose="020B0604020202020204" pitchFamily="34" charset="0"/>
              <a:buChar char="•"/>
            </a:pPr>
            <a:r>
              <a:rPr lang="zh-CN" altLang="en-US" sz="2400" b="1" i="0" dirty="0">
                <a:effectLst/>
                <a:latin typeface="宋体" panose="02010600030101010101" pitchFamily="2" charset="-122"/>
                <a:ea typeface="宋体" panose="02010600030101010101" pitchFamily="2" charset="-122"/>
              </a:rPr>
              <a:t>生成树（</a:t>
            </a:r>
            <a:r>
              <a:rPr lang="en-US" altLang="zh-CN" sz="2400" b="1" i="0" dirty="0">
                <a:effectLst/>
                <a:latin typeface="宋体" panose="02010600030101010101" pitchFamily="2" charset="-122"/>
                <a:ea typeface="宋体" panose="02010600030101010101" pitchFamily="2" charset="-122"/>
              </a:rPr>
              <a:t>spanning tree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：一个连通无向图的生成子图，同时要求是树。也即在图的边集中选择 </a:t>
            </a:r>
            <a:r>
              <a:rPr lang="en-US" altLang="zh-CN" sz="2400" b="0" i="0" dirty="0">
                <a:effectLst/>
                <a:latin typeface="宋体" panose="02010600030101010101" pitchFamily="2" charset="-122"/>
                <a:ea typeface="宋体" panose="02010600030101010101" pitchFamily="2" charset="-122"/>
              </a:rPr>
              <a:t>n-1</a:t>
            </a:r>
            <a:r>
              <a:rPr lang="zh-CN" altLang="en-US" sz="2400" b="0" i="0" dirty="0">
                <a:effectLst/>
                <a:latin typeface="宋体" panose="02010600030101010101" pitchFamily="2" charset="-122"/>
                <a:ea typeface="宋体" panose="02010600030101010101" pitchFamily="2" charset="-122"/>
              </a:rPr>
              <a:t> 条，将所有顶点连通。</a:t>
            </a:r>
          </a:p>
          <a:p>
            <a:pPr algn="l">
              <a:buFont typeface="Arial" panose="020B0604020202020204" pitchFamily="34" charset="0"/>
              <a:buChar char="•"/>
            </a:pPr>
            <a:r>
              <a:rPr lang="zh-CN" altLang="en-US" sz="2400" b="1" i="0" dirty="0">
                <a:effectLst/>
                <a:latin typeface="宋体" panose="02010600030101010101" pitchFamily="2" charset="-122"/>
                <a:ea typeface="宋体" panose="02010600030101010101" pitchFamily="2" charset="-122"/>
              </a:rPr>
              <a:t>结点的深度（</a:t>
            </a:r>
            <a:r>
              <a:rPr lang="en-US" altLang="zh-CN" sz="2400" b="1" i="0" dirty="0">
                <a:effectLst/>
                <a:latin typeface="宋体" panose="02010600030101010101" pitchFamily="2" charset="-122"/>
                <a:ea typeface="宋体" panose="02010600030101010101" pitchFamily="2" charset="-122"/>
              </a:rPr>
              <a:t>depth</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：到根结点的路径上的边数。</a:t>
            </a:r>
          </a:p>
          <a:p>
            <a:pPr algn="l">
              <a:buFont typeface="Arial" panose="020B0604020202020204" pitchFamily="34" charset="0"/>
              <a:buChar char="•"/>
            </a:pPr>
            <a:r>
              <a:rPr lang="zh-CN" altLang="en-US" sz="2400" b="1" i="0" dirty="0">
                <a:effectLst/>
                <a:latin typeface="宋体" panose="02010600030101010101" pitchFamily="2" charset="-122"/>
                <a:ea typeface="宋体" panose="02010600030101010101" pitchFamily="2" charset="-122"/>
              </a:rPr>
              <a:t>树的高度（</a:t>
            </a:r>
            <a:r>
              <a:rPr lang="en-US" altLang="zh-CN" sz="2400" b="1" i="0" dirty="0">
                <a:effectLst/>
                <a:latin typeface="宋体" panose="02010600030101010101" pitchFamily="2" charset="-122"/>
                <a:ea typeface="宋体" panose="02010600030101010101" pitchFamily="2" charset="-122"/>
              </a:rPr>
              <a:t>height</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：所有结点的深度的最大值。</a:t>
            </a:r>
          </a:p>
          <a:p>
            <a:pPr algn="l">
              <a:buFont typeface="Arial" panose="020B0604020202020204" pitchFamily="34" charset="0"/>
              <a:buChar char="•"/>
            </a:pPr>
            <a:r>
              <a:rPr lang="zh-CN" altLang="en-US" sz="2400" b="1" i="0" dirty="0">
                <a:effectLst/>
                <a:latin typeface="宋体" panose="02010600030101010101" pitchFamily="2" charset="-122"/>
                <a:ea typeface="宋体" panose="02010600030101010101" pitchFamily="2" charset="-122"/>
              </a:rPr>
              <a:t>无根树的叶结点（</a:t>
            </a:r>
            <a:r>
              <a:rPr lang="en-US" altLang="zh-CN" sz="2400" b="1" i="0" dirty="0">
                <a:effectLst/>
                <a:latin typeface="宋体" panose="02010600030101010101" pitchFamily="2" charset="-122"/>
                <a:ea typeface="宋体" panose="02010600030101010101" pitchFamily="2" charset="-122"/>
              </a:rPr>
              <a:t>leaf node</a:t>
            </a:r>
            <a:r>
              <a:rPr lang="zh-CN" altLang="en-US" sz="2400" b="1"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：度数不超过 </a:t>
            </a:r>
            <a:r>
              <a:rPr lang="en-US" altLang="zh-CN" sz="2400" b="0" i="0" dirty="0">
                <a:effectLst/>
                <a:latin typeface="宋体" panose="02010600030101010101" pitchFamily="2" charset="-122"/>
                <a:ea typeface="宋体" panose="02010600030101010101" pitchFamily="2" charset="-122"/>
              </a:rPr>
              <a:t>1</a:t>
            </a:r>
            <a:r>
              <a:rPr lang="zh-CN" altLang="en-US" sz="2400" b="0" i="0" dirty="0">
                <a:effectLst/>
                <a:latin typeface="宋体" panose="02010600030101010101" pitchFamily="2" charset="-122"/>
                <a:ea typeface="宋体" panose="02010600030101010101" pitchFamily="2" charset="-122"/>
              </a:rPr>
              <a:t> 的结点。</a:t>
            </a:r>
            <a:r>
              <a:rPr lang="zh-CN" altLang="en-US" sz="2400" dirty="0">
                <a:latin typeface="宋体" panose="02010600030101010101" pitchFamily="2" charset="-122"/>
                <a:ea typeface="宋体" panose="02010600030101010101" pitchFamily="2" charset="-122"/>
              </a:rPr>
              <a:t>（思考：为啥不是度数为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endParaRPr lang="zh-CN" altLang="en-US" sz="2400" b="0" i="0" dirty="0">
              <a:effectLst/>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AF7006F2-ECEF-48B5-8961-E8C700F3CBD5}"/>
              </a:ext>
            </a:extLst>
          </p:cNvPr>
          <p:cNvSpPr txBox="1"/>
          <p:nvPr/>
        </p:nvSpPr>
        <p:spPr>
          <a:xfrm>
            <a:off x="530604" y="587121"/>
            <a:ext cx="4779627" cy="707886"/>
          </a:xfrm>
          <a:prstGeom prst="rect">
            <a:avLst/>
          </a:prstGeom>
          <a:noFill/>
        </p:spPr>
        <p:txBody>
          <a:bodyPr wrap="square">
            <a:spAutoFit/>
          </a:bodyPr>
          <a:lstStyle/>
          <a:p>
            <a:pPr algn="l"/>
            <a:r>
              <a:rPr lang="zh-CN" altLang="en-US" sz="4000" b="0" i="0" dirty="0">
                <a:effectLst/>
                <a:latin typeface="宋体" panose="02010600030101010101" pitchFamily="2" charset="-122"/>
                <a:ea typeface="宋体" panose="02010600030101010101" pitchFamily="2" charset="-122"/>
              </a:rPr>
              <a:t>无根树和有根树</a:t>
            </a:r>
            <a:endParaRPr lang="en-US" altLang="zh-CN" sz="40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301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122">
            <a:extLst>
              <a:ext uri="{FF2B5EF4-FFF2-40B4-BE49-F238E27FC236}">
                <a16:creationId xmlns:a16="http://schemas.microsoft.com/office/drawing/2014/main" id="{93A26C6D-7DFC-4BE4-B9FE-B024951E5B15}"/>
              </a:ext>
            </a:extLst>
          </p:cNvPr>
          <p:cNvSpPr txBox="1">
            <a:spLocks noChangeArrowheads="1"/>
          </p:cNvSpPr>
          <p:nvPr/>
        </p:nvSpPr>
        <p:spPr>
          <a:xfrm>
            <a:off x="1560512" y="1649171"/>
            <a:ext cx="9070975" cy="3559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0" i="0" dirty="0">
                <a:effectLst/>
                <a:latin typeface="宋体" panose="02010600030101010101" pitchFamily="2" charset="-122"/>
                <a:ea typeface="宋体" panose="02010600030101010101" pitchFamily="2" charset="-122"/>
              </a:rPr>
              <a:t>一个没有固定根结点的树称为 </a:t>
            </a:r>
            <a:r>
              <a:rPr lang="zh-CN" altLang="en-US" b="1" i="0" dirty="0">
                <a:effectLst/>
                <a:latin typeface="宋体" panose="02010600030101010101" pitchFamily="2" charset="-122"/>
                <a:ea typeface="宋体" panose="02010600030101010101" pitchFamily="2" charset="-122"/>
              </a:rPr>
              <a:t>无根树</a:t>
            </a:r>
            <a:r>
              <a:rPr lang="zh-CN" altLang="en-US" b="0" i="0" dirty="0">
                <a:effectLst/>
                <a:latin typeface="宋体" panose="02010600030101010101" pitchFamily="2" charset="-122"/>
                <a:ea typeface="宋体" panose="02010600030101010101" pitchFamily="2" charset="-122"/>
              </a:rPr>
              <a:t>（</a:t>
            </a:r>
            <a:r>
              <a:rPr lang="en-US" altLang="zh-CN" b="0" i="0" dirty="0">
                <a:effectLst/>
                <a:latin typeface="宋体" panose="02010600030101010101" pitchFamily="2" charset="-122"/>
                <a:ea typeface="宋体" panose="02010600030101010101" pitchFamily="2" charset="-122"/>
              </a:rPr>
              <a:t>unrooted tree</a:t>
            </a:r>
            <a:r>
              <a:rPr lang="zh-CN" altLang="en-US" b="0" i="0" dirty="0">
                <a:effectLst/>
                <a:latin typeface="宋体" panose="02010600030101010101" pitchFamily="2" charset="-122"/>
                <a:ea typeface="宋体" panose="02010600030101010101" pitchFamily="2" charset="-122"/>
              </a:rPr>
              <a:t>）。无根树有几种等价的形式化定义：</a:t>
            </a:r>
          </a:p>
          <a:p>
            <a:pPr algn="l">
              <a:buFont typeface="Arial" panose="020B0604020202020204" pitchFamily="34" charset="0"/>
              <a:buChar char="•"/>
            </a:pPr>
            <a:r>
              <a:rPr lang="zh-CN" altLang="en-US" b="0" i="0" dirty="0">
                <a:effectLst/>
                <a:latin typeface="宋体" panose="02010600030101010101" pitchFamily="2" charset="-122"/>
                <a:ea typeface="宋体" panose="02010600030101010101" pitchFamily="2" charset="-122"/>
              </a:rPr>
              <a:t>有 </a:t>
            </a:r>
            <a:r>
              <a:rPr lang="en-US" altLang="zh-CN" b="0" i="0" dirty="0">
                <a:effectLst/>
                <a:latin typeface="宋体" panose="02010600030101010101" pitchFamily="2" charset="-122"/>
                <a:ea typeface="宋体" panose="02010600030101010101" pitchFamily="2" charset="-122"/>
              </a:rPr>
              <a:t>n</a:t>
            </a:r>
            <a:r>
              <a:rPr lang="zh-CN" altLang="en-US" b="0" i="0" dirty="0">
                <a:effectLst/>
                <a:latin typeface="宋体" panose="02010600030101010101" pitchFamily="2" charset="-122"/>
                <a:ea typeface="宋体" panose="02010600030101010101" pitchFamily="2" charset="-122"/>
              </a:rPr>
              <a:t> 个结点，</a:t>
            </a:r>
            <a:r>
              <a:rPr lang="en-US" altLang="zh-CN" b="0" i="0" dirty="0">
                <a:effectLst/>
                <a:latin typeface="宋体" panose="02010600030101010101" pitchFamily="2" charset="-122"/>
                <a:ea typeface="宋体" panose="02010600030101010101" pitchFamily="2" charset="-122"/>
              </a:rPr>
              <a:t>n-1</a:t>
            </a:r>
            <a:r>
              <a:rPr lang="zh-CN" altLang="en-US" b="0" i="0" dirty="0">
                <a:effectLst/>
                <a:latin typeface="宋体" panose="02010600030101010101" pitchFamily="2" charset="-122"/>
                <a:ea typeface="宋体" panose="02010600030101010101" pitchFamily="2" charset="-122"/>
              </a:rPr>
              <a:t> 条边的连通无向图（</a:t>
            </a:r>
            <a:r>
              <a:rPr lang="en-US" altLang="zh-CN" b="0" i="0" dirty="0">
                <a:effectLst/>
                <a:latin typeface="宋体" panose="02010600030101010101" pitchFamily="2" charset="-122"/>
                <a:ea typeface="宋体" panose="02010600030101010101" pitchFamily="2" charset="-122"/>
              </a:rPr>
              <a:t>n=0</a:t>
            </a:r>
            <a:r>
              <a:rPr lang="zh-CN" altLang="en-US" b="0" i="0" dirty="0">
                <a:effectLst/>
                <a:latin typeface="宋体" panose="02010600030101010101" pitchFamily="2" charset="-122"/>
                <a:ea typeface="宋体" panose="02010600030101010101" pitchFamily="2" charset="-122"/>
              </a:rPr>
              <a:t>为空树）</a:t>
            </a:r>
          </a:p>
          <a:p>
            <a:pPr algn="l">
              <a:buFont typeface="Arial" panose="020B0604020202020204" pitchFamily="34" charset="0"/>
              <a:buChar char="•"/>
            </a:pPr>
            <a:r>
              <a:rPr lang="zh-CN" altLang="en-US" b="0" i="0" dirty="0">
                <a:effectLst/>
                <a:latin typeface="宋体" panose="02010600030101010101" pitchFamily="2" charset="-122"/>
                <a:ea typeface="宋体" panose="02010600030101010101" pitchFamily="2" charset="-122"/>
              </a:rPr>
              <a:t>无向无环的连通图</a:t>
            </a:r>
          </a:p>
          <a:p>
            <a:pPr algn="l">
              <a:buFont typeface="Arial" panose="020B0604020202020204" pitchFamily="34" charset="0"/>
              <a:buChar char="•"/>
            </a:pPr>
            <a:r>
              <a:rPr lang="zh-CN" altLang="en-US" b="0" i="0" dirty="0">
                <a:effectLst/>
                <a:latin typeface="宋体" panose="02010600030101010101" pitchFamily="2" charset="-122"/>
                <a:ea typeface="宋体" panose="02010600030101010101" pitchFamily="2" charset="-122"/>
              </a:rPr>
              <a:t>任意两个结点之间有且仅有一条简单路径的无向图</a:t>
            </a:r>
          </a:p>
          <a:p>
            <a:pPr algn="l">
              <a:buFont typeface="Arial" panose="020B0604020202020204" pitchFamily="34" charset="0"/>
              <a:buChar char="•"/>
            </a:pPr>
            <a:r>
              <a:rPr lang="zh-CN" altLang="en-US" b="0" i="0" dirty="0">
                <a:effectLst/>
                <a:latin typeface="宋体" panose="02010600030101010101" pitchFamily="2" charset="-122"/>
                <a:ea typeface="宋体" panose="02010600030101010101" pitchFamily="2" charset="-122"/>
              </a:rPr>
              <a:t>任何边均为桥的连通图</a:t>
            </a:r>
          </a:p>
          <a:p>
            <a:pPr algn="l">
              <a:buFont typeface="Arial" panose="020B0604020202020204" pitchFamily="34" charset="0"/>
              <a:buChar char="•"/>
            </a:pPr>
            <a:r>
              <a:rPr lang="zh-CN" altLang="en-US" b="0" i="0" dirty="0">
                <a:effectLst/>
                <a:latin typeface="宋体" panose="02010600030101010101" pitchFamily="2" charset="-122"/>
                <a:ea typeface="宋体" panose="02010600030101010101" pitchFamily="2" charset="-122"/>
              </a:rPr>
              <a:t>没有圈，且在任意不同两点间添加一条边之后所得图含唯一的一个圈的图</a:t>
            </a:r>
            <a:endParaRPr lang="en-US" altLang="zh-CN" b="0" i="0" dirty="0">
              <a:effectLst/>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5CC87EC9-C986-41AC-A8A0-0F928AEF3ED6}"/>
              </a:ext>
            </a:extLst>
          </p:cNvPr>
          <p:cNvSpPr txBox="1"/>
          <p:nvPr/>
        </p:nvSpPr>
        <p:spPr>
          <a:xfrm>
            <a:off x="564159" y="587121"/>
            <a:ext cx="3303166" cy="707886"/>
          </a:xfrm>
          <a:prstGeom prst="rect">
            <a:avLst/>
          </a:prstGeom>
          <a:noFill/>
        </p:spPr>
        <p:txBody>
          <a:bodyPr wrap="square">
            <a:spAutoFit/>
          </a:bodyPr>
          <a:lstStyle/>
          <a:p>
            <a:r>
              <a:rPr lang="zh-CN" altLang="en-US" sz="4000" i="0" dirty="0">
                <a:effectLst/>
                <a:latin typeface="宋体" panose="02010600030101010101" pitchFamily="2" charset="-122"/>
                <a:ea typeface="宋体" panose="02010600030101010101" pitchFamily="2" charset="-122"/>
              </a:rPr>
              <a:t>无根树</a:t>
            </a:r>
            <a:endParaRPr lang="zh-CN" altLang="en-US" sz="4000" dirty="0"/>
          </a:p>
        </p:txBody>
      </p:sp>
    </p:spTree>
    <p:extLst>
      <p:ext uri="{BB962C8B-B14F-4D97-AF65-F5344CB8AC3E}">
        <p14:creationId xmlns:p14="http://schemas.microsoft.com/office/powerpoint/2010/main" val="87543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49F41-96B0-4E12-8DE7-58DE94C14C85}"/>
              </a:ext>
            </a:extLst>
          </p:cNvPr>
          <p:cNvSpPr txBox="1"/>
          <p:nvPr/>
        </p:nvSpPr>
        <p:spPr>
          <a:xfrm>
            <a:off x="595618" y="1134576"/>
            <a:ext cx="8215356" cy="4893647"/>
          </a:xfrm>
          <a:prstGeom prst="rect">
            <a:avLst/>
          </a:prstGeom>
          <a:noFill/>
        </p:spPr>
        <p:txBody>
          <a:bodyPr wrap="square">
            <a:spAutoFit/>
          </a:bodyPr>
          <a:lstStyle/>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父亲（</a:t>
            </a:r>
            <a:r>
              <a:rPr lang="en-US" altLang="zh-CN" sz="2400" i="0" dirty="0">
                <a:effectLst/>
                <a:latin typeface="宋体" panose="02010600030101010101" pitchFamily="2" charset="-122"/>
                <a:ea typeface="宋体" panose="02010600030101010101" pitchFamily="2" charset="-122"/>
              </a:rPr>
              <a:t>parent node</a:t>
            </a:r>
            <a:r>
              <a:rPr lang="zh-CN" altLang="en-US" sz="2400" i="0" dirty="0">
                <a:effectLst/>
                <a:latin typeface="宋体" panose="02010600030101010101" pitchFamily="2" charset="-122"/>
                <a:ea typeface="宋体" panose="02010600030101010101" pitchFamily="2" charset="-122"/>
              </a:rPr>
              <a:t>）：对于除根以外的每个结点，定义为从该结点到根路径上的第二个结点。 根结点没有父结点。</a:t>
            </a:r>
          </a:p>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祖先（</a:t>
            </a:r>
            <a:r>
              <a:rPr lang="en-US" altLang="zh-CN" sz="2400" i="0" dirty="0">
                <a:effectLst/>
                <a:latin typeface="宋体" panose="02010600030101010101" pitchFamily="2" charset="-122"/>
                <a:ea typeface="宋体" panose="02010600030101010101" pitchFamily="2" charset="-122"/>
              </a:rPr>
              <a:t>ancestor</a:t>
            </a:r>
            <a:r>
              <a:rPr lang="zh-CN" altLang="en-US" sz="2400" i="0" dirty="0">
                <a:effectLst/>
                <a:latin typeface="宋体" panose="02010600030101010101" pitchFamily="2" charset="-122"/>
                <a:ea typeface="宋体" panose="02010600030101010101" pitchFamily="2" charset="-122"/>
              </a:rPr>
              <a:t>）：一个结点到根结点的路径上，除了它本身外的结点。 根结点的祖先集合为空。</a:t>
            </a:r>
          </a:p>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子结点（</a:t>
            </a:r>
            <a:r>
              <a:rPr lang="en-US" altLang="zh-CN" sz="2400" i="0" dirty="0">
                <a:effectLst/>
                <a:latin typeface="宋体" panose="02010600030101010101" pitchFamily="2" charset="-122"/>
                <a:ea typeface="宋体" panose="02010600030101010101" pitchFamily="2" charset="-122"/>
              </a:rPr>
              <a:t>child node</a:t>
            </a:r>
            <a:r>
              <a:rPr lang="zh-CN" altLang="en-US" sz="2400" i="0" dirty="0">
                <a:effectLst/>
                <a:latin typeface="宋体" panose="02010600030101010101" pitchFamily="2" charset="-122"/>
                <a:ea typeface="宋体" panose="02010600030101010101" pitchFamily="2" charset="-122"/>
              </a:rPr>
              <a:t>）：如果  </a:t>
            </a:r>
            <a:r>
              <a:rPr lang="en-US" altLang="zh-CN" sz="2400" i="0" dirty="0">
                <a:effectLst/>
                <a:latin typeface="宋体" panose="02010600030101010101" pitchFamily="2" charset="-122"/>
                <a:ea typeface="宋体" panose="02010600030101010101" pitchFamily="2" charset="-122"/>
              </a:rPr>
              <a:t>u</a:t>
            </a:r>
            <a:r>
              <a:rPr lang="zh-CN" altLang="en-US" sz="2400" i="0" dirty="0">
                <a:effectLst/>
                <a:latin typeface="宋体" panose="02010600030101010101" pitchFamily="2" charset="-122"/>
                <a:ea typeface="宋体" panose="02010600030101010101" pitchFamily="2" charset="-122"/>
              </a:rPr>
              <a:t>是 </a:t>
            </a:r>
            <a:r>
              <a:rPr lang="en-US" altLang="zh-CN" sz="2400" i="0" dirty="0">
                <a:effectLst/>
                <a:latin typeface="宋体" panose="02010600030101010101" pitchFamily="2" charset="-122"/>
                <a:ea typeface="宋体" panose="02010600030101010101" pitchFamily="2" charset="-122"/>
              </a:rPr>
              <a:t>v</a:t>
            </a:r>
            <a:r>
              <a:rPr lang="zh-CN" altLang="en-US" sz="2400" i="0" dirty="0">
                <a:effectLst/>
                <a:latin typeface="宋体" panose="02010600030101010101" pitchFamily="2" charset="-122"/>
                <a:ea typeface="宋体" panose="02010600030101010101" pitchFamily="2" charset="-122"/>
              </a:rPr>
              <a:t> 的父亲，那么</a:t>
            </a:r>
            <a:r>
              <a:rPr lang="en-US" altLang="zh-CN" sz="2400" i="0" dirty="0">
                <a:effectLst/>
                <a:latin typeface="宋体" panose="02010600030101010101" pitchFamily="2" charset="-122"/>
                <a:ea typeface="宋体" panose="02010600030101010101" pitchFamily="2" charset="-122"/>
              </a:rPr>
              <a:t>v</a:t>
            </a:r>
            <a:r>
              <a:rPr lang="zh-CN" altLang="en-US" sz="2400" i="0" dirty="0">
                <a:effectLst/>
                <a:latin typeface="宋体" panose="02010600030101010101" pitchFamily="2" charset="-122"/>
                <a:ea typeface="宋体" panose="02010600030101010101" pitchFamily="2" charset="-122"/>
              </a:rPr>
              <a:t>  是</a:t>
            </a:r>
            <a:r>
              <a:rPr lang="en-US" altLang="zh-CN" sz="2400" i="0" dirty="0">
                <a:effectLst/>
                <a:latin typeface="宋体" panose="02010600030101010101" pitchFamily="2" charset="-122"/>
                <a:ea typeface="宋体" panose="02010600030101010101" pitchFamily="2" charset="-122"/>
              </a:rPr>
              <a:t>u</a:t>
            </a:r>
            <a:r>
              <a:rPr lang="zh-CN" altLang="en-US" sz="2400" i="0" dirty="0">
                <a:effectLst/>
                <a:latin typeface="宋体" panose="02010600030101010101" pitchFamily="2" charset="-122"/>
                <a:ea typeface="宋体" panose="02010600030101010101" pitchFamily="2" charset="-122"/>
              </a:rPr>
              <a:t>  的子结点。</a:t>
            </a:r>
            <a:br>
              <a:rPr lang="zh-CN" altLang="en-US" sz="2400" i="0" dirty="0">
                <a:effectLst/>
                <a:latin typeface="宋体" panose="02010600030101010101" pitchFamily="2" charset="-122"/>
                <a:ea typeface="宋体" panose="02010600030101010101" pitchFamily="2" charset="-122"/>
              </a:rPr>
            </a:br>
            <a:r>
              <a:rPr lang="zh-CN" altLang="en-US" sz="2400" i="0" dirty="0">
                <a:effectLst/>
                <a:latin typeface="宋体" panose="02010600030101010101" pitchFamily="2" charset="-122"/>
                <a:ea typeface="宋体" panose="02010600030101010101" pitchFamily="2" charset="-122"/>
              </a:rPr>
              <a:t>子结点的顺序一般不加以区分，二叉树是一个例外。</a:t>
            </a:r>
          </a:p>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兄弟（</a:t>
            </a:r>
            <a:r>
              <a:rPr lang="en-US" altLang="zh-CN" sz="2400" i="0" dirty="0">
                <a:effectLst/>
                <a:latin typeface="宋体" panose="02010600030101010101" pitchFamily="2" charset="-122"/>
                <a:ea typeface="宋体" panose="02010600030101010101" pitchFamily="2" charset="-122"/>
              </a:rPr>
              <a:t>sibling</a:t>
            </a:r>
            <a:r>
              <a:rPr lang="zh-CN" altLang="en-US" sz="2400" i="0" dirty="0">
                <a:effectLst/>
                <a:latin typeface="宋体" panose="02010600030101010101" pitchFamily="2" charset="-122"/>
                <a:ea typeface="宋体" panose="02010600030101010101" pitchFamily="2" charset="-122"/>
              </a:rPr>
              <a:t>）：同一个父亲的多个子结点互为兄弟。</a:t>
            </a:r>
          </a:p>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后代（</a:t>
            </a:r>
            <a:r>
              <a:rPr lang="en-US" altLang="zh-CN" sz="2400" i="0" dirty="0">
                <a:effectLst/>
                <a:latin typeface="宋体" panose="02010600030101010101" pitchFamily="2" charset="-122"/>
                <a:ea typeface="宋体" panose="02010600030101010101" pitchFamily="2" charset="-122"/>
              </a:rPr>
              <a:t>descendant</a:t>
            </a:r>
            <a:r>
              <a:rPr lang="zh-CN" altLang="en-US" sz="2400" i="0" dirty="0">
                <a:effectLst/>
                <a:latin typeface="宋体" panose="02010600030101010101" pitchFamily="2" charset="-122"/>
                <a:ea typeface="宋体" panose="02010600030101010101" pitchFamily="2" charset="-122"/>
              </a:rPr>
              <a:t>）：子结点和子结点的后代。</a:t>
            </a:r>
            <a:br>
              <a:rPr lang="zh-CN" altLang="en-US" sz="2400" i="0" dirty="0">
                <a:effectLst/>
                <a:latin typeface="宋体" panose="02010600030101010101" pitchFamily="2" charset="-122"/>
                <a:ea typeface="宋体" panose="02010600030101010101" pitchFamily="2" charset="-122"/>
              </a:rPr>
            </a:br>
            <a:r>
              <a:rPr lang="zh-CN" altLang="en-US" sz="2400" i="0" dirty="0">
                <a:effectLst/>
                <a:latin typeface="宋体" panose="02010600030101010101" pitchFamily="2" charset="-122"/>
                <a:ea typeface="宋体" panose="02010600030101010101" pitchFamily="2" charset="-122"/>
              </a:rPr>
              <a:t>或者理解成：如果 </a:t>
            </a:r>
            <a:r>
              <a:rPr lang="en-US" altLang="zh-CN" sz="2400" i="0" dirty="0">
                <a:effectLst/>
                <a:latin typeface="宋体" panose="02010600030101010101" pitchFamily="2" charset="-122"/>
                <a:ea typeface="宋体" panose="02010600030101010101" pitchFamily="2" charset="-122"/>
              </a:rPr>
              <a:t>u</a:t>
            </a:r>
            <a:r>
              <a:rPr lang="zh-CN" altLang="en-US" sz="2400" i="0" dirty="0">
                <a:effectLst/>
                <a:latin typeface="宋体" panose="02010600030101010101" pitchFamily="2" charset="-122"/>
                <a:ea typeface="宋体" panose="02010600030101010101" pitchFamily="2" charset="-122"/>
              </a:rPr>
              <a:t> 是 </a:t>
            </a:r>
            <a:r>
              <a:rPr lang="en-US" altLang="zh-CN" sz="2400" i="0" dirty="0">
                <a:effectLst/>
                <a:latin typeface="宋体" panose="02010600030101010101" pitchFamily="2" charset="-122"/>
                <a:ea typeface="宋体" panose="02010600030101010101" pitchFamily="2" charset="-122"/>
              </a:rPr>
              <a:t>v</a:t>
            </a:r>
            <a:r>
              <a:rPr lang="zh-CN" altLang="en-US" sz="2400" i="0" dirty="0">
                <a:effectLst/>
                <a:latin typeface="宋体" panose="02010600030101010101" pitchFamily="2" charset="-122"/>
                <a:ea typeface="宋体" panose="02010600030101010101" pitchFamily="2" charset="-122"/>
              </a:rPr>
              <a:t> 的祖先，那么 </a:t>
            </a:r>
            <a:r>
              <a:rPr lang="en-US" altLang="zh-CN" sz="2400" i="0" dirty="0">
                <a:effectLst/>
                <a:latin typeface="宋体" panose="02010600030101010101" pitchFamily="2" charset="-122"/>
                <a:ea typeface="宋体" panose="02010600030101010101" pitchFamily="2" charset="-122"/>
              </a:rPr>
              <a:t>v</a:t>
            </a:r>
            <a:r>
              <a:rPr lang="zh-CN" altLang="en-US" sz="2400" i="0" dirty="0">
                <a:effectLst/>
                <a:latin typeface="宋体" panose="02010600030101010101" pitchFamily="2" charset="-122"/>
                <a:ea typeface="宋体" panose="02010600030101010101" pitchFamily="2" charset="-122"/>
              </a:rPr>
              <a:t> 是 </a:t>
            </a:r>
            <a:r>
              <a:rPr lang="en-US" altLang="zh-CN" sz="2400" i="0" dirty="0">
                <a:effectLst/>
                <a:latin typeface="宋体" panose="02010600030101010101" pitchFamily="2" charset="-122"/>
                <a:ea typeface="宋体" panose="02010600030101010101" pitchFamily="2" charset="-122"/>
              </a:rPr>
              <a:t>u</a:t>
            </a:r>
            <a:r>
              <a:rPr lang="zh-CN" altLang="en-US" sz="2400" i="0" dirty="0">
                <a:effectLst/>
                <a:latin typeface="宋体" panose="02010600030101010101" pitchFamily="2" charset="-122"/>
                <a:ea typeface="宋体" panose="02010600030101010101" pitchFamily="2" charset="-122"/>
              </a:rPr>
              <a:t> 的后代。</a:t>
            </a:r>
            <a:endParaRPr lang="en-US" altLang="zh-CN" sz="2400" i="0" dirty="0">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i="0" dirty="0">
                <a:effectLst/>
                <a:latin typeface="宋体" panose="02010600030101010101" pitchFamily="2" charset="-122"/>
                <a:ea typeface="宋体" panose="02010600030101010101" pitchFamily="2" charset="-122"/>
              </a:rPr>
              <a:t> 子树（</a:t>
            </a:r>
            <a:r>
              <a:rPr lang="en-US" altLang="zh-CN" sz="2400" i="0" dirty="0">
                <a:effectLst/>
                <a:latin typeface="宋体" panose="02010600030101010101" pitchFamily="2" charset="-122"/>
                <a:ea typeface="宋体" panose="02010600030101010101" pitchFamily="2" charset="-122"/>
              </a:rPr>
              <a:t>subtree</a:t>
            </a:r>
            <a:r>
              <a:rPr lang="zh-CN" altLang="en-US" sz="2400" i="0" dirty="0">
                <a:effectLst/>
                <a:latin typeface="宋体" panose="02010600030101010101" pitchFamily="2" charset="-122"/>
                <a:ea typeface="宋体" panose="02010600030101010101" pitchFamily="2" charset="-122"/>
              </a:rPr>
              <a:t>）：删掉与父亲相连的边后，该结点所在的子图。</a:t>
            </a:r>
          </a:p>
          <a:p>
            <a:endParaRPr lang="zh-CN" altLang="en-US" sz="2400" dirty="0">
              <a:latin typeface="宋体" panose="02010600030101010101" pitchFamily="2" charset="-122"/>
              <a:ea typeface="宋体" panose="02010600030101010101" pitchFamily="2" charset="-122"/>
            </a:endParaRPr>
          </a:p>
        </p:txBody>
      </p:sp>
      <p:sp>
        <p:nvSpPr>
          <p:cNvPr id="9" name="AutoShape 2">
            <a:extLst>
              <a:ext uri="{FF2B5EF4-FFF2-40B4-BE49-F238E27FC236}">
                <a16:creationId xmlns:a16="http://schemas.microsoft.com/office/drawing/2014/main" id="{956FFFBC-8E60-4817-93BF-1A4C0436FD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宋体" panose="02010600030101010101" pitchFamily="2" charset="-122"/>
              <a:ea typeface="宋体" panose="02010600030101010101" pitchFamily="2" charset="-122"/>
            </a:endParaRPr>
          </a:p>
        </p:txBody>
      </p:sp>
      <p:pic>
        <p:nvPicPr>
          <p:cNvPr id="3" name="图形 2">
            <a:extLst>
              <a:ext uri="{FF2B5EF4-FFF2-40B4-BE49-F238E27FC236}">
                <a16:creationId xmlns:a16="http://schemas.microsoft.com/office/drawing/2014/main" id="{EF7EDEDD-18AD-43C5-AC5E-04B2EA0C7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088" y="819150"/>
            <a:ext cx="2724150" cy="2457450"/>
          </a:xfrm>
          <a:prstGeom prst="rect">
            <a:avLst/>
          </a:prstGeom>
        </p:spPr>
      </p:pic>
      <p:pic>
        <p:nvPicPr>
          <p:cNvPr id="8" name="图形 7">
            <a:extLst>
              <a:ext uri="{FF2B5EF4-FFF2-40B4-BE49-F238E27FC236}">
                <a16:creationId xmlns:a16="http://schemas.microsoft.com/office/drawing/2014/main" id="{4F66E574-EED6-454D-9534-6D38F78921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6514" y="3429000"/>
            <a:ext cx="1914525" cy="2781300"/>
          </a:xfrm>
          <a:prstGeom prst="rect">
            <a:avLst/>
          </a:prstGeom>
        </p:spPr>
      </p:pic>
      <p:sp>
        <p:nvSpPr>
          <p:cNvPr id="7" name="文本框 6">
            <a:extLst>
              <a:ext uri="{FF2B5EF4-FFF2-40B4-BE49-F238E27FC236}">
                <a16:creationId xmlns:a16="http://schemas.microsoft.com/office/drawing/2014/main" id="{A78BB353-3911-4038-9DA6-AD1B874D6FD7}"/>
              </a:ext>
            </a:extLst>
          </p:cNvPr>
          <p:cNvSpPr txBox="1"/>
          <p:nvPr/>
        </p:nvSpPr>
        <p:spPr>
          <a:xfrm>
            <a:off x="103464" y="111264"/>
            <a:ext cx="2421622" cy="707886"/>
          </a:xfrm>
          <a:prstGeom prst="rect">
            <a:avLst/>
          </a:prstGeom>
          <a:noFill/>
        </p:spPr>
        <p:txBody>
          <a:bodyPr wrap="square">
            <a:spAutoFit/>
          </a:bodyPr>
          <a:lstStyle/>
          <a:p>
            <a:r>
              <a:rPr lang="zh-CN" altLang="en-US" sz="4000" b="0" i="0" dirty="0">
                <a:effectLst/>
                <a:latin typeface="宋体" panose="02010600030101010101" pitchFamily="2" charset="-122"/>
                <a:ea typeface="宋体" panose="02010600030101010101" pitchFamily="2" charset="-122"/>
              </a:rPr>
              <a:t> </a:t>
            </a:r>
            <a:r>
              <a:rPr lang="zh-CN" altLang="en-US" sz="4000" i="0" dirty="0">
                <a:effectLst/>
                <a:latin typeface="宋体" panose="02010600030101010101" pitchFamily="2" charset="-122"/>
                <a:ea typeface="宋体" panose="02010600030101010101" pitchFamily="2" charset="-122"/>
              </a:rPr>
              <a:t>有根树</a:t>
            </a:r>
            <a:endParaRPr lang="en-US" altLang="zh-CN" sz="400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30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49F41-96B0-4E12-8DE7-58DE94C14C85}"/>
              </a:ext>
            </a:extLst>
          </p:cNvPr>
          <p:cNvSpPr txBox="1"/>
          <p:nvPr/>
        </p:nvSpPr>
        <p:spPr>
          <a:xfrm>
            <a:off x="2171496" y="1709000"/>
            <a:ext cx="7333230" cy="4603824"/>
          </a:xfrm>
          <a:prstGeom prst="rect">
            <a:avLst/>
          </a:prstGeom>
          <a:noFill/>
        </p:spPr>
        <p:txBody>
          <a:bodyPr wrap="square">
            <a:spAutoFit/>
          </a:bodyPr>
          <a:lstStyle/>
          <a:p>
            <a:pPr marL="339725" indent="-339725" fontAlgn="base">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有且仅有一个特定的称为根的结点；</a:t>
            </a:r>
            <a:endParaRPr lang="en-US" altLang="zh-CN" sz="2400" dirty="0">
              <a:latin typeface="宋体" panose="02010600030101010101" pitchFamily="2" charset="-122"/>
              <a:ea typeface="宋体" panose="02010600030101010101" pitchFamily="2" charset="-122"/>
            </a:endParaRP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当 </a:t>
            </a:r>
            <a:r>
              <a:rPr lang="en-US" altLang="zh-CN" sz="2400" dirty="0">
                <a:latin typeface="宋体" panose="02010600030101010101" pitchFamily="2" charset="-122"/>
                <a:ea typeface="宋体" panose="02010600030101010101" pitchFamily="2" charset="-122"/>
              </a:rPr>
              <a:t>n&gt;1 </a:t>
            </a:r>
            <a:r>
              <a:rPr lang="zh-CN" altLang="en-US" sz="2400" dirty="0">
                <a:latin typeface="宋体" panose="02010600030101010101" pitchFamily="2" charset="-122"/>
                <a:ea typeface="宋体" panose="02010600030101010101" pitchFamily="2" charset="-122"/>
              </a:rPr>
              <a:t>时，除根结点之外的其余结点被分成 </a:t>
            </a:r>
            <a:r>
              <a:rPr lang="en-US" altLang="zh-CN" sz="2400" dirty="0">
                <a:latin typeface="宋体" panose="02010600030101010101" pitchFamily="2" charset="-122"/>
                <a:ea typeface="宋体" panose="02010600030101010101" pitchFamily="2" charset="-122"/>
              </a:rPr>
              <a:t>m(m&gt;0) </a:t>
            </a:r>
            <a:r>
              <a:rPr lang="zh-CN" altLang="en-US" sz="2400" dirty="0">
                <a:latin typeface="宋体" panose="02010600030101010101" pitchFamily="2" charset="-122"/>
                <a:ea typeface="宋体" panose="02010600030101010101" pitchFamily="2" charset="-122"/>
              </a:rPr>
              <a:t>个互不相交的有限集合 </a:t>
            </a:r>
            <a:r>
              <a:rPr lang="en-US" altLang="zh-CN" sz="2400" dirty="0">
                <a:latin typeface="宋体" panose="02010600030101010101" pitchFamily="2" charset="-122"/>
                <a:ea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，其中每个集合又是一棵树，并成为这个根节点的子树。</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显然，树的定义是递归的。</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树由结点以及连接结点的边构成。</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树的边数总是比它的结点数少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|E|=|V|-1</a:t>
            </a:r>
          </a:p>
          <a:p>
            <a:pPr marL="339725" indent="-339725" eaLnBrk="1" fontAlgn="base" hangingPunct="1">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a:latin typeface="宋体" panose="02010600030101010101" pitchFamily="2" charset="-122"/>
                <a:ea typeface="宋体" panose="02010600030101010101" pitchFamily="2" charset="-122"/>
              </a:rPr>
              <a:t>树的任意两个结点之间总是恰好存在一条从一个结点到另一个结点的简单路径。</a:t>
            </a: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3318E3E-4050-499A-8B08-32AEB2789376}"/>
              </a:ext>
            </a:extLst>
          </p:cNvPr>
          <p:cNvSpPr txBox="1"/>
          <p:nvPr/>
        </p:nvSpPr>
        <p:spPr>
          <a:xfrm>
            <a:off x="186656" y="545176"/>
            <a:ext cx="6094602" cy="707886"/>
          </a:xfrm>
          <a:prstGeom prst="rect">
            <a:avLst/>
          </a:prstGeom>
          <a:noFill/>
        </p:spPr>
        <p:txBody>
          <a:bodyPr wrap="square">
            <a:spAutoFit/>
          </a:bodyPr>
          <a:lstStyle/>
          <a:p>
            <a:r>
              <a:rPr lang="zh-CN" altLang="en-US" sz="4000" b="0" i="0" dirty="0">
                <a:effectLst/>
                <a:latin typeface="宋体" panose="02010600030101010101" pitchFamily="2" charset="-122"/>
                <a:ea typeface="宋体" panose="02010600030101010101" pitchFamily="2" charset="-122"/>
              </a:rPr>
              <a:t> </a:t>
            </a:r>
            <a:r>
              <a:rPr lang="zh-CN" altLang="en-US" sz="4000" i="0" dirty="0">
                <a:effectLst/>
                <a:latin typeface="宋体" panose="02010600030101010101" pitchFamily="2" charset="-122"/>
                <a:ea typeface="宋体" panose="02010600030101010101" pitchFamily="2" charset="-122"/>
              </a:rPr>
              <a:t>有根树</a:t>
            </a:r>
            <a:endParaRPr lang="en-US" altLang="zh-CN" sz="400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794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TotalTime>
  <Words>2790</Words>
  <Application>Microsoft Office PowerPoint</Application>
  <PresentationFormat>宽屏</PresentationFormat>
  <Paragraphs>177</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宋体</vt:lpstr>
      <vt:lpstr>Arial</vt:lpstr>
      <vt:lpstr>Times New Roman</vt:lpstr>
      <vt:lpstr>Office 主题​​</vt:lpstr>
      <vt:lpstr>树 树基础 - OI Wiki (oi-wiki.org) 树 (数据结构) - 维基百科，自由的百科全书 (wikipedia.org)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dc:title>
  <dc:creator>Yiwei Gan</dc:creator>
  <cp:lastModifiedBy>Yiwei Gan</cp:lastModifiedBy>
  <cp:revision>187</cp:revision>
  <dcterms:created xsi:type="dcterms:W3CDTF">2021-12-16T01:13:21Z</dcterms:created>
  <dcterms:modified xsi:type="dcterms:W3CDTF">2021-12-19T09:10:02Z</dcterms:modified>
</cp:coreProperties>
</file>