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2" r:id="rId12"/>
    <p:sldId id="264" r:id="rId13"/>
    <p:sldId id="266" r:id="rId14"/>
    <p:sldId id="267" r:id="rId15"/>
    <p:sldId id="268" r:id="rId16"/>
    <p:sldId id="273" r:id="rId17"/>
    <p:sldId id="274" r:id="rId18"/>
    <p:sldId id="275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第八次</a:t>
            </a:r>
            <a:r>
              <a:rPr lang="zh-CN" altLang="zh-CN"/>
              <a:t>课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/>
              <a:t>gcd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lcm(a,b) = (a * b) / gcd(a,b)</a:t>
            </a:r>
            <a:endParaRPr lang="en-US" altLang="zh-CN"/>
          </a:p>
          <a:p>
            <a:r>
              <a:rPr lang="en-US" altLang="zh-CN"/>
              <a:t>gcd(a,gcd(b,c))= gcd(b,gcd(a,b))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对于</a:t>
            </a:r>
            <a:r>
              <a:rPr lang="en-US" altLang="zh-CN"/>
              <a:t>x1, x2, x3 , x4 ... xi </a:t>
            </a:r>
            <a:r>
              <a:rPr lang="zh-CN" altLang="en-US"/>
              <a:t>的</a:t>
            </a:r>
            <a:r>
              <a:rPr lang="en-US" altLang="zh-CN"/>
              <a:t>gcd </a:t>
            </a:r>
            <a:r>
              <a:rPr lang="zh-CN" altLang="en-US"/>
              <a:t>求模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x1 = p1 ^ c1 * p_i ^ c_i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x2 = p1 ^ c2 * p_i ^ c_i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gcd = p1 ^ min(c1, c2...,ci) * ... * p_i * min(c1,c2,..c_i)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裴蜀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</a:t>
            </a:r>
            <a:r>
              <a:rPr lang="en-US" altLang="zh-CN"/>
              <a:t>a,b</a:t>
            </a:r>
            <a:r>
              <a:rPr lang="zh-CN" altLang="en-US"/>
              <a:t>是不全为</a:t>
            </a:r>
            <a:r>
              <a:rPr lang="en-US" altLang="zh-CN"/>
              <a:t>0</a:t>
            </a:r>
            <a:r>
              <a:rPr lang="zh-CN" altLang="en-US"/>
              <a:t>的整数，则存在整数</a:t>
            </a:r>
            <a:r>
              <a:rPr lang="en-US" altLang="zh-CN"/>
              <a:t>x,y</a:t>
            </a:r>
            <a:r>
              <a:rPr lang="zh-CN" altLang="en-US"/>
              <a:t>，使得</a:t>
            </a:r>
            <a:r>
              <a:rPr lang="en-US" altLang="zh-CN"/>
              <a:t> ax + by = gcd(a,b)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2153285"/>
            <a:ext cx="9926320" cy="735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3554730"/>
            <a:ext cx="5362575" cy="2134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扩展欧几里得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求解</a:t>
            </a:r>
            <a:r>
              <a:rPr lang="en-US" altLang="zh-CN"/>
              <a:t>ax+by=gcd(a,b)</a:t>
            </a:r>
            <a:endParaRPr lang="en-US" altLang="zh-CN"/>
          </a:p>
          <a:p>
            <a:r>
              <a:rPr lang="en-US" altLang="zh-CN"/>
              <a:t>(a + b / gcd * k , b - a / gcd * k)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ax + by = 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数论</a:t>
            </a:r>
            <a:r>
              <a:rPr lang="zh-CN" altLang="en-US"/>
              <a:t>分块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求解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box>
                          <m:boxPr>
                            <m:noBreak m:val="on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box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423160"/>
            <a:ext cx="5547360" cy="3826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欧拉函数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定义：</a:t>
                </a:r>
                <a:r>
                  <a:rPr lang="en-US" altLang="zh-CN"/>
                  <a:t>u(n)</a:t>
                </a:r>
                <a:r>
                  <a:rPr lang="zh-CN" altLang="en-US"/>
                  <a:t>表示的是小于等于</a:t>
                </a:r>
                <a:r>
                  <a:rPr lang="en-US" altLang="zh-CN"/>
                  <a:t>n</a:t>
                </a:r>
                <a:r>
                  <a:rPr lang="zh-CN" altLang="en-US"/>
                  <a:t>中和</a:t>
                </a:r>
                <a:r>
                  <a:rPr lang="en-US" altLang="zh-CN"/>
                  <a:t>n</a:t>
                </a:r>
                <a:r>
                  <a:rPr lang="zh-CN" altLang="en-US"/>
                  <a:t>互质的数的个数，</a:t>
                </a:r>
                <a:r>
                  <a:rPr lang="en-US" altLang="zh-CN"/>
                  <a:t>u(1) = 1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1.</a:t>
                </a:r>
                <a:r>
                  <a:rPr lang="zh-CN" altLang="en-US"/>
                  <a:t>积性</a:t>
                </a:r>
                <a:r>
                  <a:rPr lang="zh-CN" altLang="en-US"/>
                  <a:t>函数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如果</a:t>
                </a:r>
                <a:r>
                  <a:rPr lang="en-US" altLang="zh-CN"/>
                  <a:t>gcd</a:t>
                </a:r>
                <a:r>
                  <a:rPr lang="zh-CN" altLang="en-US"/>
                  <a:t>（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）</a:t>
                </a:r>
                <a:r>
                  <a:rPr lang="en-US" altLang="zh-CN"/>
                  <a:t>=1</a:t>
                </a:r>
                <a:r>
                  <a:rPr lang="zh-CN" altLang="en-US"/>
                  <a:t>，</a:t>
                </a:r>
                <a:r>
                  <a:rPr lang="en-US" altLang="zh-CN"/>
                  <a:t>u</a:t>
                </a:r>
                <a:r>
                  <a:rPr lang="zh-CN" altLang="en-US"/>
                  <a:t>（</a:t>
                </a:r>
                <a:r>
                  <a:rPr lang="en-US" altLang="zh-CN"/>
                  <a:t>ab</a:t>
                </a:r>
                <a:r>
                  <a:rPr lang="zh-CN" altLang="en-US"/>
                  <a:t>）</a:t>
                </a:r>
                <a:r>
                  <a:rPr lang="en-US" altLang="zh-CN"/>
                  <a:t>= u</a:t>
                </a:r>
                <a:r>
                  <a:rPr lang="zh-CN" altLang="en-US"/>
                  <a:t>（</a:t>
                </a:r>
                <a:r>
                  <a:rPr lang="en-US" altLang="zh-CN"/>
                  <a:t>a</a:t>
                </a:r>
                <a:r>
                  <a:rPr lang="zh-CN" altLang="en-US"/>
                  <a:t>）</a:t>
                </a:r>
                <a:r>
                  <a:rPr lang="en-US" altLang="zh-CN"/>
                  <a:t>*u</a:t>
                </a:r>
                <a:r>
                  <a:rPr lang="zh-CN" altLang="en-US"/>
                  <a:t>（</a:t>
                </a:r>
                <a:r>
                  <a:rPr lang="en-US" altLang="zh-CN"/>
                  <a:t>b</a:t>
                </a:r>
                <a:r>
                  <a:rPr lang="zh-CN" altLang="en-US"/>
                  <a:t>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特别地，当</a:t>
                </a:r>
                <a:r>
                  <a:rPr lang="en-US" altLang="zh-CN"/>
                  <a:t>n</a:t>
                </a:r>
                <a:r>
                  <a:rPr lang="zh-CN" altLang="en-US"/>
                  <a:t>是奇数时，有</a:t>
                </a:r>
                <a:r>
                  <a:rPr lang="en-US" altLang="zh-CN"/>
                  <a:t>u</a:t>
                </a:r>
                <a:r>
                  <a:rPr lang="zh-CN" altLang="en-US"/>
                  <a:t>（</a:t>
                </a:r>
                <a:r>
                  <a:rPr lang="en-US" altLang="zh-CN"/>
                  <a:t>2n</a:t>
                </a:r>
                <a:r>
                  <a:rPr lang="zh-CN" altLang="en-US"/>
                  <a:t>）</a:t>
                </a:r>
                <a:r>
                  <a:rPr lang="en-US" altLang="zh-CN"/>
                  <a:t>= u</a:t>
                </a:r>
                <a:r>
                  <a:rPr lang="zh-CN" altLang="en-US"/>
                  <a:t>（</a:t>
                </a:r>
                <a:r>
                  <a:rPr lang="en-US" altLang="zh-CN"/>
                  <a:t>n</a:t>
                </a:r>
                <a:r>
                  <a:rPr lang="zh-CN" altLang="en-US"/>
                  <a:t>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2.</a:t>
                </a:r>
                <a:r>
                  <a:rPr lang="zh-CN" altLang="en-US"/>
                  <a:t>当</a:t>
                </a:r>
                <a:r>
                  <a:rPr lang="en-US" altLang="zh-CN"/>
                  <a:t>n</a:t>
                </a:r>
                <a:r>
                  <a:rPr lang="zh-CN" altLang="en-US"/>
                  <a:t>是</a:t>
                </a:r>
                <a:r>
                  <a:rPr lang="zh-CN" altLang="en-US"/>
                  <a:t>质数时，有</a:t>
                </a:r>
                <a:r>
                  <a:rPr lang="en-US" altLang="zh-CN"/>
                  <a:t>u(n)= n - 1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3.</a:t>
                </a:r>
                <a:r>
                  <a:rPr lang="zh-CN" altLang="en-US"/>
                  <a:t>若</a:t>
                </a:r>
                <a:r>
                  <a:rPr lang="en-US" altLang="zh-CN"/>
                  <a:t>n=p^k</a:t>
                </a:r>
                <a:r>
                  <a:rPr lang="zh-CN" altLang="en-US"/>
                  <a:t>，</a:t>
                </a:r>
                <a:r>
                  <a:rPr lang="en-US" altLang="zh-CN"/>
                  <a:t>p</a:t>
                </a:r>
                <a:r>
                  <a:rPr lang="zh-CN" altLang="en-US"/>
                  <a:t>为质数，那么</a:t>
                </a:r>
                <a:r>
                  <a:rPr lang="en-US" altLang="zh-CN"/>
                  <a:t>u</a:t>
                </a:r>
                <a:r>
                  <a:rPr lang="zh-CN" altLang="en-US"/>
                  <a:t>（</a:t>
                </a:r>
                <a:r>
                  <a:rPr lang="en-US" altLang="zh-CN"/>
                  <a:t>n</a:t>
                </a:r>
                <a:r>
                  <a:rPr lang="zh-CN" altLang="en-US"/>
                  <a:t>）</a:t>
                </a:r>
                <a:r>
                  <a:rPr lang="en-US" altLang="zh-CN"/>
                  <a:t>=p^k - p^(k-1)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4.n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则</a:t>
                </a:r>
                <a:r>
                  <a:rPr lang="en-US" altLang="zh-CN"/>
                  <a:t>u(n)=n *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直接求单个欧拉值（</a:t>
            </a:r>
            <a:r>
              <a:rPr lang="en-US" altLang="zh-CN"/>
              <a:t>Pollard Rho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线性求欧拉函数</a:t>
            </a:r>
            <a:r>
              <a:rPr lang="zh-CN" altLang="en-US"/>
              <a:t>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欧拉</a:t>
            </a:r>
            <a:r>
              <a:rPr lang="zh-CN" altLang="en-US"/>
              <a:t>定理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204085"/>
            <a:ext cx="7366000" cy="1106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扩展欧拉</a:t>
            </a:r>
            <a:r>
              <a:rPr lang="zh-CN" altLang="en-US"/>
              <a:t>定理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10079355" cy="169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865120"/>
            <a:ext cx="9906000" cy="3992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0" y="3680460"/>
            <a:ext cx="6339840" cy="3429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线性</a:t>
            </a:r>
            <a:r>
              <a:rPr lang="zh-CN" altLang="en-US"/>
              <a:t>同余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ax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</m:oMath>
                </a14:m>
                <a:r>
                  <a:rPr lang="en-US" altLang="zh-CN"/>
                  <a:t>c(mod b)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乘法</a:t>
            </a:r>
            <a:r>
              <a:rPr lang="zh-CN" altLang="en-US"/>
              <a:t>逆元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如果一个线性同余方程</a:t>
                </a:r>
                <a:r>
                  <a:rPr lang="en-US" altLang="zh-CN">
                    <a:sym typeface="+mn-ea"/>
                  </a:rPr>
                  <a:t>ax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ym typeface="+mn-ea"/>
                  </a:rPr>
                  <a:t>(mod b)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x</a:t>
                </a:r>
                <a:r>
                  <a:rPr lang="zh-CN" altLang="en-US">
                    <a:sym typeface="+mn-ea"/>
                  </a:rPr>
                  <a:t>称为</a:t>
                </a:r>
                <a:r>
                  <a:rPr lang="en-US" altLang="zh-CN">
                    <a:sym typeface="+mn-ea"/>
                  </a:rPr>
                  <a:t>a mod b </a:t>
                </a:r>
                <a:r>
                  <a:rPr lang="zh-CN" altLang="en-US">
                    <a:sym typeface="+mn-ea"/>
                  </a:rPr>
                  <a:t>的逆元，记作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en-US" altLang="zh-CN"/>
                  <a:t>1.exgcd</a:t>
                </a:r>
                <a:endParaRPr lang="en-US" altLang="zh-CN"/>
              </a:p>
              <a:p>
                <a:r>
                  <a:rPr lang="en-US" altLang="zh-CN"/>
                  <a:t>2</a:t>
                </a:r>
                <a:r>
                  <a:rPr lang="zh-CN" altLang="en-US"/>
                  <a:t>。费马</a:t>
                </a:r>
                <a:r>
                  <a:rPr lang="zh-CN" altLang="en-US"/>
                  <a:t>小定理</a:t>
                </a:r>
                <a:endParaRPr lang="zh-CN" altLang="en-US"/>
              </a:p>
              <a:p>
                <a:r>
                  <a:rPr lang="en-US" altLang="zh-CN"/>
                  <a:t>3.</a:t>
                </a:r>
                <a:r>
                  <a:rPr lang="zh-CN" altLang="en-US"/>
                  <a:t>线性求</a:t>
                </a:r>
                <a:r>
                  <a:rPr lang="zh-CN" altLang="en-US"/>
                  <a:t>逆元</a:t>
                </a:r>
                <a:endParaRPr lang="zh-CN" altLang="en-US"/>
              </a:p>
              <a:p>
                <a:r>
                  <a:rPr lang="en-US" altLang="zh-CN"/>
                  <a:t>4.</a:t>
                </a:r>
                <a:r>
                  <a:rPr lang="zh-CN" altLang="en-US"/>
                  <a:t>线性求任意</a:t>
                </a:r>
                <a:r>
                  <a:rPr lang="en-US" altLang="zh-CN"/>
                  <a:t>n</a:t>
                </a:r>
                <a:r>
                  <a:rPr lang="zh-CN" altLang="en-US"/>
                  <a:t>个数的</a:t>
                </a:r>
                <a:r>
                  <a:rPr lang="zh-CN" altLang="en-US"/>
                  <a:t>逆元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前缀</a:t>
            </a:r>
            <a:r>
              <a:rPr lang="zh-CN" altLang="en-US"/>
              <a:t>和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求</a:t>
                </a:r>
                <a:r>
                  <a:rPr lang="en-US" altLang="zh-CN"/>
                  <a:t>[l,r]</a:t>
                </a:r>
                <a:r>
                  <a:rPr lang="zh-CN" altLang="en-US"/>
                  <a:t>的</a:t>
                </a:r>
                <a:r>
                  <a:rPr lang="zh-CN" altLang="en-US"/>
                  <a:t>值</a:t>
                </a:r>
                <a:endParaRPr lang="zh-CN" altLang="en-US"/>
              </a:p>
              <a:p>
                <a:r>
                  <a:rPr lang="zh-CN" altLang="en-US"/>
                  <a:t>一维前缀和</a:t>
                </a:r>
                <a:r>
                  <a:rPr lang="en-US" altLang="zh-CN"/>
                  <a:t> </a:t>
                </a:r>
                <a:r>
                  <a:rPr lang="en-US" altLang="zh-CN"/>
                  <a:t>sum[i] = sum[i - 1 + a[i]</a:t>
                </a:r>
                <a:endParaRPr lang="en-US" altLang="zh-CN"/>
              </a:p>
              <a:p>
                <a:r>
                  <a:rPr lang="zh-CN" altLang="en-US"/>
                  <a:t>二维前缀和</a:t>
                </a:r>
                <a:r>
                  <a:rPr lang="en-US" altLang="zh-CN"/>
                  <a:t> 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−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−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求（</a:t>
                </a:r>
                <a:r>
                  <a:rPr lang="en-US" altLang="zh-CN"/>
                  <a:t>x1,y1)-(x2,y2)</a:t>
                </a:r>
                <a:r>
                  <a:rPr lang="zh-CN" altLang="en-US"/>
                  <a:t>子矩阵的</a:t>
                </a:r>
                <a:r>
                  <a:rPr lang="zh-CN" altLang="en-US"/>
                  <a:t>和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898265"/>
            <a:ext cx="4390390" cy="2776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30" y="4063365"/>
            <a:ext cx="3177540" cy="2446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bsgs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差分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一维差分</a:t>
                </a:r>
                <a:r>
                  <a:rPr lang="en-US" altLang="zh-CN"/>
                  <a:t> d[i] = a[i] - a[i - 1]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=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 在</a:t>
                </a:r>
                <a:r>
                  <a:rPr lang="en-US" altLang="zh-CN"/>
                  <a:t>[l,r]+</a:t>
                </a:r>
                <a:r>
                  <a:rPr lang="en-US" altLang="zh-CN"/>
                  <a:t>c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d[l] += c, d[r + 1] -= c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二维</a:t>
            </a:r>
            <a:r>
              <a:rPr lang="zh-CN" altLang="en-US"/>
              <a:t>差分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p[i][j] = a[i][j] - a[i - 1][j] - a[i][j - 1] + a[i - 1][j - 1]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[x1,y1]-[x2,y2] + </a:t>
            </a:r>
            <a:r>
              <a:rPr lang="en-US" altLang="zh-CN"/>
              <a:t>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p[x1][y1] += c;</a:t>
            </a:r>
            <a:endParaRPr lang="en-US" altLang="zh-CN"/>
          </a:p>
          <a:p>
            <a:r>
              <a:rPr lang="en-US" altLang="zh-CN"/>
              <a:t>p[x1][y2+1] -= c;</a:t>
            </a:r>
            <a:endParaRPr lang="en-US" altLang="zh-CN"/>
          </a:p>
          <a:p>
            <a:r>
              <a:rPr lang="en-US" altLang="zh-CN"/>
              <a:t>p[x2 + 1][y1] -= c;</a:t>
            </a:r>
            <a:endParaRPr lang="en-US" altLang="zh-CN"/>
          </a:p>
          <a:p>
            <a:r>
              <a:rPr lang="en-US" altLang="zh-CN"/>
              <a:t>p[x2 + 1][y2 + 1] += c;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4460" y="2211070"/>
            <a:ext cx="7642860" cy="331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前置</a:t>
            </a:r>
            <a:r>
              <a:rPr lang="zh-CN" altLang="en-US"/>
              <a:t>芝士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整除（</a:t>
            </a:r>
            <a:r>
              <a:rPr lang="en-US" altLang="zh-CN"/>
              <a:t>a|b)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对于整数</a:t>
            </a:r>
            <a:r>
              <a:rPr lang="en-US" altLang="zh-CN"/>
              <a:t>a,b,</a:t>
            </a:r>
            <a:r>
              <a:rPr lang="zh-CN" altLang="en-US"/>
              <a:t>存在任意整数</a:t>
            </a:r>
            <a:r>
              <a:rPr lang="en-US" altLang="zh-CN"/>
              <a:t>q</a:t>
            </a:r>
            <a:r>
              <a:rPr lang="zh-CN" altLang="en-US"/>
              <a:t>，满足</a:t>
            </a:r>
            <a:r>
              <a:rPr lang="en-US" altLang="zh-CN"/>
              <a:t>b=aq, 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/>
              <a:t>因数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质数，</a:t>
            </a:r>
            <a:r>
              <a:rPr lang="zh-CN" altLang="en-US"/>
              <a:t>合数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互质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唯一分解</a:t>
            </a:r>
            <a:r>
              <a:rPr lang="zh-CN" altLang="en-US"/>
              <a:t>定理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x = p1 ^ c1 * p2 ^ c2 * ... * pi ^ ci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积性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若函数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）满足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=1</a:t>
            </a:r>
            <a:r>
              <a:rPr lang="zh-CN" altLang="en-US"/>
              <a:t>且对于任意的正整数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，</a:t>
            </a:r>
            <a:r>
              <a:rPr lang="en-US" altLang="zh-CN"/>
              <a:t>gcd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）</a:t>
            </a:r>
            <a:r>
              <a:rPr lang="en-US" altLang="zh-CN"/>
              <a:t>=1</a:t>
            </a:r>
            <a:r>
              <a:rPr lang="zh-CN" altLang="en-US"/>
              <a:t>，都有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xy</a:t>
            </a:r>
            <a:r>
              <a:rPr lang="zh-CN" altLang="en-US"/>
              <a:t>）</a:t>
            </a:r>
            <a:r>
              <a:rPr lang="en-US" altLang="zh-CN"/>
              <a:t>= f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）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y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完全积性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若函数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）满足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=1</a:t>
            </a:r>
            <a:r>
              <a:rPr lang="zh-CN" altLang="en-US">
                <a:sym typeface="+mn-ea"/>
              </a:rPr>
              <a:t>且对于任意的正整数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，都有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xy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筛</a:t>
            </a:r>
            <a:r>
              <a:rPr lang="zh-CN" altLang="en-US"/>
              <a:t>素数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埃氏筛</a:t>
            </a:r>
            <a:endParaRPr lang="zh-CN" altLang="en-US"/>
          </a:p>
          <a:p>
            <a:r>
              <a:rPr lang="zh-CN" altLang="en-US">
                <a:sym typeface="+mn-ea"/>
              </a:rPr>
              <a:t>欧拉筛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欧几里得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辗转相除</a:t>
            </a:r>
            <a:r>
              <a:rPr lang="zh-CN" altLang="en-US"/>
              <a:t>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121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空白演示</vt:lpstr>
      <vt:lpstr>前缀和</vt:lpstr>
      <vt:lpstr>差分</vt:lpstr>
      <vt:lpstr>二维差分</vt:lpstr>
      <vt:lpstr>PowerPoint 演示文稿</vt:lpstr>
      <vt:lpstr>数论</vt:lpstr>
      <vt:lpstr>前置芝士</vt:lpstr>
      <vt:lpstr>筛素数</vt:lpstr>
      <vt:lpstr>欧几里得算法</vt:lpstr>
      <vt:lpstr>gcd</vt:lpstr>
      <vt:lpstr>裴蜀定理</vt:lpstr>
      <vt:lpstr>扩展欧几里得算法</vt:lpstr>
      <vt:lpstr>数论分块</vt:lpstr>
      <vt:lpstr>欧拉函数</vt:lpstr>
      <vt:lpstr>PowerPoint 演示文稿</vt:lpstr>
      <vt:lpstr>欧拉定理</vt:lpstr>
      <vt:lpstr>扩展欧拉定理</vt:lpstr>
      <vt:lpstr>线性同余</vt:lpstr>
      <vt:lpstr>乘法逆元</vt:lpstr>
      <vt:lpstr>bsgs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lujinhao</cp:lastModifiedBy>
  <cp:revision>174</cp:revision>
  <dcterms:created xsi:type="dcterms:W3CDTF">2019-06-19T02:08:00Z</dcterms:created>
  <dcterms:modified xsi:type="dcterms:W3CDTF">2022-02-27T03:09:25Z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1B92681DADF948C2BE84344D320C2AC1</vt:lpwstr>
  </property>
</Properties>
</file>