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8" r:id="rId5"/>
    <p:sldId id="259" r:id="rId6"/>
    <p:sldId id="260" r:id="rId7"/>
    <p:sldId id="261" r:id="rId8"/>
    <p:sldId id="262" r:id="rId9"/>
    <p:sldId id="263" r:id="rId10"/>
    <p:sldId id="264" r:id="rId11"/>
    <p:sldId id="265" r:id="rId12"/>
    <p:sldId id="267" r:id="rId13"/>
    <p:sldId id="266" r:id="rId14"/>
    <p:sldId id="268" r:id="rId15"/>
    <p:sldId id="270"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0" Type="http://schemas.openxmlformats.org/officeDocument/2006/relationships/tags" Target="../tags/tag15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0" Type="http://schemas.openxmlformats.org/officeDocument/2006/relationships/tags" Target="../tags/tag17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lumMod val="10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solidFill>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矩形 10"/>
          <p:cNvSpPr/>
          <p:nvPr userDrawn="1">
            <p:custDataLst>
              <p:tags r:id="rId6"/>
            </p:custDataLst>
          </p:nvPr>
        </p:nvSpPr>
        <p:spPr>
          <a:xfrm flipV="1">
            <a:off x="750570" y="6305550"/>
            <a:ext cx="71564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矩形 11"/>
          <p:cNvSpPr/>
          <p:nvPr userDrawn="1">
            <p:custDataLst>
              <p:tags r:id="rId7"/>
            </p:custDataLst>
          </p:nvPr>
        </p:nvSpPr>
        <p:spPr>
          <a:xfrm>
            <a:off x="1555115" y="6306820"/>
            <a:ext cx="88900"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矩形 12"/>
          <p:cNvSpPr/>
          <p:nvPr userDrawn="1">
            <p:custDataLst>
              <p:tags r:id="rId8"/>
            </p:custDataLst>
          </p:nvPr>
        </p:nvSpPr>
        <p:spPr>
          <a:xfrm>
            <a:off x="1731010" y="6306820"/>
            <a:ext cx="253365" cy="76201"/>
          </a:xfrm>
          <a:prstGeom prst="rect">
            <a:avLst/>
          </a:prstGeom>
          <a:solidFill>
            <a:schemeClr val="bg2">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192000" cy="383540"/>
          </a:xfrm>
          <a:prstGeom prst="rect">
            <a:avLst/>
          </a:prstGeom>
          <a:solidFill>
            <a:schemeClr val="tx2">
              <a:lumMod val="10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atin typeface="Arial" panose="020B0604020202020204" pitchFamily="34" charset="0"/>
              </a:defRPr>
            </a:lvl1pPr>
            <a:lvl2pPr>
              <a:defRPr baseline="0">
                <a:latin typeface="Arial" panose="020B0604020202020204" pitchFamily="34" charset="0"/>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2255" y="318135"/>
            <a:ext cx="11683365" cy="5634990"/>
          </a:xfrm>
          <a:prstGeom prst="rect">
            <a:avLst/>
          </a:prstGeom>
          <a:solidFill>
            <a:schemeClr val="tx2">
              <a:lumMod val="10000"/>
              <a:alpha val="8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alpha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0">
              <a:schemeClr val="tx2"/>
            </a:gs>
            <a:gs pos="100000">
              <a:schemeClr val="tx2"/>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1328"/>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05547"/>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635" y="-10160"/>
            <a:ext cx="12192000" cy="2663825"/>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5208" y="508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20000"/>
                </a:schemeClr>
              </a:gs>
              <a:gs pos="100000">
                <a:schemeClr val="bg2">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9230" y="-9939"/>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40000"/>
                </a:schemeClr>
              </a:gs>
              <a:gs pos="100000">
                <a:schemeClr val="bg2">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6661"/>
            <a:ext cx="12192000" cy="1828799"/>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0" y="590296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5000"/>
                  <a:alpha val="20000"/>
                </a:schemeClr>
              </a:gs>
              <a:gs pos="100000">
                <a:schemeClr val="bg2">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lumMod val="1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237490"/>
            <a:ext cx="11031220" cy="506730"/>
          </a:xfrm>
        </p:spPr>
        <p:txBody>
          <a:bodyPr wrap="none">
            <a:noAutofit/>
          </a:bodyPr>
          <a:lstStyle>
            <a:lvl1pPr algn="l">
              <a:defRPr sz="2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0">
              <a:schemeClr val="tx2"/>
            </a:gs>
            <a:gs pos="100000">
              <a:schemeClr val="bg2">
                <a:lumMod val="95000"/>
              </a:schemeClr>
            </a:gs>
          </a:gsLst>
          <a:lin ang="54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87.xml"/><Relationship Id="rId23" Type="http://schemas.openxmlformats.org/officeDocument/2006/relationships/tags" Target="../tags/tag186.xml"/><Relationship Id="rId22" Type="http://schemas.openxmlformats.org/officeDocument/2006/relationships/tags" Target="../tags/tag185.xml"/><Relationship Id="rId21" Type="http://schemas.openxmlformats.org/officeDocument/2006/relationships/tags" Target="../tags/tag184.xml"/><Relationship Id="rId20" Type="http://schemas.openxmlformats.org/officeDocument/2006/relationships/tags" Target="../tags/tag183.xml"/><Relationship Id="rId2" Type="http://schemas.openxmlformats.org/officeDocument/2006/relationships/slideLayout" Target="../slideLayouts/slideLayout13.xml"/><Relationship Id="rId19" Type="http://schemas.openxmlformats.org/officeDocument/2006/relationships/tags" Target="../tags/tag182.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1440" tIns="45720" rIns="91440" bIns="4572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p>
            <a:r>
              <a:rPr lang="en-US" altLang="zh-CN" dirty="0">
                <a:solidFill>
                  <a:schemeClr val="accent1"/>
                </a:solidFill>
                <a:sym typeface="Arial" panose="020B0604020202020204" pitchFamily="34" charset="0"/>
              </a:rPr>
              <a:t>      </a:t>
            </a:r>
            <a:r>
              <a:rPr lang="zh-CN" altLang="en-US" dirty="0">
                <a:solidFill>
                  <a:schemeClr val="accent1"/>
                </a:solidFill>
                <a:sym typeface="Arial" panose="020B0604020202020204" pitchFamily="34" charset="0"/>
              </a:rPr>
              <a:t>线性数据</a:t>
            </a:r>
            <a:r>
              <a:rPr lang="zh-CN" altLang="en-US" dirty="0">
                <a:solidFill>
                  <a:schemeClr val="accent1"/>
                </a:solidFill>
                <a:sym typeface="Arial" panose="020B0604020202020204" pitchFamily="34" charset="0"/>
              </a:rPr>
              <a:t>结构</a:t>
            </a:r>
            <a:endParaRPr lang="zh-CN" altLang="en-US" dirty="0">
              <a:solidFill>
                <a:schemeClr val="accent1"/>
              </a:solidFill>
              <a:sym typeface="Arial" panose="020B0604020202020204" pitchFamily="34" charset="0"/>
            </a:endParaRPr>
          </a:p>
        </p:txBody>
      </p:sp>
      <p:sp>
        <p:nvSpPr>
          <p:cNvPr id="15" name="副标题 14"/>
          <p:cNvSpPr>
            <a:spLocks noGrp="1"/>
          </p:cNvSpPr>
          <p:nvPr>
            <p:ph type="subTitle" idx="1"/>
            <p:custDataLst>
              <p:tags r:id="rId2"/>
            </p:custDataLst>
          </p:nvPr>
        </p:nvSpPr>
        <p:spPr/>
        <p:txBody>
          <a:bodyPr/>
          <a:p>
            <a:r>
              <a:rPr lang="en-US" altLang="zh-CN" dirty="0">
                <a:solidFill>
                  <a:schemeClr val="dk1">
                    <a:lumMod val="85000"/>
                    <a:lumOff val="15000"/>
                  </a:schemeClr>
                </a:solidFill>
                <a:sym typeface="Arial" panose="020B0604020202020204" pitchFamily="34" charset="0"/>
              </a:rPr>
              <a:t>单击此处添加副标题</a:t>
            </a:r>
            <a:endParaRPr lang="en-US" altLang="zh-CN" dirty="0">
              <a:solidFill>
                <a:schemeClr val="dk1">
                  <a:lumMod val="85000"/>
                  <a:lumOff val="15000"/>
                </a:schemeClr>
              </a:solidFill>
              <a:sym typeface="Arial" panose="020B0604020202020204" pitchFamily="34" charset="0"/>
            </a:endParaRPr>
          </a:p>
        </p:txBody>
      </p:sp>
      <p:sp>
        <p:nvSpPr>
          <p:cNvPr id="5" name="文本占位符 4"/>
          <p:cNvSpPr>
            <a:spLocks noGrp="1"/>
          </p:cNvSpPr>
          <p:nvPr>
            <p:ph type="body" sz="quarter" idx="13"/>
            <p:custDataLst>
              <p:tags r:id="rId3"/>
            </p:custDataLst>
          </p:nvPr>
        </p:nvSpPr>
        <p:spPr/>
        <p:txBody>
          <a:bodyPr/>
          <a:p>
            <a:r>
              <a:rPr lang="zh-CN" altLang="en-US" dirty="0">
                <a:solidFill>
                  <a:schemeClr val="accent1">
                    <a:lumMod val="50000"/>
                  </a:schemeClr>
                </a:solidFill>
                <a:sym typeface="Arial" panose="020B0604020202020204" pitchFamily="34" charset="0"/>
              </a:rPr>
              <a:t>演讲者：</a:t>
            </a:r>
            <a:endParaRPr lang="zh-CN" altLang="en-US" dirty="0">
              <a:solidFill>
                <a:schemeClr val="accent1">
                  <a:lumMod val="50000"/>
                </a:schemeClr>
              </a:solidFill>
              <a:sym typeface="Arial" panose="020B0604020202020204" pitchFamily="34" charset="0"/>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olidFill>
                  <a:schemeClr val="accent1"/>
                </a:solidFill>
                <a:effectLst>
                  <a:outerShdw blurRad="38100" dist="25400" dir="5400000" algn="ctr" rotWithShape="0">
                    <a:srgbClr val="6E747A">
                      <a:alpha val="43000"/>
                    </a:srgbClr>
                  </a:outerShdw>
                </a:effectLst>
              </a:rPr>
              <a:t>单调栈</a:t>
            </a:r>
            <a:endParaRPr>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p:txBody>
          <a:bodyPr/>
          <a:p>
            <a:pPr marL="0" indent="0">
              <a:buNone/>
            </a:pPr>
            <a:r>
              <a:rPr lang="en-US" altLang="zh-CN" sz="2400">
                <a:solidFill>
                  <a:schemeClr val="accent1"/>
                </a:solidFill>
                <a:effectLst>
                  <a:outerShdw blurRad="38100" dist="25400" dir="5400000" algn="ctr" rotWithShape="0">
                    <a:srgbClr val="6E747A">
                      <a:alpha val="43000"/>
                    </a:srgbClr>
                  </a:outerShdw>
                </a:effectLst>
              </a:rPr>
              <a:t>1.</a:t>
            </a:r>
            <a:r>
              <a:rPr sz="2400">
                <a:solidFill>
                  <a:schemeClr val="accent1"/>
                </a:solidFill>
                <a:effectLst>
                  <a:outerShdw blurRad="38100" dist="25400" dir="5400000" algn="ctr" rotWithShape="0">
                    <a:srgbClr val="6E747A">
                      <a:alpha val="43000"/>
                    </a:srgbClr>
                  </a:outerShdw>
                </a:effectLst>
              </a:rPr>
              <a:t>求左边第一个比该位置大的数</a:t>
            </a:r>
            <a:br>
              <a:rPr sz="2400">
                <a:solidFill>
                  <a:schemeClr val="accent1"/>
                </a:solidFill>
                <a:effectLst>
                  <a:outerShdw blurRad="38100" dist="25400" dir="5400000" algn="ctr" rotWithShape="0">
                    <a:srgbClr val="6E747A">
                      <a:alpha val="43000"/>
                    </a:srgbClr>
                  </a:outerShdw>
                </a:effectLst>
              </a:rPr>
            </a:br>
            <a:r>
              <a:rPr lang="en-US" altLang="zh-CN" sz="2400">
                <a:solidFill>
                  <a:schemeClr val="accent1"/>
                </a:solidFill>
                <a:effectLst>
                  <a:outerShdw blurRad="38100" dist="25400" dir="5400000" algn="ctr" rotWithShape="0">
                    <a:srgbClr val="6E747A">
                      <a:alpha val="43000"/>
                    </a:srgbClr>
                  </a:outerShdw>
                </a:effectLst>
              </a:rPr>
              <a:t>2.</a:t>
            </a:r>
            <a:r>
              <a:rPr sz="2400">
                <a:solidFill>
                  <a:schemeClr val="accent1"/>
                </a:solidFill>
                <a:effectLst>
                  <a:outerShdw blurRad="38100" dist="25400" dir="5400000" algn="ctr" rotWithShape="0">
                    <a:srgbClr val="6E747A">
                      <a:alpha val="43000"/>
                    </a:srgbClr>
                  </a:outerShdw>
                </a:effectLst>
              </a:rPr>
              <a:t>求右边第一个比该位置大的数</a:t>
            </a:r>
            <a:endParaRPr sz="2400">
              <a:solidFill>
                <a:schemeClr val="accent1"/>
              </a:solidFill>
              <a:effectLst>
                <a:outerShdw blurRad="38100" dist="25400" dir="5400000" algn="ctr" rotWithShape="0">
                  <a:srgbClr val="6E747A">
                    <a:alpha val="43000"/>
                  </a:srgbClr>
                </a:outerShdw>
              </a:effectLst>
            </a:endParaRPr>
          </a:p>
          <a:p>
            <a:pPr marL="0" indent="0">
              <a:buNone/>
            </a:pPr>
            <a:r>
              <a:rPr lang="en-US" altLang="zh-CN" sz="2400">
                <a:solidFill>
                  <a:schemeClr val="accent1"/>
                </a:solidFill>
                <a:effectLst>
                  <a:outerShdw blurRad="38100" dist="25400" dir="5400000" algn="ctr" rotWithShape="0">
                    <a:srgbClr val="6E747A">
                      <a:alpha val="43000"/>
                    </a:srgbClr>
                  </a:outerShdw>
                </a:effectLst>
              </a:rPr>
              <a:t>...</a:t>
            </a:r>
            <a:endParaRPr lang="en-US" altLang="zh-CN"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队列</a:t>
            </a:r>
            <a:endParaRPr lang="zh-CN" altLang="en-US"/>
          </a:p>
        </p:txBody>
      </p:sp>
      <p:sp>
        <p:nvSpPr>
          <p:cNvPr id="3" name="内容占位符 2"/>
          <p:cNvSpPr>
            <a:spLocks noGrp="1"/>
          </p:cNvSpPr>
          <p:nvPr>
            <p:ph idx="1"/>
          </p:nvPr>
        </p:nvSpPr>
        <p:spPr/>
        <p:txBody>
          <a:bodyPr/>
          <a:p>
            <a:r>
              <a:rPr lang="zh-CN" altLang="en-US" sz="2400">
                <a:solidFill>
                  <a:schemeClr val="accent1"/>
                </a:solidFill>
                <a:effectLst>
                  <a:outerShdw blurRad="38100" dist="25400" dir="5400000" algn="ctr" rotWithShape="0">
                    <a:srgbClr val="6E747A">
                      <a:alpha val="43000"/>
                    </a:srgbClr>
                  </a:outerShdw>
                </a:effectLst>
              </a:rPr>
              <a:t>队列是一种特殊的线性表，特殊之处在于它只允许在表的前端（front）进行删除操作，而在表的后端（rear）进行插入操作，和栈一样，队列是一种操作受限制的线性表。进行插入操作的端称为队尾，进行删除操作的端称为队头。</a:t>
            </a:r>
            <a:endParaRPr lang="zh-CN" altLang="en-US" sz="2400">
              <a:solidFill>
                <a:schemeClr val="accent1"/>
              </a:solidFill>
              <a:effectLst>
                <a:outerShdw blurRad="38100" dist="25400" dir="5400000" algn="ctr" rotWithShape="0">
                  <a:srgbClr val="6E747A">
                    <a:alpha val="43000"/>
                  </a:srgbClr>
                </a:outerShdw>
              </a:effectLst>
            </a:endParaRPr>
          </a:p>
          <a:p>
            <a:r>
              <a:rPr lang="zh-CN" altLang="en-US" sz="2400">
                <a:solidFill>
                  <a:schemeClr val="accent1"/>
                </a:solidFill>
                <a:effectLst>
                  <a:outerShdw blurRad="38100" dist="25400" dir="5400000" algn="ctr" rotWithShape="0">
                    <a:srgbClr val="6E747A">
                      <a:alpha val="43000"/>
                    </a:srgbClr>
                  </a:outerShdw>
                </a:effectLst>
              </a:rPr>
              <a:t>队列的数据元素又称为队列元素。在队列中插入一个队列元素称为入队，从队列中删除一个队列元素称为出队。因为队列只允许在一端插入，在另一端删除，所以只有最早进入队列的元素才能最先从队列中删除，故队列又称为先进先出（FIFO—first in first out）线性表。</a:t>
            </a:r>
            <a:endParaRPr lang="zh-CN" altLang="en-US" sz="2400">
              <a:solidFill>
                <a:schemeClr val="accent1"/>
              </a:solidFill>
              <a:effectLst>
                <a:outerShdw blurRad="38100" dist="25400" dir="5400000" algn="ctr" rotWithShape="0">
                  <a:srgbClr val="6E747A">
                    <a:alpha val="43000"/>
                  </a:srgbClr>
                </a:outerShdw>
              </a:effectLst>
            </a:endParaRPr>
          </a:p>
          <a:p>
            <a:r>
              <a:rPr lang="en-US" altLang="zh-CN" sz="2400">
                <a:solidFill>
                  <a:schemeClr val="accent1"/>
                </a:solidFill>
                <a:effectLst>
                  <a:outerShdw blurRad="38100" dist="25400" dir="5400000" algn="ctr" rotWithShape="0">
                    <a:srgbClr val="6E747A">
                      <a:alpha val="43000"/>
                    </a:srgbClr>
                  </a:outerShdw>
                </a:effectLst>
              </a:rPr>
              <a:t>stl : queue</a:t>
            </a:r>
            <a:endParaRPr lang="en-US" altLang="zh-CN"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t>队列</a:t>
            </a:r>
          </a:p>
        </p:txBody>
      </p:sp>
      <p:sp>
        <p:nvSpPr>
          <p:cNvPr id="3" name="内容占位符 2"/>
          <p:cNvSpPr>
            <a:spLocks noGrp="1"/>
          </p:cNvSpPr>
          <p:nvPr>
            <p:ph idx="1"/>
          </p:nvPr>
        </p:nvSpPr>
        <p:spPr/>
        <p:txBody>
          <a:bodyPr/>
          <a:p>
            <a:r>
              <a:rPr lang="zh-CN" altLang="en-US" sz="2400">
                <a:solidFill>
                  <a:schemeClr val="accent1"/>
                </a:solidFill>
                <a:effectLst>
                  <a:outerShdw blurRad="38100" dist="25400" dir="5400000" algn="ctr" rotWithShape="0">
                    <a:srgbClr val="6E747A">
                      <a:alpha val="43000"/>
                    </a:srgbClr>
                  </a:outerShdw>
                </a:effectLst>
              </a:rPr>
              <a:t>循环队列</a:t>
            </a:r>
            <a:endParaRPr lang="zh-CN" altLang="en-US" sz="2400">
              <a:solidFill>
                <a:schemeClr val="accent1"/>
              </a:solidFill>
              <a:effectLst>
                <a:outerShdw blurRad="38100" dist="25400" dir="5400000" algn="ctr" rotWithShape="0">
                  <a:srgbClr val="6E747A">
                    <a:alpha val="43000"/>
                  </a:srgbClr>
                </a:outerShdw>
              </a:effectLst>
            </a:endParaRPr>
          </a:p>
          <a:p>
            <a:r>
              <a:rPr lang="zh-CN" altLang="en-US" sz="2400">
                <a:solidFill>
                  <a:schemeClr val="accent1"/>
                </a:solidFill>
                <a:effectLst>
                  <a:outerShdw blurRad="38100" dist="25400" dir="5400000" algn="ctr" rotWithShape="0">
                    <a:srgbClr val="6E747A">
                      <a:alpha val="43000"/>
                    </a:srgbClr>
                  </a:outerShdw>
                </a:effectLst>
              </a:rPr>
              <a:t>优先队列</a:t>
            </a:r>
            <a:r>
              <a:rPr lang="en-US" altLang="zh-CN" sz="2400">
                <a:solidFill>
                  <a:schemeClr val="accent1"/>
                </a:solidFill>
                <a:effectLst>
                  <a:outerShdw blurRad="38100" dist="25400" dir="5400000" algn="ctr" rotWithShape="0">
                    <a:srgbClr val="6E747A">
                      <a:alpha val="43000"/>
                    </a:srgbClr>
                  </a:outerShdw>
                </a:effectLst>
              </a:rPr>
              <a:t> priority_queue</a:t>
            </a:r>
            <a:endParaRPr lang="en-US" altLang="zh-CN" sz="2400">
              <a:solidFill>
                <a:schemeClr val="accent1"/>
              </a:solidFill>
              <a:effectLst>
                <a:outerShdw blurRad="38100" dist="25400" dir="5400000" algn="ctr" rotWithShape="0">
                  <a:srgbClr val="6E747A">
                    <a:alpha val="43000"/>
                  </a:srgbClr>
                </a:outerShdw>
              </a:effectLst>
            </a:endParaRPr>
          </a:p>
          <a:p>
            <a:r>
              <a:rPr sz="2400">
                <a:solidFill>
                  <a:schemeClr val="accent1"/>
                </a:solidFill>
                <a:effectLst>
                  <a:outerShdw blurRad="38100" dist="25400" dir="5400000" algn="ctr" rotWithShape="0">
                    <a:srgbClr val="6E747A">
                      <a:alpha val="43000"/>
                    </a:srgbClr>
                  </a:outerShdw>
                </a:effectLst>
              </a:rPr>
              <a:t>双端队列</a:t>
            </a:r>
            <a:r>
              <a:rPr lang="en-US" altLang="zh-CN" sz="2400">
                <a:solidFill>
                  <a:schemeClr val="accent1"/>
                </a:solidFill>
                <a:effectLst>
                  <a:outerShdw blurRad="38100" dist="25400" dir="5400000" algn="ctr" rotWithShape="0">
                    <a:srgbClr val="6E747A">
                      <a:alpha val="43000"/>
                    </a:srgbClr>
                  </a:outerShdw>
                </a:effectLst>
              </a:rPr>
              <a:t> deque</a:t>
            </a:r>
            <a:endParaRPr lang="zh-CN" altLang="en-US" sz="2400">
              <a:solidFill>
                <a:schemeClr val="accent1"/>
              </a:solidFill>
              <a:effectLst>
                <a:outerShdw blurRad="38100" dist="25400" dir="5400000" algn="ctr" rotWithShape="0">
                  <a:srgbClr val="6E747A">
                    <a:alpha val="43000"/>
                  </a:srgbClr>
                </a:outerShdw>
              </a:effectLst>
            </a:endParaRPr>
          </a:p>
          <a:p>
            <a:r>
              <a:rPr lang="zh-CN" altLang="en-US" sz="2400">
                <a:solidFill>
                  <a:schemeClr val="accent1"/>
                </a:solidFill>
                <a:effectLst>
                  <a:outerShdw blurRad="38100" dist="25400" dir="5400000" algn="ctr" rotWithShape="0">
                    <a:srgbClr val="6E747A">
                      <a:alpha val="43000"/>
                    </a:srgbClr>
                  </a:outerShdw>
                </a:effectLst>
              </a:rPr>
              <a:t>单调队列</a:t>
            </a:r>
            <a:r>
              <a:rPr lang="en-US" altLang="zh-CN" sz="2400">
                <a:solidFill>
                  <a:schemeClr val="accent1"/>
                </a:solidFill>
                <a:effectLst>
                  <a:outerShdw blurRad="38100" dist="25400" dir="5400000" algn="ctr" rotWithShape="0">
                    <a:srgbClr val="6E747A">
                      <a:alpha val="43000"/>
                    </a:srgbClr>
                  </a:outerShdw>
                </a:effectLst>
              </a:rPr>
              <a:t> </a:t>
            </a:r>
            <a:endParaRPr lang="en-US" altLang="zh-CN" sz="2400">
              <a:solidFill>
                <a:schemeClr val="accent1"/>
              </a:solidFill>
              <a:effectLst>
                <a:outerShdw blurRad="38100" dist="25400" dir="5400000" algn="ctr" rotWithShape="0">
                  <a:srgbClr val="6E747A">
                    <a:alpha val="43000"/>
                  </a:srgbClr>
                </a:outerShdw>
              </a:effectLst>
            </a:endParaRPr>
          </a:p>
          <a:p>
            <a:pPr marL="0" indent="0">
              <a:buNone/>
            </a:pPr>
            <a:endParaRPr lang="en-US" altLang="zh-CN"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t>循环队列</a:t>
            </a:r>
          </a:p>
        </p:txBody>
      </p:sp>
      <p:sp>
        <p:nvSpPr>
          <p:cNvPr id="3" name="内容占位符 2"/>
          <p:cNvSpPr>
            <a:spLocks noGrp="1"/>
          </p:cNvSpPr>
          <p:nvPr>
            <p:ph idx="1"/>
          </p:nvPr>
        </p:nvSpPr>
        <p:spPr/>
        <p:txBody>
          <a:bodyPr/>
          <a:p>
            <a:pPr marL="0" indent="0">
              <a:buNone/>
            </a:pPr>
            <a:r>
              <a:rPr sz="2400">
                <a:solidFill>
                  <a:schemeClr val="accent1"/>
                </a:solidFill>
                <a:effectLst>
                  <a:outerShdw blurRad="38100" dist="25400" dir="5400000" algn="ctr" rotWithShape="0">
                    <a:srgbClr val="6E747A">
                      <a:alpha val="43000"/>
                    </a:srgbClr>
                  </a:outerShdw>
                </a:effectLst>
              </a:rPr>
              <a:t>头尾相接的循环结构</a:t>
            </a:r>
            <a:endParaRPr sz="2400">
              <a:solidFill>
                <a:schemeClr val="accent1"/>
              </a:solidFill>
              <a:effectLst>
                <a:outerShdw blurRad="38100" dist="25400" dir="5400000" algn="ctr" rotWithShape="0">
                  <a:srgbClr val="6E747A">
                    <a:alpha val="43000"/>
                  </a:srgbClr>
                </a:outerShdw>
              </a:effectLst>
            </a:endParaRPr>
          </a:p>
          <a:p>
            <a:pPr marL="0" indent="0">
              <a:buNone/>
            </a:pPr>
            <a:endParaRPr sz="2400">
              <a:solidFill>
                <a:schemeClr val="accent1"/>
              </a:solidFill>
              <a:effectLst>
                <a:outerShdw blurRad="38100" dist="25400" dir="5400000" algn="ctr" rotWithShape="0">
                  <a:srgbClr val="6E747A">
                    <a:alpha val="43000"/>
                  </a:srgbClr>
                </a:outerShdw>
              </a:effectLst>
            </a:endParaRPr>
          </a:p>
          <a:p>
            <a:pPr marL="0" indent="0">
              <a:buNone/>
            </a:pPr>
            <a:r>
              <a:rPr sz="2400">
                <a:solidFill>
                  <a:schemeClr val="accent1"/>
                </a:solidFill>
                <a:effectLst>
                  <a:outerShdw blurRad="38100" dist="25400" dir="5400000" algn="ctr" rotWithShape="0">
                    <a:srgbClr val="6E747A">
                      <a:alpha val="43000"/>
                    </a:srgbClr>
                  </a:outerShdw>
                </a:effectLst>
                <a:sym typeface="+mn-ea"/>
              </a:rPr>
              <a:t>队空：</a:t>
            </a:r>
            <a:r>
              <a:rPr lang="en-US" altLang="zh-CN" sz="2400">
                <a:solidFill>
                  <a:schemeClr val="accent1"/>
                </a:solidFill>
                <a:effectLst>
                  <a:outerShdw blurRad="38100" dist="25400" dir="5400000" algn="ctr" rotWithShape="0">
                    <a:srgbClr val="6E747A">
                      <a:alpha val="43000"/>
                    </a:srgbClr>
                  </a:outerShdw>
                </a:effectLst>
                <a:sym typeface="+mn-ea"/>
              </a:rPr>
              <a:t>rear = front</a:t>
            </a:r>
            <a:endParaRPr lang="en-US" altLang="zh-CN" sz="2400">
              <a:solidFill>
                <a:schemeClr val="accent1"/>
              </a:solidFill>
              <a:effectLst>
                <a:outerShdw blurRad="38100" dist="25400" dir="5400000" algn="ctr" rotWithShape="0">
                  <a:srgbClr val="6E747A">
                    <a:alpha val="43000"/>
                  </a:srgbClr>
                </a:outerShdw>
              </a:effectLst>
            </a:endParaRPr>
          </a:p>
          <a:p>
            <a:pPr marL="0" indent="0">
              <a:buNone/>
            </a:pPr>
            <a:r>
              <a:rPr sz="2400">
                <a:solidFill>
                  <a:schemeClr val="accent1"/>
                </a:solidFill>
                <a:effectLst>
                  <a:outerShdw blurRad="38100" dist="25400" dir="5400000" algn="ctr" rotWithShape="0">
                    <a:srgbClr val="6E747A">
                      <a:alpha val="43000"/>
                    </a:srgbClr>
                  </a:outerShdw>
                </a:effectLst>
                <a:sym typeface="+mn-ea"/>
              </a:rPr>
              <a:t>队满：（</a:t>
            </a:r>
            <a:r>
              <a:rPr lang="en-US" altLang="zh-CN" sz="2400">
                <a:solidFill>
                  <a:schemeClr val="accent1"/>
                </a:solidFill>
                <a:effectLst>
                  <a:outerShdw blurRad="38100" dist="25400" dir="5400000" algn="ctr" rotWithShape="0">
                    <a:srgbClr val="6E747A">
                      <a:alpha val="43000"/>
                    </a:srgbClr>
                  </a:outerShdw>
                </a:effectLst>
                <a:sym typeface="+mn-ea"/>
              </a:rPr>
              <a:t>rear + 1) % n = front</a:t>
            </a:r>
            <a:endParaRPr lang="en-US" altLang="zh-CN" sz="2400">
              <a:solidFill>
                <a:schemeClr val="accent1"/>
              </a:solidFill>
              <a:effectLst>
                <a:outerShdw blurRad="38100" dist="25400" dir="5400000" algn="ctr" rotWithShape="0">
                  <a:srgbClr val="6E747A">
                    <a:alpha val="43000"/>
                  </a:srgbClr>
                </a:outerShdw>
              </a:effectLst>
            </a:endParaRPr>
          </a:p>
          <a:p>
            <a:pPr marL="0" indent="0">
              <a:buNone/>
            </a:pPr>
            <a:r>
              <a:rPr sz="2400">
                <a:solidFill>
                  <a:schemeClr val="accent1"/>
                </a:solidFill>
                <a:effectLst>
                  <a:outerShdw blurRad="38100" dist="25400" dir="5400000" algn="ctr" rotWithShape="0">
                    <a:srgbClr val="6E747A">
                      <a:alpha val="43000"/>
                    </a:srgbClr>
                  </a:outerShdw>
                </a:effectLst>
                <a:sym typeface="+mn-ea"/>
              </a:rPr>
              <a:t>队长：</a:t>
            </a:r>
            <a:r>
              <a:rPr lang="en-US" altLang="zh-CN" sz="2400">
                <a:solidFill>
                  <a:schemeClr val="accent1"/>
                </a:solidFill>
                <a:effectLst>
                  <a:outerShdw blurRad="38100" dist="25400" dir="5400000" algn="ctr" rotWithShape="0">
                    <a:srgbClr val="6E747A">
                      <a:alpha val="43000"/>
                    </a:srgbClr>
                  </a:outerShdw>
                </a:effectLst>
                <a:sym typeface="+mn-ea"/>
              </a:rPr>
              <a:t> (rear - front + n) %n</a:t>
            </a:r>
            <a:endParaRPr lang="en-US" altLang="zh-CN" sz="2400">
              <a:solidFill>
                <a:schemeClr val="accent1"/>
              </a:solidFill>
              <a:effectLst>
                <a:outerShdw blurRad="38100" dist="25400" dir="5400000" algn="ctr" rotWithShape="0">
                  <a:srgbClr val="6E747A">
                    <a:alpha val="43000"/>
                  </a:srgbClr>
                </a:outerShdw>
              </a:effectLst>
            </a:endParaRPr>
          </a:p>
          <a:p>
            <a:pPr marL="0" indent="0">
              <a:buNone/>
            </a:pPr>
            <a:endParaRPr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单调</a:t>
            </a:r>
            <a:r>
              <a:rPr lang="zh-CN" altLang="en-US"/>
              <a:t>队列</a:t>
            </a:r>
            <a:endParaRPr lang="zh-CN" altLang="en-US"/>
          </a:p>
        </p:txBody>
      </p:sp>
      <p:sp>
        <p:nvSpPr>
          <p:cNvPr id="3" name="内容占位符 2"/>
          <p:cNvSpPr>
            <a:spLocks noGrp="1"/>
          </p:cNvSpPr>
          <p:nvPr>
            <p:ph idx="1"/>
          </p:nvPr>
        </p:nvSpPr>
        <p:spPr/>
        <p:txBody>
          <a:bodyPr/>
          <a:p>
            <a:r>
              <a:rPr sz="2400">
                <a:solidFill>
                  <a:schemeClr val="accent1"/>
                </a:solidFill>
                <a:effectLst>
                  <a:outerShdw blurRad="38100" dist="25400" dir="5400000" algn="ctr" rotWithShape="0">
                    <a:srgbClr val="6E747A">
                      <a:alpha val="43000"/>
                    </a:srgbClr>
                  </a:outerShdw>
                </a:effectLst>
              </a:rPr>
              <a:t>求长度为</a:t>
            </a:r>
            <a:r>
              <a:rPr lang="en-US" altLang="zh-CN" sz="2400">
                <a:solidFill>
                  <a:schemeClr val="accent1"/>
                </a:solidFill>
                <a:effectLst>
                  <a:outerShdw blurRad="38100" dist="25400" dir="5400000" algn="ctr" rotWithShape="0">
                    <a:srgbClr val="6E747A">
                      <a:alpha val="43000"/>
                    </a:srgbClr>
                  </a:outerShdw>
                </a:effectLst>
              </a:rPr>
              <a:t>m</a:t>
            </a:r>
            <a:r>
              <a:rPr sz="2400">
                <a:solidFill>
                  <a:schemeClr val="accent1"/>
                </a:solidFill>
                <a:effectLst>
                  <a:outerShdw blurRad="38100" dist="25400" dir="5400000" algn="ctr" rotWithShape="0">
                    <a:srgbClr val="6E747A">
                      <a:alpha val="43000"/>
                    </a:srgbClr>
                  </a:outerShdw>
                </a:effectLst>
              </a:rPr>
              <a:t>的最小</a:t>
            </a:r>
            <a:r>
              <a:rPr lang="en-US" altLang="zh-CN" sz="2400">
                <a:solidFill>
                  <a:schemeClr val="accent1"/>
                </a:solidFill>
                <a:effectLst>
                  <a:outerShdw blurRad="38100" dist="25400" dir="5400000" algn="ctr" rotWithShape="0">
                    <a:srgbClr val="6E747A">
                      <a:alpha val="43000"/>
                    </a:srgbClr>
                  </a:outerShdw>
                </a:effectLst>
              </a:rPr>
              <a:t>\</a:t>
            </a:r>
            <a:r>
              <a:rPr sz="2400">
                <a:solidFill>
                  <a:schemeClr val="accent1"/>
                </a:solidFill>
                <a:effectLst>
                  <a:outerShdw blurRad="38100" dist="25400" dir="5400000" algn="ctr" rotWithShape="0">
                    <a:srgbClr val="6E747A">
                      <a:alpha val="43000"/>
                    </a:srgbClr>
                  </a:outerShdw>
                </a:effectLst>
              </a:rPr>
              <a:t>最大值</a:t>
            </a:r>
            <a:endParaRPr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t>顺序</a:t>
            </a:r>
            <a:r>
              <a:t>表</a:t>
            </a:r>
          </a:p>
        </p:txBody>
      </p:sp>
      <p:sp>
        <p:nvSpPr>
          <p:cNvPr id="3" name="内容占位符 2"/>
          <p:cNvSpPr>
            <a:spLocks noGrp="1"/>
          </p:cNvSpPr>
          <p:nvPr>
            <p:ph idx="1"/>
          </p:nvPr>
        </p:nvSpPr>
        <p:spPr/>
        <p:txBody>
          <a:bodyPr/>
          <a:p>
            <a:r>
              <a:rPr sz="2400">
                <a:solidFill>
                  <a:schemeClr val="accent1"/>
                </a:solidFill>
                <a:effectLst>
                  <a:outerShdw blurRad="38100" dist="25400" dir="5400000" algn="ctr" rotWithShape="0">
                    <a:srgbClr val="6E747A">
                      <a:alpha val="43000"/>
                    </a:srgbClr>
                  </a:outerShdw>
                </a:effectLst>
                <a:sym typeface="+mn-ea"/>
              </a:rPr>
              <a:t>顺序表是用一段地址连续的存储单元依次存储的数据元素。由于每个数据元素的类型相同，通常用一维数组来实现顺序表，也就是把相邻的元素存储在数组相邻的位置，从而导致了数据元素的序号和存放它的数组下标之间的一一对应关系。</a:t>
            </a:r>
            <a:endParaRPr lang="zh-CN" altLang="en-US" sz="2400">
              <a:solidFill>
                <a:schemeClr val="accent1"/>
              </a:solidFill>
              <a:effectLst>
                <a:outerShdw blurRad="38100" dist="25400" dir="5400000" algn="ctr" rotWithShape="0">
                  <a:srgbClr val="6E747A">
                    <a:alpha val="43000"/>
                  </a:srgbClr>
                </a:outerShdw>
              </a:effectLst>
            </a:endParaRPr>
          </a:p>
          <a:p>
            <a:endParaRPr lang="zh-CN" altLang="en-US"/>
          </a:p>
          <a:p>
            <a:r>
              <a:rPr sz="2400">
                <a:solidFill>
                  <a:schemeClr val="accent1"/>
                </a:solidFill>
                <a:effectLst>
                  <a:outerShdw blurRad="38100" dist="25400" dir="5400000" algn="ctr" rotWithShape="0">
                    <a:srgbClr val="6E747A">
                      <a:alpha val="43000"/>
                    </a:srgbClr>
                  </a:outerShdw>
                </a:effectLst>
                <a:sym typeface="+mn-ea"/>
              </a:rPr>
              <a:t>用数组存储顺序表，就意味着要分配固定长度的数组空间，因此，必须确定数组空间的长度。通常需要估计得大一些，从而会浪费空间。这是严重的局限，特别是在未知大小的情</a:t>
            </a:r>
            <a:r>
              <a:rPr sz="2400">
                <a:solidFill>
                  <a:schemeClr val="accent1"/>
                </a:solidFill>
                <a:effectLst>
                  <a:outerShdw blurRad="38100" dist="25400" dir="5400000" algn="ctr" rotWithShape="0">
                    <a:srgbClr val="6E747A">
                      <a:alpha val="43000"/>
                    </a:srgbClr>
                  </a:outerShdw>
                </a:effectLst>
                <a:sym typeface="+mn-ea"/>
              </a:rPr>
              <a:t>况下</a:t>
            </a:r>
            <a:r>
              <a:rPr>
                <a:solidFill>
                  <a:schemeClr val="accent1"/>
                </a:solidFill>
                <a:effectLst>
                  <a:outerShdw blurRad="38100" dist="25400" dir="5400000" algn="ctr" rotWithShape="0">
                    <a:srgbClr val="6E747A">
                      <a:alpha val="43000"/>
                    </a:srgbClr>
                  </a:outerShdw>
                </a:effectLst>
                <a:sym typeface="+mn-ea"/>
              </a:rPr>
              <a:t>。</a:t>
            </a:r>
            <a:endParaRPr>
              <a:solidFill>
                <a:schemeClr val="accent1"/>
              </a:solidFill>
              <a:effectLst>
                <a:outerShdw blurRad="38100" dist="25400" dir="5400000" algn="ctr" rotWithShape="0">
                  <a:srgbClr val="6E747A">
                    <a:alpha val="43000"/>
                  </a:srgbClr>
                </a:outerShdw>
              </a:effectLst>
              <a:sym typeface="+mn-ea"/>
            </a:endParaRPr>
          </a:p>
          <a:p>
            <a:r>
              <a:rPr sz="2400">
                <a:solidFill>
                  <a:schemeClr val="accent1"/>
                </a:solidFill>
                <a:effectLst>
                  <a:outerShdw blurRad="38100" dist="25400" dir="5400000" algn="ctr" rotWithShape="0">
                    <a:srgbClr val="6E747A">
                      <a:alpha val="43000"/>
                    </a:srgbClr>
                  </a:outerShdw>
                </a:effectLst>
                <a:sym typeface="+mn-ea"/>
              </a:rPr>
              <a:t>优点：好写</a:t>
            </a:r>
            <a:endParaRPr lang="zh-CN" altLang="en-US" sz="2400">
              <a:solidFill>
                <a:schemeClr val="accent1"/>
              </a:solidFill>
              <a:effectLst>
                <a:outerShdw blurRad="38100" dist="25400" dir="5400000" algn="ctr" rotWithShape="0">
                  <a:srgbClr val="6E747A">
                    <a:alpha val="43000"/>
                  </a:srgbClr>
                </a:outerShdw>
              </a:effectLst>
            </a:endParaRPr>
          </a:p>
          <a:p>
            <a:endParaRPr lang="zh-CN" altLang="en-US"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290" y="443230"/>
            <a:ext cx="10852785" cy="441960"/>
          </a:xfrm>
        </p:spPr>
        <p:txBody>
          <a:bodyPr/>
          <a:p>
            <a:pPr algn="ctr"/>
            <a:r>
              <a:rPr>
                <a:sym typeface="+mn-ea"/>
              </a:rPr>
              <a:t>顺序表</a:t>
            </a:r>
            <a:endParaRPr lang="zh-CN" altLang="en-US"/>
          </a:p>
        </p:txBody>
      </p:sp>
      <p:sp>
        <p:nvSpPr>
          <p:cNvPr id="3" name="内容占位符 2"/>
          <p:cNvSpPr>
            <a:spLocks noGrp="1"/>
          </p:cNvSpPr>
          <p:nvPr>
            <p:ph idx="1"/>
          </p:nvPr>
        </p:nvSpPr>
        <p:spPr>
          <a:xfrm>
            <a:off x="669925" y="1170940"/>
            <a:ext cx="10852150" cy="5170170"/>
          </a:xfrm>
        </p:spPr>
        <p:txBody>
          <a:bodyPr/>
          <a:p>
            <a:pPr marL="0" indent="0">
              <a:buNone/>
            </a:pPr>
            <a:r>
              <a:rPr lang="zh-CN" altLang="en-US" sz="2400">
                <a:solidFill>
                  <a:schemeClr val="accent1"/>
                </a:solidFill>
                <a:effectLst>
                  <a:outerShdw blurRad="38100" dist="25400" dir="5400000" algn="ctr" rotWithShape="0">
                    <a:srgbClr val="6E747A">
                      <a:alpha val="43000"/>
                    </a:srgbClr>
                  </a:outerShdw>
                </a:effectLst>
              </a:rPr>
              <a:t>时间复杂度：</a:t>
            </a:r>
            <a:endParaRPr lang="zh-CN" altLang="en-US" sz="2400">
              <a:solidFill>
                <a:schemeClr val="accent1"/>
              </a:solidFill>
              <a:effectLst>
                <a:outerShdw blurRad="38100" dist="25400" dir="5400000" algn="ctr" rotWithShape="0">
                  <a:srgbClr val="6E747A">
                    <a:alpha val="43000"/>
                  </a:srgbClr>
                </a:outerShdw>
              </a:effectLst>
            </a:endParaRPr>
          </a:p>
          <a:p>
            <a:pPr marL="0" indent="0">
              <a:buNone/>
            </a:pPr>
            <a:r>
              <a:rPr lang="en-US" altLang="zh-CN" sz="2400">
                <a:solidFill>
                  <a:schemeClr val="accent1"/>
                </a:solidFill>
                <a:effectLst>
                  <a:outerShdw blurRad="38100" dist="25400" dir="5400000" algn="ctr" rotWithShape="0">
                    <a:srgbClr val="6E747A">
                      <a:alpha val="43000"/>
                    </a:srgbClr>
                  </a:outerShdw>
                </a:effectLst>
              </a:rPr>
              <a:t>1.</a:t>
            </a:r>
            <a:r>
              <a:rPr sz="2400">
                <a:solidFill>
                  <a:schemeClr val="accent1"/>
                </a:solidFill>
                <a:effectLst>
                  <a:outerShdw blurRad="38100" dist="25400" dir="5400000" algn="ctr" rotWithShape="0">
                    <a:srgbClr val="6E747A">
                      <a:alpha val="43000"/>
                    </a:srgbClr>
                  </a:outerShdw>
                </a:effectLst>
              </a:rPr>
              <a:t>查找：</a:t>
            </a:r>
            <a:r>
              <a:rPr lang="en-US" altLang="zh-CN" sz="2400">
                <a:solidFill>
                  <a:schemeClr val="accent1"/>
                </a:solidFill>
                <a:effectLst>
                  <a:outerShdw blurRad="38100" dist="25400" dir="5400000" algn="ctr" rotWithShape="0">
                    <a:srgbClr val="6E747A">
                      <a:alpha val="43000"/>
                    </a:srgbClr>
                  </a:outerShdw>
                </a:effectLst>
              </a:rPr>
              <a:t>O(n)</a:t>
            </a:r>
            <a:endParaRPr lang="en-US" altLang="zh-CN" sz="2400">
              <a:solidFill>
                <a:schemeClr val="accent1"/>
              </a:solidFill>
              <a:effectLst>
                <a:outerShdw blurRad="38100" dist="25400" dir="5400000" algn="ctr" rotWithShape="0">
                  <a:srgbClr val="6E747A">
                    <a:alpha val="43000"/>
                  </a:srgbClr>
                </a:outerShdw>
              </a:effectLst>
            </a:endParaRPr>
          </a:p>
          <a:p>
            <a:pPr marL="0" indent="0">
              <a:buNone/>
            </a:pPr>
            <a:r>
              <a:rPr lang="en-US" altLang="zh-CN" sz="2400">
                <a:solidFill>
                  <a:schemeClr val="accent1"/>
                </a:solidFill>
                <a:effectLst>
                  <a:outerShdw blurRad="38100" dist="25400" dir="5400000" algn="ctr" rotWithShape="0">
                    <a:srgbClr val="6E747A">
                      <a:alpha val="43000"/>
                    </a:srgbClr>
                  </a:outerShdw>
                </a:effectLst>
              </a:rPr>
              <a:t>2.</a:t>
            </a:r>
            <a:r>
              <a:rPr sz="2400">
                <a:solidFill>
                  <a:schemeClr val="accent1"/>
                </a:solidFill>
                <a:effectLst>
                  <a:outerShdw blurRad="38100" dist="25400" dir="5400000" algn="ctr" rotWithShape="0">
                    <a:srgbClr val="6E747A">
                      <a:alpha val="43000"/>
                    </a:srgbClr>
                  </a:outerShdw>
                </a:effectLst>
              </a:rPr>
              <a:t>插入：</a:t>
            </a:r>
            <a:r>
              <a:rPr lang="en-US" altLang="zh-CN" sz="2400">
                <a:solidFill>
                  <a:schemeClr val="accent1"/>
                </a:solidFill>
                <a:effectLst>
                  <a:outerShdw blurRad="38100" dist="25400" dir="5400000" algn="ctr" rotWithShape="0">
                    <a:srgbClr val="6E747A">
                      <a:alpha val="43000"/>
                    </a:srgbClr>
                  </a:outerShdw>
                </a:effectLst>
              </a:rPr>
              <a:t>O(n)</a:t>
            </a:r>
            <a:endParaRPr lang="en-US" altLang="zh-CN" sz="2400">
              <a:solidFill>
                <a:schemeClr val="accent1"/>
              </a:solidFill>
              <a:effectLst>
                <a:outerShdw blurRad="38100" dist="25400" dir="5400000" algn="ctr" rotWithShape="0">
                  <a:srgbClr val="6E747A">
                    <a:alpha val="43000"/>
                  </a:srgbClr>
                </a:outerShdw>
              </a:effectLst>
            </a:endParaRPr>
          </a:p>
          <a:p>
            <a:pPr marL="0" indent="0">
              <a:buNone/>
            </a:pPr>
            <a:r>
              <a:rPr lang="en-US" altLang="zh-CN" sz="2400">
                <a:solidFill>
                  <a:schemeClr val="accent1"/>
                </a:solidFill>
                <a:effectLst>
                  <a:outerShdw blurRad="38100" dist="25400" dir="5400000" algn="ctr" rotWithShape="0">
                    <a:srgbClr val="6E747A">
                      <a:alpha val="43000"/>
                    </a:srgbClr>
                  </a:outerShdw>
                </a:effectLst>
              </a:rPr>
              <a:t>3.</a:t>
            </a:r>
            <a:r>
              <a:rPr sz="2400">
                <a:solidFill>
                  <a:schemeClr val="accent1"/>
                </a:solidFill>
                <a:effectLst>
                  <a:outerShdw blurRad="38100" dist="25400" dir="5400000" algn="ctr" rotWithShape="0">
                    <a:srgbClr val="6E747A">
                      <a:alpha val="43000"/>
                    </a:srgbClr>
                  </a:outerShdw>
                </a:effectLst>
              </a:rPr>
              <a:t>删除：</a:t>
            </a:r>
            <a:r>
              <a:rPr lang="en-US" altLang="zh-CN" sz="2400">
                <a:solidFill>
                  <a:schemeClr val="accent1"/>
                </a:solidFill>
                <a:effectLst>
                  <a:outerShdw blurRad="38100" dist="25400" dir="5400000" algn="ctr" rotWithShape="0">
                    <a:srgbClr val="6E747A">
                      <a:alpha val="43000"/>
                    </a:srgbClr>
                  </a:outerShdw>
                </a:effectLst>
              </a:rPr>
              <a:t>O(n)</a:t>
            </a:r>
            <a:endParaRPr lang="en-US" altLang="zh-CN" sz="2400">
              <a:solidFill>
                <a:schemeClr val="accent1"/>
              </a:solidFill>
              <a:effectLst>
                <a:outerShdw blurRad="38100" dist="25400" dir="5400000" algn="ctr" rotWithShape="0">
                  <a:srgbClr val="6E747A">
                    <a:alpha val="43000"/>
                  </a:srgbClr>
                </a:outerShdw>
              </a:effectLst>
            </a:endParaRPr>
          </a:p>
          <a:p>
            <a:pPr marL="0" indent="0">
              <a:buNone/>
            </a:pPr>
            <a:r>
              <a:rPr lang="en-US" altLang="zh-CN" sz="2400">
                <a:solidFill>
                  <a:schemeClr val="accent1"/>
                </a:solidFill>
                <a:effectLst>
                  <a:outerShdw blurRad="38100" dist="25400" dir="5400000" algn="ctr" rotWithShape="0">
                    <a:srgbClr val="6E747A">
                      <a:alpha val="43000"/>
                    </a:srgbClr>
                  </a:outerShdw>
                </a:effectLst>
              </a:rPr>
              <a:t>4.</a:t>
            </a:r>
            <a:r>
              <a:rPr sz="2400">
                <a:solidFill>
                  <a:schemeClr val="accent1"/>
                </a:solidFill>
                <a:effectLst>
                  <a:outerShdw blurRad="38100" dist="25400" dir="5400000" algn="ctr" rotWithShape="0">
                    <a:srgbClr val="6E747A">
                      <a:alpha val="43000"/>
                    </a:srgbClr>
                  </a:outerShdw>
                </a:effectLst>
              </a:rPr>
              <a:t>随机读取：</a:t>
            </a:r>
            <a:r>
              <a:rPr lang="en-US" altLang="zh-CN" sz="2400">
                <a:solidFill>
                  <a:schemeClr val="accent1"/>
                </a:solidFill>
                <a:effectLst>
                  <a:outerShdw blurRad="38100" dist="25400" dir="5400000" algn="ctr" rotWithShape="0">
                    <a:srgbClr val="6E747A">
                      <a:alpha val="43000"/>
                    </a:srgbClr>
                  </a:outerShdw>
                </a:effectLst>
              </a:rPr>
              <a:t>O(1)</a:t>
            </a:r>
            <a:endParaRPr lang="en-US" altLang="zh-CN" sz="2400">
              <a:solidFill>
                <a:schemeClr val="accent1"/>
              </a:solidFill>
              <a:effectLst>
                <a:outerShdw blurRad="38100" dist="25400" dir="5400000" algn="ctr" rotWithShape="0">
                  <a:srgbClr val="6E747A">
                    <a:alpha val="43000"/>
                  </a:srgbClr>
                </a:outerShdw>
              </a:effectLst>
            </a:endParaRPr>
          </a:p>
          <a:p>
            <a:pPr marL="0" indent="0">
              <a:buNone/>
            </a:pPr>
            <a:endParaRPr lang="en-US" altLang="zh-CN"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t>链表</a:t>
            </a:r>
          </a:p>
        </p:txBody>
      </p:sp>
      <p:sp>
        <p:nvSpPr>
          <p:cNvPr id="3" name="内容占位符 2"/>
          <p:cNvSpPr>
            <a:spLocks noGrp="1"/>
          </p:cNvSpPr>
          <p:nvPr>
            <p:ph idx="1"/>
          </p:nvPr>
        </p:nvSpPr>
        <p:spPr/>
        <p:txBody>
          <a:bodyPr/>
          <a:p>
            <a:pPr marL="0" indent="0">
              <a:buNone/>
            </a:pPr>
            <a:r>
              <a:rPr sz="2400">
                <a:solidFill>
                  <a:schemeClr val="accent1"/>
                </a:solidFill>
                <a:effectLst>
                  <a:outerShdw blurRad="38100" dist="25400" dir="5400000" algn="ctr" rotWithShape="0">
                    <a:srgbClr val="6E747A">
                      <a:alpha val="43000"/>
                    </a:srgbClr>
                  </a:outerShdw>
                </a:effectLst>
              </a:rPr>
              <a:t>链表是一种物理存储单元上非连续、非顺序的存储结构，数据元素的逻辑顺序是通过链表中的指针链接次序实现的。链表由一系列结点（链表中每一个元素称为结点）组成，结点可以在运行时动态生成。每个结点包括两个部分：一个是存储数据元素的数据域，另一个是存储下一个结点地址的指针域。 相比于线性表顺序结构，操作复杂。</a:t>
            </a:r>
            <a:endParaRPr sz="2400">
              <a:solidFill>
                <a:schemeClr val="accent1"/>
              </a:solidFill>
              <a:effectLst>
                <a:outerShdw blurRad="38100" dist="25400" dir="5400000" algn="ctr" rotWithShape="0">
                  <a:srgbClr val="6E747A">
                    <a:alpha val="43000"/>
                  </a:srgbClr>
                </a:outerShdw>
              </a:effectLst>
            </a:endParaRPr>
          </a:p>
          <a:p>
            <a:pPr marL="0" indent="0">
              <a:buNone/>
            </a:pPr>
            <a:endParaRPr sz="2400">
              <a:solidFill>
                <a:schemeClr val="accent1"/>
              </a:solidFill>
              <a:effectLst>
                <a:outerShdw blurRad="38100" dist="25400" dir="5400000" algn="ctr" rotWithShape="0">
                  <a:srgbClr val="6E747A">
                    <a:alpha val="43000"/>
                  </a:srgbClr>
                </a:outerShdw>
              </a:effectLst>
            </a:endParaRPr>
          </a:p>
          <a:p>
            <a:pPr marL="0" indent="0">
              <a:buNone/>
            </a:pPr>
            <a:r>
              <a:rPr sz="2400">
                <a:solidFill>
                  <a:schemeClr val="accent1"/>
                </a:solidFill>
                <a:effectLst>
                  <a:outerShdw blurRad="38100" dist="25400" dir="5400000" algn="ctr" rotWithShape="0">
                    <a:srgbClr val="6E747A">
                      <a:alpha val="43000"/>
                    </a:srgbClr>
                  </a:outerShdw>
                </a:effectLst>
                <a:sym typeface="+mn-ea"/>
              </a:rPr>
              <a:t>通常在单链表的开始结点之前附设一个类型相同的标志结点，称之为头结点。这是通常的一种习惯。加上头结点之后，无论单链表是否为空，头指针始终指向头结点。</a:t>
            </a:r>
            <a:endParaRPr lang="zh-CN" altLang="en-US" sz="2400">
              <a:solidFill>
                <a:schemeClr val="accent1"/>
              </a:solidFill>
              <a:effectLst>
                <a:outerShdw blurRad="38100" dist="25400" dir="5400000" algn="ctr" rotWithShape="0">
                  <a:srgbClr val="6E747A">
                    <a:alpha val="43000"/>
                  </a:srgbClr>
                </a:outerShdw>
              </a:effectLst>
            </a:endParaRPr>
          </a:p>
          <a:p>
            <a:pPr marL="0" indent="0">
              <a:buNone/>
            </a:pPr>
            <a:endParaRPr lang="zh-CN" altLang="en-US"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t>单链表</a:t>
            </a:r>
          </a:p>
        </p:txBody>
      </p:sp>
      <p:sp>
        <p:nvSpPr>
          <p:cNvPr id="3" name="内容占位符 2"/>
          <p:cNvSpPr>
            <a:spLocks noGrp="1"/>
          </p:cNvSpPr>
          <p:nvPr>
            <p:ph idx="1"/>
          </p:nvPr>
        </p:nvSpPr>
        <p:spPr/>
        <p:txBody>
          <a:bodyPr/>
          <a:p>
            <a:pPr marL="0" indent="0">
              <a:buNone/>
            </a:pPr>
            <a:r>
              <a:rPr sz="2400">
                <a:solidFill>
                  <a:schemeClr val="accent1"/>
                </a:solidFill>
                <a:effectLst>
                  <a:outerShdw blurRad="38100" dist="25400" dir="5400000" algn="ctr" rotWithShape="0">
                    <a:srgbClr val="6E747A">
                      <a:alpha val="43000"/>
                    </a:srgbClr>
                  </a:outerShdw>
                </a:effectLst>
              </a:rPr>
              <a:t>操作：</a:t>
            </a:r>
            <a:endParaRPr sz="2400">
              <a:solidFill>
                <a:schemeClr val="accent1"/>
              </a:solidFill>
              <a:effectLst>
                <a:outerShdw blurRad="38100" dist="25400" dir="5400000" algn="ctr" rotWithShape="0">
                  <a:srgbClr val="6E747A">
                    <a:alpha val="43000"/>
                  </a:srgbClr>
                </a:outerShdw>
              </a:effectLst>
            </a:endParaRPr>
          </a:p>
          <a:p>
            <a:pPr marL="0" indent="0">
              <a:buNone/>
            </a:pPr>
            <a:r>
              <a:rPr lang="en-US" altLang="zh-CN" sz="2400">
                <a:solidFill>
                  <a:schemeClr val="accent1"/>
                </a:solidFill>
                <a:effectLst>
                  <a:outerShdw blurRad="38100" dist="25400" dir="5400000" algn="ctr" rotWithShape="0">
                    <a:srgbClr val="6E747A">
                      <a:alpha val="43000"/>
                    </a:srgbClr>
                  </a:outerShdw>
                </a:effectLst>
              </a:rPr>
              <a:t>1.</a:t>
            </a:r>
            <a:r>
              <a:rPr sz="2400">
                <a:solidFill>
                  <a:schemeClr val="accent1"/>
                </a:solidFill>
                <a:effectLst>
                  <a:outerShdw blurRad="38100" dist="25400" dir="5400000" algn="ctr" rotWithShape="0">
                    <a:srgbClr val="6E747A">
                      <a:alpha val="43000"/>
                    </a:srgbClr>
                  </a:outerShdw>
                </a:effectLst>
              </a:rPr>
              <a:t>按位查找</a:t>
            </a:r>
            <a:r>
              <a:rPr lang="en-US" altLang="zh-CN" sz="2400">
                <a:solidFill>
                  <a:schemeClr val="accent1"/>
                </a:solidFill>
                <a:effectLst>
                  <a:outerShdw blurRad="38100" dist="25400" dir="5400000" algn="ctr" rotWithShape="0">
                    <a:srgbClr val="6E747A">
                      <a:alpha val="43000"/>
                    </a:srgbClr>
                  </a:outerShdw>
                </a:effectLst>
              </a:rPr>
              <a:t> O(n)</a:t>
            </a:r>
            <a:endParaRPr sz="2400">
              <a:solidFill>
                <a:schemeClr val="accent1"/>
              </a:solidFill>
              <a:effectLst>
                <a:outerShdw blurRad="38100" dist="25400" dir="5400000" algn="ctr" rotWithShape="0">
                  <a:srgbClr val="6E747A">
                    <a:alpha val="43000"/>
                  </a:srgbClr>
                </a:outerShdw>
              </a:effectLst>
            </a:endParaRPr>
          </a:p>
          <a:p>
            <a:pPr marL="0" indent="0">
              <a:buNone/>
            </a:pPr>
            <a:r>
              <a:rPr lang="en-US" altLang="zh-CN" sz="2400">
                <a:solidFill>
                  <a:schemeClr val="accent1"/>
                </a:solidFill>
                <a:effectLst>
                  <a:outerShdw blurRad="38100" dist="25400" dir="5400000" algn="ctr" rotWithShape="0">
                    <a:srgbClr val="6E747A">
                      <a:alpha val="43000"/>
                    </a:srgbClr>
                  </a:outerShdw>
                </a:effectLst>
              </a:rPr>
              <a:t>2.</a:t>
            </a:r>
            <a:r>
              <a:rPr sz="2400">
                <a:solidFill>
                  <a:schemeClr val="accent1"/>
                </a:solidFill>
                <a:effectLst>
                  <a:outerShdw blurRad="38100" dist="25400" dir="5400000" algn="ctr" rotWithShape="0">
                    <a:srgbClr val="6E747A">
                      <a:alpha val="43000"/>
                    </a:srgbClr>
                  </a:outerShdw>
                </a:effectLst>
              </a:rPr>
              <a:t>插入操作</a:t>
            </a:r>
            <a:r>
              <a:rPr lang="en-US" altLang="zh-CN" sz="2400">
                <a:solidFill>
                  <a:schemeClr val="accent1"/>
                </a:solidFill>
                <a:effectLst>
                  <a:outerShdw blurRad="38100" dist="25400" dir="5400000" algn="ctr" rotWithShape="0">
                    <a:srgbClr val="6E747A">
                      <a:alpha val="43000"/>
                    </a:srgbClr>
                  </a:outerShdw>
                </a:effectLst>
              </a:rPr>
              <a:t> O(</a:t>
            </a:r>
            <a:r>
              <a:rPr lang="en-US" altLang="zh-CN" sz="2400">
                <a:solidFill>
                  <a:schemeClr val="accent1"/>
                </a:solidFill>
                <a:effectLst>
                  <a:outerShdw blurRad="38100" dist="25400" dir="5400000" algn="ctr" rotWithShape="0">
                    <a:srgbClr val="6E747A">
                      <a:alpha val="43000"/>
                    </a:srgbClr>
                  </a:outerShdw>
                </a:effectLst>
              </a:rPr>
              <a:t>n)</a:t>
            </a:r>
            <a:endParaRPr sz="2400">
              <a:solidFill>
                <a:schemeClr val="accent1"/>
              </a:solidFill>
              <a:effectLst>
                <a:outerShdw blurRad="38100" dist="25400" dir="5400000" algn="ctr" rotWithShape="0">
                  <a:srgbClr val="6E747A">
                    <a:alpha val="43000"/>
                  </a:srgbClr>
                </a:outerShdw>
              </a:effectLst>
            </a:endParaRPr>
          </a:p>
          <a:p>
            <a:pPr marL="0" indent="0">
              <a:buNone/>
            </a:pPr>
            <a:r>
              <a:rPr lang="en-US" altLang="zh-CN" sz="2400">
                <a:solidFill>
                  <a:schemeClr val="accent1"/>
                </a:solidFill>
                <a:effectLst>
                  <a:outerShdw blurRad="38100" dist="25400" dir="5400000" algn="ctr" rotWithShape="0">
                    <a:srgbClr val="6E747A">
                      <a:alpha val="43000"/>
                    </a:srgbClr>
                  </a:outerShdw>
                </a:effectLst>
              </a:rPr>
              <a:t>3.</a:t>
            </a:r>
            <a:r>
              <a:rPr sz="2400">
                <a:solidFill>
                  <a:schemeClr val="accent1"/>
                </a:solidFill>
                <a:effectLst>
                  <a:outerShdw blurRad="38100" dist="25400" dir="5400000" algn="ctr" rotWithShape="0">
                    <a:srgbClr val="6E747A">
                      <a:alpha val="43000"/>
                    </a:srgbClr>
                  </a:outerShdw>
                </a:effectLst>
              </a:rPr>
              <a:t>删除操作</a:t>
            </a:r>
            <a:r>
              <a:rPr lang="en-US" altLang="zh-CN" sz="2400">
                <a:solidFill>
                  <a:schemeClr val="accent1"/>
                </a:solidFill>
                <a:effectLst>
                  <a:outerShdw blurRad="38100" dist="25400" dir="5400000" algn="ctr" rotWithShape="0">
                    <a:srgbClr val="6E747A">
                      <a:alpha val="43000"/>
                    </a:srgbClr>
                  </a:outerShdw>
                </a:effectLst>
              </a:rPr>
              <a:t> O(n)</a:t>
            </a:r>
            <a:endParaRPr sz="2400">
              <a:solidFill>
                <a:schemeClr val="accent1"/>
              </a:solidFill>
              <a:effectLst>
                <a:outerShdw blurRad="38100" dist="25400" dir="5400000" algn="ctr" rotWithShape="0">
                  <a:srgbClr val="6E747A">
                    <a:alpha val="43000"/>
                  </a:srgbClr>
                </a:outerShdw>
              </a:effectLst>
            </a:endParaRPr>
          </a:p>
          <a:p>
            <a:pPr marL="0" indent="0">
              <a:buNone/>
            </a:pPr>
            <a:r>
              <a:rPr lang="en-US" altLang="zh-CN" sz="2400">
                <a:solidFill>
                  <a:schemeClr val="accent1"/>
                </a:solidFill>
                <a:effectLst>
                  <a:outerShdw blurRad="38100" dist="25400" dir="5400000" algn="ctr" rotWithShape="0">
                    <a:srgbClr val="6E747A">
                      <a:alpha val="43000"/>
                    </a:srgbClr>
                  </a:outerShdw>
                </a:effectLst>
              </a:rPr>
              <a:t>4.</a:t>
            </a:r>
            <a:r>
              <a:rPr sz="2400">
                <a:solidFill>
                  <a:schemeClr val="accent1"/>
                </a:solidFill>
                <a:effectLst>
                  <a:outerShdw blurRad="38100" dist="25400" dir="5400000" algn="ctr" rotWithShape="0">
                    <a:srgbClr val="6E747A">
                      <a:alpha val="43000"/>
                    </a:srgbClr>
                  </a:outerShdw>
                </a:effectLst>
              </a:rPr>
              <a:t>按值查找</a:t>
            </a:r>
            <a:r>
              <a:rPr lang="en-US" altLang="zh-CN" sz="2400">
                <a:solidFill>
                  <a:schemeClr val="accent1"/>
                </a:solidFill>
                <a:effectLst>
                  <a:outerShdw blurRad="38100" dist="25400" dir="5400000" algn="ctr" rotWithShape="0">
                    <a:srgbClr val="6E747A">
                      <a:alpha val="43000"/>
                    </a:srgbClr>
                  </a:outerShdw>
                </a:effectLst>
              </a:rPr>
              <a:t> O(n)</a:t>
            </a:r>
            <a:endParaRPr lang="en-US" altLang="zh-CN"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t>单链表</a:t>
            </a:r>
          </a:p>
        </p:txBody>
      </p:sp>
      <p:sp>
        <p:nvSpPr>
          <p:cNvPr id="3" name="内容占位符 2"/>
          <p:cNvSpPr>
            <a:spLocks noGrp="1"/>
          </p:cNvSpPr>
          <p:nvPr>
            <p:ph idx="1"/>
          </p:nvPr>
        </p:nvSpPr>
        <p:spPr/>
        <p:txBody>
          <a:bodyPr/>
          <a:p>
            <a:r>
              <a:rPr sz="2400">
                <a:solidFill>
                  <a:schemeClr val="accent1"/>
                </a:solidFill>
                <a:effectLst>
                  <a:outerShdw blurRad="38100" dist="25400" dir="5400000" algn="ctr" rotWithShape="0">
                    <a:srgbClr val="6E747A">
                      <a:alpha val="43000"/>
                    </a:srgbClr>
                  </a:outerShdw>
                </a:effectLst>
                <a:ea typeface="方正书宋_GBK" charset="-122"/>
                <a:sym typeface="+mn-ea"/>
              </a:rPr>
              <a:t>作为一般规律，若需频繁查找却很少进行插入和删除操作，或其操作和数据元素在线性表中的位置密切相关时，宜采用顺序表作为存储结构。若需频繁进行插入和删除操作，则宜采用链表作为存储结构。</a:t>
            </a:r>
            <a:endParaRPr sz="2400">
              <a:solidFill>
                <a:schemeClr val="accent1"/>
              </a:solidFill>
              <a:effectLst>
                <a:outerShdw blurRad="38100" dist="25400" dir="5400000" algn="ctr" rotWithShape="0">
                  <a:srgbClr val="6E747A">
                    <a:alpha val="43000"/>
                  </a:srgbClr>
                </a:outerShdw>
              </a:effectLst>
              <a:ea typeface="方正书宋_GBK" charset="-122"/>
              <a:sym typeface="+mn-ea"/>
            </a:endParaRPr>
          </a:p>
          <a:p>
            <a:r>
              <a:rPr lang="zh-CN" altLang="en-US" sz="2400">
                <a:solidFill>
                  <a:schemeClr val="accent1"/>
                </a:solidFill>
                <a:effectLst>
                  <a:outerShdw blurRad="38100" dist="25400" dir="5400000" algn="ctr" rotWithShape="0">
                    <a:srgbClr val="6E747A">
                      <a:alpha val="43000"/>
                    </a:srgbClr>
                  </a:outerShdw>
                </a:effectLst>
                <a:ea typeface="方正书宋_GBK" charset="-122"/>
                <a:sym typeface="+mn-ea"/>
              </a:rPr>
              <a:t>一般而言，我们不知道数据的大小，这时使用链表会更</a:t>
            </a:r>
            <a:r>
              <a:rPr lang="zh-CN" altLang="en-US" sz="2400">
                <a:solidFill>
                  <a:schemeClr val="accent1"/>
                </a:solidFill>
                <a:effectLst>
                  <a:outerShdw blurRad="38100" dist="25400" dir="5400000" algn="ctr" rotWithShape="0">
                    <a:srgbClr val="6E747A">
                      <a:alpha val="43000"/>
                    </a:srgbClr>
                  </a:outerShdw>
                </a:effectLst>
                <a:ea typeface="方正书宋_GBK" charset="-122"/>
                <a:sym typeface="+mn-ea"/>
              </a:rPr>
              <a:t>便捷。</a:t>
            </a:r>
            <a:endParaRPr lang="zh-CN" altLang="en-US" sz="2400">
              <a:solidFill>
                <a:schemeClr val="accent1"/>
              </a:solidFill>
              <a:effectLst>
                <a:outerShdw blurRad="38100" dist="25400" dir="5400000" algn="ctr" rotWithShape="0">
                  <a:srgbClr val="6E747A">
                    <a:alpha val="43000"/>
                  </a:srgbClr>
                </a:outerShdw>
              </a:effectLst>
              <a:ea typeface="方正书宋_GBK" charset="-122"/>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t>链表</a:t>
            </a:r>
          </a:p>
        </p:txBody>
      </p:sp>
      <p:sp>
        <p:nvSpPr>
          <p:cNvPr id="3" name="内容占位符 2"/>
          <p:cNvSpPr>
            <a:spLocks noGrp="1"/>
          </p:cNvSpPr>
          <p:nvPr>
            <p:ph idx="1"/>
          </p:nvPr>
        </p:nvSpPr>
        <p:spPr/>
        <p:txBody>
          <a:bodyPr/>
          <a:p>
            <a:r>
              <a:rPr lang="zh-CN" altLang="en-US" sz="2400">
                <a:solidFill>
                  <a:schemeClr val="accent1"/>
                </a:solidFill>
                <a:effectLst>
                  <a:outerShdw blurRad="38100" dist="25400" dir="5400000" algn="ctr" rotWithShape="0">
                    <a:srgbClr val="6E747A">
                      <a:alpha val="43000"/>
                    </a:srgbClr>
                  </a:outerShdw>
                </a:effectLst>
              </a:rPr>
              <a:t>双链表</a:t>
            </a:r>
            <a:endParaRPr lang="zh-CN" altLang="en-US" sz="2400">
              <a:solidFill>
                <a:schemeClr val="accent1"/>
              </a:solidFill>
              <a:effectLst>
                <a:outerShdw blurRad="38100" dist="25400" dir="5400000" algn="ctr" rotWithShape="0">
                  <a:srgbClr val="6E747A">
                    <a:alpha val="43000"/>
                  </a:srgbClr>
                </a:outerShdw>
              </a:effectLst>
            </a:endParaRPr>
          </a:p>
          <a:p>
            <a:r>
              <a:rPr lang="zh-CN" altLang="en-US" sz="2400">
                <a:solidFill>
                  <a:schemeClr val="accent1"/>
                </a:solidFill>
                <a:effectLst>
                  <a:outerShdw blurRad="38100" dist="25400" dir="5400000" algn="ctr" rotWithShape="0">
                    <a:srgbClr val="6E747A">
                      <a:alpha val="43000"/>
                    </a:srgbClr>
                  </a:outerShdw>
                </a:effectLst>
              </a:rPr>
              <a:t>循环链表</a:t>
            </a:r>
            <a:endParaRPr lang="zh-CN" altLang="en-US" sz="2400">
              <a:solidFill>
                <a:schemeClr val="accent1"/>
              </a:solidFill>
              <a:effectLst>
                <a:outerShdw blurRad="38100" dist="25400" dir="5400000" algn="ctr" rotWithShape="0">
                  <a:srgbClr val="6E747A">
                    <a:alpha val="43000"/>
                  </a:srgbClr>
                </a:outerShdw>
              </a:effectLst>
            </a:endParaRPr>
          </a:p>
          <a:p>
            <a:r>
              <a:rPr lang="zh-CN" altLang="en-US" sz="2400">
                <a:solidFill>
                  <a:schemeClr val="accent1"/>
                </a:solidFill>
                <a:effectLst>
                  <a:outerShdw blurRad="38100" dist="25400" dir="5400000" algn="ctr" rotWithShape="0">
                    <a:srgbClr val="6E747A">
                      <a:alpha val="43000"/>
                    </a:srgbClr>
                  </a:outerShdw>
                </a:effectLst>
              </a:rPr>
              <a:t>静态链表</a:t>
            </a:r>
            <a:endParaRPr lang="zh-CN" altLang="en-US"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静态</a:t>
            </a:r>
            <a:r>
              <a:rPr lang="zh-CN" altLang="en-US"/>
              <a:t>链表</a:t>
            </a:r>
            <a:endParaRPr lang="zh-CN" altLang="en-US"/>
          </a:p>
        </p:txBody>
      </p:sp>
      <p:sp>
        <p:nvSpPr>
          <p:cNvPr id="3" name="内容占位符 2"/>
          <p:cNvSpPr>
            <a:spLocks noGrp="1"/>
          </p:cNvSpPr>
          <p:nvPr>
            <p:ph idx="1"/>
          </p:nvPr>
        </p:nvSpPr>
        <p:spPr/>
        <p:txBody>
          <a:bodyPr/>
          <a:p>
            <a:r>
              <a:rPr sz="2400">
                <a:solidFill>
                  <a:schemeClr val="accent1"/>
                </a:solidFill>
                <a:effectLst>
                  <a:outerShdw blurRad="38100" dist="25400" dir="5400000" algn="ctr" rotWithShape="0">
                    <a:srgbClr val="6E747A">
                      <a:alpha val="43000"/>
                    </a:srgbClr>
                  </a:outerShdw>
                </a:effectLst>
                <a:sym typeface="+mn-ea"/>
              </a:rPr>
              <a:t>静态链表用数组来表示单链表，用数组元素的下标来模拟单链表的指针。静态链表的每个数组元素由两个域构成：</a:t>
            </a:r>
            <a:r>
              <a:rPr lang="en-US" altLang="zh-CN" sz="2400">
                <a:solidFill>
                  <a:schemeClr val="accent1"/>
                </a:solidFill>
                <a:effectLst>
                  <a:outerShdw blurRad="38100" dist="25400" dir="5400000" algn="ctr" rotWithShape="0">
                    <a:srgbClr val="6E747A">
                      <a:alpha val="43000"/>
                    </a:srgbClr>
                  </a:outerShdw>
                </a:effectLst>
                <a:sym typeface="+mn-ea"/>
              </a:rPr>
              <a:t>data </a:t>
            </a:r>
            <a:r>
              <a:rPr sz="2400">
                <a:solidFill>
                  <a:schemeClr val="accent1"/>
                </a:solidFill>
                <a:effectLst>
                  <a:outerShdw blurRad="38100" dist="25400" dir="5400000" algn="ctr" rotWithShape="0">
                    <a:srgbClr val="6E747A">
                      <a:alpha val="43000"/>
                    </a:srgbClr>
                  </a:outerShdw>
                </a:effectLst>
                <a:sym typeface="+mn-ea"/>
              </a:rPr>
              <a:t>域存放数据元素，</a:t>
            </a:r>
            <a:r>
              <a:rPr lang="en-US" altLang="zh-CN" sz="2400">
                <a:solidFill>
                  <a:schemeClr val="accent1"/>
                </a:solidFill>
                <a:effectLst>
                  <a:outerShdw blurRad="38100" dist="25400" dir="5400000" algn="ctr" rotWithShape="0">
                    <a:srgbClr val="6E747A">
                      <a:alpha val="43000"/>
                    </a:srgbClr>
                  </a:outerShdw>
                </a:effectLst>
                <a:sym typeface="+mn-ea"/>
              </a:rPr>
              <a:t>next </a:t>
            </a:r>
            <a:r>
              <a:rPr sz="2400">
                <a:solidFill>
                  <a:schemeClr val="accent1"/>
                </a:solidFill>
                <a:effectLst>
                  <a:outerShdw blurRad="38100" dist="25400" dir="5400000" algn="ctr" rotWithShape="0">
                    <a:srgbClr val="6E747A">
                      <a:alpha val="43000"/>
                    </a:srgbClr>
                  </a:outerShdw>
                </a:effectLst>
                <a:sym typeface="+mn-ea"/>
              </a:rPr>
              <a:t>域存放该元素的后继元素所在的数组下标。由于它是利用数组定义的，属于静态存储分配，因此叫做静态链表。</a:t>
            </a:r>
            <a:endParaRPr lang="zh-CN" altLang="en-US" sz="2400">
              <a:solidFill>
                <a:schemeClr val="accent1"/>
              </a:solidFill>
              <a:effectLst>
                <a:outerShdw blurRad="38100" dist="25400" dir="5400000" algn="ctr" rotWithShape="0">
                  <a:srgbClr val="6E747A">
                    <a:alpha val="43000"/>
                  </a:srgbClr>
                </a:outerShdw>
              </a:effectLst>
            </a:endParaRPr>
          </a:p>
          <a:p>
            <a:r>
              <a:rPr sz="2400">
                <a:solidFill>
                  <a:schemeClr val="accent1"/>
                </a:solidFill>
                <a:effectLst>
                  <a:outerShdw blurRad="38100" dist="25400" dir="5400000" algn="ctr" rotWithShape="0">
                    <a:srgbClr val="6E747A">
                      <a:alpha val="43000"/>
                    </a:srgbClr>
                  </a:outerShdw>
                </a:effectLst>
                <a:sym typeface="+mn-ea"/>
              </a:rPr>
              <a:t>静态链表虽然是用数组来存储元素，但在插入和删除操作时，只需要修改游标，不需要移动表中的元素，从而改进了在顺序表中插入和删除操作需要移动大量元素的缺点，但它没有解决连续存储分配带来的表长难以确定的问题。</a:t>
            </a:r>
            <a:endParaRPr lang="zh-CN" altLang="en-US" sz="2400">
              <a:solidFill>
                <a:schemeClr val="accent1"/>
              </a:solidFill>
              <a:effectLst>
                <a:outerShdw blurRad="38100" dist="25400" dir="5400000" algn="ctr" rotWithShape="0">
                  <a:srgbClr val="6E747A">
                    <a:alpha val="43000"/>
                  </a:srgbClr>
                </a:outerShdw>
              </a:effectLst>
            </a:endParaRPr>
          </a:p>
          <a:p>
            <a:endParaRPr lang="zh-CN" altLang="en-US" sz="2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栈</a:t>
            </a:r>
            <a:endParaRPr lang="zh-CN" altLang="en-US"/>
          </a:p>
        </p:txBody>
      </p:sp>
      <p:sp>
        <p:nvSpPr>
          <p:cNvPr id="3" name="内容占位符 2"/>
          <p:cNvSpPr>
            <a:spLocks noGrp="1"/>
          </p:cNvSpPr>
          <p:nvPr>
            <p:ph idx="1"/>
          </p:nvPr>
        </p:nvSpPr>
        <p:spPr/>
        <p:txBody>
          <a:bodyPr>
            <a:scene3d>
              <a:camera prst="orthographicFront"/>
              <a:lightRig rig="threePt" dir="t"/>
            </a:scene3d>
          </a:bodyPr>
          <a:p>
            <a:r>
              <a:rPr sz="2400">
                <a:solidFill>
                  <a:schemeClr val="accent1"/>
                </a:solidFill>
                <a:effectLst>
                  <a:outerShdw blurRad="38100" dist="25400" dir="5400000" algn="ctr" rotWithShape="0">
                    <a:srgbClr val="6E747A">
                      <a:alpha val="43000"/>
                    </a:srgbClr>
                  </a:outerShdw>
                </a:effectLst>
                <a:sym typeface="+mn-ea"/>
              </a:rPr>
              <a:t>栈（stack）又名堆栈，它是一种运算受限的线性表。限定仅在表尾进行插入和删除操作的线性表。这一端被称为栈顶，相对地，把另一端称为栈底。向一个栈插入新元素又称作进栈、入栈或压栈，它是把新元素放到栈顶元素的上面，使之成为新的栈顶元素；从一个栈删除元素又称作出栈或退栈，它是把栈顶元素删除掉，使其相邻的元素成为新的栈顶元素。</a:t>
            </a:r>
            <a:endParaRPr sz="2400">
              <a:solidFill>
                <a:schemeClr val="accent1"/>
              </a:solidFill>
              <a:effectLst>
                <a:outerShdw blurRad="38100" dist="25400" dir="5400000" algn="ctr" rotWithShape="0">
                  <a:srgbClr val="6E747A">
                    <a:alpha val="43000"/>
                  </a:srgbClr>
                </a:outerShdw>
              </a:effectLst>
              <a:sym typeface="+mn-ea"/>
            </a:endParaRPr>
          </a:p>
          <a:p>
            <a:r>
              <a:rPr sz="2400">
                <a:solidFill>
                  <a:schemeClr val="accent1"/>
                </a:solidFill>
                <a:effectLst>
                  <a:outerShdw blurRad="38100" dist="25400" dir="5400000" algn="ctr" rotWithShape="0">
                    <a:srgbClr val="6E747A">
                      <a:alpha val="43000"/>
                    </a:srgbClr>
                  </a:outerShdw>
                </a:effectLst>
                <a:sym typeface="+mn-ea"/>
              </a:rPr>
              <a:t>栈作为一种数据结构，是一种只能在一端进行插入和删除操作的特殊线性表。它按照后进先出</a:t>
            </a:r>
            <a:r>
              <a:rPr lang="en-US" altLang="zh-CN" sz="2400">
                <a:solidFill>
                  <a:schemeClr val="accent1"/>
                </a:solidFill>
                <a:effectLst>
                  <a:outerShdw blurRad="38100" dist="25400" dir="5400000" algn="ctr" rotWithShape="0">
                    <a:srgbClr val="6E747A">
                      <a:alpha val="43000"/>
                    </a:srgbClr>
                  </a:outerShdw>
                </a:effectLst>
                <a:sym typeface="+mn-ea"/>
              </a:rPr>
              <a:t>(L</a:t>
            </a:r>
            <a:r>
              <a:rPr sz="2400">
                <a:solidFill>
                  <a:schemeClr val="accent1"/>
                </a:solidFill>
                <a:effectLst>
                  <a:outerShdw blurRad="38100" dist="25400" dir="5400000" algn="ctr" rotWithShape="0">
                    <a:srgbClr val="6E747A">
                      <a:alpha val="43000"/>
                    </a:srgbClr>
                  </a:outerShdw>
                </a:effectLst>
                <a:sym typeface="+mn-ea"/>
              </a:rPr>
              <a:t>IFO—</a:t>
            </a:r>
            <a:r>
              <a:rPr lang="en-US" altLang="zh-CN" sz="2400">
                <a:solidFill>
                  <a:schemeClr val="accent1"/>
                </a:solidFill>
                <a:effectLst>
                  <a:outerShdw blurRad="38100" dist="25400" dir="5400000" algn="ctr" rotWithShape="0">
                    <a:srgbClr val="6E747A">
                      <a:alpha val="43000"/>
                    </a:srgbClr>
                  </a:outerShdw>
                </a:effectLst>
                <a:sym typeface="+mn-ea"/>
              </a:rPr>
              <a:t>la</a:t>
            </a:r>
            <a:r>
              <a:rPr sz="2400">
                <a:solidFill>
                  <a:schemeClr val="accent1"/>
                </a:solidFill>
                <a:effectLst>
                  <a:outerShdw blurRad="38100" dist="25400" dir="5400000" algn="ctr" rotWithShape="0">
                    <a:srgbClr val="6E747A">
                      <a:alpha val="43000"/>
                    </a:srgbClr>
                  </a:outerShdw>
                </a:effectLst>
                <a:sym typeface="+mn-ea"/>
              </a:rPr>
              <a:t>st in first out</a:t>
            </a:r>
            <a:r>
              <a:rPr lang="en-US" altLang="zh-CN" sz="2400">
                <a:solidFill>
                  <a:schemeClr val="accent1"/>
                </a:solidFill>
                <a:effectLst>
                  <a:outerShdw blurRad="38100" dist="25400" dir="5400000" algn="ctr" rotWithShape="0">
                    <a:srgbClr val="6E747A">
                      <a:alpha val="43000"/>
                    </a:srgbClr>
                  </a:outerShdw>
                </a:effectLst>
                <a:sym typeface="+mn-ea"/>
              </a:rPr>
              <a:t>)</a:t>
            </a:r>
            <a:r>
              <a:rPr sz="2400">
                <a:solidFill>
                  <a:schemeClr val="accent1"/>
                </a:solidFill>
                <a:effectLst>
                  <a:outerShdw blurRad="38100" dist="25400" dir="5400000" algn="ctr" rotWithShape="0">
                    <a:srgbClr val="6E747A">
                      <a:alpha val="43000"/>
                    </a:srgbClr>
                  </a:outerShdw>
                </a:effectLst>
                <a:sym typeface="+mn-ea"/>
              </a:rPr>
              <a:t>的原则存储数据，先进入的数据被压入栈底，最后的数据在栈顶，需要读数据的时候从栈顶开始弹出数据（最后一个数据被第一个读出来）。</a:t>
            </a:r>
            <a:endParaRPr sz="2400">
              <a:solidFill>
                <a:schemeClr val="accent1"/>
              </a:solidFill>
              <a:effectLst>
                <a:outerShdw blurRad="38100" dist="25400" dir="5400000" algn="ctr" rotWithShape="0">
                  <a:srgbClr val="6E747A">
                    <a:alpha val="43000"/>
                  </a:srgbClr>
                </a:outerShdw>
              </a:effectLst>
              <a:sym typeface="+mn-ea"/>
            </a:endParaRPr>
          </a:p>
          <a:p>
            <a:r>
              <a:rPr lang="en-US" altLang="zh-CN" sz="2400">
                <a:solidFill>
                  <a:schemeClr val="accent1"/>
                </a:solidFill>
                <a:effectLst>
                  <a:outerShdw blurRad="38100" dist="25400" dir="5400000" algn="ctr" rotWithShape="0">
                    <a:srgbClr val="6E747A">
                      <a:alpha val="43000"/>
                    </a:srgbClr>
                  </a:outerShdw>
                </a:effectLst>
                <a:sym typeface="+mn-ea"/>
              </a:rPr>
              <a:t>stl : stack</a:t>
            </a:r>
            <a:endParaRPr lang="en-US" altLang="zh-CN" sz="2400">
              <a:solidFill>
                <a:schemeClr val="accent1"/>
              </a:solidFill>
              <a:effectLst>
                <a:outerShdw blurRad="38100" dist="25400" dir="5400000" algn="ctr" rotWithShape="0">
                  <a:srgbClr val="6E747A">
                    <a:alpha val="43000"/>
                  </a:srgbClr>
                </a:outerShdw>
              </a:effectLst>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6"/>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6"/>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6"/>
  <p:tag name="KSO_WM_TEMPLATE_MASTER_THUMB_INDEX" val="12"/>
  <p:tag name="KSO_WM_TEMPLATE_THUMBS_INDEX" val="1、4、7、8、10、11、12、13、15"/>
</p:tagLst>
</file>

<file path=ppt/tags/tag188.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6_1*a*1"/>
  <p:tag name="KSO_WM_TEMPLATE_CATEGORY" val="custom"/>
  <p:tag name="KSO_WM_TEMPLATE_INDEX" val="20206916"/>
  <p:tag name="KSO_WM_UNIT_LAYERLEVEL" val="1"/>
  <p:tag name="KSO_WM_TAG_VERSION" val="1.0"/>
  <p:tag name="KSO_WM_BEAUTIFY_FLAG" val="#wm#"/>
  <p:tag name="KSO_WM_UNIT_PRESET_TEXT" val="空白演示经典风格"/>
</p:tagLst>
</file>

<file path=ppt/tags/tag189.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6916_1*b*1"/>
  <p:tag name="KSO_WM_TEMPLATE_CATEGORY" val="custom"/>
  <p:tag name="KSO_WM_TEMPLATE_INDEX" val="20206916"/>
  <p:tag name="KSO_WM_UNIT_LAYERLEVEL" val="1"/>
  <p:tag name="KSO_WM_TAG_VERSION" val="1.0"/>
  <p:tag name="KSO_WM_BEAUTIFY_FLAG" val="#wm#"/>
  <p:tag name="KSO_WM_UNIT_PRESET_TEXT" val="单击此处添加副标题"/>
  <p:tag name="KSO_WM_UNIT_TEXT_FILL_FORE_SCHEMECOLOR_INDEX_BRIGHTNESS" val="0.15"/>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6_1*f*1"/>
  <p:tag name="KSO_WM_TEMPLATE_CATEGORY" val="custom"/>
  <p:tag name="KSO_WM_TEMPLATE_INDEX" val="20206916"/>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91.xml><?xml version="1.0" encoding="utf-8"?>
<p:tagLst xmlns:p="http://schemas.openxmlformats.org/presentationml/2006/main">
  <p:tag name="KSO_WM_SLIDE_ID" val="custom202069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6"/>
  <p:tag name="KSO_WM_SLIDE_LAYOUT" val="a_b_f"/>
  <p:tag name="KSO_WM_SLIDE_LAYOUT_CNT" val="1_1_1"/>
  <p:tag name="KSO_WM_TEMPLATE_MASTER_THUMB_INDEX" val="12"/>
  <p:tag name="KSO_WM_TEMPLATE_THUMBS_INDEX" val="1、4、7、8、10、11、12、13、15"/>
</p:tagLst>
</file>

<file path=ppt/tags/tag192.xml><?xml version="1.0" encoding="utf-8"?>
<p:tagLst xmlns:p="http://schemas.openxmlformats.org/presentationml/2006/main">
  <p:tag name="KSO_WM_BEAUTIFY_FLAG" val="#wm#"/>
  <p:tag name="KSO_WM_TEMPLATE_CATEGORY" val="custom"/>
  <p:tag name="KSO_WM_TEMPLATE_INDEX" val="20206916"/>
</p:tagLst>
</file>

<file path=ppt/tags/tag193.xml><?xml version="1.0" encoding="utf-8"?>
<p:tagLst xmlns:p="http://schemas.openxmlformats.org/presentationml/2006/main">
  <p:tag name="KSO_WM_BEAUTIFY_FLAG" val="#wm#"/>
  <p:tag name="KSO_WM_TEMPLATE_CATEGORY" val="custom"/>
  <p:tag name="KSO_WM_TEMPLATE_INDEX" val="20206916"/>
</p:tagLst>
</file>

<file path=ppt/tags/tag194.xml><?xml version="1.0" encoding="utf-8"?>
<p:tagLst xmlns:p="http://schemas.openxmlformats.org/presentationml/2006/main">
  <p:tag name="KSO_WM_BEAUTIFY_FLAG" val="#wm#"/>
  <p:tag name="KSO_WM_TEMPLATE_CATEGORY" val="custom"/>
  <p:tag name="KSO_WM_TEMPLATE_INDEX" val="20206916"/>
</p:tagLst>
</file>

<file path=ppt/tags/tag195.xml><?xml version="1.0" encoding="utf-8"?>
<p:tagLst xmlns:p="http://schemas.openxmlformats.org/presentationml/2006/main">
  <p:tag name="KSO_WM_BEAUTIFY_FLAG" val="#wm#"/>
  <p:tag name="KSO_WM_TEMPLATE_CATEGORY" val="custom"/>
  <p:tag name="KSO_WM_TEMPLATE_INDEX" val="20206916"/>
</p:tagLst>
</file>

<file path=ppt/tags/tag196.xml><?xml version="1.0" encoding="utf-8"?>
<p:tagLst xmlns:p="http://schemas.openxmlformats.org/presentationml/2006/main">
  <p:tag name="KSO_WM_BEAUTIFY_FLAG" val="#wm#"/>
  <p:tag name="KSO_WM_TEMPLATE_CATEGORY" val="custom"/>
  <p:tag name="KSO_WM_TEMPLATE_INDEX" val="20206916"/>
</p:tagLst>
</file>

<file path=ppt/tags/tag197.xml><?xml version="1.0" encoding="utf-8"?>
<p:tagLst xmlns:p="http://schemas.openxmlformats.org/presentationml/2006/main">
  <p:tag name="KSO_WM_BEAUTIFY_FLAG" val="#wm#"/>
  <p:tag name="KSO_WM_TEMPLATE_CATEGORY" val="custom"/>
  <p:tag name="KSO_WM_TEMPLATE_INDEX" val="20206916"/>
</p:tagLst>
</file>

<file path=ppt/tags/tag198.xml><?xml version="1.0" encoding="utf-8"?>
<p:tagLst xmlns:p="http://schemas.openxmlformats.org/presentationml/2006/main">
  <p:tag name="KSO_WM_BEAUTIFY_FLAG" val="#wm#"/>
  <p:tag name="KSO_WM_TEMPLATE_CATEGORY" val="custom"/>
  <p:tag name="KSO_WM_TEMPLATE_INDEX" val="20206916"/>
</p:tagLst>
</file>

<file path=ppt/tags/tag199.xml><?xml version="1.0" encoding="utf-8"?>
<p:tagLst xmlns:p="http://schemas.openxmlformats.org/presentationml/2006/main">
  <p:tag name="KSO_WM_BEAUTIFY_FLAG" val="#wm#"/>
  <p:tag name="KSO_WM_TEMPLATE_CATEGORY" val="custom"/>
  <p:tag name="KSO_WM_TEMPLATE_INDEX" val="20206916"/>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6916"/>
</p:tagLst>
</file>

<file path=ppt/tags/tag201.xml><?xml version="1.0" encoding="utf-8"?>
<p:tagLst xmlns:p="http://schemas.openxmlformats.org/presentationml/2006/main">
  <p:tag name="KSO_WM_BEAUTIFY_FLAG" val="#wm#"/>
  <p:tag name="KSO_WM_TEMPLATE_CATEGORY" val="custom"/>
  <p:tag name="KSO_WM_TEMPLATE_INDEX" val="20206916"/>
</p:tagLst>
</file>

<file path=ppt/tags/tag202.xml><?xml version="1.0" encoding="utf-8"?>
<p:tagLst xmlns:p="http://schemas.openxmlformats.org/presentationml/2006/main">
  <p:tag name="KSO_WM_BEAUTIFY_FLAG" val="#wm#"/>
  <p:tag name="KSO_WM_TEMPLATE_CATEGORY" val="custom"/>
  <p:tag name="KSO_WM_TEMPLATE_INDEX" val="20206916"/>
</p:tagLst>
</file>

<file path=ppt/tags/tag203.xml><?xml version="1.0" encoding="utf-8"?>
<p:tagLst xmlns:p="http://schemas.openxmlformats.org/presentationml/2006/main">
  <p:tag name="KSO_WM_BEAUTIFY_FLAG" val="#wm#"/>
  <p:tag name="KSO_WM_TEMPLATE_CATEGORY" val="custom"/>
  <p:tag name="KSO_WM_TEMPLATE_INDEX" val="20206916"/>
</p:tagLst>
</file>

<file path=ppt/tags/tag204.xml><?xml version="1.0" encoding="utf-8"?>
<p:tagLst xmlns:p="http://schemas.openxmlformats.org/presentationml/2006/main">
  <p:tag name="KSO_WM_BEAUTIFY_FLAG" val="#wm#"/>
  <p:tag name="KSO_WM_TEMPLATE_CATEGORY" val="custom"/>
  <p:tag name="KSO_WM_TEMPLATE_INDEX" val="20206916"/>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灰色">
      <a:dk1>
        <a:srgbClr val="000000"/>
      </a:dk1>
      <a:lt1>
        <a:srgbClr val="FFFFFF"/>
      </a:lt1>
      <a:dk2>
        <a:srgbClr val="D9D9D9"/>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1619</Words>
  <Application>WPS 演示</Application>
  <PresentationFormat>宽屏</PresentationFormat>
  <Paragraphs>93</Paragraphs>
  <Slides>14</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Arial</vt:lpstr>
      <vt:lpstr>宋体</vt:lpstr>
      <vt:lpstr>Wingdings</vt:lpstr>
      <vt:lpstr>微软雅黑</vt:lpstr>
      <vt:lpstr>Wingdings</vt:lpstr>
      <vt:lpstr>方正书宋_GBK</vt:lpstr>
      <vt:lpstr>Arial Unicode MS</vt:lpstr>
      <vt:lpstr>Calibri</vt:lpstr>
      <vt:lpstr>Office 主题​​</vt:lpstr>
      <vt:lpstr>1_Office 主题​​</vt:lpstr>
      <vt:lpstr>      线性数据结构</vt:lpstr>
      <vt:lpstr>顺序表</vt:lpstr>
      <vt:lpstr>顺序表</vt:lpstr>
      <vt:lpstr>链表</vt:lpstr>
      <vt:lpstr>单链表</vt:lpstr>
      <vt:lpstr>					单链表</vt:lpstr>
      <vt:lpstr>链表</vt:lpstr>
      <vt:lpstr>静态链表</vt:lpstr>
      <vt:lpstr>栈</vt:lpstr>
      <vt:lpstr>单调栈</vt:lpstr>
      <vt:lpstr>队列</vt:lpstr>
      <vt:lpstr>队列</vt:lpstr>
      <vt:lpstr>循环队列</vt:lpstr>
      <vt:lpstr>单调队列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lujinhao</cp:lastModifiedBy>
  <cp:revision>174</cp:revision>
  <dcterms:created xsi:type="dcterms:W3CDTF">2019-06-19T02:08:00Z</dcterms:created>
  <dcterms:modified xsi:type="dcterms:W3CDTF">2021-12-02T14:06:45Z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7D249ADEBFD745758757B0BC64B101AE</vt:lpwstr>
  </property>
</Properties>
</file>