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8"/>
  </p:handoutMasterIdLst>
  <p:sldIdLst>
    <p:sldId id="256" r:id="rId3"/>
    <p:sldId id="258" r:id="rId4"/>
    <p:sldId id="259" r:id="rId6"/>
    <p:sldId id="271" r:id="rId7"/>
    <p:sldId id="273" r:id="rId8"/>
    <p:sldId id="274" r:id="rId9"/>
    <p:sldId id="275" r:id="rId10"/>
    <p:sldId id="261" r:id="rId11"/>
    <p:sldId id="276" r:id="rId12"/>
    <p:sldId id="277" r:id="rId13"/>
    <p:sldId id="284" r:id="rId14"/>
    <p:sldId id="267" r:id="rId15"/>
    <p:sldId id="269" r:id="rId16"/>
    <p:sldId id="285"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660066"/>
    <a:srgbClr val="FF3300"/>
    <a:srgbClr val="FFCC99"/>
    <a:srgbClr val="666699"/>
    <a:srgbClr val="00808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59"/>
        <p:guide pos="2879"/>
      </p:guideLst>
    </p:cSldViewPr>
  </p:slideViewPr>
  <p:notesTextViewPr>
    <p:cViewPr>
      <p:scale>
        <a:sx n="100" d="100"/>
        <a:sy n="100" d="100"/>
      </p:scale>
      <p:origin x="0" y="0"/>
    </p:cViewPr>
  </p:notesTextViewPr>
  <p:notesViewPr>
    <p:cSldViewPr>
      <p:cViewPr varScale="1">
        <p:scale>
          <a:sx n="68" d="100"/>
          <a:sy n="68" d="100"/>
        </p:scale>
        <p:origin x="-3336"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8BEC1DB-DB69-4808-9A55-0229285CFE01}"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4C310DD6-A446-4CB8-9D57-7F88CE5C702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36C092ED-A1F4-42C0-8D3A-C0C5A899656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6C092ED-A1F4-42C0-8D3A-C0C5A899656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5" descr="xh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188913"/>
            <a:ext cx="10080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6"/>
          <p:cNvSpPr>
            <a:spLocks noChangeArrowheads="1"/>
          </p:cNvSpPr>
          <p:nvPr userDrawn="1"/>
        </p:nvSpPr>
        <p:spPr bwMode="auto">
          <a:xfrm>
            <a:off x="4427538" y="549275"/>
            <a:ext cx="3960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化学化工系</a:t>
            </a:r>
            <a:r>
              <a:rPr lang="en-US" altLang="zh-CN"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2017</a:t>
            </a:r>
            <a:r>
              <a:rPr lang="zh-CN" altLang="en-US"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届学生毕业论文（设计）答辩</a:t>
            </a:r>
            <a:endParaRPr lang="en-US" altLang="zh-CN" sz="1400" b="1">
              <a:solidFill>
                <a:srgbClr val="0070C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2E772F12-B5FA-4F12-910B-ADE687FD2CB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DC30E366-AED2-4650-9043-C41369248B1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EF48F1EB-FA6D-41F0-82CF-D0F300D033A1}"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6B012F53-744C-47B9-90F9-74DA722E3C0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106EF47C-CBFE-4BA0-B58C-0FDC58A03BF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C98273BC-06D9-43A8-9357-F1851525647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A8D8CC14-D35B-4A03-97C3-D7BCF76B7BE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AC8901E5-AB0B-4441-8C4D-D78E0DE5335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92D41C70-25FD-4ECA-869A-FF753166DFA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9BCF2A73-3944-492E-A874-28F92D22D0C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anose="020B0604020202020204" pitchFamily="34" charset="0"/>
              </a:defRPr>
            </a:lvl1pPr>
          </a:lstStyle>
          <a:p>
            <a:pPr>
              <a:defRPr/>
            </a:pPr>
            <a:fld id="{32211727-5BF3-408A-9A9C-649D2772D2A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26" name="Line 12"/>
          <p:cNvSpPr>
            <a:spLocks noChangeShapeType="1"/>
          </p:cNvSpPr>
          <p:nvPr userDrawn="1"/>
        </p:nvSpPr>
        <p:spPr bwMode="auto">
          <a:xfrm flipV="1">
            <a:off x="0" y="1125538"/>
            <a:ext cx="9144000"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13"/>
          <p:cNvSpPr>
            <a:spLocks noChangeArrowheads="1"/>
          </p:cNvSpPr>
          <p:nvPr userDrawn="1"/>
        </p:nvSpPr>
        <p:spPr bwMode="auto">
          <a:xfrm>
            <a:off x="179388" y="404813"/>
            <a:ext cx="32400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ctr"/>
            <a:endParaRPr lang="zh-CN" altLang="en-US" sz="2400" b="1">
              <a:solidFill>
                <a:srgbClr val="660066"/>
              </a:solidFill>
              <a:latin typeface="黑体" panose="02010609060101010101" pitchFamily="49" charset="-122"/>
              <a:ea typeface="黑体" panose="02010609060101010101" pitchFamily="49" charset="-122"/>
            </a:endParaRPr>
          </a:p>
        </p:txBody>
      </p:sp>
      <p:sp>
        <p:nvSpPr>
          <p:cNvPr id="1028" name="TextBox 1"/>
          <p:cNvSpPr txBox="1">
            <a:spLocks noChangeArrowheads="1"/>
          </p:cNvSpPr>
          <p:nvPr userDrawn="1"/>
        </p:nvSpPr>
        <p:spPr bwMode="auto">
          <a:xfrm>
            <a:off x="4716463" y="765175"/>
            <a:ext cx="384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化学化工系</a:t>
            </a:r>
            <a:r>
              <a:rPr lang="en-US" altLang="zh-CN"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2017</a:t>
            </a:r>
            <a:r>
              <a:rPr lang="zh-CN" altLang="en-US"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届学生毕业论文（设计）答辩</a:t>
            </a:r>
            <a:endParaRPr lang="zh-CN" altLang="en-US" sz="1400" b="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2400" b="1">
          <a:solidFill>
            <a:srgbClr val="660066"/>
          </a:solidFill>
          <a:latin typeface="+mj-lt"/>
          <a:ea typeface="+mj-ea"/>
          <a:cs typeface="+mj-cs"/>
        </a:defRPr>
      </a:lvl1pPr>
      <a:lvl2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2400" b="1">
          <a:solidFill>
            <a:srgbClr val="660066"/>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2400" b="1">
          <a:solidFill>
            <a:srgbClr val="660066"/>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1071538" y="1071546"/>
            <a:ext cx="6524650" cy="137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ctr"/>
            <a:r>
              <a:rPr lang="zh-CN" altLang="en-US" sz="2800" b="1" dirty="0">
                <a:solidFill>
                  <a:schemeClr val="tx1"/>
                </a:solidFill>
                <a:latin typeface="+mj-ea"/>
                <a:ea typeface="+mj-ea"/>
              </a:rPr>
              <a:t>课题名</a:t>
            </a:r>
            <a:r>
              <a:rPr lang="zh-CN" altLang="en-US" sz="2800" b="1" dirty="0" smtClean="0">
                <a:solidFill>
                  <a:schemeClr val="tx1"/>
                </a:solidFill>
                <a:latin typeface="+mj-ea"/>
                <a:ea typeface="+mj-ea"/>
              </a:rPr>
              <a:t>称：以无烟煤为原料年产</a:t>
            </a:r>
            <a:r>
              <a:rPr lang="en-US" altLang="zh-CN" sz="2800" b="1" dirty="0" smtClean="0">
                <a:solidFill>
                  <a:schemeClr val="tx1"/>
                </a:solidFill>
                <a:latin typeface="+mj-ea"/>
                <a:ea typeface="+mj-ea"/>
              </a:rPr>
              <a:t>20</a:t>
            </a:r>
            <a:r>
              <a:rPr lang="zh-CN" altLang="en-US" sz="2800" b="1" dirty="0" smtClean="0">
                <a:solidFill>
                  <a:schemeClr val="tx1"/>
                </a:solidFill>
                <a:latin typeface="+mj-ea"/>
                <a:ea typeface="+mj-ea"/>
              </a:rPr>
              <a:t>万               吨合成氨拷胶法脱硫工段工艺设计</a:t>
            </a:r>
            <a:endParaRPr lang="zh-CN" altLang="en-US" sz="2800" b="1" dirty="0" smtClean="0">
              <a:solidFill>
                <a:schemeClr val="tx1"/>
              </a:solidFill>
              <a:latin typeface="+mj-ea"/>
              <a:ea typeface="+mj-ea"/>
            </a:endParaRPr>
          </a:p>
        </p:txBody>
      </p:sp>
      <p:sp>
        <p:nvSpPr>
          <p:cNvPr id="4" name="Text Box 3"/>
          <p:cNvSpPr txBox="1">
            <a:spLocks noChangeArrowheads="1"/>
          </p:cNvSpPr>
          <p:nvPr/>
        </p:nvSpPr>
        <p:spPr bwMode="auto">
          <a:xfrm>
            <a:off x="4424623" y="3717032"/>
            <a:ext cx="51847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1"/>
                </a:solidFill>
                <a:latin typeface="宋体" panose="02010600030101010101" pitchFamily="2" charset="-122"/>
              </a:rPr>
              <a:t>姓名</a:t>
            </a:r>
            <a:r>
              <a:rPr lang="zh-CN" altLang="en-US" sz="2400" b="1" dirty="0" smtClean="0">
                <a:solidFill>
                  <a:schemeClr val="tx1"/>
                </a:solidFill>
                <a:latin typeface="宋体" panose="02010600030101010101" pitchFamily="2" charset="-122"/>
              </a:rPr>
              <a:t>：郭文龙</a:t>
            </a:r>
            <a:endParaRPr lang="zh-CN" altLang="en-US" sz="2400" b="1" dirty="0" smtClean="0">
              <a:solidFill>
                <a:schemeClr val="tx1"/>
              </a:solidFill>
              <a:latin typeface="宋体" panose="02010600030101010101" pitchFamily="2" charset="-122"/>
            </a:endParaRPr>
          </a:p>
          <a:p>
            <a:pPr>
              <a:spcBef>
                <a:spcPct val="50000"/>
              </a:spcBef>
              <a:defRPr/>
            </a:pPr>
            <a:r>
              <a:rPr lang="zh-CN" altLang="en-US" sz="2400" b="1" dirty="0">
                <a:solidFill>
                  <a:schemeClr val="tx1"/>
                </a:solidFill>
                <a:latin typeface="宋体" panose="02010600030101010101" pitchFamily="2" charset="-122"/>
              </a:rPr>
              <a:t>学号</a:t>
            </a:r>
            <a:r>
              <a:rPr lang="zh-CN" altLang="en-US" sz="2400" b="1" dirty="0" smtClean="0">
                <a:solidFill>
                  <a:schemeClr val="tx1"/>
                </a:solidFill>
                <a:latin typeface="宋体" panose="02010600030101010101" pitchFamily="2" charset="-122"/>
              </a:rPr>
              <a:t>：</a:t>
            </a:r>
            <a:r>
              <a:rPr lang="en-US" altLang="zh-CN" sz="2400" b="1" dirty="0" smtClean="0">
                <a:solidFill>
                  <a:schemeClr val="tx1"/>
                </a:solidFill>
                <a:latin typeface="宋体" panose="02010600030101010101" pitchFamily="2" charset="-122"/>
              </a:rPr>
              <a:t>20130707143</a:t>
            </a:r>
            <a:endParaRPr lang="en-US" altLang="zh-CN" sz="2400" b="1" dirty="0" smtClean="0">
              <a:solidFill>
                <a:schemeClr val="tx1"/>
              </a:solidFill>
              <a:latin typeface="宋体" panose="02010600030101010101" pitchFamily="2" charset="-122"/>
            </a:endParaRPr>
          </a:p>
          <a:p>
            <a:pPr>
              <a:spcBef>
                <a:spcPct val="50000"/>
              </a:spcBef>
              <a:buFont typeface="Arial" panose="020B0604020202020204" pitchFamily="34" charset="0"/>
              <a:buNone/>
              <a:defRPr/>
            </a:pPr>
            <a:r>
              <a:rPr lang="zh-CN" altLang="en-US" sz="2400" b="1" dirty="0">
                <a:solidFill>
                  <a:schemeClr val="tx1"/>
                </a:solidFill>
                <a:latin typeface="宋体" panose="02010600030101010101" pitchFamily="2" charset="-122"/>
              </a:rPr>
              <a:t>专业班级</a:t>
            </a:r>
            <a:r>
              <a:rPr lang="zh-CN" altLang="en-US" sz="2400" b="1" dirty="0" smtClean="0">
                <a:solidFill>
                  <a:schemeClr val="tx1"/>
                </a:solidFill>
                <a:latin typeface="宋体" panose="02010600030101010101" pitchFamily="2" charset="-122"/>
              </a:rPr>
              <a:t>：化学工程与工艺</a:t>
            </a:r>
            <a:endParaRPr lang="zh-CN" altLang="en-US" sz="2400" b="1" dirty="0" smtClean="0">
              <a:solidFill>
                <a:schemeClr val="tx1"/>
              </a:solidFill>
              <a:latin typeface="宋体" panose="02010600030101010101" pitchFamily="2" charset="-122"/>
            </a:endParaRPr>
          </a:p>
          <a:p>
            <a:pPr>
              <a:spcBef>
                <a:spcPct val="50000"/>
              </a:spcBef>
              <a:buFont typeface="Arial" panose="020B0604020202020204" pitchFamily="34" charset="0"/>
              <a:buNone/>
              <a:defRPr/>
            </a:pPr>
            <a:r>
              <a:rPr lang="zh-CN" altLang="en-US" sz="2400" b="1" dirty="0">
                <a:solidFill>
                  <a:schemeClr val="tx1"/>
                </a:solidFill>
                <a:latin typeface="宋体" panose="02010600030101010101" pitchFamily="2" charset="-122"/>
              </a:rPr>
              <a:t>指导教师</a:t>
            </a:r>
            <a:r>
              <a:rPr lang="zh-CN" altLang="en-US" sz="2400" b="1" dirty="0" smtClean="0">
                <a:solidFill>
                  <a:schemeClr val="tx1"/>
                </a:solidFill>
                <a:latin typeface="宋体" panose="02010600030101010101" pitchFamily="2" charset="-122"/>
              </a:rPr>
              <a:t>：王雪梅</a:t>
            </a:r>
            <a:endParaRPr lang="zh-CN" altLang="en-US" sz="2400" b="1" dirty="0" smtClean="0">
              <a:solidFill>
                <a:schemeClr val="tx1"/>
              </a:solidFill>
              <a:latin typeface="宋体" panose="02010600030101010101" pitchFamily="2" charset="-122"/>
            </a:endParaRPr>
          </a:p>
          <a:p>
            <a:pPr>
              <a:spcBef>
                <a:spcPct val="50000"/>
              </a:spcBef>
              <a:defRPr/>
            </a:pPr>
            <a:r>
              <a:rPr lang="zh-CN" altLang="en-US" sz="2400" b="1" dirty="0" smtClean="0">
                <a:solidFill>
                  <a:schemeClr val="tx1"/>
                </a:solidFill>
                <a:latin typeface="宋体" panose="02010600030101010101" pitchFamily="2" charset="-122"/>
              </a:rPr>
              <a:t>答辩</a:t>
            </a:r>
            <a:r>
              <a:rPr lang="zh-CN" altLang="en-US" sz="2400" b="1" dirty="0">
                <a:solidFill>
                  <a:schemeClr val="tx1"/>
                </a:solidFill>
                <a:latin typeface="宋体" panose="02010600030101010101" pitchFamily="2" charset="-122"/>
              </a:rPr>
              <a:t>时间： </a:t>
            </a:r>
            <a:r>
              <a:rPr lang="en-US" altLang="zh-CN" sz="2400" b="1" dirty="0" smtClean="0">
                <a:solidFill>
                  <a:schemeClr val="tx1"/>
                </a:solidFill>
                <a:latin typeface="宋体" panose="02010600030101010101" pitchFamily="2" charset="-122"/>
              </a:rPr>
              <a:t>2017.05.26</a:t>
            </a:r>
            <a:endParaRPr lang="en-US" altLang="zh-CN" sz="2400" b="1" dirty="0" smtClean="0">
              <a:solidFill>
                <a:schemeClr val="tx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1285860"/>
            <a:ext cx="3857652" cy="523220"/>
          </a:xfrm>
          <a:prstGeom prst="rect">
            <a:avLst/>
          </a:prstGeom>
          <a:noFill/>
        </p:spPr>
        <p:txBody>
          <a:bodyPr wrap="square" rtlCol="0">
            <a:spAutoFit/>
          </a:bodyPr>
          <a:lstStyle/>
          <a:p>
            <a:r>
              <a:rPr lang="zh-CN" altLang="en-US" sz="2800" b="1" dirty="0" smtClean="0"/>
              <a:t>工艺流程图简述</a:t>
            </a:r>
            <a:endParaRPr lang="zh-CN" altLang="en-US" sz="2800" b="1" dirty="0"/>
          </a:p>
        </p:txBody>
      </p:sp>
      <p:sp>
        <p:nvSpPr>
          <p:cNvPr id="8" name="TextBox 7"/>
          <p:cNvSpPr txBox="1"/>
          <p:nvPr/>
        </p:nvSpPr>
        <p:spPr>
          <a:xfrm>
            <a:off x="928662" y="2357430"/>
            <a:ext cx="6929486" cy="2030095"/>
          </a:xfrm>
          <a:prstGeom prst="rect">
            <a:avLst/>
          </a:prstGeom>
          <a:noFill/>
        </p:spPr>
        <p:txBody>
          <a:bodyPr wrap="square" rtlCol="0">
            <a:spAutoFit/>
          </a:bodyPr>
          <a:lstStyle/>
          <a:p>
            <a:r>
              <a:rPr lang="zh-CN" altLang="en-US" dirty="0" smtClean="0"/>
              <a:t>        </a:t>
            </a:r>
            <a:r>
              <a:rPr lang="zh-CN" altLang="en-US" b="1" dirty="0" smtClean="0"/>
              <a:t>来自气柜的半水煤气，经清洗塔除去煤气中的尘粒和部分焦油后进入罗茨鼓风机，半水煤气经罗茨鼓风机增压后 进冷却清洗塔冷却段进行冷却，而后进入脱硫塔进行脱硫，脱硫后的半水煤气经冷却清洗塔清洗后去压缩工段，脱硫后的半水煤气硫化氢含量小于</a:t>
            </a:r>
            <a:r>
              <a:rPr lang="en-US" altLang="zh-CN" b="1" dirty="0" smtClean="0"/>
              <a:t>0.05g/m </a:t>
            </a:r>
            <a:r>
              <a:rPr lang="en-US" altLang="zh-CN" b="1" baseline="30000" dirty="0" smtClean="0"/>
              <a:t>3</a:t>
            </a:r>
            <a:r>
              <a:rPr lang="zh-CN" altLang="en-US" b="1" dirty="0" smtClean="0"/>
              <a:t>从脱硫塔出来的富液去喷射再生槽再生，再生后的贫液去脱硫塔循环使用，硫泡沫去硫磺回收工段。</a:t>
            </a:r>
            <a:endParaRPr lang="zh-CN" altLang="zh-CN" b="1" dirty="0" smtClean="0"/>
          </a:p>
          <a:p>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54505" y="2065020"/>
            <a:ext cx="5842000" cy="2553335"/>
          </a:xfrm>
          <a:prstGeom prst="rect">
            <a:avLst/>
          </a:prstGeom>
          <a:noFill/>
          <a:ln w="9525">
            <a:noFill/>
          </a:ln>
        </p:spPr>
        <p:txBody>
          <a:bodyPr wrap="square">
            <a:spAutoFit/>
          </a:bodyPr>
          <a:p>
            <a:pPr marL="0" indent="0"/>
            <a:r>
              <a:rPr lang="zh-CN" altLang="en-US" sz="4000" b="0">
                <a:ea typeface="宋体" panose="02010600030101010101" pitchFamily="2" charset="-122"/>
                <a:cs typeface="宋体" panose="02010600030101010101" pitchFamily="2" charset="-122"/>
              </a:rPr>
              <a:t>▪</a:t>
            </a:r>
            <a:r>
              <a:rPr lang="zh-CN" altLang="en-US" sz="4000" b="0">
                <a:latin typeface="宋体" panose="02010600030101010101" pitchFamily="2" charset="-122"/>
                <a:ea typeface="宋体" panose="02010600030101010101" pitchFamily="2" charset="-122"/>
                <a:cs typeface="宋体" panose="02010600030101010101" pitchFamily="2" charset="-122"/>
              </a:rPr>
              <a:t>物料衡算</a:t>
            </a:r>
            <a:r>
              <a:rPr lang="zh-CN" altLang="en-US" sz="4000">
                <a:cs typeface="宋体" panose="02010600030101010101" pitchFamily="2" charset="-122"/>
                <a:sym typeface="+mn-ea"/>
              </a:rPr>
              <a:t>▪</a:t>
            </a:r>
            <a:r>
              <a:rPr lang="zh-CN" altLang="en-US" sz="4000" b="0">
                <a:latin typeface="宋体" panose="02010600030101010101" pitchFamily="2" charset="-122"/>
                <a:ea typeface="宋体" panose="02010600030101010101" pitchFamily="2" charset="-122"/>
                <a:cs typeface="宋体" panose="02010600030101010101" pitchFamily="2" charset="-122"/>
              </a:rPr>
              <a:t>热量衡算</a:t>
            </a:r>
            <a:r>
              <a:rPr lang="zh-CN" altLang="en-US" sz="4000">
                <a:cs typeface="宋体" panose="02010600030101010101" pitchFamily="2" charset="-122"/>
                <a:sym typeface="+mn-ea"/>
              </a:rPr>
              <a:t>▪</a:t>
            </a:r>
            <a:r>
              <a:rPr lang="zh-CN" altLang="en-US" sz="4000" b="0">
                <a:latin typeface="宋体" panose="02010600030101010101" pitchFamily="2" charset="-122"/>
                <a:ea typeface="宋体" panose="02010600030101010101" pitchFamily="2" charset="-122"/>
                <a:cs typeface="宋体" panose="02010600030101010101" pitchFamily="2" charset="-122"/>
              </a:rPr>
              <a:t>主要设备的工艺计算</a:t>
            </a:r>
            <a:r>
              <a:rPr lang="zh-CN" altLang="en-US" sz="4000">
                <a:cs typeface="宋体" panose="02010600030101010101" pitchFamily="2" charset="-122"/>
                <a:sym typeface="+mn-ea"/>
              </a:rPr>
              <a:t>▪</a:t>
            </a:r>
            <a:r>
              <a:rPr lang="zh-CN" altLang="en-US" sz="4000" b="0">
                <a:latin typeface="宋体" panose="02010600030101010101" pitchFamily="2" charset="-122"/>
                <a:ea typeface="宋体" panose="02010600030101010101" pitchFamily="2" charset="-122"/>
                <a:cs typeface="宋体" panose="02010600030101010101" pitchFamily="2" charset="-122"/>
              </a:rPr>
              <a:t>经济效益预算</a:t>
            </a:r>
            <a:endParaRPr lang="zh-CN"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802539" cy="4985980"/>
          </a:xfrm>
          <a:prstGeom prst="rect">
            <a:avLst/>
          </a:prstGeom>
          <a:noFill/>
        </p:spPr>
        <p:txBody>
          <a:bodyPr wrap="square" rtlCol="0">
            <a:spAutoFit/>
          </a:bodyPr>
          <a:lstStyle/>
          <a:p>
            <a:r>
              <a:rPr lang="zh-CN" altLang="en-US" sz="24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参考文献</a:t>
            </a:r>
            <a:endParaRPr lang="en-US" altLang="zh-CN" sz="24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r>
              <a:rPr lang="en-US" altLang="zh-CN" dirty="0" smtClean="0"/>
              <a:t>[1]</a:t>
            </a:r>
            <a:r>
              <a:rPr lang="zh-CN" altLang="zh-CN" dirty="0" smtClean="0"/>
              <a:t>梅安华</a:t>
            </a:r>
            <a:r>
              <a:rPr lang="en-US" altLang="zh-CN" dirty="0" smtClean="0"/>
              <a:t> . </a:t>
            </a:r>
            <a:r>
              <a:rPr lang="zh-CN" altLang="zh-CN" dirty="0" smtClean="0"/>
              <a:t>小合成氨厂工艺技术与设计手册</a:t>
            </a:r>
            <a:r>
              <a:rPr lang="en-US" altLang="zh-CN" dirty="0" smtClean="0"/>
              <a:t> .</a:t>
            </a:r>
            <a:r>
              <a:rPr lang="zh-CN" altLang="zh-CN" dirty="0" smtClean="0"/>
              <a:t>化学工业出版社</a:t>
            </a:r>
            <a:r>
              <a:rPr lang="en-US" altLang="zh-CN" dirty="0" smtClean="0"/>
              <a:t>,1996</a:t>
            </a:r>
            <a:endParaRPr lang="zh-CN" altLang="zh-CN" dirty="0" smtClean="0"/>
          </a:p>
          <a:p>
            <a:r>
              <a:rPr lang="en-US" altLang="zh-CN" dirty="0" smtClean="0"/>
              <a:t>[2]</a:t>
            </a:r>
            <a:r>
              <a:rPr lang="zh-CN" altLang="zh-CN" dirty="0" smtClean="0"/>
              <a:t>张子锋</a:t>
            </a:r>
            <a:r>
              <a:rPr lang="en-US" altLang="zh-CN" dirty="0" smtClean="0"/>
              <a:t> ,</a:t>
            </a:r>
            <a:r>
              <a:rPr lang="zh-CN" altLang="zh-CN" dirty="0" smtClean="0"/>
              <a:t>郝启刚</a:t>
            </a:r>
            <a:r>
              <a:rPr lang="en-US" altLang="zh-CN" dirty="0" smtClean="0"/>
              <a:t> .</a:t>
            </a:r>
            <a:r>
              <a:rPr lang="zh-CN" altLang="zh-CN" dirty="0" smtClean="0"/>
              <a:t>《合成氨生产技术》</a:t>
            </a:r>
            <a:r>
              <a:rPr lang="en-US" altLang="zh-CN" dirty="0" smtClean="0"/>
              <a:t>. </a:t>
            </a:r>
            <a:r>
              <a:rPr lang="zh-CN" altLang="zh-CN" dirty="0" smtClean="0"/>
              <a:t>第二版</a:t>
            </a:r>
            <a:r>
              <a:rPr lang="en-US" altLang="zh-CN" dirty="0" smtClean="0"/>
              <a:t> .</a:t>
            </a:r>
            <a:r>
              <a:rPr lang="zh-CN" altLang="zh-CN" dirty="0" smtClean="0"/>
              <a:t>化工工业出版社</a:t>
            </a:r>
            <a:r>
              <a:rPr lang="en-US" altLang="zh-CN" dirty="0" smtClean="0"/>
              <a:t>.</a:t>
            </a:r>
            <a:endParaRPr lang="zh-CN" altLang="zh-CN" dirty="0" smtClean="0"/>
          </a:p>
          <a:p>
            <a:r>
              <a:rPr lang="en-US" altLang="zh-CN" dirty="0" smtClean="0"/>
              <a:t>[3]</a:t>
            </a:r>
            <a:r>
              <a:rPr lang="zh-CN" altLang="zh-CN" dirty="0" smtClean="0"/>
              <a:t>陈声宗主编《化工设计》</a:t>
            </a:r>
            <a:r>
              <a:rPr lang="en-US" altLang="zh-CN" dirty="0" smtClean="0"/>
              <a:t>.</a:t>
            </a:r>
            <a:r>
              <a:rPr lang="zh-CN" altLang="zh-CN" dirty="0" smtClean="0"/>
              <a:t>化学工业出版社</a:t>
            </a:r>
            <a:r>
              <a:rPr lang="en-US" altLang="zh-CN" dirty="0" smtClean="0"/>
              <a:t>.</a:t>
            </a:r>
            <a:endParaRPr lang="zh-CN" altLang="zh-CN" dirty="0" smtClean="0"/>
          </a:p>
          <a:p>
            <a:r>
              <a:rPr lang="en-US" altLang="zh-CN" dirty="0" smtClean="0"/>
              <a:t>[4]</a:t>
            </a:r>
            <a:r>
              <a:rPr lang="zh-CN" altLang="zh-CN" dirty="0" smtClean="0"/>
              <a:t>中国石化集团上海工程有限公司《化工工艺设计手册》</a:t>
            </a:r>
            <a:r>
              <a:rPr lang="en-US" altLang="zh-CN" dirty="0" smtClean="0"/>
              <a:t>. </a:t>
            </a:r>
            <a:r>
              <a:rPr lang="zh-CN" altLang="zh-CN" dirty="0" smtClean="0"/>
              <a:t>化工 工业出版社</a:t>
            </a:r>
            <a:r>
              <a:rPr lang="en-US" altLang="zh-CN" dirty="0" smtClean="0"/>
              <a:t>,2009.</a:t>
            </a:r>
            <a:endParaRPr lang="zh-CN" altLang="zh-CN" dirty="0" smtClean="0"/>
          </a:p>
          <a:p>
            <a:r>
              <a:rPr lang="en-US" altLang="zh-CN" dirty="0" smtClean="0"/>
              <a:t>[5]</a:t>
            </a:r>
            <a:r>
              <a:rPr lang="zh-CN" altLang="zh-CN" dirty="0" smtClean="0"/>
              <a:t>石油化学工程部化工设计院</a:t>
            </a:r>
            <a:r>
              <a:rPr lang="en-US" altLang="zh-CN" dirty="0" smtClean="0"/>
              <a:t> .</a:t>
            </a:r>
            <a:r>
              <a:rPr lang="zh-CN" altLang="zh-CN" dirty="0" smtClean="0"/>
              <a:t>《氮肥工艺设计手册》</a:t>
            </a:r>
            <a:r>
              <a:rPr lang="en-US" altLang="zh-CN" dirty="0" smtClean="0"/>
              <a:t>. </a:t>
            </a:r>
            <a:r>
              <a:rPr lang="zh-CN" altLang="zh-CN" dirty="0" smtClean="0"/>
              <a:t>石油化学工业出版社</a:t>
            </a:r>
            <a:r>
              <a:rPr lang="en-US" altLang="zh-CN" dirty="0" smtClean="0"/>
              <a:t>.</a:t>
            </a:r>
            <a:endParaRPr lang="zh-CN" altLang="zh-CN" dirty="0" smtClean="0"/>
          </a:p>
          <a:p>
            <a:r>
              <a:rPr lang="en-US" altLang="zh-CN" dirty="0" smtClean="0"/>
              <a:t>[6]</a:t>
            </a:r>
            <a:r>
              <a:rPr lang="zh-CN" altLang="zh-CN" dirty="0" smtClean="0"/>
              <a:t>郝晓刚等编著</a:t>
            </a:r>
            <a:r>
              <a:rPr lang="en-US" altLang="zh-CN" dirty="0" smtClean="0"/>
              <a:t>. </a:t>
            </a:r>
            <a:r>
              <a:rPr lang="zh-CN" altLang="zh-CN" dirty="0" smtClean="0"/>
              <a:t>化工原理课程设计</a:t>
            </a:r>
            <a:r>
              <a:rPr lang="en-US" altLang="zh-CN" dirty="0" smtClean="0"/>
              <a:t>. </a:t>
            </a:r>
            <a:r>
              <a:rPr lang="zh-CN" altLang="zh-CN" dirty="0" smtClean="0"/>
              <a:t>北京：化学工业出版社，</a:t>
            </a:r>
            <a:r>
              <a:rPr lang="en-US" altLang="zh-CN" dirty="0" smtClean="0"/>
              <a:t>2009</a:t>
            </a:r>
            <a:endParaRPr lang="zh-CN" altLang="zh-CN" dirty="0" smtClean="0"/>
          </a:p>
          <a:p>
            <a:r>
              <a:rPr lang="en-US" altLang="zh-CN" dirty="0" smtClean="0"/>
              <a:t>[7]</a:t>
            </a:r>
            <a:r>
              <a:rPr lang="zh-CN" altLang="zh-CN" dirty="0" smtClean="0"/>
              <a:t>甘棠主编</a:t>
            </a:r>
            <a:r>
              <a:rPr lang="en-US" altLang="zh-CN" dirty="0" smtClean="0"/>
              <a:t>.</a:t>
            </a:r>
            <a:r>
              <a:rPr lang="zh-CN" altLang="zh-CN" dirty="0" smtClean="0"/>
              <a:t>化学反应工程</a:t>
            </a:r>
            <a:r>
              <a:rPr lang="en-US" altLang="zh-CN" dirty="0" smtClean="0"/>
              <a:t>[M]. </a:t>
            </a:r>
            <a:r>
              <a:rPr lang="zh-CN" altLang="zh-CN" dirty="0" smtClean="0"/>
              <a:t>第三版</a:t>
            </a:r>
            <a:r>
              <a:rPr lang="en-US" altLang="zh-CN" dirty="0" smtClean="0"/>
              <a:t>.</a:t>
            </a:r>
            <a:r>
              <a:rPr lang="zh-CN" altLang="zh-CN" dirty="0" smtClean="0"/>
              <a:t>北京：化学工业出版社</a:t>
            </a:r>
            <a:r>
              <a:rPr lang="en-US" altLang="zh-CN" dirty="0" smtClean="0"/>
              <a:t>.1990</a:t>
            </a:r>
            <a:r>
              <a:rPr lang="zh-CN" altLang="zh-CN" dirty="0" smtClean="0"/>
              <a:t>（</a:t>
            </a:r>
            <a:r>
              <a:rPr lang="en-US" altLang="zh-CN" dirty="0" smtClean="0"/>
              <a:t>11</a:t>
            </a:r>
            <a:r>
              <a:rPr lang="zh-CN" altLang="zh-CN" dirty="0" smtClean="0"/>
              <a:t>）</a:t>
            </a:r>
            <a:endParaRPr lang="zh-CN" altLang="zh-CN" dirty="0" smtClean="0"/>
          </a:p>
          <a:p>
            <a:r>
              <a:rPr lang="en-US" altLang="zh-CN" dirty="0" smtClean="0"/>
              <a:t>[8]</a:t>
            </a:r>
            <a:r>
              <a:rPr lang="zh-CN" altLang="zh-CN" dirty="0" smtClean="0"/>
              <a:t>陈五平主编，无机化工工艺学</a:t>
            </a:r>
            <a:r>
              <a:rPr lang="en-US" altLang="zh-CN" dirty="0" smtClean="0"/>
              <a:t>.</a:t>
            </a:r>
            <a:r>
              <a:rPr lang="zh-CN" altLang="zh-CN" dirty="0" smtClean="0"/>
              <a:t>第三版</a:t>
            </a:r>
            <a:r>
              <a:rPr lang="en-US" altLang="zh-CN" dirty="0" smtClean="0"/>
              <a:t>. </a:t>
            </a:r>
            <a:r>
              <a:rPr lang="zh-CN" altLang="zh-CN" dirty="0" smtClean="0"/>
              <a:t>北京：化学工业出版社，</a:t>
            </a:r>
            <a:r>
              <a:rPr lang="en-US" altLang="zh-CN" dirty="0" smtClean="0"/>
              <a:t>1985. </a:t>
            </a:r>
            <a:endParaRPr lang="zh-CN" altLang="zh-CN" dirty="0" smtClean="0"/>
          </a:p>
          <a:p>
            <a:r>
              <a:rPr lang="en-US" altLang="zh-CN" dirty="0" smtClean="0"/>
              <a:t>[9]</a:t>
            </a:r>
            <a:r>
              <a:rPr lang="zh-CN" altLang="zh-CN" dirty="0" smtClean="0"/>
              <a:t>万家亮</a:t>
            </a:r>
            <a:r>
              <a:rPr lang="en-US" altLang="zh-CN" dirty="0" smtClean="0"/>
              <a:t> .</a:t>
            </a:r>
            <a:r>
              <a:rPr lang="zh-CN" altLang="zh-CN" dirty="0" smtClean="0"/>
              <a:t>曾胜年主编</a:t>
            </a:r>
            <a:r>
              <a:rPr lang="en-US" altLang="zh-CN" dirty="0" smtClean="0"/>
              <a:t>.</a:t>
            </a:r>
            <a:r>
              <a:rPr lang="zh-CN" altLang="zh-CN" dirty="0" smtClean="0"/>
              <a:t>分析化学</a:t>
            </a:r>
            <a:r>
              <a:rPr lang="en-US" altLang="zh-CN" dirty="0" smtClean="0"/>
              <a:t>[M].</a:t>
            </a:r>
            <a:r>
              <a:rPr lang="zh-CN" altLang="zh-CN" dirty="0" smtClean="0"/>
              <a:t>第三版</a:t>
            </a:r>
            <a:r>
              <a:rPr lang="en-US" altLang="zh-CN" dirty="0" smtClean="0"/>
              <a:t>. </a:t>
            </a:r>
            <a:r>
              <a:rPr lang="zh-CN" altLang="zh-CN" dirty="0" smtClean="0"/>
              <a:t>北京：高等教育出版社</a:t>
            </a:r>
            <a:r>
              <a:rPr lang="en-US" altLang="zh-CN" dirty="0" smtClean="0"/>
              <a:t>.2001.</a:t>
            </a:r>
            <a:endParaRPr lang="zh-CN" altLang="zh-CN" dirty="0" smtClean="0"/>
          </a:p>
          <a:p>
            <a:r>
              <a:rPr lang="en-US" altLang="zh-CN" dirty="0" smtClean="0"/>
              <a:t>[10]</a:t>
            </a:r>
            <a:r>
              <a:rPr lang="zh-CN" altLang="zh-CN" dirty="0" smtClean="0"/>
              <a:t>时均等</a:t>
            </a:r>
            <a:r>
              <a:rPr lang="en-US" altLang="zh-CN" dirty="0" smtClean="0"/>
              <a:t>. </a:t>
            </a:r>
            <a:r>
              <a:rPr lang="zh-CN" altLang="zh-CN" dirty="0" smtClean="0"/>
              <a:t>化学工程手册</a:t>
            </a:r>
            <a:r>
              <a:rPr lang="en-US" altLang="zh-CN" dirty="0" smtClean="0"/>
              <a:t>. </a:t>
            </a:r>
            <a:r>
              <a:rPr lang="zh-CN" altLang="zh-CN" dirty="0" smtClean="0"/>
              <a:t>北京：化学工业出版社，</a:t>
            </a:r>
            <a:r>
              <a:rPr lang="en-US" altLang="zh-CN" dirty="0" smtClean="0"/>
              <a:t>1996.</a:t>
            </a:r>
            <a:endParaRPr lang="zh-CN" altLang="zh-CN" dirty="0" smtClean="0"/>
          </a:p>
          <a:p>
            <a:r>
              <a:rPr lang="en-US" altLang="zh-CN" dirty="0" smtClean="0"/>
              <a:t>[11]</a:t>
            </a:r>
            <a:r>
              <a:rPr lang="zh-CN" altLang="zh-CN" dirty="0" smtClean="0"/>
              <a:t>赵国方</a:t>
            </a:r>
            <a:r>
              <a:rPr lang="en-US" altLang="zh-CN" dirty="0" smtClean="0"/>
              <a:t>. </a:t>
            </a:r>
            <a:r>
              <a:rPr lang="zh-CN" altLang="zh-CN" dirty="0" smtClean="0"/>
              <a:t>化工工艺设计概版论</a:t>
            </a:r>
            <a:r>
              <a:rPr lang="en-US" altLang="zh-CN" dirty="0" smtClean="0"/>
              <a:t>. </a:t>
            </a:r>
            <a:r>
              <a:rPr lang="zh-CN" altLang="zh-CN" dirty="0" smtClean="0"/>
              <a:t>北京：原子能出社，</a:t>
            </a:r>
            <a:r>
              <a:rPr lang="en-US" altLang="zh-CN" dirty="0" smtClean="0"/>
              <a:t>1990.</a:t>
            </a:r>
            <a:endParaRPr lang="zh-CN" altLang="zh-CN" dirty="0" smtClean="0"/>
          </a:p>
          <a:p>
            <a:r>
              <a:rPr lang="en-US" altLang="zh-CN" dirty="0" smtClean="0"/>
              <a:t>[12] </a:t>
            </a:r>
            <a:r>
              <a:rPr lang="zh-CN" altLang="zh-CN" dirty="0"/>
              <a:t>中国石化集团上海工程有限公司</a:t>
            </a:r>
            <a:r>
              <a:rPr lang="en-US" altLang="zh-CN" dirty="0"/>
              <a:t>.</a:t>
            </a:r>
            <a:r>
              <a:rPr lang="zh-CN" altLang="zh-CN" dirty="0"/>
              <a:t>化工工艺设计手册（第四版）</a:t>
            </a:r>
            <a:r>
              <a:rPr lang="en-US" altLang="zh-CN" dirty="0"/>
              <a:t>[M].</a:t>
            </a:r>
            <a:r>
              <a:rPr lang="zh-CN" altLang="zh-CN" dirty="0"/>
              <a:t>化学工业出版社</a:t>
            </a:r>
            <a:r>
              <a:rPr lang="en-US" altLang="zh-CN" dirty="0"/>
              <a:t>,2009.</a:t>
            </a:r>
            <a:endParaRPr lang="zh-CN" altLang="zh-CN" dirty="0"/>
          </a:p>
          <a:p>
            <a:r>
              <a:rPr lang="en-US" altLang="zh-CN" dirty="0"/>
              <a:t>[</a:t>
            </a:r>
            <a:r>
              <a:rPr lang="en-US" altLang="zh-CN" dirty="0" smtClean="0"/>
              <a:t>13]</a:t>
            </a:r>
            <a:r>
              <a:rPr lang="zh-CN" altLang="zh-CN" dirty="0"/>
              <a:t>赫军令</a:t>
            </a:r>
            <a:r>
              <a:rPr lang="en-US" altLang="zh-CN" dirty="0"/>
              <a:t>.</a:t>
            </a:r>
            <a:r>
              <a:rPr lang="zh-CN" altLang="zh-CN" dirty="0"/>
              <a:t>化工设备技术问答丛书</a:t>
            </a:r>
            <a:r>
              <a:rPr lang="en-US" altLang="zh-CN" dirty="0"/>
              <a:t>-</a:t>
            </a:r>
            <a:r>
              <a:rPr lang="zh-CN" altLang="zh-CN" dirty="0"/>
              <a:t>塔设备技术问答</a:t>
            </a:r>
            <a:r>
              <a:rPr lang="en-US" altLang="zh-CN" dirty="0"/>
              <a:t>[M].</a:t>
            </a:r>
            <a:r>
              <a:rPr lang="zh-CN" altLang="zh-CN" dirty="0"/>
              <a:t>化学工业出版社</a:t>
            </a:r>
            <a:r>
              <a:rPr lang="en-US" altLang="zh-CN" dirty="0"/>
              <a:t>,2008.</a:t>
            </a:r>
            <a:endParaRPr lang="zh-CN" altLang="zh-CN" dirty="0"/>
          </a:p>
          <a:p>
            <a:r>
              <a:rPr lang="en-US" altLang="zh-CN" dirty="0"/>
              <a:t>[</a:t>
            </a:r>
            <a:r>
              <a:rPr lang="en-US" altLang="zh-CN" dirty="0" smtClean="0"/>
              <a:t>14] </a:t>
            </a:r>
            <a:r>
              <a:rPr lang="zh-CN" altLang="zh-CN" dirty="0"/>
              <a:t>历玉鸣</a:t>
            </a:r>
            <a:r>
              <a:rPr lang="en-US" altLang="zh-CN" dirty="0"/>
              <a:t>.</a:t>
            </a:r>
            <a:r>
              <a:rPr lang="zh-CN" altLang="zh-CN" dirty="0"/>
              <a:t>化工仪表及自动化</a:t>
            </a:r>
            <a:r>
              <a:rPr lang="en-US" altLang="zh-CN" dirty="0"/>
              <a:t>[M].</a:t>
            </a:r>
            <a:r>
              <a:rPr lang="zh-CN" altLang="zh-CN" dirty="0"/>
              <a:t>化学工业出版社</a:t>
            </a:r>
            <a:r>
              <a:rPr lang="en-US" altLang="zh-CN" dirty="0"/>
              <a:t>,2005.</a:t>
            </a:r>
            <a:endParaRPr lang="zh-CN" altLang="zh-CN" dirty="0"/>
          </a:p>
          <a:p>
            <a:endParaRPr lang="zh-CN" altLang="en-US" sz="2400" b="1" dirty="0">
              <a:solidFill>
                <a:schemeClr val="accent6">
                  <a:lumMod val="60000"/>
                  <a:lumOff val="40000"/>
                </a:schemeClr>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96752"/>
            <a:ext cx="8280920" cy="5509200"/>
          </a:xfrm>
          <a:prstGeom prst="rect">
            <a:avLst/>
          </a:prstGeom>
          <a:noFill/>
        </p:spPr>
        <p:txBody>
          <a:bodyPr wrap="square" rtlCol="0">
            <a:spAutoFit/>
          </a:bodyPr>
          <a:lstStyle/>
          <a:p>
            <a:pPr algn="ctr"/>
            <a:r>
              <a:rPr lang="zh-CN" altLang="en-US" sz="3200" b="1" dirty="0" smtClean="0">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致谢</a:t>
            </a:r>
            <a:endParaRPr lang="en-US" altLang="zh-CN" sz="3200" b="1" dirty="0" smtClean="0">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endParaRPr>
          </a:p>
          <a:p>
            <a:pPr indent="539750"/>
            <a:r>
              <a:rPr lang="zh-CN" altLang="zh-CN" sz="2400" dirty="0"/>
              <a:t>本设计是</a:t>
            </a:r>
            <a:r>
              <a:rPr lang="zh-CN" altLang="zh-CN" sz="2400" dirty="0" smtClean="0"/>
              <a:t>在</a:t>
            </a:r>
            <a:r>
              <a:rPr lang="zh-CN" altLang="en-US" sz="2400" dirty="0" smtClean="0"/>
              <a:t>王雪梅</a:t>
            </a:r>
            <a:r>
              <a:rPr lang="zh-CN" altLang="zh-CN" sz="2400" dirty="0" smtClean="0"/>
              <a:t>导</a:t>
            </a:r>
            <a:r>
              <a:rPr lang="zh-CN" altLang="zh-CN" sz="2400" dirty="0"/>
              <a:t>师的</a:t>
            </a:r>
            <a:r>
              <a:rPr lang="zh-CN" altLang="zh-CN" sz="2400" dirty="0" smtClean="0"/>
              <a:t>细</a:t>
            </a:r>
            <a:r>
              <a:rPr lang="zh-CN" altLang="en-US" sz="2400" dirty="0" smtClean="0"/>
              <a:t>心</a:t>
            </a:r>
            <a:r>
              <a:rPr lang="zh-CN" altLang="zh-CN" sz="2400" dirty="0" smtClean="0"/>
              <a:t>指</a:t>
            </a:r>
            <a:r>
              <a:rPr lang="zh-CN" altLang="zh-CN" sz="2400" dirty="0"/>
              <a:t>导下完成的。导师渊博的专业知识，严谨的治学态度，精益求精的工作作风，诲人不倦的高尚师德，严以律己、宽以待人的崇高风范，朴实无华、平易近人的人格魅力对我影响深远。不禁使我树立了远大的学术目标、掌握了基本的研究方法，还使我明白了许多待人接物与为人处事的道理。本论文从选题到完成，每一步都是在导师的指导新完成的，倾注了导师大量的心血。在此谨向导师表示崇高的敬意和由衷的感谢</a:t>
            </a:r>
            <a:r>
              <a:rPr lang="en-US" altLang="zh-CN" sz="2400" dirty="0"/>
              <a:t>!</a:t>
            </a:r>
            <a:endParaRPr lang="zh-CN" altLang="zh-CN" sz="2400" dirty="0"/>
          </a:p>
          <a:p>
            <a:pPr indent="539750"/>
            <a:r>
              <a:rPr lang="zh-CN" altLang="zh-CN" sz="2400" dirty="0"/>
              <a:t>本轮设计的顺利完成，离不开各位老师、同学和朋友的关心和帮助。在此表示深深的感谢，没有他们的帮助和支持是没有办法完成我的学士学位设计的，同窗之间的友谊永远长存。</a:t>
            </a:r>
            <a:endParaRPr lang="zh-CN" altLang="zh-CN" sz="2400" dirty="0"/>
          </a:p>
          <a:p>
            <a:endParaRPr lang="zh-CN" altLang="en-US" sz="3200" b="1" dirty="0">
              <a:solidFill>
                <a:schemeClr val="accent6">
                  <a:lumMod val="60000"/>
                  <a:lumOff val="40000"/>
                </a:schemeClr>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36140" y="2767965"/>
            <a:ext cx="5080000" cy="1322070"/>
          </a:xfrm>
          <a:prstGeom prst="rect">
            <a:avLst/>
          </a:prstGeom>
          <a:noFill/>
          <a:ln w="9525">
            <a:noFill/>
          </a:ln>
        </p:spPr>
        <p:txBody>
          <a:bodyPr>
            <a:spAutoFit/>
            <a:scene3d>
              <a:camera prst="orthographicFront"/>
              <a:lightRig rig="threePt" dir="t"/>
            </a:scene3d>
          </a:bodyPr>
          <a:p>
            <a:pPr marL="0" indent="0" algn="ctr"/>
            <a:r>
              <a:rPr lang="zh-CN" altLang="en-US" sz="8000" b="1">
                <a:ln w="9525">
                  <a:solidFill>
                    <a:schemeClr val="bg1"/>
                  </a:solidFill>
                  <a:prstDash val="solid"/>
                </a:ln>
                <a:solidFill>
                  <a:srgbClr val="7030A0"/>
                </a:solidFill>
                <a:effectLst>
                  <a:outerShdw blurRad="12700" dist="38100" dir="2700000" algn="tl" rotWithShape="0">
                    <a:schemeClr val="bg1">
                      <a:lumMod val="50000"/>
                    </a:schemeClr>
                  </a:outerShdw>
                </a:effectLst>
                <a:latin typeface="宋体" panose="02010600030101010101" pitchFamily="2" charset="-122"/>
                <a:ea typeface="宋体" panose="02010600030101010101" pitchFamily="2" charset="-122"/>
                <a:cs typeface="宋体" panose="02010600030101010101" pitchFamily="2" charset="-122"/>
              </a:rPr>
              <a:t>谢谢观看</a:t>
            </a:r>
            <a:endParaRPr lang="zh-CN" altLang="en-US" sz="8000" b="1">
              <a:ln w="9525">
                <a:solidFill>
                  <a:schemeClr val="bg1"/>
                </a:solidFill>
                <a:prstDash val="solid"/>
              </a:ln>
              <a:solidFill>
                <a:srgbClr val="7030A0"/>
              </a:solidFill>
              <a:effectLst>
                <a:outerShdw blurRad="12700" dist="38100" dir="2700000" algn="tl" rotWithShape="0">
                  <a:schemeClr val="bg1">
                    <a:lumMod val="50000"/>
                  </a:scheme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96552" y="3501008"/>
            <a:ext cx="31318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Font typeface="Arial" panose="020B0604020202020204" pitchFamily="34" charset="0"/>
              <a:buNone/>
              <a:defRPr/>
            </a:pPr>
            <a:r>
              <a:rPr lang="zh-CN" altLang="en-US" sz="2400" dirty="0" smtClean="0">
                <a:solidFill>
                  <a:srgbClr val="002060"/>
                </a:solidFill>
                <a:effectLst>
                  <a:outerShdw blurRad="38100" dist="38100" dir="2700000" algn="tl">
                    <a:srgbClr val="000000">
                      <a:alpha val="43137"/>
                    </a:srgbClr>
                  </a:outerShdw>
                </a:effectLst>
                <a:latin typeface="+mj-lt"/>
                <a:ea typeface="+mj-ea"/>
                <a:cs typeface="+mj-cs"/>
              </a:rPr>
              <a:t>目录</a:t>
            </a:r>
            <a:endParaRPr lang="zh-CN" altLang="en-US" sz="2400" dirty="0">
              <a:solidFill>
                <a:srgbClr val="002060"/>
              </a:solidFill>
              <a:effectLst>
                <a:outerShdw blurRad="38100" dist="38100" dir="2700000" algn="tl">
                  <a:srgbClr val="000000">
                    <a:alpha val="43137"/>
                  </a:srgbClr>
                </a:outerShdw>
              </a:effectLst>
              <a:latin typeface="+mj-lt"/>
              <a:ea typeface="+mj-ea"/>
              <a:cs typeface="+mj-cs"/>
            </a:endParaRPr>
          </a:p>
        </p:txBody>
      </p:sp>
      <p:sp>
        <p:nvSpPr>
          <p:cNvPr id="100" name="文本框 99"/>
          <p:cNvSpPr txBox="1"/>
          <p:nvPr/>
        </p:nvSpPr>
        <p:spPr>
          <a:xfrm>
            <a:off x="1850390" y="1357630"/>
            <a:ext cx="5080000" cy="4523105"/>
          </a:xfrm>
          <a:prstGeom prst="rect">
            <a:avLst/>
          </a:prstGeom>
          <a:noFill/>
          <a:ln w="9525">
            <a:noFill/>
          </a:ln>
        </p:spPr>
        <p:txBody>
          <a:bodyPr wrap="square">
            <a:spAutoFit/>
          </a:bodyPr>
          <a:p>
            <a:pPr marL="0" indent="0"/>
            <a:r>
              <a:rPr lang="zh-CN" altLang="en-US" sz="3600" b="0">
                <a:ea typeface="宋体" panose="02010600030101010101" pitchFamily="2" charset="-122"/>
                <a:cs typeface="宋体" panose="02010600030101010101" pitchFamily="2" charset="-122"/>
              </a:rPr>
              <a:t>▪</a:t>
            </a:r>
            <a:r>
              <a:rPr lang="zh-CN" altLang="en-US" sz="3600" b="0">
                <a:latin typeface="宋体" panose="02010600030101010101" pitchFamily="2" charset="-122"/>
                <a:ea typeface="宋体" panose="02010600030101010101" pitchFamily="2" charset="-122"/>
                <a:cs typeface="宋体" panose="02010600030101010101" pitchFamily="2" charset="-122"/>
              </a:rPr>
              <a:t>课题意义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工艺方法比较选择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工艺原理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工艺流程图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工艺流程图简述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计算部分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参考文献</a:t>
            </a:r>
            <a:r>
              <a:rPr lang="zh-CN" altLang="en-US" sz="3600">
                <a:cs typeface="宋体" panose="02010600030101010101" pitchFamily="2" charset="-122"/>
                <a:sym typeface="+mn-ea"/>
              </a:rPr>
              <a:t>▪</a:t>
            </a:r>
            <a:r>
              <a:rPr lang="zh-CN" altLang="en-US" sz="3600" b="0">
                <a:latin typeface="宋体" panose="02010600030101010101" pitchFamily="2" charset="-122"/>
                <a:ea typeface="宋体" panose="02010600030101010101" pitchFamily="2" charset="-122"/>
                <a:cs typeface="宋体" panose="02010600030101010101" pitchFamily="2" charset="-122"/>
              </a:rPr>
              <a:t>致谢</a:t>
            </a:r>
            <a:endParaRPr lang="zh-CN" altLang="en-US" sz="3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ChangeArrowheads="1"/>
          </p:cNvSpPr>
          <p:nvPr/>
        </p:nvSpPr>
        <p:spPr bwMode="auto">
          <a:xfrm>
            <a:off x="251520" y="1196751"/>
            <a:ext cx="8892480" cy="5661249"/>
          </a:xfrm>
          <a:prstGeom prst="rect">
            <a:avLst/>
          </a:prstGeom>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solidFill>
                  <a:srgbClr val="002060"/>
                </a:solidFill>
                <a:latin typeface="黑体" panose="02010609060101010101" pitchFamily="49" charset="-122"/>
                <a:ea typeface="黑体" panose="02010609060101010101" pitchFamily="49" charset="-122"/>
              </a:rPr>
              <a:t>课题意义</a:t>
            </a:r>
            <a:endParaRPr lang="en-US" altLang="zh-CN" sz="2400" b="1" dirty="0" smtClean="0">
              <a:solidFill>
                <a:srgbClr val="002060"/>
              </a:solidFill>
              <a:latin typeface="黑体" panose="02010609060101010101" pitchFamily="49" charset="-122"/>
              <a:ea typeface="黑体" panose="02010609060101010101" pitchFamily="49" charset="-122"/>
            </a:endParaRPr>
          </a:p>
          <a:p>
            <a:r>
              <a:rPr lang="en-US" altLang="zh-CN" sz="2400" dirty="0" smtClean="0">
                <a:latin typeface="+mn-ea"/>
                <a:ea typeface="+mn-ea"/>
              </a:rPr>
              <a:t>    </a:t>
            </a:r>
            <a:r>
              <a:rPr lang="zh-CN" altLang="zh-CN" sz="2400" dirty="0" smtClean="0">
                <a:latin typeface="+mn-ea"/>
                <a:ea typeface="+mn-ea"/>
              </a:rPr>
              <a:t>氨是重要的化工产品之一，用途很广。在农业方面，以氨为主要原料可以生产各种氮素肥料，如尿素、硝酸铵、碳酸氢氨、氯化铵等，以及各种含氮复合肥料。液氨本身就是一种高效氮素肥料，可以直接施用。目前，世界上氨产量的</a:t>
            </a:r>
            <a:r>
              <a:rPr lang="en-US" altLang="zh-CN" sz="2400" dirty="0" smtClean="0">
                <a:latin typeface="+mn-ea"/>
                <a:ea typeface="+mn-ea"/>
              </a:rPr>
              <a:t>85%</a:t>
            </a:r>
            <a:r>
              <a:rPr lang="zh-CN" altLang="zh-CN" sz="2400" dirty="0" smtClean="0">
                <a:latin typeface="+mn-ea"/>
                <a:ea typeface="+mn-ea"/>
              </a:rPr>
              <a:t>—</a:t>
            </a:r>
            <a:r>
              <a:rPr lang="en-US" altLang="zh-CN" sz="2400" dirty="0" smtClean="0">
                <a:latin typeface="+mn-ea"/>
                <a:ea typeface="+mn-ea"/>
              </a:rPr>
              <a:t>90%</a:t>
            </a:r>
            <a:r>
              <a:rPr lang="zh-CN" altLang="zh-CN" sz="2400" dirty="0" smtClean="0">
                <a:latin typeface="+mn-ea"/>
                <a:ea typeface="+mn-ea"/>
              </a:rPr>
              <a:t>用于生产各和氮肥</a:t>
            </a:r>
            <a:r>
              <a:rPr lang="zh-CN" altLang="zh-CN" dirty="0" smtClean="0">
                <a:latin typeface="+mn-ea"/>
                <a:ea typeface="+mn-ea"/>
              </a:rPr>
              <a:t>。</a:t>
            </a:r>
            <a:endParaRPr lang="en-US" altLang="zh-CN" dirty="0" smtClean="0">
              <a:latin typeface="+mn-ea"/>
              <a:ea typeface="+mn-ea"/>
            </a:endParaRPr>
          </a:p>
          <a:p>
            <a:r>
              <a:rPr lang="zh-CN" altLang="en-US" sz="2400" dirty="0" smtClean="0">
                <a:latin typeface="+mn-ea"/>
                <a:ea typeface="+mn-ea"/>
              </a:rPr>
              <a:t>    在合成氨工业中，脱硫倍受重视，而在焦炉煤气中的硫化物虽然含量不高</a:t>
            </a:r>
            <a:r>
              <a:rPr lang="zh-CN" altLang="zh-CN" sz="2400" dirty="0" smtClean="0"/>
              <a:t>但对生产的危害极大。</a:t>
            </a:r>
            <a:endParaRPr lang="zh-CN" altLang="zh-CN" sz="2400" dirty="0" smtClean="0"/>
          </a:p>
          <a:p>
            <a:r>
              <a:rPr lang="en-US" altLang="zh-CN" sz="2400" dirty="0" smtClean="0"/>
              <a:t>       </a:t>
            </a:r>
            <a:r>
              <a:rPr lang="zh-CN" altLang="zh-CN" sz="2400" dirty="0" smtClean="0"/>
              <a:t>①腐蚀设备、管道。含有</a:t>
            </a:r>
            <a:r>
              <a:rPr lang="zh-CN" altLang="en-US" sz="2400" dirty="0" smtClean="0"/>
              <a:t>硫化氢</a:t>
            </a:r>
            <a:r>
              <a:rPr lang="zh-CN" altLang="zh-CN" sz="2400" dirty="0" smtClean="0"/>
              <a:t>的原料气，在水分存在时，就形成硫氢酸</a:t>
            </a:r>
            <a:r>
              <a:rPr lang="zh-CN" altLang="en-US" sz="2400" dirty="0" smtClean="0"/>
              <a:t>，</a:t>
            </a:r>
            <a:r>
              <a:rPr lang="zh-CN" altLang="zh-CN" sz="2400" dirty="0" smtClean="0"/>
              <a:t>腐蚀金属设备。其腐蚀程度随原料气中</a:t>
            </a:r>
            <a:r>
              <a:rPr lang="zh-CN" altLang="en-US" sz="2400" dirty="0" smtClean="0"/>
              <a:t>硫化氢</a:t>
            </a:r>
            <a:r>
              <a:rPr lang="zh-CN" altLang="zh-CN" sz="2400" dirty="0" smtClean="0"/>
              <a:t>的含量增高而加剧。</a:t>
            </a:r>
            <a:endParaRPr lang="zh-CN" altLang="zh-CN" sz="2400" dirty="0" smtClean="0"/>
          </a:p>
          <a:p>
            <a:r>
              <a:rPr lang="en-US" altLang="zh-CN" sz="2400" dirty="0" smtClean="0"/>
              <a:t>        </a:t>
            </a:r>
            <a:r>
              <a:rPr lang="zh-CN" altLang="zh-CN" sz="2400" dirty="0" smtClean="0"/>
              <a:t>②使催化剂中毒、失活。当原料气中的硫化物含量超过一定指标时，硫化物与催化剂活性中心结合，就能使以金属原子或金属氧化物为活性中心的催化剂中毒、失活。包括转化催化剂、高温变换催化剂、低温变换催化剂、合成氨催化剂</a:t>
            </a:r>
            <a:endParaRPr lang="en-US" altLang="zh-CN" sz="2400" dirty="0" smtClean="0">
              <a:latin typeface="+mn-ea"/>
              <a:ea typeface="+mn-ea"/>
            </a:endParaRPr>
          </a:p>
          <a:p>
            <a:endParaRPr lang="zh-CN" altLang="zh-CN" sz="2000" dirty="0">
              <a:latin typeface="+mn-ea"/>
              <a:ea typeface="+mn-ea"/>
            </a:endParaRPr>
          </a:p>
          <a:p>
            <a:endParaRPr lang="zh-CN" altLang="en-US" sz="24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781" y="2214554"/>
            <a:ext cx="677108" cy="3929090"/>
          </a:xfrm>
          <a:prstGeom prst="rect">
            <a:avLst/>
          </a:prstGeom>
          <a:noFill/>
        </p:spPr>
        <p:txBody>
          <a:bodyPr vert="eaVert" wrap="square" rtlCol="0">
            <a:spAutoFit/>
          </a:bodyPr>
          <a:lstStyle/>
          <a:p>
            <a:r>
              <a:rPr lang="zh-CN" altLang="en-US" sz="3200" dirty="0" smtClean="0"/>
              <a:t>工艺方法比较与选择</a:t>
            </a:r>
            <a:endParaRPr lang="zh-CN" altLang="en-US" sz="3200" dirty="0"/>
          </a:p>
        </p:txBody>
      </p:sp>
      <p:sp>
        <p:nvSpPr>
          <p:cNvPr id="3" name="TextBox 2"/>
          <p:cNvSpPr txBox="1"/>
          <p:nvPr/>
        </p:nvSpPr>
        <p:spPr>
          <a:xfrm>
            <a:off x="1643042" y="1571612"/>
            <a:ext cx="7000924" cy="4044184"/>
          </a:xfrm>
          <a:prstGeom prst="rect">
            <a:avLst/>
          </a:prstGeom>
          <a:noFill/>
        </p:spPr>
        <p:txBody>
          <a:bodyPr wrap="square" rtlCol="0">
            <a:spAutoFit/>
          </a:bodyPr>
          <a:lstStyle/>
          <a:p>
            <a:pPr eaLnBrk="1" hangingPunct="1">
              <a:lnSpc>
                <a:spcPct val="90000"/>
              </a:lnSpc>
            </a:pPr>
            <a:r>
              <a:rPr lang="zh-CN" altLang="en-US" sz="2400" dirty="0" smtClean="0"/>
              <a:t>       工业上脱硫的方法很多,按照脱硫剂的形态可分为干法脱硫（脱硫剂为固态）和湿法脱硫（脱硫剂为液态）两大类。</a:t>
            </a:r>
            <a:endParaRPr lang="en-US" altLang="zh-CN" sz="2400" dirty="0" smtClean="0"/>
          </a:p>
          <a:p>
            <a:r>
              <a:rPr lang="en-US" altLang="zh-CN" sz="2400" dirty="0" smtClean="0"/>
              <a:t> </a:t>
            </a:r>
            <a:r>
              <a:rPr lang="en-US" altLang="zh-CN" sz="2400" b="1" dirty="0" smtClean="0"/>
              <a:t>1.</a:t>
            </a:r>
            <a:r>
              <a:rPr lang="zh-CN" altLang="zh-CN" sz="2400" b="1" dirty="0" smtClean="0"/>
              <a:t>干法脱硫</a:t>
            </a:r>
            <a:endParaRPr lang="zh-CN" altLang="zh-CN" sz="2400" b="1" dirty="0" smtClean="0"/>
          </a:p>
          <a:p>
            <a:r>
              <a:rPr lang="en-US" altLang="zh-CN" sz="2400" dirty="0" smtClean="0"/>
              <a:t>     </a:t>
            </a:r>
            <a:r>
              <a:rPr lang="zh-CN" altLang="en-US" sz="2400" dirty="0" smtClean="0"/>
              <a:t>简介：</a:t>
            </a:r>
            <a:r>
              <a:rPr lang="zh-CN" altLang="zh-CN" sz="2400" dirty="0" smtClean="0"/>
              <a:t>干法脱硫主要是利用氢氧化铁与其他制剂合成的脱硫催化剂脱除煤气中的硫化氢，经过再生的脱硫剂可重新使用</a:t>
            </a:r>
            <a:r>
              <a:rPr lang="zh-CN" altLang="en-US" sz="2400" dirty="0" smtClean="0"/>
              <a:t>。</a:t>
            </a:r>
            <a:endParaRPr lang="en-US" altLang="zh-CN" sz="2400" dirty="0" smtClean="0"/>
          </a:p>
          <a:p>
            <a:r>
              <a:rPr lang="zh-CN" altLang="en-US" sz="2400" dirty="0" smtClean="0"/>
              <a:t>     优点：净化度高、设备和操作简单、维修方便等</a:t>
            </a:r>
            <a:endParaRPr lang="en-US" altLang="zh-CN" sz="2400" dirty="0" smtClean="0"/>
          </a:p>
          <a:p>
            <a:r>
              <a:rPr lang="zh-CN" altLang="en-US" sz="2400" dirty="0" smtClean="0"/>
              <a:t>      缺点：反应速度慢，脱硫过程是间歇操作，设备庞大，劳动强度高，脱硫剂再生困难或不能再生。</a:t>
            </a:r>
            <a:endParaRPr lang="en-US" altLang="zh-CN"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14422"/>
            <a:ext cx="7858180" cy="4154984"/>
          </a:xfrm>
          <a:prstGeom prst="rect">
            <a:avLst/>
          </a:prstGeom>
          <a:noFill/>
        </p:spPr>
        <p:txBody>
          <a:bodyPr wrap="square" rtlCol="0">
            <a:spAutoFit/>
          </a:bodyPr>
          <a:lstStyle/>
          <a:p>
            <a:r>
              <a:rPr lang="zh-CN" altLang="en-US" sz="2400" b="1" dirty="0" smtClean="0"/>
              <a:t>湿法脱硫</a:t>
            </a:r>
            <a:endParaRPr lang="en-US" altLang="zh-CN" sz="2400" b="1" dirty="0" smtClean="0"/>
          </a:p>
          <a:p>
            <a:r>
              <a:rPr lang="zh-CN" altLang="en-US" sz="2400" dirty="0" smtClean="0"/>
              <a:t>       简介：湿法脱硫有氨水中和法、氨水液相催化法、ADA法、栲胶法、PDS法等。它们的特点是吸收速率快、生产能力大、同时脱硫剂还可以再生循环使用，操作连续方便，因此，用于原料气中硫化氢含量较高的气体脱硫。目前较多的采用ADA法、PDS法加栲胶法脱硫。</a:t>
            </a:r>
            <a:endParaRPr lang="en-US" altLang="zh-CN" sz="2400" dirty="0" smtClean="0"/>
          </a:p>
          <a:p>
            <a:r>
              <a:rPr lang="zh-CN" altLang="en-US" sz="2400" dirty="0" smtClean="0"/>
              <a:t>        优点：脱硫剂是便于输送的液体，可再生、效率高并能回收硫磺，构成一个连续的脱硫系统。</a:t>
            </a:r>
            <a:endParaRPr lang="en-US" altLang="zh-CN" sz="2400" dirty="0" smtClean="0"/>
          </a:p>
          <a:p>
            <a:r>
              <a:rPr lang="zh-CN" altLang="en-US" sz="2400" dirty="0" smtClean="0"/>
              <a:t>        缺点：净化度不高，主要用于脱除原料气中的硫化氢。</a:t>
            </a:r>
            <a:endParaRPr lang="en-US" altLang="zh-CN" sz="2400" dirty="0" smtClean="0"/>
          </a:p>
          <a:p>
            <a:endParaRPr lang="zh-CN" alt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84"/>
            <a:ext cx="8929718" cy="5459956"/>
          </a:xfrm>
          <a:prstGeom prst="rect">
            <a:avLst/>
          </a:prstGeom>
          <a:noFill/>
        </p:spPr>
        <p:txBody>
          <a:bodyPr wrap="square" rtlCol="0">
            <a:spAutoFit/>
          </a:bodyPr>
          <a:lstStyle/>
          <a:p>
            <a:pPr lvl="1">
              <a:lnSpc>
                <a:spcPct val="80000"/>
              </a:lnSpc>
            </a:pPr>
            <a:r>
              <a:rPr lang="zh-CN" altLang="en-US" sz="2400" b="1" dirty="0" smtClean="0"/>
              <a:t>(1) ADA法</a:t>
            </a:r>
            <a:endParaRPr lang="zh-CN" altLang="en-US" sz="2400" b="1" dirty="0" smtClean="0"/>
          </a:p>
          <a:p>
            <a:pPr eaLnBrk="1" hangingPunct="1">
              <a:lnSpc>
                <a:spcPct val="80000"/>
              </a:lnSpc>
            </a:pPr>
            <a:r>
              <a:rPr lang="zh-CN" altLang="en-US" sz="2400" dirty="0" smtClean="0"/>
              <a:t>       国内普遍应用于市民用煤气净化工艺中，脱硫效率在98％以上。其缺点是：悬浮液的硫磺颗粒小，回收困难。脱硫废液处理困难，国内工业化装置多采用提盐工艺，但流程长、操作复杂、能耗高、操作环境恶劣、劳动强度大、所得盐类产品如硫氰酸钠和硫代硫酸钠品位不高,经济效益差，易造成二次污染；有细菌积累；腐蚀严重</a:t>
            </a:r>
            <a:r>
              <a:rPr lang="zh-CN" altLang="en-US" sz="2400" b="1" dirty="0" smtClean="0"/>
              <a:t>。</a:t>
            </a:r>
            <a:endParaRPr lang="en-US" altLang="zh-CN" sz="2400" b="1" dirty="0" smtClean="0"/>
          </a:p>
          <a:p>
            <a:pPr eaLnBrk="1" hangingPunct="1">
              <a:lnSpc>
                <a:spcPct val="80000"/>
              </a:lnSpc>
            </a:pPr>
            <a:r>
              <a:rPr lang="en-US" altLang="zh-CN" sz="2400" b="1" dirty="0" smtClean="0"/>
              <a:t>     </a:t>
            </a:r>
            <a:r>
              <a:rPr lang="zh-CN" altLang="en-US" sz="2800" b="1" dirty="0" smtClean="0"/>
              <a:t> (</a:t>
            </a:r>
            <a:r>
              <a:rPr lang="zh-CN" altLang="en-US" sz="2400" b="1" dirty="0" smtClean="0"/>
              <a:t>2) PDS法</a:t>
            </a:r>
            <a:endParaRPr lang="zh-CN" altLang="en-US" sz="2400" b="1" dirty="0" smtClean="0"/>
          </a:p>
          <a:p>
            <a:pPr eaLnBrk="1" hangingPunct="1">
              <a:lnSpc>
                <a:spcPct val="80000"/>
              </a:lnSpc>
            </a:pPr>
            <a:r>
              <a:rPr lang="zh-CN" altLang="en-US" sz="2400" dirty="0" smtClean="0"/>
              <a:t>        PDS法由我国自主开发，是以双核酞菁钴磺酸盐为脱硫催化剂的脱硫方法。PDS催化活性好、用量小、无毒。其工艺特点是：脱硫脱氰能力优于ADA溶液；抗中毒能力强，对设备的腐蚀性小；易再生，易分离单质硫，回收率高，有机硫脱除率在50％以上；可单独使用，不加钒，无废液排出；无堵塔，脱硫成本只有ADA法的300左右，运行经济，是非常具有竞争力的方法。当PDS质量浓度大于3.0x10</a:t>
            </a:r>
            <a:r>
              <a:rPr lang="zh-CN" altLang="en-US" sz="2400" baseline="30000" dirty="0" smtClean="0"/>
              <a:t>-6</a:t>
            </a:r>
            <a:r>
              <a:rPr lang="zh-CN" altLang="en-US" sz="2400" dirty="0" smtClean="0"/>
              <a:t>时，脱硫效率可达98％以上[8]。PDS脱硫催化剂具有较高的硫容，适用于高硫焦炉煤气的初脱硫，但不适用于精脱硫。该方法碱耗低，副盐硫氰酸钠和硫代硫酸钠提取方便、质量优。</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142984"/>
            <a:ext cx="8786874" cy="4081117"/>
          </a:xfrm>
          <a:prstGeom prst="rect">
            <a:avLst/>
          </a:prstGeom>
          <a:noFill/>
        </p:spPr>
        <p:txBody>
          <a:bodyPr wrap="square" rtlCol="0">
            <a:spAutoFit/>
          </a:bodyPr>
          <a:lstStyle/>
          <a:p>
            <a:pPr eaLnBrk="1" hangingPunct="1">
              <a:lnSpc>
                <a:spcPct val="90000"/>
              </a:lnSpc>
            </a:pPr>
            <a:r>
              <a:rPr lang="zh-CN" altLang="en-US" sz="2400" b="1" dirty="0" smtClean="0"/>
              <a:t>(3)栲胶法(TV法)</a:t>
            </a:r>
            <a:endParaRPr lang="zh-CN" altLang="en-US" sz="2400" b="1" dirty="0" smtClean="0"/>
          </a:p>
          <a:p>
            <a:pPr eaLnBrk="1" hangingPunct="1">
              <a:lnSpc>
                <a:spcPct val="90000"/>
              </a:lnSpc>
            </a:pPr>
            <a:r>
              <a:rPr lang="zh-CN" altLang="en-US" sz="2400" dirty="0" smtClean="0"/>
              <a:t>        简介：栲胶法由我国自主开发，是目前国内使用较多的脱硫方法之一。原理是以栲胶为主催化剂，湿式二元氧化脱硫法以栲胶的碱性氧化降解物为中间载氧体，并作为钒的络合剂与碱钒配成水溶液，将气态硫化氢吸收并转化为单质硫。</a:t>
            </a:r>
            <a:endParaRPr lang="zh-CN" altLang="en-US" sz="2400" dirty="0" smtClean="0"/>
          </a:p>
          <a:p>
            <a:pPr eaLnBrk="1" hangingPunct="1">
              <a:lnSpc>
                <a:spcPct val="90000"/>
              </a:lnSpc>
            </a:pPr>
            <a:r>
              <a:rPr lang="zh-CN" altLang="en-US" sz="2400" dirty="0" smtClean="0"/>
              <a:t>       特点：硫容高、副反应少、传质速率快、脱硫效率高且稳定、原料消耗低、腐蚀轻、硫回收率高等，在管理、脱硫液组分含量、溶液循环量及设备满足工艺要求的情况下，栲胶脱硫不易堵塞设备、管道。栲胶法的操作弹性大；栲胶资源丰富，价廉易得；脱硫效率达99％以上。栲胶需要熟化预处理，因此栲胶质量及其配制方法得当与否是决定栲胶法使用效果的主要因素。因此栲胶法优于PDS法。</a:t>
            </a:r>
            <a:endParaRPr lang="zh-CN" alt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857364"/>
            <a:ext cx="8643998" cy="4228850"/>
          </a:xfrm>
          <a:prstGeom prst="rect">
            <a:avLst/>
          </a:prstGeom>
          <a:noFill/>
        </p:spPr>
        <p:txBody>
          <a:bodyPr wrap="square" rtlCol="0">
            <a:spAutoFit/>
          </a:bodyPr>
          <a:lstStyle/>
          <a:p>
            <a:pPr eaLnBrk="1" hangingPunct="1">
              <a:lnSpc>
                <a:spcPct val="80000"/>
              </a:lnSpc>
            </a:pPr>
            <a:r>
              <a:rPr lang="zh-CN" altLang="en-US" sz="2400" dirty="0" smtClean="0"/>
              <a:t>栲胶脱硫原理如下：栲胶溶液在碱性条件下通入空气使丹宁降解，然后进行脱硫和再生。</a:t>
            </a:r>
            <a:endParaRPr lang="zh-CN" altLang="en-US" sz="2400" dirty="0" smtClean="0"/>
          </a:p>
          <a:p>
            <a:pPr eaLnBrk="1" hangingPunct="1">
              <a:lnSpc>
                <a:spcPct val="80000"/>
              </a:lnSpc>
            </a:pPr>
            <a:r>
              <a:rPr lang="zh-CN" altLang="en-US" sz="2400" dirty="0" smtClean="0"/>
              <a:t>① 化学吸收</a:t>
            </a:r>
            <a:endParaRPr lang="zh-CN" altLang="en-US" sz="2400" dirty="0" smtClean="0"/>
          </a:p>
          <a:p>
            <a:pPr eaLnBrk="1" hangingPunct="1">
              <a:lnSpc>
                <a:spcPct val="80000"/>
              </a:lnSpc>
            </a:pPr>
            <a:r>
              <a:rPr lang="zh-CN" altLang="en-US" sz="2400" dirty="0" smtClean="0"/>
              <a:t> Na</a:t>
            </a:r>
            <a:r>
              <a:rPr lang="zh-CN" altLang="en-US" sz="2400" baseline="-25000" dirty="0" smtClean="0"/>
              <a:t>2</a:t>
            </a:r>
            <a:r>
              <a:rPr lang="zh-CN" altLang="en-US" sz="2400" dirty="0" smtClean="0"/>
              <a:t>CO</a:t>
            </a:r>
            <a:r>
              <a:rPr lang="zh-CN" altLang="en-US" sz="2400" baseline="-25000" dirty="0" smtClean="0"/>
              <a:t>3</a:t>
            </a:r>
            <a:r>
              <a:rPr lang="zh-CN" altLang="en-US" sz="2400" dirty="0" smtClean="0"/>
              <a:t>+H</a:t>
            </a:r>
            <a:r>
              <a:rPr lang="zh-CN" altLang="en-US" sz="2400" baseline="-25000" dirty="0" smtClean="0"/>
              <a:t>2</a:t>
            </a:r>
            <a:r>
              <a:rPr lang="zh-CN" altLang="en-US" sz="2400" dirty="0" smtClean="0"/>
              <a:t>S→ NaHCO</a:t>
            </a:r>
            <a:r>
              <a:rPr lang="zh-CN" altLang="en-US" sz="2400" baseline="-25000" dirty="0" smtClean="0"/>
              <a:t>3</a:t>
            </a:r>
            <a:r>
              <a:rPr lang="zh-CN" altLang="en-US" sz="2400" dirty="0" smtClean="0"/>
              <a:t>+ NaHS</a:t>
            </a:r>
            <a:endParaRPr lang="zh-CN" altLang="en-US" sz="2400" dirty="0" smtClean="0"/>
          </a:p>
          <a:p>
            <a:pPr eaLnBrk="1" hangingPunct="1">
              <a:lnSpc>
                <a:spcPct val="80000"/>
              </a:lnSpc>
            </a:pPr>
            <a:r>
              <a:rPr lang="zh-CN" altLang="en-US" sz="2400" dirty="0" smtClean="0"/>
              <a:t>② 元素硫的析出：</a:t>
            </a:r>
            <a:endParaRPr lang="zh-CN" altLang="en-US" sz="2400" dirty="0" smtClean="0"/>
          </a:p>
          <a:p>
            <a:pPr eaLnBrk="1" hangingPunct="1">
              <a:lnSpc>
                <a:spcPct val="80000"/>
              </a:lnSpc>
            </a:pPr>
            <a:r>
              <a:rPr lang="zh-CN" altLang="en-US" sz="2400" dirty="0" smtClean="0"/>
              <a:t> 2NaHS+4NaVO</a:t>
            </a:r>
            <a:r>
              <a:rPr lang="zh-CN" altLang="en-US" sz="2400" baseline="-25000" dirty="0" smtClean="0"/>
              <a:t>3</a:t>
            </a:r>
            <a:r>
              <a:rPr lang="zh-CN" altLang="en-US" sz="2400" dirty="0" smtClean="0"/>
              <a:t>+H2O→Na</a:t>
            </a:r>
            <a:r>
              <a:rPr lang="zh-CN" altLang="en-US" sz="2400" baseline="-25000" dirty="0" smtClean="0"/>
              <a:t>2</a:t>
            </a:r>
            <a:r>
              <a:rPr lang="zh-CN" altLang="en-US" sz="2400" dirty="0" smtClean="0"/>
              <a:t>V</a:t>
            </a:r>
            <a:r>
              <a:rPr lang="zh-CN" altLang="en-US" sz="2400" baseline="-25000" dirty="0" smtClean="0"/>
              <a:t>4</a:t>
            </a:r>
            <a:r>
              <a:rPr lang="zh-CN" altLang="en-US" sz="2400" dirty="0" smtClean="0"/>
              <a:t>O</a:t>
            </a:r>
            <a:r>
              <a:rPr lang="zh-CN" altLang="en-US" sz="2400" baseline="-25000" dirty="0" smtClean="0"/>
              <a:t>9</a:t>
            </a:r>
            <a:r>
              <a:rPr lang="zh-CN" altLang="en-US" sz="2400" dirty="0" smtClean="0"/>
              <a:t>+4NaOH+2S↓</a:t>
            </a:r>
            <a:endParaRPr lang="zh-CN" altLang="en-US" sz="2400" dirty="0" smtClean="0"/>
          </a:p>
          <a:p>
            <a:pPr eaLnBrk="1" hangingPunct="1">
              <a:lnSpc>
                <a:spcPct val="80000"/>
              </a:lnSpc>
            </a:pPr>
            <a:r>
              <a:rPr lang="zh-CN" altLang="en-US" sz="2400" dirty="0" smtClean="0"/>
              <a:t>③ 氧化剂的再生</a:t>
            </a:r>
            <a:endParaRPr lang="zh-CN" altLang="en-US" sz="2400" dirty="0" smtClean="0"/>
          </a:p>
          <a:p>
            <a:pPr eaLnBrk="1" hangingPunct="1">
              <a:lnSpc>
                <a:spcPct val="80000"/>
              </a:lnSpc>
            </a:pPr>
            <a:r>
              <a:rPr lang="zh-CN" altLang="en-US" sz="2400" dirty="0" smtClean="0"/>
              <a:t>Na</a:t>
            </a:r>
            <a:r>
              <a:rPr lang="zh-CN" altLang="en-US" sz="2400" baseline="-25000" dirty="0" smtClean="0"/>
              <a:t>2</a:t>
            </a:r>
            <a:r>
              <a:rPr lang="zh-CN" altLang="en-US" sz="2400" dirty="0" smtClean="0"/>
              <a:t>V</a:t>
            </a:r>
            <a:r>
              <a:rPr lang="zh-CN" altLang="en-US" sz="2400" baseline="-25000" dirty="0" smtClean="0"/>
              <a:t>4</a:t>
            </a:r>
            <a:r>
              <a:rPr lang="zh-CN" altLang="en-US" sz="2400" dirty="0" smtClean="0"/>
              <a:t>O</a:t>
            </a:r>
            <a:r>
              <a:rPr lang="zh-CN" altLang="en-US" sz="2400" baseline="-25000" dirty="0" smtClean="0"/>
              <a:t>9</a:t>
            </a:r>
            <a:r>
              <a:rPr lang="zh-CN" altLang="en-US" sz="2400" dirty="0" smtClean="0"/>
              <a:t> + 2栲胶（氧化）+ 2NaOH +H</a:t>
            </a:r>
            <a:r>
              <a:rPr lang="zh-CN" altLang="en-US" sz="2400" baseline="-25000" dirty="0" smtClean="0"/>
              <a:t>2</a:t>
            </a:r>
            <a:r>
              <a:rPr lang="zh-CN" altLang="en-US" sz="2400" dirty="0" smtClean="0"/>
              <a:t>O→4NaVO</a:t>
            </a:r>
            <a:r>
              <a:rPr lang="zh-CN" altLang="en-US" sz="2400" baseline="-25000" dirty="0" smtClean="0"/>
              <a:t>3</a:t>
            </a:r>
            <a:r>
              <a:rPr lang="zh-CN" altLang="en-US" sz="2400" dirty="0" smtClean="0"/>
              <a:t>+2栲胶（还原）</a:t>
            </a:r>
            <a:endParaRPr lang="zh-CN" altLang="en-US" sz="2400" dirty="0" smtClean="0"/>
          </a:p>
          <a:p>
            <a:pPr eaLnBrk="1" hangingPunct="1">
              <a:lnSpc>
                <a:spcPct val="80000"/>
              </a:lnSpc>
            </a:pPr>
            <a:r>
              <a:rPr lang="zh-CN" altLang="en-US" sz="2400" dirty="0" smtClean="0"/>
              <a:t> ④载氧体（栲胶）的再生</a:t>
            </a:r>
            <a:endParaRPr lang="zh-CN" altLang="en-US" sz="2400" dirty="0" smtClean="0"/>
          </a:p>
          <a:p>
            <a:pPr eaLnBrk="1" hangingPunct="1">
              <a:lnSpc>
                <a:spcPct val="80000"/>
              </a:lnSpc>
            </a:pPr>
            <a:r>
              <a:rPr lang="zh-CN" altLang="en-US" sz="2400" dirty="0" smtClean="0"/>
              <a:t>栲胶（还原）+ O</a:t>
            </a:r>
            <a:r>
              <a:rPr lang="zh-CN" altLang="en-US" sz="2400" baseline="-25000" dirty="0" smtClean="0"/>
              <a:t>2</a:t>
            </a:r>
            <a:r>
              <a:rPr lang="zh-CN" altLang="en-US" sz="2400" dirty="0" smtClean="0"/>
              <a:t>→栲胶（氧化）+H</a:t>
            </a:r>
            <a:r>
              <a:rPr lang="zh-CN" altLang="en-US" sz="2400" baseline="-25000" dirty="0" smtClean="0"/>
              <a:t>2</a:t>
            </a:r>
            <a:r>
              <a:rPr lang="zh-CN" altLang="en-US" sz="2400" dirty="0" smtClean="0"/>
              <a:t>O  </a:t>
            </a:r>
            <a:endParaRPr lang="en-US" altLang="zh-CN" sz="2400" dirty="0" smtClean="0"/>
          </a:p>
          <a:p>
            <a:pPr eaLnBrk="1" hangingPunct="1">
              <a:lnSpc>
                <a:spcPct val="80000"/>
              </a:lnSpc>
            </a:pPr>
            <a:r>
              <a:rPr lang="zh-CN" altLang="en-US" sz="2400" dirty="0" smtClean="0">
                <a:solidFill>
                  <a:srgbClr val="FF0000"/>
                </a:solidFill>
              </a:rPr>
              <a:t> </a:t>
            </a:r>
            <a:r>
              <a:rPr lang="zh-CN" altLang="en-US" sz="2400" dirty="0" smtClean="0"/>
              <a:t>结论：通过对比国内外合成氨脱硫的方法，选取栲胶法去除硫化氢，从而避免造成设备腐蚀，填料堵塞，能使甲烷化、合成催化剂积累性永久中毒失活，因此此种方法是目前最合适的。</a:t>
            </a:r>
            <a:endParaRPr lang="zh-CN" altLang="en-US" sz="2400" dirty="0" smtClean="0"/>
          </a:p>
        </p:txBody>
      </p:sp>
      <p:sp>
        <p:nvSpPr>
          <p:cNvPr id="6" name="TextBox 5"/>
          <p:cNvSpPr txBox="1"/>
          <p:nvPr/>
        </p:nvSpPr>
        <p:spPr>
          <a:xfrm>
            <a:off x="214282" y="1357298"/>
            <a:ext cx="2214578" cy="523220"/>
          </a:xfrm>
          <a:prstGeom prst="rect">
            <a:avLst/>
          </a:prstGeom>
          <a:noFill/>
        </p:spPr>
        <p:txBody>
          <a:bodyPr wrap="square" rtlCol="0">
            <a:spAutoFit/>
          </a:bodyPr>
          <a:lstStyle/>
          <a:p>
            <a:r>
              <a:rPr lang="zh-CN" altLang="en-US" sz="2800" b="1" dirty="0" smtClean="0"/>
              <a:t>工艺原理</a:t>
            </a:r>
            <a:endParaRPr lang="zh-CN" alt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竖排文字占位符 2"/>
          <p:cNvSpPr>
            <a:spLocks noGrp="1"/>
          </p:cNvSpPr>
          <p:nvPr>
            <p:ph type="body" orient="vert" idx="1"/>
          </p:nvPr>
        </p:nvSpPr>
        <p:spPr/>
        <p:txBody>
          <a:bodyPr/>
          <a:lstStyle/>
          <a:p>
            <a:endParaRPr lang="zh-CN" altLang="en-US" dirty="0"/>
          </a:p>
        </p:txBody>
      </p:sp>
      <p:pic>
        <p:nvPicPr>
          <p:cNvPr id="4" name="图片 3" descr="图片1.png"/>
          <p:cNvPicPr>
            <a:picLocks noChangeAspect="1"/>
          </p:cNvPicPr>
          <p:nvPr/>
        </p:nvPicPr>
        <p:blipFill>
          <a:blip r:embed="rId1" cstate="print"/>
          <a:stretch>
            <a:fillRect/>
          </a:stretch>
        </p:blipFill>
        <p:spPr>
          <a:xfrm>
            <a:off x="140574" y="285728"/>
            <a:ext cx="8862852" cy="6286544"/>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3001</Words>
  <Application>WPS 演示</Application>
  <PresentationFormat>全屏显示(4:3)</PresentationFormat>
  <Paragraphs>97</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黑体</vt:lpstr>
      <vt:lpstr>Times New Roman</vt:lpstr>
      <vt:lpstr>华文楷体</vt:lpstr>
      <vt:lpstr>华文仿宋</vt:lpstr>
      <vt:lpstr>方正姚体</vt:lpstr>
      <vt:lpstr>微软雅黑</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微软系统</dc:creator>
  <cp:lastModifiedBy>hqy</cp:lastModifiedBy>
  <cp:revision>242</cp:revision>
  <dcterms:created xsi:type="dcterms:W3CDTF">2012-03-26T14:39:00Z</dcterms:created>
  <dcterms:modified xsi:type="dcterms:W3CDTF">2017-05-26T06:10:46Z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