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258" r:id="rId3"/>
    <p:sldId id="259" r:id="rId4"/>
    <p:sldId id="271" r:id="rId5"/>
    <p:sldId id="273" r:id="rId6"/>
    <p:sldId id="274" r:id="rId7"/>
    <p:sldId id="275" r:id="rId8"/>
    <p:sldId id="286" r:id="rId9"/>
    <p:sldId id="261" r:id="rId10"/>
    <p:sldId id="276" r:id="rId11"/>
    <p:sldId id="277" r:id="rId12"/>
    <p:sldId id="284" r:id="rId13"/>
    <p:sldId id="287" r:id="rId14"/>
    <p:sldId id="288" r:id="rId15"/>
    <p:sldId id="289" r:id="rId16"/>
    <p:sldId id="267" r:id="rId17"/>
    <p:sldId id="269" r:id="rId18"/>
    <p:sldId id="285"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FF"/>
    <a:srgbClr val="660066"/>
    <a:srgbClr val="FFCC99"/>
    <a:srgbClr val="666699"/>
    <a:srgbClr val="008080"/>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59"/>
        <p:guide pos="2879"/>
      </p:guideLst>
    </p:cSldViewPr>
  </p:slideViewPr>
  <p:notesTextViewPr>
    <p:cViewPr>
      <p:scale>
        <a:sx n="100" d="100"/>
        <a:sy n="100" d="100"/>
      </p:scale>
      <p:origin x="0" y="0"/>
    </p:cViewPr>
  </p:notesTextViewPr>
  <p:notesViewPr>
    <p:cSldViewPr>
      <p:cViewPr varScale="1">
        <p:scale>
          <a:sx n="68" d="100"/>
          <a:sy n="68" d="100"/>
        </p:scale>
        <p:origin x="-3336" y="-90"/>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6D524-D149-4B6B-B6A5-DD7FA365441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AEB6860-CFB8-401B-AA55-E41790CCB982}">
      <dgm:prSet phldrT="[文本]" custT="1"/>
      <dgm:spPr/>
      <dgm:t>
        <a:bodyPr/>
        <a:lstStyle/>
        <a:p>
          <a:r>
            <a:rPr lang="zh-CN" altLang="en-US" sz="3200" dirty="0" smtClean="0">
              <a:solidFill>
                <a:schemeClr val="tx2"/>
              </a:solidFill>
            </a:rPr>
            <a:t>研究背景</a:t>
          </a:r>
          <a:endParaRPr lang="zh-CN" altLang="en-US" sz="3200" dirty="0">
            <a:solidFill>
              <a:schemeClr val="tx2"/>
            </a:solidFill>
          </a:endParaRPr>
        </a:p>
      </dgm:t>
    </dgm:pt>
    <dgm:pt modelId="{083DC2D7-85F0-48C9-987E-242C6833D867}" type="parTrans" cxnId="{F8EEC511-D70D-46A0-9967-0D59B097081B}">
      <dgm:prSet/>
      <dgm:spPr/>
      <dgm:t>
        <a:bodyPr/>
        <a:lstStyle/>
        <a:p>
          <a:endParaRPr lang="zh-CN" altLang="en-US" sz="2800">
            <a:solidFill>
              <a:schemeClr val="tx2"/>
            </a:solidFill>
          </a:endParaRPr>
        </a:p>
      </dgm:t>
    </dgm:pt>
    <dgm:pt modelId="{A7574DF0-290E-4FB8-89CC-9E7E7FEE1C72}" type="sibTrans" cxnId="{F8EEC511-D70D-46A0-9967-0D59B097081B}">
      <dgm:prSet/>
      <dgm:spPr/>
      <dgm:t>
        <a:bodyPr/>
        <a:lstStyle/>
        <a:p>
          <a:endParaRPr lang="zh-CN" altLang="en-US" sz="2800">
            <a:solidFill>
              <a:schemeClr val="tx2"/>
            </a:solidFill>
          </a:endParaRPr>
        </a:p>
      </dgm:t>
    </dgm:pt>
    <dgm:pt modelId="{B57B3FDB-6AB8-4F65-A4FF-2DF456735E4D}">
      <dgm:prSet phldrT="[文本]" custT="1"/>
      <dgm:spPr/>
      <dgm:t>
        <a:bodyPr/>
        <a:lstStyle/>
        <a:p>
          <a:r>
            <a:rPr lang="zh-CN" altLang="en-US" sz="3200" dirty="0" smtClean="0">
              <a:solidFill>
                <a:schemeClr val="tx2"/>
              </a:solidFill>
            </a:rPr>
            <a:t>研究内容</a:t>
          </a:r>
          <a:endParaRPr lang="zh-CN" altLang="en-US" sz="3200" dirty="0">
            <a:solidFill>
              <a:schemeClr val="tx2"/>
            </a:solidFill>
          </a:endParaRPr>
        </a:p>
      </dgm:t>
    </dgm:pt>
    <dgm:pt modelId="{2A437A86-160C-4CC8-9F9B-95DBBF5AF62A}" type="parTrans" cxnId="{3A8E85EE-BB8B-45B8-824C-9E3F0F07C3BF}">
      <dgm:prSet/>
      <dgm:spPr/>
      <dgm:t>
        <a:bodyPr/>
        <a:lstStyle/>
        <a:p>
          <a:endParaRPr lang="zh-CN" altLang="en-US" sz="2800">
            <a:solidFill>
              <a:schemeClr val="tx2"/>
            </a:solidFill>
          </a:endParaRPr>
        </a:p>
      </dgm:t>
    </dgm:pt>
    <dgm:pt modelId="{8F34158B-9774-4165-89F9-B913885C27D1}" type="sibTrans" cxnId="{3A8E85EE-BB8B-45B8-824C-9E3F0F07C3BF}">
      <dgm:prSet/>
      <dgm:spPr/>
      <dgm:t>
        <a:bodyPr/>
        <a:lstStyle/>
        <a:p>
          <a:endParaRPr lang="zh-CN" altLang="en-US" sz="2800">
            <a:solidFill>
              <a:schemeClr val="tx2"/>
            </a:solidFill>
          </a:endParaRPr>
        </a:p>
      </dgm:t>
    </dgm:pt>
    <dgm:pt modelId="{15B0B522-A21A-4556-BBF5-6CBE63C68978}">
      <dgm:prSet custT="1"/>
      <dgm:spPr/>
      <dgm:t>
        <a:bodyPr/>
        <a:lstStyle/>
        <a:p>
          <a:r>
            <a:rPr lang="zh-CN" altLang="en-US" sz="3200" dirty="0" smtClean="0">
              <a:solidFill>
                <a:schemeClr val="tx2"/>
              </a:solidFill>
            </a:rPr>
            <a:t>参考文献</a:t>
          </a:r>
          <a:endParaRPr lang="zh-CN" altLang="en-US" sz="3200" dirty="0">
            <a:solidFill>
              <a:schemeClr val="tx2"/>
            </a:solidFill>
          </a:endParaRPr>
        </a:p>
      </dgm:t>
    </dgm:pt>
    <dgm:pt modelId="{F20EED51-B166-4310-A4F8-B17ABDD32966}" type="parTrans" cxnId="{9C1BB1D0-5F33-4101-906E-D2469876F47C}">
      <dgm:prSet/>
      <dgm:spPr/>
      <dgm:t>
        <a:bodyPr/>
        <a:lstStyle/>
        <a:p>
          <a:endParaRPr lang="zh-CN" altLang="en-US" sz="2800"/>
        </a:p>
      </dgm:t>
    </dgm:pt>
    <dgm:pt modelId="{02D8945E-8BBB-461B-82CA-B0F7F9620DB3}" type="sibTrans" cxnId="{9C1BB1D0-5F33-4101-906E-D2469876F47C}">
      <dgm:prSet/>
      <dgm:spPr/>
      <dgm:t>
        <a:bodyPr/>
        <a:lstStyle/>
        <a:p>
          <a:endParaRPr lang="zh-CN" altLang="en-US" sz="2800"/>
        </a:p>
      </dgm:t>
    </dgm:pt>
    <dgm:pt modelId="{76DF3F69-03B7-4316-816A-3FDEB3582836}">
      <dgm:prSet phldrT="[文本]" custT="1"/>
      <dgm:spPr/>
      <dgm:t>
        <a:bodyPr/>
        <a:lstStyle/>
        <a:p>
          <a:r>
            <a:rPr lang="zh-CN" altLang="en-US" sz="3200" dirty="0" smtClean="0">
              <a:solidFill>
                <a:schemeClr val="tx2"/>
              </a:solidFill>
            </a:rPr>
            <a:t>工艺方法的选择</a:t>
          </a:r>
          <a:endParaRPr lang="zh-CN" altLang="en-US" sz="3200" dirty="0">
            <a:solidFill>
              <a:schemeClr val="tx2"/>
            </a:solidFill>
          </a:endParaRPr>
        </a:p>
      </dgm:t>
    </dgm:pt>
    <dgm:pt modelId="{6A8DC9A6-0A2E-426E-B52E-A37DFCC73426}" type="sibTrans" cxnId="{B012FD63-F43C-49A7-ACBE-E3AB91F5E0A2}">
      <dgm:prSet/>
      <dgm:spPr/>
      <dgm:t>
        <a:bodyPr/>
        <a:lstStyle/>
        <a:p>
          <a:endParaRPr lang="zh-CN" altLang="en-US" sz="2800">
            <a:solidFill>
              <a:schemeClr val="tx2"/>
            </a:solidFill>
          </a:endParaRPr>
        </a:p>
      </dgm:t>
    </dgm:pt>
    <dgm:pt modelId="{F3F8BB6B-8848-4D6F-94B0-B4007F79F0D2}" type="parTrans" cxnId="{B012FD63-F43C-49A7-ACBE-E3AB91F5E0A2}">
      <dgm:prSet/>
      <dgm:spPr/>
      <dgm:t>
        <a:bodyPr/>
        <a:lstStyle/>
        <a:p>
          <a:endParaRPr lang="zh-CN" altLang="en-US" sz="2800">
            <a:solidFill>
              <a:schemeClr val="tx2"/>
            </a:solidFill>
          </a:endParaRPr>
        </a:p>
      </dgm:t>
    </dgm:pt>
    <dgm:pt modelId="{232222CA-47C2-4D2E-9765-C5D7309394A9}">
      <dgm:prSet custT="1"/>
      <dgm:spPr/>
      <dgm:t>
        <a:bodyPr/>
        <a:lstStyle/>
        <a:p>
          <a:r>
            <a:rPr lang="zh-CN" altLang="en-US" sz="3200" dirty="0" smtClean="0">
              <a:solidFill>
                <a:schemeClr val="tx2"/>
              </a:solidFill>
            </a:rPr>
            <a:t>设计成果</a:t>
          </a:r>
          <a:endParaRPr lang="zh-CN" altLang="en-US" sz="3200" dirty="0">
            <a:solidFill>
              <a:schemeClr val="tx2"/>
            </a:solidFill>
          </a:endParaRPr>
        </a:p>
      </dgm:t>
    </dgm:pt>
    <dgm:pt modelId="{57F3A91E-0265-4F86-BB96-348DD7F44553}" type="parTrans" cxnId="{DAC7D441-A873-405C-93A8-73D04B7313C1}">
      <dgm:prSet/>
      <dgm:spPr/>
      <dgm:t>
        <a:bodyPr/>
        <a:lstStyle/>
        <a:p>
          <a:endParaRPr lang="zh-CN" altLang="en-US"/>
        </a:p>
      </dgm:t>
    </dgm:pt>
    <dgm:pt modelId="{EA27CDAE-BE76-49FC-BC8E-916867F91A29}" type="sibTrans" cxnId="{DAC7D441-A873-405C-93A8-73D04B7313C1}">
      <dgm:prSet/>
      <dgm:spPr/>
      <dgm:t>
        <a:bodyPr/>
        <a:lstStyle/>
        <a:p>
          <a:endParaRPr lang="zh-CN" altLang="en-US"/>
        </a:p>
      </dgm:t>
    </dgm:pt>
    <dgm:pt modelId="{F14CD950-EF51-4867-938D-91AFE7A2918A}" type="pres">
      <dgm:prSet presAssocID="{B006D524-D149-4B6B-B6A5-DD7FA365441F}" presName="linear" presStyleCnt="0">
        <dgm:presLayoutVars>
          <dgm:dir/>
          <dgm:animLvl val="lvl"/>
          <dgm:resizeHandles val="exact"/>
        </dgm:presLayoutVars>
      </dgm:prSet>
      <dgm:spPr/>
      <dgm:t>
        <a:bodyPr/>
        <a:lstStyle/>
        <a:p>
          <a:endParaRPr lang="zh-CN" altLang="en-US"/>
        </a:p>
      </dgm:t>
    </dgm:pt>
    <dgm:pt modelId="{9DEEC06D-2844-4998-9F1E-0C1D24AFD3AD}" type="pres">
      <dgm:prSet presAssocID="{4AEB6860-CFB8-401B-AA55-E41790CCB982}" presName="parentLin" presStyleCnt="0"/>
      <dgm:spPr/>
    </dgm:pt>
    <dgm:pt modelId="{98A49E41-33F1-4024-9DA1-77686EF46EB3}" type="pres">
      <dgm:prSet presAssocID="{4AEB6860-CFB8-401B-AA55-E41790CCB982}" presName="parentLeftMargin" presStyleLbl="node1" presStyleIdx="0" presStyleCnt="5"/>
      <dgm:spPr/>
      <dgm:t>
        <a:bodyPr/>
        <a:lstStyle/>
        <a:p>
          <a:endParaRPr lang="zh-CN" altLang="en-US"/>
        </a:p>
      </dgm:t>
    </dgm:pt>
    <dgm:pt modelId="{337CB1FF-077F-411E-BF78-A7BE79DC14C4}" type="pres">
      <dgm:prSet presAssocID="{4AEB6860-CFB8-401B-AA55-E41790CCB982}" presName="parentText" presStyleLbl="node1" presStyleIdx="0" presStyleCnt="5" custLinFactNeighborX="18123" custLinFactNeighborY="33240">
        <dgm:presLayoutVars>
          <dgm:chMax val="0"/>
          <dgm:bulletEnabled val="1"/>
        </dgm:presLayoutVars>
      </dgm:prSet>
      <dgm:spPr/>
      <dgm:t>
        <a:bodyPr/>
        <a:lstStyle/>
        <a:p>
          <a:endParaRPr lang="zh-CN" altLang="en-US"/>
        </a:p>
      </dgm:t>
    </dgm:pt>
    <dgm:pt modelId="{F2C354FC-1339-4C88-AB4C-EE4ADEA1A536}" type="pres">
      <dgm:prSet presAssocID="{4AEB6860-CFB8-401B-AA55-E41790CCB982}" presName="negativeSpace" presStyleCnt="0"/>
      <dgm:spPr/>
    </dgm:pt>
    <dgm:pt modelId="{E4886317-595D-47B7-858C-9914D5376D4C}" type="pres">
      <dgm:prSet presAssocID="{4AEB6860-CFB8-401B-AA55-E41790CCB982}" presName="childText" presStyleLbl="conFgAcc1" presStyleIdx="0" presStyleCnt="5">
        <dgm:presLayoutVars>
          <dgm:bulletEnabled val="1"/>
        </dgm:presLayoutVars>
      </dgm:prSet>
      <dgm:spPr/>
    </dgm:pt>
    <dgm:pt modelId="{84146558-956B-4415-AF32-05B81717EF8F}" type="pres">
      <dgm:prSet presAssocID="{A7574DF0-290E-4FB8-89CC-9E7E7FEE1C72}" presName="spaceBetweenRectangles" presStyleCnt="0"/>
      <dgm:spPr/>
    </dgm:pt>
    <dgm:pt modelId="{E472B06A-5CAD-4779-B5B7-EB92B56492D9}" type="pres">
      <dgm:prSet presAssocID="{76DF3F69-03B7-4316-816A-3FDEB3582836}" presName="parentLin" presStyleCnt="0"/>
      <dgm:spPr/>
    </dgm:pt>
    <dgm:pt modelId="{9A035692-E0E9-44EA-8060-2CDDDEA877D1}" type="pres">
      <dgm:prSet presAssocID="{76DF3F69-03B7-4316-816A-3FDEB3582836}" presName="parentLeftMargin" presStyleLbl="node1" presStyleIdx="0" presStyleCnt="5"/>
      <dgm:spPr/>
      <dgm:t>
        <a:bodyPr/>
        <a:lstStyle/>
        <a:p>
          <a:endParaRPr lang="zh-CN" altLang="en-US"/>
        </a:p>
      </dgm:t>
    </dgm:pt>
    <dgm:pt modelId="{C9E7A7FB-9DD4-411B-852A-8A1618888B99}" type="pres">
      <dgm:prSet presAssocID="{76DF3F69-03B7-4316-816A-3FDEB3582836}" presName="parentText" presStyleLbl="node1" presStyleIdx="1" presStyleCnt="5" custLinFactNeighborX="32076" custLinFactNeighborY="20465">
        <dgm:presLayoutVars>
          <dgm:chMax val="0"/>
          <dgm:bulletEnabled val="1"/>
        </dgm:presLayoutVars>
      </dgm:prSet>
      <dgm:spPr/>
      <dgm:t>
        <a:bodyPr/>
        <a:lstStyle/>
        <a:p>
          <a:endParaRPr lang="zh-CN" altLang="en-US"/>
        </a:p>
      </dgm:t>
    </dgm:pt>
    <dgm:pt modelId="{2F83A177-2E71-4CD3-B769-D60FF5488821}" type="pres">
      <dgm:prSet presAssocID="{76DF3F69-03B7-4316-816A-3FDEB3582836}" presName="negativeSpace" presStyleCnt="0"/>
      <dgm:spPr/>
    </dgm:pt>
    <dgm:pt modelId="{3E97AB76-B9F9-4E5D-8D54-00B5DE44A24F}" type="pres">
      <dgm:prSet presAssocID="{76DF3F69-03B7-4316-816A-3FDEB3582836}" presName="childText" presStyleLbl="conFgAcc1" presStyleIdx="1" presStyleCnt="5">
        <dgm:presLayoutVars>
          <dgm:bulletEnabled val="1"/>
        </dgm:presLayoutVars>
      </dgm:prSet>
      <dgm:spPr/>
    </dgm:pt>
    <dgm:pt modelId="{15453F46-45EB-4C28-B460-862E6899FB56}" type="pres">
      <dgm:prSet presAssocID="{6A8DC9A6-0A2E-426E-B52E-A37DFCC73426}" presName="spaceBetweenRectangles" presStyleCnt="0"/>
      <dgm:spPr/>
    </dgm:pt>
    <dgm:pt modelId="{C7E6DB4C-8D8E-4764-B664-431EAAEA3C75}" type="pres">
      <dgm:prSet presAssocID="{B57B3FDB-6AB8-4F65-A4FF-2DF456735E4D}" presName="parentLin" presStyleCnt="0"/>
      <dgm:spPr/>
    </dgm:pt>
    <dgm:pt modelId="{47A47AE7-1AE0-4AD3-8AF7-579D558218B9}" type="pres">
      <dgm:prSet presAssocID="{B57B3FDB-6AB8-4F65-A4FF-2DF456735E4D}" presName="parentLeftMargin" presStyleLbl="node1" presStyleIdx="1" presStyleCnt="5"/>
      <dgm:spPr/>
      <dgm:t>
        <a:bodyPr/>
        <a:lstStyle/>
        <a:p>
          <a:endParaRPr lang="zh-CN" altLang="en-US"/>
        </a:p>
      </dgm:t>
    </dgm:pt>
    <dgm:pt modelId="{BAE54D76-1C02-4516-9C5E-6D5A2792A97C}" type="pres">
      <dgm:prSet presAssocID="{B57B3FDB-6AB8-4F65-A4FF-2DF456735E4D}" presName="parentText" presStyleLbl="node1" presStyleIdx="2" presStyleCnt="5">
        <dgm:presLayoutVars>
          <dgm:chMax val="0"/>
          <dgm:bulletEnabled val="1"/>
        </dgm:presLayoutVars>
      </dgm:prSet>
      <dgm:spPr/>
      <dgm:t>
        <a:bodyPr/>
        <a:lstStyle/>
        <a:p>
          <a:endParaRPr lang="zh-CN" altLang="en-US"/>
        </a:p>
      </dgm:t>
    </dgm:pt>
    <dgm:pt modelId="{3D4BD96D-44E0-4B86-B0B1-4D71DFF17AFB}" type="pres">
      <dgm:prSet presAssocID="{B57B3FDB-6AB8-4F65-A4FF-2DF456735E4D}" presName="negativeSpace" presStyleCnt="0"/>
      <dgm:spPr/>
    </dgm:pt>
    <dgm:pt modelId="{0F580FAA-8D76-4D72-8D70-04023A938557}" type="pres">
      <dgm:prSet presAssocID="{B57B3FDB-6AB8-4F65-A4FF-2DF456735E4D}" presName="childText" presStyleLbl="conFgAcc1" presStyleIdx="2" presStyleCnt="5">
        <dgm:presLayoutVars>
          <dgm:bulletEnabled val="1"/>
        </dgm:presLayoutVars>
      </dgm:prSet>
      <dgm:spPr/>
    </dgm:pt>
    <dgm:pt modelId="{84A2CDAF-D57C-4587-98D6-65998DBA1C8C}" type="pres">
      <dgm:prSet presAssocID="{8F34158B-9774-4165-89F9-B913885C27D1}" presName="spaceBetweenRectangles" presStyleCnt="0"/>
      <dgm:spPr/>
    </dgm:pt>
    <dgm:pt modelId="{A18D7C4A-213A-4D63-BCE8-5B676F97A35E}" type="pres">
      <dgm:prSet presAssocID="{232222CA-47C2-4D2E-9765-C5D7309394A9}" presName="parentLin" presStyleCnt="0"/>
      <dgm:spPr/>
    </dgm:pt>
    <dgm:pt modelId="{5853B80D-2070-4685-AA6B-97AFB2B50209}" type="pres">
      <dgm:prSet presAssocID="{232222CA-47C2-4D2E-9765-C5D7309394A9}" presName="parentLeftMargin" presStyleLbl="node1" presStyleIdx="2" presStyleCnt="5"/>
      <dgm:spPr/>
      <dgm:t>
        <a:bodyPr/>
        <a:lstStyle/>
        <a:p>
          <a:endParaRPr lang="zh-CN" altLang="en-US"/>
        </a:p>
      </dgm:t>
    </dgm:pt>
    <dgm:pt modelId="{54031C97-F7A4-42BD-A9FA-EC5E33DE1C7B}" type="pres">
      <dgm:prSet presAssocID="{232222CA-47C2-4D2E-9765-C5D7309394A9}" presName="parentText" presStyleLbl="node1" presStyleIdx="3" presStyleCnt="5">
        <dgm:presLayoutVars>
          <dgm:chMax val="0"/>
          <dgm:bulletEnabled val="1"/>
        </dgm:presLayoutVars>
      </dgm:prSet>
      <dgm:spPr/>
      <dgm:t>
        <a:bodyPr/>
        <a:lstStyle/>
        <a:p>
          <a:endParaRPr lang="zh-CN" altLang="en-US"/>
        </a:p>
      </dgm:t>
    </dgm:pt>
    <dgm:pt modelId="{00C371E6-EB3E-454A-A372-5A015E372EBD}" type="pres">
      <dgm:prSet presAssocID="{232222CA-47C2-4D2E-9765-C5D7309394A9}" presName="negativeSpace" presStyleCnt="0"/>
      <dgm:spPr/>
    </dgm:pt>
    <dgm:pt modelId="{29109019-70D1-4ACC-BBDA-1FF602CAF5E5}" type="pres">
      <dgm:prSet presAssocID="{232222CA-47C2-4D2E-9765-C5D7309394A9}" presName="childText" presStyleLbl="conFgAcc1" presStyleIdx="3" presStyleCnt="5">
        <dgm:presLayoutVars>
          <dgm:bulletEnabled val="1"/>
        </dgm:presLayoutVars>
      </dgm:prSet>
      <dgm:spPr/>
    </dgm:pt>
    <dgm:pt modelId="{8EA4A687-9217-4B54-BD4C-0F6BEDFA4B99}" type="pres">
      <dgm:prSet presAssocID="{EA27CDAE-BE76-49FC-BC8E-916867F91A29}" presName="spaceBetweenRectangles" presStyleCnt="0"/>
      <dgm:spPr/>
    </dgm:pt>
    <dgm:pt modelId="{07D6B32D-8622-4DD8-86A1-B1CB10115101}" type="pres">
      <dgm:prSet presAssocID="{15B0B522-A21A-4556-BBF5-6CBE63C68978}" presName="parentLin" presStyleCnt="0"/>
      <dgm:spPr/>
    </dgm:pt>
    <dgm:pt modelId="{D90547A6-42E3-47FC-AC48-928160740367}" type="pres">
      <dgm:prSet presAssocID="{15B0B522-A21A-4556-BBF5-6CBE63C68978}" presName="parentLeftMargin" presStyleLbl="node1" presStyleIdx="3" presStyleCnt="5"/>
      <dgm:spPr/>
      <dgm:t>
        <a:bodyPr/>
        <a:lstStyle/>
        <a:p>
          <a:endParaRPr lang="zh-CN" altLang="en-US"/>
        </a:p>
      </dgm:t>
    </dgm:pt>
    <dgm:pt modelId="{CCB1BECB-4E99-4F87-9866-5264EE236CAE}" type="pres">
      <dgm:prSet presAssocID="{15B0B522-A21A-4556-BBF5-6CBE63C68978}" presName="parentText" presStyleLbl="node1" presStyleIdx="4" presStyleCnt="5">
        <dgm:presLayoutVars>
          <dgm:chMax val="0"/>
          <dgm:bulletEnabled val="1"/>
        </dgm:presLayoutVars>
      </dgm:prSet>
      <dgm:spPr/>
      <dgm:t>
        <a:bodyPr/>
        <a:lstStyle/>
        <a:p>
          <a:endParaRPr lang="zh-CN" altLang="en-US"/>
        </a:p>
      </dgm:t>
    </dgm:pt>
    <dgm:pt modelId="{5ADFFC05-04BB-4DA6-B8D9-5F77242C8A71}" type="pres">
      <dgm:prSet presAssocID="{15B0B522-A21A-4556-BBF5-6CBE63C68978}" presName="negativeSpace" presStyleCnt="0"/>
      <dgm:spPr/>
    </dgm:pt>
    <dgm:pt modelId="{621D1475-C686-4B95-B384-0E5B88C2F6ED}" type="pres">
      <dgm:prSet presAssocID="{15B0B522-A21A-4556-BBF5-6CBE63C68978}" presName="childText" presStyleLbl="conFgAcc1" presStyleIdx="4" presStyleCnt="5">
        <dgm:presLayoutVars>
          <dgm:bulletEnabled val="1"/>
        </dgm:presLayoutVars>
      </dgm:prSet>
      <dgm:spPr/>
    </dgm:pt>
  </dgm:ptLst>
  <dgm:cxnLst>
    <dgm:cxn modelId="{EBF85141-172B-4DDF-A789-E4DC4A9C51BB}" type="presOf" srcId="{76DF3F69-03B7-4316-816A-3FDEB3582836}" destId="{C9E7A7FB-9DD4-411B-852A-8A1618888B99}" srcOrd="1" destOrd="0" presId="urn:microsoft.com/office/officeart/2005/8/layout/list1"/>
    <dgm:cxn modelId="{9C1BB1D0-5F33-4101-906E-D2469876F47C}" srcId="{B006D524-D149-4B6B-B6A5-DD7FA365441F}" destId="{15B0B522-A21A-4556-BBF5-6CBE63C68978}" srcOrd="4" destOrd="0" parTransId="{F20EED51-B166-4310-A4F8-B17ABDD32966}" sibTransId="{02D8945E-8BBB-461B-82CA-B0F7F9620DB3}"/>
    <dgm:cxn modelId="{7A40A748-7767-426A-A85E-77E8DF80CC6A}" type="presOf" srcId="{232222CA-47C2-4D2E-9765-C5D7309394A9}" destId="{5853B80D-2070-4685-AA6B-97AFB2B50209}" srcOrd="0" destOrd="0" presId="urn:microsoft.com/office/officeart/2005/8/layout/list1"/>
    <dgm:cxn modelId="{554C957A-1288-4A65-B5D6-8DA23935E163}" type="presOf" srcId="{B57B3FDB-6AB8-4F65-A4FF-2DF456735E4D}" destId="{BAE54D76-1C02-4516-9C5E-6D5A2792A97C}" srcOrd="1" destOrd="0" presId="urn:microsoft.com/office/officeart/2005/8/layout/list1"/>
    <dgm:cxn modelId="{F9C1A8BE-8546-49C2-9C6F-90C526139ECD}" type="presOf" srcId="{4AEB6860-CFB8-401B-AA55-E41790CCB982}" destId="{98A49E41-33F1-4024-9DA1-77686EF46EB3}" srcOrd="0" destOrd="0" presId="urn:microsoft.com/office/officeart/2005/8/layout/list1"/>
    <dgm:cxn modelId="{F8EEC511-D70D-46A0-9967-0D59B097081B}" srcId="{B006D524-D149-4B6B-B6A5-DD7FA365441F}" destId="{4AEB6860-CFB8-401B-AA55-E41790CCB982}" srcOrd="0" destOrd="0" parTransId="{083DC2D7-85F0-48C9-987E-242C6833D867}" sibTransId="{A7574DF0-290E-4FB8-89CC-9E7E7FEE1C72}"/>
    <dgm:cxn modelId="{B012FD63-F43C-49A7-ACBE-E3AB91F5E0A2}" srcId="{B006D524-D149-4B6B-B6A5-DD7FA365441F}" destId="{76DF3F69-03B7-4316-816A-3FDEB3582836}" srcOrd="1" destOrd="0" parTransId="{F3F8BB6B-8848-4D6F-94B0-B4007F79F0D2}" sibTransId="{6A8DC9A6-0A2E-426E-B52E-A37DFCC73426}"/>
    <dgm:cxn modelId="{B5E29607-DF74-41CF-B718-33F21CDD0904}" type="presOf" srcId="{15B0B522-A21A-4556-BBF5-6CBE63C68978}" destId="{CCB1BECB-4E99-4F87-9866-5264EE236CAE}" srcOrd="1" destOrd="0" presId="urn:microsoft.com/office/officeart/2005/8/layout/list1"/>
    <dgm:cxn modelId="{DAC7D441-A873-405C-93A8-73D04B7313C1}" srcId="{B006D524-D149-4B6B-B6A5-DD7FA365441F}" destId="{232222CA-47C2-4D2E-9765-C5D7309394A9}" srcOrd="3" destOrd="0" parTransId="{57F3A91E-0265-4F86-BB96-348DD7F44553}" sibTransId="{EA27CDAE-BE76-49FC-BC8E-916867F91A29}"/>
    <dgm:cxn modelId="{C1DDD2A5-61D1-4599-A8BF-2E4615313550}" type="presOf" srcId="{B006D524-D149-4B6B-B6A5-DD7FA365441F}" destId="{F14CD950-EF51-4867-938D-91AFE7A2918A}" srcOrd="0" destOrd="0" presId="urn:microsoft.com/office/officeart/2005/8/layout/list1"/>
    <dgm:cxn modelId="{3A8E85EE-BB8B-45B8-824C-9E3F0F07C3BF}" srcId="{B006D524-D149-4B6B-B6A5-DD7FA365441F}" destId="{B57B3FDB-6AB8-4F65-A4FF-2DF456735E4D}" srcOrd="2" destOrd="0" parTransId="{2A437A86-160C-4CC8-9F9B-95DBBF5AF62A}" sibTransId="{8F34158B-9774-4165-89F9-B913885C27D1}"/>
    <dgm:cxn modelId="{4A1473DC-EE34-4CFE-A6D5-776229D9C11E}" type="presOf" srcId="{B57B3FDB-6AB8-4F65-A4FF-2DF456735E4D}" destId="{47A47AE7-1AE0-4AD3-8AF7-579D558218B9}" srcOrd="0" destOrd="0" presId="urn:microsoft.com/office/officeart/2005/8/layout/list1"/>
    <dgm:cxn modelId="{84F724DD-BE6F-4B2A-9F03-2969161F31AC}" type="presOf" srcId="{76DF3F69-03B7-4316-816A-3FDEB3582836}" destId="{9A035692-E0E9-44EA-8060-2CDDDEA877D1}" srcOrd="0" destOrd="0" presId="urn:microsoft.com/office/officeart/2005/8/layout/list1"/>
    <dgm:cxn modelId="{3B977FA0-F44C-4A43-BA1A-75A6535268DE}" type="presOf" srcId="{4AEB6860-CFB8-401B-AA55-E41790CCB982}" destId="{337CB1FF-077F-411E-BF78-A7BE79DC14C4}" srcOrd="1" destOrd="0" presId="urn:microsoft.com/office/officeart/2005/8/layout/list1"/>
    <dgm:cxn modelId="{7024FA59-52BA-4751-9D38-1374C081C439}" type="presOf" srcId="{15B0B522-A21A-4556-BBF5-6CBE63C68978}" destId="{D90547A6-42E3-47FC-AC48-928160740367}" srcOrd="0" destOrd="0" presId="urn:microsoft.com/office/officeart/2005/8/layout/list1"/>
    <dgm:cxn modelId="{3D52B9B9-E6D4-4A67-8D8B-E54DB6E1BE2A}" type="presOf" srcId="{232222CA-47C2-4D2E-9765-C5D7309394A9}" destId="{54031C97-F7A4-42BD-A9FA-EC5E33DE1C7B}" srcOrd="1" destOrd="0" presId="urn:microsoft.com/office/officeart/2005/8/layout/list1"/>
    <dgm:cxn modelId="{A72BBE64-3DBF-4686-9D96-B8CB17834004}" type="presParOf" srcId="{F14CD950-EF51-4867-938D-91AFE7A2918A}" destId="{9DEEC06D-2844-4998-9F1E-0C1D24AFD3AD}" srcOrd="0" destOrd="0" presId="urn:microsoft.com/office/officeart/2005/8/layout/list1"/>
    <dgm:cxn modelId="{CBAB6546-962B-4687-9FD7-6CD3B4960E8C}" type="presParOf" srcId="{9DEEC06D-2844-4998-9F1E-0C1D24AFD3AD}" destId="{98A49E41-33F1-4024-9DA1-77686EF46EB3}" srcOrd="0" destOrd="0" presId="urn:microsoft.com/office/officeart/2005/8/layout/list1"/>
    <dgm:cxn modelId="{2852F1FF-C03A-4021-B632-00AB0C532FA6}" type="presParOf" srcId="{9DEEC06D-2844-4998-9F1E-0C1D24AFD3AD}" destId="{337CB1FF-077F-411E-BF78-A7BE79DC14C4}" srcOrd="1" destOrd="0" presId="urn:microsoft.com/office/officeart/2005/8/layout/list1"/>
    <dgm:cxn modelId="{499C7E6E-C693-475C-AE50-96B54CEC6B4A}" type="presParOf" srcId="{F14CD950-EF51-4867-938D-91AFE7A2918A}" destId="{F2C354FC-1339-4C88-AB4C-EE4ADEA1A536}" srcOrd="1" destOrd="0" presId="urn:microsoft.com/office/officeart/2005/8/layout/list1"/>
    <dgm:cxn modelId="{206F3753-538E-449A-A6E1-AA776AF1486E}" type="presParOf" srcId="{F14CD950-EF51-4867-938D-91AFE7A2918A}" destId="{E4886317-595D-47B7-858C-9914D5376D4C}" srcOrd="2" destOrd="0" presId="urn:microsoft.com/office/officeart/2005/8/layout/list1"/>
    <dgm:cxn modelId="{819752DA-967A-4ADC-8902-8D3AEE6C72C1}" type="presParOf" srcId="{F14CD950-EF51-4867-938D-91AFE7A2918A}" destId="{84146558-956B-4415-AF32-05B81717EF8F}" srcOrd="3" destOrd="0" presId="urn:microsoft.com/office/officeart/2005/8/layout/list1"/>
    <dgm:cxn modelId="{B9582D95-9234-42DC-A168-0E0D391FF0E3}" type="presParOf" srcId="{F14CD950-EF51-4867-938D-91AFE7A2918A}" destId="{E472B06A-5CAD-4779-B5B7-EB92B56492D9}" srcOrd="4" destOrd="0" presId="urn:microsoft.com/office/officeart/2005/8/layout/list1"/>
    <dgm:cxn modelId="{D8C6C34A-BC98-427E-B096-096E50403B71}" type="presParOf" srcId="{E472B06A-5CAD-4779-B5B7-EB92B56492D9}" destId="{9A035692-E0E9-44EA-8060-2CDDDEA877D1}" srcOrd="0" destOrd="0" presId="urn:microsoft.com/office/officeart/2005/8/layout/list1"/>
    <dgm:cxn modelId="{473E54EF-D515-4203-94AF-A003065DE35A}" type="presParOf" srcId="{E472B06A-5CAD-4779-B5B7-EB92B56492D9}" destId="{C9E7A7FB-9DD4-411B-852A-8A1618888B99}" srcOrd="1" destOrd="0" presId="urn:microsoft.com/office/officeart/2005/8/layout/list1"/>
    <dgm:cxn modelId="{7D20323E-E68A-48D5-AC5A-8858E99F007B}" type="presParOf" srcId="{F14CD950-EF51-4867-938D-91AFE7A2918A}" destId="{2F83A177-2E71-4CD3-B769-D60FF5488821}" srcOrd="5" destOrd="0" presId="urn:microsoft.com/office/officeart/2005/8/layout/list1"/>
    <dgm:cxn modelId="{8EF60D5C-84DC-4856-926E-0005CDF176F8}" type="presParOf" srcId="{F14CD950-EF51-4867-938D-91AFE7A2918A}" destId="{3E97AB76-B9F9-4E5D-8D54-00B5DE44A24F}" srcOrd="6" destOrd="0" presId="urn:microsoft.com/office/officeart/2005/8/layout/list1"/>
    <dgm:cxn modelId="{DECA65BC-421E-428D-AB90-1E4FC60800AF}" type="presParOf" srcId="{F14CD950-EF51-4867-938D-91AFE7A2918A}" destId="{15453F46-45EB-4C28-B460-862E6899FB56}" srcOrd="7" destOrd="0" presId="urn:microsoft.com/office/officeart/2005/8/layout/list1"/>
    <dgm:cxn modelId="{C36CBE80-2830-4733-A659-91F980E552FC}" type="presParOf" srcId="{F14CD950-EF51-4867-938D-91AFE7A2918A}" destId="{C7E6DB4C-8D8E-4764-B664-431EAAEA3C75}" srcOrd="8" destOrd="0" presId="urn:microsoft.com/office/officeart/2005/8/layout/list1"/>
    <dgm:cxn modelId="{265E2C56-E702-452F-896D-E5D28A60EB00}" type="presParOf" srcId="{C7E6DB4C-8D8E-4764-B664-431EAAEA3C75}" destId="{47A47AE7-1AE0-4AD3-8AF7-579D558218B9}" srcOrd="0" destOrd="0" presId="urn:microsoft.com/office/officeart/2005/8/layout/list1"/>
    <dgm:cxn modelId="{70C7685E-0464-4D64-AE5F-86F6875A9465}" type="presParOf" srcId="{C7E6DB4C-8D8E-4764-B664-431EAAEA3C75}" destId="{BAE54D76-1C02-4516-9C5E-6D5A2792A97C}" srcOrd="1" destOrd="0" presId="urn:microsoft.com/office/officeart/2005/8/layout/list1"/>
    <dgm:cxn modelId="{41019CA9-C83D-4947-B1DE-3A3F6C0F6725}" type="presParOf" srcId="{F14CD950-EF51-4867-938D-91AFE7A2918A}" destId="{3D4BD96D-44E0-4B86-B0B1-4D71DFF17AFB}" srcOrd="9" destOrd="0" presId="urn:microsoft.com/office/officeart/2005/8/layout/list1"/>
    <dgm:cxn modelId="{21FD41B1-625A-49A6-B155-6FCEDF910897}" type="presParOf" srcId="{F14CD950-EF51-4867-938D-91AFE7A2918A}" destId="{0F580FAA-8D76-4D72-8D70-04023A938557}" srcOrd="10" destOrd="0" presId="urn:microsoft.com/office/officeart/2005/8/layout/list1"/>
    <dgm:cxn modelId="{FA0D0C3D-BB40-4916-83BF-B5772140D1A6}" type="presParOf" srcId="{F14CD950-EF51-4867-938D-91AFE7A2918A}" destId="{84A2CDAF-D57C-4587-98D6-65998DBA1C8C}" srcOrd="11" destOrd="0" presId="urn:microsoft.com/office/officeart/2005/8/layout/list1"/>
    <dgm:cxn modelId="{CB94D72D-7AF8-4C2B-A35A-5A2A9CCB450D}" type="presParOf" srcId="{F14CD950-EF51-4867-938D-91AFE7A2918A}" destId="{A18D7C4A-213A-4D63-BCE8-5B676F97A35E}" srcOrd="12" destOrd="0" presId="urn:microsoft.com/office/officeart/2005/8/layout/list1"/>
    <dgm:cxn modelId="{6E00B052-BC93-48E0-A34B-29D384E07099}" type="presParOf" srcId="{A18D7C4A-213A-4D63-BCE8-5B676F97A35E}" destId="{5853B80D-2070-4685-AA6B-97AFB2B50209}" srcOrd="0" destOrd="0" presId="urn:microsoft.com/office/officeart/2005/8/layout/list1"/>
    <dgm:cxn modelId="{B1F93CF8-74DB-4559-A495-161867B17818}" type="presParOf" srcId="{A18D7C4A-213A-4D63-BCE8-5B676F97A35E}" destId="{54031C97-F7A4-42BD-A9FA-EC5E33DE1C7B}" srcOrd="1" destOrd="0" presId="urn:microsoft.com/office/officeart/2005/8/layout/list1"/>
    <dgm:cxn modelId="{286ADF4E-E659-47B0-8051-5FB47AB12667}" type="presParOf" srcId="{F14CD950-EF51-4867-938D-91AFE7A2918A}" destId="{00C371E6-EB3E-454A-A372-5A015E372EBD}" srcOrd="13" destOrd="0" presId="urn:microsoft.com/office/officeart/2005/8/layout/list1"/>
    <dgm:cxn modelId="{32261B61-0C83-45C9-88A3-D0C2BB2320C3}" type="presParOf" srcId="{F14CD950-EF51-4867-938D-91AFE7A2918A}" destId="{29109019-70D1-4ACC-BBDA-1FF602CAF5E5}" srcOrd="14" destOrd="0" presId="urn:microsoft.com/office/officeart/2005/8/layout/list1"/>
    <dgm:cxn modelId="{C3F8CF94-95F6-443A-869B-7C45DC1C030B}" type="presParOf" srcId="{F14CD950-EF51-4867-938D-91AFE7A2918A}" destId="{8EA4A687-9217-4B54-BD4C-0F6BEDFA4B99}" srcOrd="15" destOrd="0" presId="urn:microsoft.com/office/officeart/2005/8/layout/list1"/>
    <dgm:cxn modelId="{CB711785-C597-4944-89FA-101834153B5C}" type="presParOf" srcId="{F14CD950-EF51-4867-938D-91AFE7A2918A}" destId="{07D6B32D-8622-4DD8-86A1-B1CB10115101}" srcOrd="16" destOrd="0" presId="urn:microsoft.com/office/officeart/2005/8/layout/list1"/>
    <dgm:cxn modelId="{A6CEE363-92CB-4EDE-838C-C3871899F42A}" type="presParOf" srcId="{07D6B32D-8622-4DD8-86A1-B1CB10115101}" destId="{D90547A6-42E3-47FC-AC48-928160740367}" srcOrd="0" destOrd="0" presId="urn:microsoft.com/office/officeart/2005/8/layout/list1"/>
    <dgm:cxn modelId="{14D93CDD-36E5-4F36-BC73-99A5327CBAC7}" type="presParOf" srcId="{07D6B32D-8622-4DD8-86A1-B1CB10115101}" destId="{CCB1BECB-4E99-4F87-9866-5264EE236CAE}" srcOrd="1" destOrd="0" presId="urn:microsoft.com/office/officeart/2005/8/layout/list1"/>
    <dgm:cxn modelId="{C03374DA-4B3D-4BDC-9B72-083A4DAA988E}" type="presParOf" srcId="{F14CD950-EF51-4867-938D-91AFE7A2918A}" destId="{5ADFFC05-04BB-4DA6-B8D9-5F77242C8A71}" srcOrd="17" destOrd="0" presId="urn:microsoft.com/office/officeart/2005/8/layout/list1"/>
    <dgm:cxn modelId="{89A90667-C11F-4AA7-95F8-C0266434243D}" type="presParOf" srcId="{F14CD950-EF51-4867-938D-91AFE7A2918A}" destId="{621D1475-C686-4B95-B384-0E5B88C2F6E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86317-595D-47B7-858C-9914D5376D4C}">
      <dsp:nvSpPr>
        <dsp:cNvPr id="0" name=""/>
        <dsp:cNvSpPr/>
      </dsp:nvSpPr>
      <dsp:spPr>
        <a:xfrm>
          <a:off x="0" y="401169"/>
          <a:ext cx="7632848"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7CB1FF-077F-411E-BF78-A7BE79DC14C4}">
      <dsp:nvSpPr>
        <dsp:cNvPr id="0" name=""/>
        <dsp:cNvSpPr/>
      </dsp:nvSpPr>
      <dsp:spPr>
        <a:xfrm>
          <a:off x="450807" y="292323"/>
          <a:ext cx="5342993"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52" tIns="0" rIns="201952" bIns="0" numCol="1" spcCol="1270" anchor="ctr" anchorCtr="0">
          <a:noAutofit/>
        </a:bodyPr>
        <a:lstStyle/>
        <a:p>
          <a:pPr lvl="0" algn="l" defTabSz="1422400">
            <a:lnSpc>
              <a:spcPct val="90000"/>
            </a:lnSpc>
            <a:spcBef>
              <a:spcPct val="0"/>
            </a:spcBef>
            <a:spcAft>
              <a:spcPct val="35000"/>
            </a:spcAft>
          </a:pPr>
          <a:r>
            <a:rPr lang="zh-CN" altLang="en-US" sz="3200" kern="1200" dirty="0" smtClean="0">
              <a:solidFill>
                <a:schemeClr val="tx2"/>
              </a:solidFill>
            </a:rPr>
            <a:t>研究背景</a:t>
          </a:r>
          <a:endParaRPr lang="zh-CN" altLang="en-US" sz="3200" kern="1200" dirty="0">
            <a:solidFill>
              <a:schemeClr val="tx2"/>
            </a:solidFill>
          </a:endParaRPr>
        </a:p>
      </dsp:txBody>
      <dsp:txXfrm>
        <a:off x="482510" y="324026"/>
        <a:ext cx="5279587" cy="586034"/>
      </dsp:txXfrm>
    </dsp:sp>
    <dsp:sp modelId="{3E97AB76-B9F9-4E5D-8D54-00B5DE44A24F}">
      <dsp:nvSpPr>
        <dsp:cNvPr id="0" name=""/>
        <dsp:cNvSpPr/>
      </dsp:nvSpPr>
      <dsp:spPr>
        <a:xfrm>
          <a:off x="0" y="1399089"/>
          <a:ext cx="7632848"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E7A7FB-9DD4-411B-852A-8A1618888B99}">
      <dsp:nvSpPr>
        <dsp:cNvPr id="0" name=""/>
        <dsp:cNvSpPr/>
      </dsp:nvSpPr>
      <dsp:spPr>
        <a:xfrm>
          <a:off x="504058" y="1207277"/>
          <a:ext cx="5342993"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52" tIns="0" rIns="201952" bIns="0" numCol="1" spcCol="1270" anchor="ctr" anchorCtr="0">
          <a:noAutofit/>
        </a:bodyPr>
        <a:lstStyle/>
        <a:p>
          <a:pPr lvl="0" algn="l" defTabSz="1422400">
            <a:lnSpc>
              <a:spcPct val="90000"/>
            </a:lnSpc>
            <a:spcBef>
              <a:spcPct val="0"/>
            </a:spcBef>
            <a:spcAft>
              <a:spcPct val="35000"/>
            </a:spcAft>
          </a:pPr>
          <a:r>
            <a:rPr lang="zh-CN" altLang="en-US" sz="3200" kern="1200" dirty="0" smtClean="0">
              <a:solidFill>
                <a:schemeClr val="tx2"/>
              </a:solidFill>
            </a:rPr>
            <a:t>工艺方法的选择</a:t>
          </a:r>
          <a:endParaRPr lang="zh-CN" altLang="en-US" sz="3200" kern="1200" dirty="0">
            <a:solidFill>
              <a:schemeClr val="tx2"/>
            </a:solidFill>
          </a:endParaRPr>
        </a:p>
      </dsp:txBody>
      <dsp:txXfrm>
        <a:off x="535761" y="1238980"/>
        <a:ext cx="5279587" cy="586034"/>
      </dsp:txXfrm>
    </dsp:sp>
    <dsp:sp modelId="{0F580FAA-8D76-4D72-8D70-04023A938557}">
      <dsp:nvSpPr>
        <dsp:cNvPr id="0" name=""/>
        <dsp:cNvSpPr/>
      </dsp:nvSpPr>
      <dsp:spPr>
        <a:xfrm>
          <a:off x="0" y="2397009"/>
          <a:ext cx="7632848"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E54D76-1C02-4516-9C5E-6D5A2792A97C}">
      <dsp:nvSpPr>
        <dsp:cNvPr id="0" name=""/>
        <dsp:cNvSpPr/>
      </dsp:nvSpPr>
      <dsp:spPr>
        <a:xfrm>
          <a:off x="381642" y="2072289"/>
          <a:ext cx="5342993"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52" tIns="0" rIns="201952" bIns="0" numCol="1" spcCol="1270" anchor="ctr" anchorCtr="0">
          <a:noAutofit/>
        </a:bodyPr>
        <a:lstStyle/>
        <a:p>
          <a:pPr lvl="0" algn="l" defTabSz="1422400">
            <a:lnSpc>
              <a:spcPct val="90000"/>
            </a:lnSpc>
            <a:spcBef>
              <a:spcPct val="0"/>
            </a:spcBef>
            <a:spcAft>
              <a:spcPct val="35000"/>
            </a:spcAft>
          </a:pPr>
          <a:r>
            <a:rPr lang="zh-CN" altLang="en-US" sz="3200" kern="1200" dirty="0" smtClean="0">
              <a:solidFill>
                <a:schemeClr val="tx2"/>
              </a:solidFill>
            </a:rPr>
            <a:t>研究内容</a:t>
          </a:r>
          <a:endParaRPr lang="zh-CN" altLang="en-US" sz="3200" kern="1200" dirty="0">
            <a:solidFill>
              <a:schemeClr val="tx2"/>
            </a:solidFill>
          </a:endParaRPr>
        </a:p>
      </dsp:txBody>
      <dsp:txXfrm>
        <a:off x="413345" y="2103992"/>
        <a:ext cx="5279587" cy="586034"/>
      </dsp:txXfrm>
    </dsp:sp>
    <dsp:sp modelId="{29109019-70D1-4ACC-BBDA-1FF602CAF5E5}">
      <dsp:nvSpPr>
        <dsp:cNvPr id="0" name=""/>
        <dsp:cNvSpPr/>
      </dsp:nvSpPr>
      <dsp:spPr>
        <a:xfrm>
          <a:off x="0" y="3394929"/>
          <a:ext cx="7632848"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31C97-F7A4-42BD-A9FA-EC5E33DE1C7B}">
      <dsp:nvSpPr>
        <dsp:cNvPr id="0" name=""/>
        <dsp:cNvSpPr/>
      </dsp:nvSpPr>
      <dsp:spPr>
        <a:xfrm>
          <a:off x="381642" y="3070209"/>
          <a:ext cx="5342993"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52" tIns="0" rIns="201952" bIns="0" numCol="1" spcCol="1270" anchor="ctr" anchorCtr="0">
          <a:noAutofit/>
        </a:bodyPr>
        <a:lstStyle/>
        <a:p>
          <a:pPr lvl="0" algn="l" defTabSz="1422400">
            <a:lnSpc>
              <a:spcPct val="90000"/>
            </a:lnSpc>
            <a:spcBef>
              <a:spcPct val="0"/>
            </a:spcBef>
            <a:spcAft>
              <a:spcPct val="35000"/>
            </a:spcAft>
          </a:pPr>
          <a:r>
            <a:rPr lang="zh-CN" altLang="en-US" sz="3200" kern="1200" dirty="0" smtClean="0">
              <a:solidFill>
                <a:schemeClr val="tx2"/>
              </a:solidFill>
            </a:rPr>
            <a:t>设计成果</a:t>
          </a:r>
          <a:endParaRPr lang="zh-CN" altLang="en-US" sz="3200" kern="1200" dirty="0">
            <a:solidFill>
              <a:schemeClr val="tx2"/>
            </a:solidFill>
          </a:endParaRPr>
        </a:p>
      </dsp:txBody>
      <dsp:txXfrm>
        <a:off x="413345" y="3101912"/>
        <a:ext cx="5279587" cy="586034"/>
      </dsp:txXfrm>
    </dsp:sp>
    <dsp:sp modelId="{621D1475-C686-4B95-B384-0E5B88C2F6ED}">
      <dsp:nvSpPr>
        <dsp:cNvPr id="0" name=""/>
        <dsp:cNvSpPr/>
      </dsp:nvSpPr>
      <dsp:spPr>
        <a:xfrm>
          <a:off x="0" y="4392849"/>
          <a:ext cx="7632848"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B1BECB-4E99-4F87-9866-5264EE236CAE}">
      <dsp:nvSpPr>
        <dsp:cNvPr id="0" name=""/>
        <dsp:cNvSpPr/>
      </dsp:nvSpPr>
      <dsp:spPr>
        <a:xfrm>
          <a:off x="381642" y="4068129"/>
          <a:ext cx="5342993"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52" tIns="0" rIns="201952" bIns="0" numCol="1" spcCol="1270" anchor="ctr" anchorCtr="0">
          <a:noAutofit/>
        </a:bodyPr>
        <a:lstStyle/>
        <a:p>
          <a:pPr lvl="0" algn="l" defTabSz="1422400">
            <a:lnSpc>
              <a:spcPct val="90000"/>
            </a:lnSpc>
            <a:spcBef>
              <a:spcPct val="0"/>
            </a:spcBef>
            <a:spcAft>
              <a:spcPct val="35000"/>
            </a:spcAft>
          </a:pPr>
          <a:r>
            <a:rPr lang="zh-CN" altLang="en-US" sz="3200" kern="1200" dirty="0" smtClean="0">
              <a:solidFill>
                <a:schemeClr val="tx2"/>
              </a:solidFill>
            </a:rPr>
            <a:t>参考文献</a:t>
          </a:r>
          <a:endParaRPr lang="zh-CN" altLang="en-US" sz="3200" kern="1200" dirty="0">
            <a:solidFill>
              <a:schemeClr val="tx2"/>
            </a:solidFill>
          </a:endParaRPr>
        </a:p>
      </dsp:txBody>
      <dsp:txXfrm>
        <a:off x="413345" y="4099832"/>
        <a:ext cx="5279587"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8BEC1DB-DB69-4808-9A55-0229285CFE01}" type="datetimeFigureOut">
              <a:rPr lang="zh-CN" altLang="en-US"/>
              <a:t>2017/5/26 Friday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pPr>
              <a:defRPr/>
            </a:pPr>
            <a:fld id="{4C310DD6-A446-4CB8-9D57-7F88CE5C7025}" type="slidenum">
              <a:rPr lang="zh-CN" altLang="en-US"/>
              <a:t>‹#›</a:t>
            </a:fld>
            <a:endParaRPr lang="zh-CN" altLang="en-US"/>
          </a:p>
        </p:txBody>
      </p:sp>
    </p:spTree>
    <p:extLst>
      <p:ext uri="{BB962C8B-B14F-4D97-AF65-F5344CB8AC3E}">
        <p14:creationId xmlns:p14="http://schemas.microsoft.com/office/powerpoint/2010/main" val="3962357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11981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981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981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11981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36C092ED-A1F4-42C0-8D3A-C0C5A8996562}" type="slidenum">
              <a:rPr lang="en-US" altLang="zh-CN"/>
              <a:t>‹#›</a:t>
            </a:fld>
            <a:endParaRPr lang="en-US" altLang="zh-CN"/>
          </a:p>
        </p:txBody>
      </p:sp>
    </p:spTree>
    <p:extLst>
      <p:ext uri="{BB962C8B-B14F-4D97-AF65-F5344CB8AC3E}">
        <p14:creationId xmlns:p14="http://schemas.microsoft.com/office/powerpoint/2010/main" val="2538331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6C092ED-A1F4-42C0-8D3A-C0C5A8996562}" type="slidenum">
              <a:rPr lang="en-US" altLang="zh-CN" smtClean="0"/>
              <a:t>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5" descr="xh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188913"/>
            <a:ext cx="100806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6"/>
          <p:cNvSpPr>
            <a:spLocks noChangeArrowheads="1"/>
          </p:cNvSpPr>
          <p:nvPr userDrawn="1"/>
        </p:nvSpPr>
        <p:spPr bwMode="auto">
          <a:xfrm>
            <a:off x="4427538" y="549275"/>
            <a:ext cx="3960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化学化工系</a:t>
            </a:r>
            <a:r>
              <a:rPr lang="en-US" altLang="zh-CN" sz="1400" b="1">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2017</a:t>
            </a:r>
            <a:r>
              <a:rPr lang="zh-CN" altLang="en-US" sz="1400" b="1">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届学生毕业论文（设计）答辩</a:t>
            </a:r>
            <a:endParaRPr lang="en-US" altLang="zh-CN" sz="1400" b="1">
              <a:solidFill>
                <a:srgbClr val="0070C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2E772F12-B5FA-4F12-910B-ADE687FD2CB7}"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DC30E366-AED2-4650-9043-C41369248B1C}"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7"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8"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EF48F1EB-FA6D-41F0-82CF-D0F300D033A1}"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6B012F53-744C-47B9-90F9-74DA722E3C05}"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106EF47C-CBFE-4BA0-B58C-0FDC58A03BF0}"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C98273BC-06D9-43A8-9357-F18515256475}"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A8D8CC14-D35B-4A03-97C3-D7BCF76B7BE3}"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AC8901E5-AB0B-4441-8C4D-D78E0DE5335F}"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92D41C70-25FD-4ECA-869A-FF753166DFA7}"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9BCF2A73-3944-492E-A874-28F92D22D0C3}"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32211727-5BF3-408A-9A9C-649D2772D2A9}"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1026" name="Line 12"/>
          <p:cNvSpPr>
            <a:spLocks noChangeShapeType="1"/>
          </p:cNvSpPr>
          <p:nvPr userDrawn="1"/>
        </p:nvSpPr>
        <p:spPr bwMode="auto">
          <a:xfrm flipV="1">
            <a:off x="0" y="1125538"/>
            <a:ext cx="9144000" cy="0"/>
          </a:xfrm>
          <a:prstGeom prst="line">
            <a:avLst/>
          </a:prstGeom>
          <a:noFill/>
          <a:ln w="38100">
            <a:solidFill>
              <a:srgbClr val="99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13"/>
          <p:cNvSpPr>
            <a:spLocks noChangeArrowheads="1"/>
          </p:cNvSpPr>
          <p:nvPr userDrawn="1"/>
        </p:nvSpPr>
        <p:spPr bwMode="auto">
          <a:xfrm>
            <a:off x="179388" y="404813"/>
            <a:ext cx="32400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p>
            <a:pPr algn="ctr"/>
            <a:endParaRPr lang="zh-CN" altLang="en-US" sz="2400" b="1">
              <a:solidFill>
                <a:srgbClr val="660066"/>
              </a:solidFill>
              <a:latin typeface="黑体" panose="02010609060101010101" pitchFamily="49" charset="-122"/>
              <a:ea typeface="黑体" panose="02010609060101010101" pitchFamily="49" charset="-122"/>
            </a:endParaRPr>
          </a:p>
        </p:txBody>
      </p:sp>
      <p:sp>
        <p:nvSpPr>
          <p:cNvPr id="1028" name="TextBox 1"/>
          <p:cNvSpPr txBox="1">
            <a:spLocks noChangeArrowheads="1"/>
          </p:cNvSpPr>
          <p:nvPr userDrawn="1"/>
        </p:nvSpPr>
        <p:spPr bwMode="auto">
          <a:xfrm>
            <a:off x="4716463" y="765175"/>
            <a:ext cx="3841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400" b="1"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化学化工系</a:t>
            </a:r>
            <a:r>
              <a:rPr lang="en-US" altLang="zh-CN" sz="1400" b="1"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2017</a:t>
            </a:r>
            <a:r>
              <a:rPr lang="zh-CN" altLang="en-US" sz="1400" b="1"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届学生毕业论文（设计）答辩</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2400" b="1">
          <a:solidFill>
            <a:srgbClr val="660066"/>
          </a:solidFill>
          <a:latin typeface="+mj-lt"/>
          <a:ea typeface="+mj-ea"/>
          <a:cs typeface="+mj-cs"/>
        </a:defRPr>
      </a:lvl1pPr>
      <a:lvl2pPr algn="ctr" rtl="0" eaLnBrk="0" fontAlgn="base" hangingPunct="0">
        <a:spcBef>
          <a:spcPct val="0"/>
        </a:spcBef>
        <a:spcAft>
          <a:spcPct val="0"/>
        </a:spcAft>
        <a:defRPr sz="2400" b="1">
          <a:solidFill>
            <a:srgbClr val="660066"/>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2400" b="1">
          <a:solidFill>
            <a:srgbClr val="660066"/>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2400" b="1">
          <a:solidFill>
            <a:srgbClr val="660066"/>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2400" b="1">
          <a:solidFill>
            <a:srgbClr val="660066"/>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2400" b="1">
          <a:solidFill>
            <a:srgbClr val="660066"/>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2400" b="1">
          <a:solidFill>
            <a:srgbClr val="660066"/>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2400" b="1">
          <a:solidFill>
            <a:srgbClr val="660066"/>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2400" b="1">
          <a:solidFill>
            <a:srgbClr val="660066"/>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ChangeArrowheads="1"/>
          </p:cNvSpPr>
          <p:nvPr/>
        </p:nvSpPr>
        <p:spPr bwMode="auto">
          <a:xfrm>
            <a:off x="1071538" y="1071546"/>
            <a:ext cx="6524650" cy="137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p>
            <a:pPr algn="r"/>
            <a:endParaRPr lang="zh-CN" altLang="en-US" sz="2800" b="1" dirty="0" smtClean="0">
              <a:solidFill>
                <a:schemeClr val="tx1"/>
              </a:solidFill>
              <a:latin typeface="+mj-ea"/>
              <a:ea typeface="+mj-ea"/>
            </a:endParaRPr>
          </a:p>
        </p:txBody>
      </p:sp>
      <p:sp>
        <p:nvSpPr>
          <p:cNvPr id="4" name="Text Box 3"/>
          <p:cNvSpPr txBox="1">
            <a:spLocks noChangeArrowheads="1"/>
          </p:cNvSpPr>
          <p:nvPr/>
        </p:nvSpPr>
        <p:spPr bwMode="auto">
          <a:xfrm>
            <a:off x="4424623" y="3717032"/>
            <a:ext cx="51847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smtClean="0">
                <a:solidFill>
                  <a:schemeClr val="tx1"/>
                </a:solidFill>
                <a:latin typeface="宋体" panose="02010600030101010101" pitchFamily="2" charset="-122"/>
              </a:rPr>
              <a:t>姓    名：薛斌</a:t>
            </a:r>
          </a:p>
          <a:p>
            <a:pPr>
              <a:spcBef>
                <a:spcPct val="50000"/>
              </a:spcBef>
              <a:defRPr/>
            </a:pPr>
            <a:r>
              <a:rPr lang="zh-CN" altLang="en-US" sz="2400" b="1" dirty="0" smtClean="0">
                <a:solidFill>
                  <a:schemeClr val="tx1"/>
                </a:solidFill>
                <a:latin typeface="宋体" panose="02010600030101010101" pitchFamily="2" charset="-122"/>
              </a:rPr>
              <a:t>学    号：</a:t>
            </a:r>
            <a:r>
              <a:rPr lang="en-US" altLang="zh-CN" sz="2400" b="1" dirty="0" smtClean="0">
                <a:solidFill>
                  <a:schemeClr val="tx1"/>
                </a:solidFill>
                <a:latin typeface="宋体" panose="02010600030101010101" pitchFamily="2" charset="-122"/>
              </a:rPr>
              <a:t>20130707144</a:t>
            </a:r>
          </a:p>
          <a:p>
            <a:pPr>
              <a:spcBef>
                <a:spcPct val="50000"/>
              </a:spcBef>
              <a:buFont typeface="Arial" panose="020B0604020202020204" pitchFamily="34" charset="0"/>
              <a:buNone/>
              <a:defRPr/>
            </a:pPr>
            <a:r>
              <a:rPr lang="zh-CN" altLang="en-US" sz="2400" b="1" dirty="0">
                <a:solidFill>
                  <a:schemeClr val="tx1"/>
                </a:solidFill>
                <a:latin typeface="宋体" panose="02010600030101010101" pitchFamily="2" charset="-122"/>
              </a:rPr>
              <a:t>专业班级</a:t>
            </a:r>
            <a:r>
              <a:rPr lang="zh-CN" altLang="en-US" sz="2400" b="1" dirty="0" smtClean="0">
                <a:solidFill>
                  <a:schemeClr val="tx1"/>
                </a:solidFill>
                <a:latin typeface="宋体" panose="02010600030101010101" pitchFamily="2" charset="-122"/>
              </a:rPr>
              <a:t>：化学工程与工艺</a:t>
            </a:r>
          </a:p>
          <a:p>
            <a:pPr>
              <a:spcBef>
                <a:spcPct val="50000"/>
              </a:spcBef>
              <a:buFont typeface="Arial" panose="020B0604020202020204" pitchFamily="34" charset="0"/>
              <a:buNone/>
              <a:defRPr/>
            </a:pPr>
            <a:r>
              <a:rPr lang="zh-CN" altLang="en-US" sz="2400" b="1" dirty="0">
                <a:solidFill>
                  <a:schemeClr val="tx1"/>
                </a:solidFill>
                <a:latin typeface="宋体" panose="02010600030101010101" pitchFamily="2" charset="-122"/>
              </a:rPr>
              <a:t>指导教师</a:t>
            </a:r>
            <a:r>
              <a:rPr lang="zh-CN" altLang="en-US" sz="2400" b="1" dirty="0" smtClean="0">
                <a:solidFill>
                  <a:schemeClr val="tx1"/>
                </a:solidFill>
                <a:latin typeface="宋体" panose="02010600030101010101" pitchFamily="2" charset="-122"/>
              </a:rPr>
              <a:t>：王雪梅</a:t>
            </a:r>
          </a:p>
          <a:p>
            <a:pPr>
              <a:spcBef>
                <a:spcPct val="50000"/>
              </a:spcBef>
              <a:defRPr/>
            </a:pPr>
            <a:r>
              <a:rPr lang="zh-CN" altLang="en-US" sz="2400" b="1" dirty="0" smtClean="0">
                <a:solidFill>
                  <a:schemeClr val="tx1"/>
                </a:solidFill>
                <a:latin typeface="宋体" panose="02010600030101010101" pitchFamily="2" charset="-122"/>
              </a:rPr>
              <a:t>答辩</a:t>
            </a:r>
            <a:r>
              <a:rPr lang="zh-CN" altLang="en-US" sz="2400" b="1" dirty="0">
                <a:solidFill>
                  <a:schemeClr val="tx1"/>
                </a:solidFill>
                <a:latin typeface="宋体" panose="02010600030101010101" pitchFamily="2" charset="-122"/>
              </a:rPr>
              <a:t>时间： </a:t>
            </a:r>
            <a:r>
              <a:rPr lang="en-US" altLang="zh-CN" sz="2400" b="1" dirty="0" smtClean="0">
                <a:solidFill>
                  <a:schemeClr val="tx1"/>
                </a:solidFill>
                <a:latin typeface="宋体" panose="02010600030101010101" pitchFamily="2" charset="-122"/>
              </a:rPr>
              <a:t>2017.05.27</a:t>
            </a:r>
          </a:p>
        </p:txBody>
      </p:sp>
      <p:sp>
        <p:nvSpPr>
          <p:cNvPr id="2" name="TextBox 1"/>
          <p:cNvSpPr txBox="1"/>
          <p:nvPr/>
        </p:nvSpPr>
        <p:spPr>
          <a:xfrm>
            <a:off x="1063785" y="1407093"/>
            <a:ext cx="8244565" cy="1323439"/>
          </a:xfrm>
          <a:prstGeom prst="rect">
            <a:avLst/>
          </a:prstGeom>
          <a:noFill/>
        </p:spPr>
        <p:txBody>
          <a:bodyPr wrap="none" rtlCol="0">
            <a:spAutoFit/>
          </a:bodyPr>
          <a:lstStyle/>
          <a:p>
            <a:r>
              <a:rPr lang="zh-CN" altLang="en-US" sz="4000" b="1" dirty="0" smtClean="0"/>
              <a:t>以天然气为原料年产</a:t>
            </a:r>
            <a:r>
              <a:rPr lang="en-US" altLang="zh-CN" sz="4000" b="1" dirty="0" smtClean="0"/>
              <a:t>20</a:t>
            </a:r>
            <a:r>
              <a:rPr lang="zh-CN" altLang="en-US" sz="4000" b="1" dirty="0" smtClean="0"/>
              <a:t>万吨</a:t>
            </a:r>
            <a:endParaRPr lang="en-US" altLang="zh-CN" sz="4000" b="1" dirty="0" smtClean="0"/>
          </a:p>
          <a:p>
            <a:r>
              <a:rPr lang="en-US" altLang="zh-CN" sz="4000" b="1" dirty="0"/>
              <a:t> </a:t>
            </a:r>
            <a:r>
              <a:rPr lang="en-US" altLang="zh-CN" sz="4000" b="1" dirty="0" smtClean="0"/>
              <a:t>   </a:t>
            </a:r>
            <a:r>
              <a:rPr lang="zh-CN" altLang="en-US" sz="4000" b="1" dirty="0" smtClean="0"/>
              <a:t>合成氨栲胶法脱硫工段工艺设计</a:t>
            </a:r>
            <a:endParaRPr lang="zh-CN" altLang="en-US" sz="4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pn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20688"/>
            <a:ext cx="3857652" cy="707886"/>
          </a:xfrm>
          <a:prstGeom prst="rect">
            <a:avLst/>
          </a:prstGeom>
          <a:noFill/>
        </p:spPr>
        <p:txBody>
          <a:bodyPr wrap="square" rtlCol="0">
            <a:spAutoFit/>
          </a:bodyPr>
          <a:lstStyle/>
          <a:p>
            <a:r>
              <a:rPr lang="zh-CN" altLang="en-US" sz="4000" b="1" dirty="0" smtClean="0">
                <a:solidFill>
                  <a:srgbClr val="FF0000"/>
                </a:solidFill>
              </a:rPr>
              <a:t>工艺流程图简述</a:t>
            </a:r>
            <a:endParaRPr lang="zh-CN" altLang="en-US" sz="4000" b="1" dirty="0">
              <a:solidFill>
                <a:srgbClr val="FF0000"/>
              </a:solidFill>
            </a:endParaRPr>
          </a:p>
        </p:txBody>
      </p:sp>
      <p:sp>
        <p:nvSpPr>
          <p:cNvPr id="8" name="TextBox 7"/>
          <p:cNvSpPr txBox="1"/>
          <p:nvPr/>
        </p:nvSpPr>
        <p:spPr>
          <a:xfrm>
            <a:off x="285720" y="1809081"/>
            <a:ext cx="8534752" cy="4801314"/>
          </a:xfrm>
          <a:prstGeom prst="rect">
            <a:avLst/>
          </a:prstGeom>
          <a:noFill/>
        </p:spPr>
        <p:txBody>
          <a:bodyPr wrap="square" rtlCol="0">
            <a:spAutoFit/>
          </a:bodyPr>
          <a:lstStyle/>
          <a:p>
            <a:r>
              <a:rPr lang="zh-CN" altLang="en-US" dirty="0" smtClean="0"/>
              <a:t>        </a:t>
            </a:r>
            <a:r>
              <a:rPr lang="zh-CN" altLang="en-US" sz="3200" b="1" dirty="0" smtClean="0"/>
              <a:t>来自气柜的半水煤气，经清洗塔除去煤气中的尘粒和部分焦油后进入罗茨鼓风机，半水煤气经罗茨鼓风机增压后 进冷却清洗塔冷却段进行冷却，而后进入脱硫塔进行脱硫，脱硫后的半水煤气经冷却清洗塔清洗后去压缩工段，脱硫后的半水煤气硫化氢含量小于</a:t>
            </a:r>
            <a:r>
              <a:rPr lang="en-US" altLang="zh-CN" sz="3200" b="1" dirty="0" smtClean="0"/>
              <a:t>0.05g/m </a:t>
            </a:r>
            <a:r>
              <a:rPr lang="en-US" altLang="zh-CN" sz="3200" b="1" baseline="30000" dirty="0" smtClean="0"/>
              <a:t>3</a:t>
            </a:r>
            <a:r>
              <a:rPr lang="zh-CN" altLang="en-US" sz="3200" b="1" dirty="0" smtClean="0"/>
              <a:t>从脱硫塔出来的富液去喷射再生槽再生，再生后的贫液去脱硫塔循环使用，硫泡沫去硫磺回收工段。</a:t>
            </a:r>
            <a:endParaRPr lang="zh-CN" altLang="zh-CN" sz="3200" b="1" dirty="0" smtClean="0"/>
          </a:p>
          <a:p>
            <a:endParaRPr lang="zh-CN" alt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表格 1"/>
              <p:cNvGraphicFramePr>
                <a:graphicFrameLocks noGrp="1"/>
              </p:cNvGraphicFramePr>
              <p:nvPr>
                <p:extLst>
                  <p:ext uri="{D42A27DB-BD31-4B8C-83A1-F6EECF244321}">
                    <p14:modId xmlns:p14="http://schemas.microsoft.com/office/powerpoint/2010/main" val="2648441268"/>
                  </p:ext>
                </p:extLst>
              </p:nvPr>
            </p:nvGraphicFramePr>
            <p:xfrm>
              <a:off x="264350" y="1641224"/>
              <a:ext cx="8700138" cy="4884121"/>
            </p:xfrm>
            <a:graphic>
              <a:graphicData uri="http://schemas.openxmlformats.org/drawingml/2006/table">
                <a:tbl>
                  <a:tblPr>
                    <a:tableStyleId>{3C2FFA5D-87B4-456A-9821-1D502468CF0F}</a:tableStyleId>
                  </a:tblPr>
                  <a:tblGrid>
                    <a:gridCol w="2455179"/>
                    <a:gridCol w="1894890"/>
                    <a:gridCol w="2486500"/>
                    <a:gridCol w="1863569"/>
                  </a:tblGrid>
                  <a:tr h="1214881">
                    <a:tc>
                      <a:txBody>
                        <a:bodyPr/>
                        <a:lstStyle/>
                        <a:p>
                          <a:pPr algn="just">
                            <a:lnSpc>
                              <a:spcPts val="1500"/>
                            </a:lnSpc>
                            <a:spcAft>
                              <a:spcPts val="0"/>
                            </a:spcAft>
                          </a:pPr>
                          <a:r>
                            <a:rPr lang="zh-CN" sz="2000" kern="100" dirty="0">
                              <a:effectLst/>
                            </a:rPr>
                            <a:t>入脱硫塔气体流量</a:t>
                          </a:r>
                          <a:endParaRPr lang="zh-CN" sz="2800" kern="100" dirty="0">
                            <a:effectLst/>
                            <a:latin typeface="+mn-ea"/>
                            <a:ea typeface="+mn-ea"/>
                          </a:endParaRPr>
                        </a:p>
                      </a:txBody>
                      <a:tcPr marL="68580" marR="68580" marT="0" marB="0" anchor="ctr"/>
                    </a:tc>
                    <a:tc>
                      <a:txBody>
                        <a:bodyPr/>
                        <a:lstStyle/>
                        <a:p>
                          <a:pPr algn="just">
                            <a:lnSpc>
                              <a:spcPts val="1500"/>
                            </a:lnSpc>
                            <a:spcAft>
                              <a:spcPts val="0"/>
                            </a:spcAft>
                          </a:pPr>
                          <a:r>
                            <a:rPr lang="en-US" sz="2000" kern="100">
                              <a:effectLst/>
                            </a:rPr>
                            <a:t>81554.245</a:t>
                          </a:r>
                          <a14:m>
                            <m:oMath xmlns:m="http://schemas.openxmlformats.org/officeDocument/2006/math">
                              <m:sSup>
                                <m:sSupPr>
                                  <m:ctrlPr>
                                    <a:rPr lang="zh-CN" sz="2000" i="1" kern="100">
                                      <a:effectLst/>
                                      <a:latin typeface="Cambria Math"/>
                                    </a:rPr>
                                  </m:ctrlPr>
                                </m:sSupPr>
                                <m:e>
                                  <m:r>
                                    <a:rPr lang="en-US" sz="2000" kern="100">
                                      <a:effectLst/>
                                      <a:latin typeface="Cambria Math"/>
                                    </a:rPr>
                                    <m:t>𝑚</m:t>
                                  </m:r>
                                </m:e>
                                <m:sup>
                                  <m:r>
                                    <a:rPr lang="en-US" sz="2000" kern="100">
                                      <a:effectLst/>
                                      <a:latin typeface="Cambria Math"/>
                                    </a:rPr>
                                    <m:t>3</m:t>
                                  </m:r>
                                </m:sup>
                              </m:sSup>
                            </m:oMath>
                          </a14:m>
                          <a:endParaRPr lang="zh-CN" sz="2800" kern="100">
                            <a:effectLst/>
                            <a:latin typeface="+mn-ea"/>
                            <a:ea typeface="+mn-ea"/>
                          </a:endParaRPr>
                        </a:p>
                      </a:txBody>
                      <a:tcPr marL="68580" marR="68580" marT="0" marB="0" anchor="ctr"/>
                    </a:tc>
                    <a:tc>
                      <a:txBody>
                        <a:bodyPr/>
                        <a:lstStyle/>
                        <a:p>
                          <a:pPr algn="just">
                            <a:lnSpc>
                              <a:spcPts val="1500"/>
                            </a:lnSpc>
                            <a:spcAft>
                              <a:spcPts val="0"/>
                            </a:spcAft>
                          </a:pPr>
                          <a:r>
                            <a:rPr lang="zh-CN" sz="2000" kern="100">
                              <a:effectLst/>
                            </a:rPr>
                            <a:t>出脱硫塔气体流量</a:t>
                          </a:r>
                          <a:endParaRPr lang="zh-CN" sz="2800" kern="100">
                            <a:effectLst/>
                            <a:latin typeface="+mn-ea"/>
                            <a:ea typeface="+mn-ea"/>
                          </a:endParaRPr>
                        </a:p>
                      </a:txBody>
                      <a:tcPr marL="68580" marR="68580" marT="0" marB="0" anchor="ctr"/>
                    </a:tc>
                    <a:tc>
                      <a:txBody>
                        <a:bodyPr/>
                        <a:lstStyle/>
                        <a:p>
                          <a:pPr algn="just">
                            <a:lnSpc>
                              <a:spcPts val="1500"/>
                            </a:lnSpc>
                            <a:spcAft>
                              <a:spcPts val="0"/>
                            </a:spcAft>
                          </a:pPr>
                          <a:r>
                            <a:rPr lang="en-US" sz="2000" kern="100">
                              <a:effectLst/>
                            </a:rPr>
                            <a:t>81554.245</a:t>
                          </a:r>
                          <a14:m>
                            <m:oMath xmlns:m="http://schemas.openxmlformats.org/officeDocument/2006/math">
                              <m:sSup>
                                <m:sSupPr>
                                  <m:ctrlPr>
                                    <a:rPr lang="zh-CN" sz="2000" i="1" kern="100">
                                      <a:effectLst/>
                                      <a:latin typeface="Cambria Math"/>
                                    </a:rPr>
                                  </m:ctrlPr>
                                </m:sSupPr>
                                <m:e>
                                  <m:r>
                                    <a:rPr lang="en-US" sz="2000" kern="100">
                                      <a:effectLst/>
                                      <a:latin typeface="Cambria Math"/>
                                    </a:rPr>
                                    <m:t>𝑚</m:t>
                                  </m:r>
                                </m:e>
                                <m:sup>
                                  <m:r>
                                    <a:rPr lang="en-US" sz="2000" kern="100">
                                      <a:effectLst/>
                                      <a:latin typeface="Cambria Math"/>
                                    </a:rPr>
                                    <m:t>3</m:t>
                                  </m:r>
                                </m:sup>
                              </m:sSup>
                            </m:oMath>
                          </a14:m>
                          <a:endParaRPr lang="zh-CN" sz="2800" kern="100">
                            <a:effectLst/>
                            <a:latin typeface="+mn-ea"/>
                            <a:ea typeface="+mn-ea"/>
                          </a:endParaRPr>
                        </a:p>
                      </a:txBody>
                      <a:tcPr marL="68580" marR="68580" marT="0" marB="0" anchor="ctr"/>
                    </a:tc>
                  </a:tr>
                  <a:tr h="1215340">
                    <a:tc>
                      <a:txBody>
                        <a:bodyPr/>
                        <a:lstStyle/>
                        <a:p>
                          <a:pPr algn="just">
                            <a:lnSpc>
                              <a:spcPts val="1500"/>
                            </a:lnSpc>
                            <a:spcAft>
                              <a:spcPts val="0"/>
                            </a:spcAft>
                          </a:pPr>
                          <a:r>
                            <a:rPr lang="zh-CN" sz="2000" kern="100">
                              <a:effectLst/>
                            </a:rPr>
                            <a:t>脱硫液循环量</a:t>
                          </a:r>
                          <a:endParaRPr lang="zh-CN" sz="2800" kern="100">
                            <a:effectLst/>
                            <a:latin typeface="+mn-ea"/>
                            <a:ea typeface="+mn-ea"/>
                          </a:endParaRPr>
                        </a:p>
                      </a:txBody>
                      <a:tcPr marL="68580" marR="68580" marT="0" marB="0" anchor="ctr"/>
                    </a:tc>
                    <a:tc>
                      <a:txBody>
                        <a:bodyPr/>
                        <a:lstStyle/>
                        <a:p>
                          <a:pPr algn="just">
                            <a:lnSpc>
                              <a:spcPts val="1500"/>
                            </a:lnSpc>
                            <a:spcAft>
                              <a:spcPts val="0"/>
                            </a:spcAft>
                          </a:pPr>
                          <a:r>
                            <a:rPr lang="en-US" sz="2000" kern="100" dirty="0">
                              <a:effectLst/>
                            </a:rPr>
                            <a:t>490.891</a:t>
                          </a:r>
                          <a14:m>
                            <m:oMath xmlns:m="http://schemas.openxmlformats.org/officeDocument/2006/math">
                              <m:f>
                                <m:fPr>
                                  <m:type m:val="lin"/>
                                  <m:ctrlPr>
                                    <a:rPr lang="zh-CN" altLang="zh-CN" sz="1800" i="1" kern="1200" smtClean="0">
                                      <a:solidFill>
                                        <a:schemeClr val="dk1"/>
                                      </a:solidFill>
                                      <a:effectLst/>
                                      <a:latin typeface="+mn-lt"/>
                                      <a:ea typeface="+mn-ea"/>
                                      <a:cs typeface="+mn-cs"/>
                                    </a:rPr>
                                  </m:ctrlPr>
                                </m:fPr>
                                <m:num>
                                  <m:sSup>
                                    <m:sSupPr>
                                      <m:ctrlPr>
                                        <a:rPr lang="zh-CN" altLang="zh-CN" sz="1800" i="1" kern="1200">
                                          <a:solidFill>
                                            <a:schemeClr val="dk1"/>
                                          </a:solidFill>
                                          <a:effectLst/>
                                          <a:latin typeface="+mn-lt"/>
                                          <a:ea typeface="+mn-ea"/>
                                          <a:cs typeface="+mn-cs"/>
                                        </a:rPr>
                                      </m:ctrlPr>
                                    </m:sSupPr>
                                    <m:e>
                                      <m:r>
                                        <a:rPr lang="en-US" altLang="zh-CN" sz="1800" i="1" kern="1200">
                                          <a:solidFill>
                                            <a:schemeClr val="dk1"/>
                                          </a:solidFill>
                                          <a:effectLst/>
                                          <a:latin typeface="+mn-lt"/>
                                          <a:ea typeface="+mn-ea"/>
                                          <a:cs typeface="+mn-cs"/>
                                        </a:rPr>
                                        <m:t>𝑚</m:t>
                                      </m:r>
                                    </m:e>
                                    <m:sup>
                                      <m:r>
                                        <a:rPr lang="en-US" altLang="zh-CN" sz="1800" i="1" kern="1200">
                                          <a:solidFill>
                                            <a:schemeClr val="dk1"/>
                                          </a:solidFill>
                                          <a:effectLst/>
                                          <a:latin typeface="+mn-lt"/>
                                          <a:ea typeface="+mn-ea"/>
                                          <a:cs typeface="+mn-cs"/>
                                        </a:rPr>
                                        <m:t>3</m:t>
                                      </m:r>
                                    </m:sup>
                                  </m:sSup>
                                </m:num>
                                <m:den>
                                  <m:r>
                                    <a:rPr lang="en-US" altLang="zh-CN" sz="1800" i="1" kern="1200">
                                      <a:solidFill>
                                        <a:schemeClr val="dk1"/>
                                      </a:solidFill>
                                      <a:effectLst/>
                                      <a:latin typeface="+mn-lt"/>
                                      <a:ea typeface="+mn-ea"/>
                                      <a:cs typeface="+mn-cs"/>
                                    </a:rPr>
                                    <m:t>h</m:t>
                                  </m:r>
                                </m:den>
                              </m:f>
                            </m:oMath>
                          </a14:m>
                          <a:endParaRPr lang="zh-CN" sz="2800" kern="100" dirty="0">
                            <a:effectLst/>
                            <a:latin typeface="+mn-ea"/>
                            <a:ea typeface="+mn-ea"/>
                          </a:endParaRPr>
                        </a:p>
                      </a:txBody>
                      <a:tcPr marL="68580" marR="68580" marT="0" marB="0" anchor="ctr"/>
                    </a:tc>
                    <a:tc>
                      <a:txBody>
                        <a:bodyPr/>
                        <a:lstStyle/>
                        <a:p>
                          <a:pPr algn="just">
                            <a:lnSpc>
                              <a:spcPts val="1500"/>
                            </a:lnSpc>
                            <a:spcAft>
                              <a:spcPts val="0"/>
                            </a:spcAft>
                          </a:pPr>
                          <a:r>
                            <a:rPr lang="zh-CN" sz="2000" kern="100">
                              <a:effectLst/>
                            </a:rPr>
                            <a:t>硫泡沫生成量</a:t>
                          </a:r>
                          <a:endParaRPr lang="zh-CN" sz="2800" kern="100">
                            <a:effectLst/>
                            <a:latin typeface="+mn-ea"/>
                            <a:ea typeface="+mn-ea"/>
                          </a:endParaRPr>
                        </a:p>
                      </a:txBody>
                      <a:tcPr marL="68580" marR="68580" marT="0" marB="0" anchor="ctr"/>
                    </a:tc>
                    <a:tc>
                      <a:txBody>
                        <a:bodyPr/>
                        <a:lstStyle/>
                        <a:p>
                          <a:pPr algn="just">
                            <a:lnSpc>
                              <a:spcPts val="1500"/>
                            </a:lnSpc>
                            <a:spcAft>
                              <a:spcPts val="0"/>
                            </a:spcAft>
                          </a:pPr>
                          <a:r>
                            <a:rPr lang="en-US" sz="2000" kern="100">
                              <a:effectLst/>
                            </a:rPr>
                            <a:t>1.147 </a:t>
                          </a:r>
                          <a14:m>
                            <m:oMath xmlns:m="http://schemas.openxmlformats.org/officeDocument/2006/math">
                              <m:sSup>
                                <m:sSupPr>
                                  <m:ctrlPr>
                                    <a:rPr lang="zh-CN" sz="2000" i="1" kern="100">
                                      <a:effectLst/>
                                      <a:latin typeface="Cambria Math"/>
                                    </a:rPr>
                                  </m:ctrlPr>
                                </m:sSupPr>
                                <m:e>
                                  <m:r>
                                    <a:rPr lang="en-US" sz="2000" kern="100">
                                      <a:effectLst/>
                                      <a:latin typeface="Cambria Math"/>
                                    </a:rPr>
                                    <m:t>𝑚</m:t>
                                  </m:r>
                                </m:e>
                                <m:sup>
                                  <m:r>
                                    <a:rPr lang="en-US" sz="2000" kern="100">
                                      <a:effectLst/>
                                      <a:latin typeface="Cambria Math"/>
                                    </a:rPr>
                                    <m:t>3</m:t>
                                  </m:r>
                                </m:sup>
                              </m:sSup>
                            </m:oMath>
                          </a14:m>
                          <a:endParaRPr lang="zh-CN" sz="2800" kern="100">
                            <a:effectLst/>
                            <a:latin typeface="+mn-ea"/>
                            <a:ea typeface="+mn-ea"/>
                          </a:endParaRPr>
                        </a:p>
                      </a:txBody>
                      <a:tcPr marL="68580" marR="68580" marT="0" marB="0" anchor="ctr"/>
                    </a:tc>
                  </a:tr>
                  <a:tr h="1215340">
                    <a:tc>
                      <a:txBody>
                        <a:bodyPr/>
                        <a:lstStyle/>
                        <a:p>
                          <a:pPr algn="just">
                            <a:lnSpc>
                              <a:spcPts val="1500"/>
                            </a:lnSpc>
                            <a:spcAft>
                              <a:spcPts val="0"/>
                            </a:spcAft>
                          </a:pPr>
                          <a:r>
                            <a:rPr lang="zh-CN" sz="2000" kern="100">
                              <a:effectLst/>
                            </a:rPr>
                            <a:t>硫化氢吸收量</a:t>
                          </a:r>
                          <a:endParaRPr lang="zh-CN" sz="2800" kern="100">
                            <a:effectLst/>
                            <a:latin typeface="+mn-ea"/>
                            <a:ea typeface="+mn-ea"/>
                          </a:endParaRPr>
                        </a:p>
                      </a:txBody>
                      <a:tcPr marL="68580" marR="68580" marT="0" marB="0" anchor="ctr"/>
                    </a:tc>
                    <a:tc>
                      <a:txBody>
                        <a:bodyPr/>
                        <a:lstStyle/>
                        <a:p>
                          <a:pPr algn="just">
                            <a:lnSpc>
                              <a:spcPts val="1500"/>
                            </a:lnSpc>
                            <a:spcAft>
                              <a:spcPts val="0"/>
                            </a:spcAft>
                          </a:pPr>
                          <a:r>
                            <a:rPr lang="en-US" sz="2000" kern="100">
                              <a:effectLst/>
                            </a:rPr>
                            <a:t>39.724</a:t>
                          </a:r>
                          <a14:m>
                            <m:oMath xmlns:m="http://schemas.openxmlformats.org/officeDocument/2006/math">
                              <m:r>
                                <a:rPr lang="en-US" sz="2000" kern="100">
                                  <a:effectLst/>
                                  <a:latin typeface="Cambria Math"/>
                                </a:rPr>
                                <m:t> </m:t>
                              </m:r>
                              <m:r>
                                <a:rPr lang="en-US" sz="2000" kern="100">
                                  <a:effectLst/>
                                  <a:latin typeface="Cambria Math"/>
                                </a:rPr>
                                <m:t>𝑘𝑔</m:t>
                              </m:r>
                            </m:oMath>
                          </a14:m>
                          <a:endParaRPr lang="zh-CN" sz="2800" kern="100">
                            <a:effectLst/>
                            <a:latin typeface="+mn-ea"/>
                            <a:ea typeface="+mn-ea"/>
                          </a:endParaRPr>
                        </a:p>
                      </a:txBody>
                      <a:tcPr marL="68580" marR="68580" marT="0" marB="0" anchor="ctr"/>
                    </a:tc>
                    <a:tc>
                      <a:txBody>
                        <a:bodyPr/>
                        <a:lstStyle/>
                        <a:p>
                          <a:pPr algn="just">
                            <a:lnSpc>
                              <a:spcPts val="1500"/>
                            </a:lnSpc>
                            <a:spcAft>
                              <a:spcPts val="0"/>
                            </a:spcAft>
                          </a:pPr>
                          <a:r>
                            <a:rPr lang="zh-CN" sz="2000" kern="100">
                              <a:effectLst/>
                            </a:rPr>
                            <a:t>硫膏量</a:t>
                          </a:r>
                          <a:endParaRPr lang="zh-CN" sz="2800" kern="100">
                            <a:effectLst/>
                            <a:latin typeface="+mn-ea"/>
                            <a:ea typeface="+mn-ea"/>
                          </a:endParaRPr>
                        </a:p>
                      </a:txBody>
                      <a:tcPr marL="68580" marR="68580" marT="0" marB="0" anchor="ctr"/>
                    </a:tc>
                    <a:tc>
                      <a:txBody>
                        <a:bodyPr/>
                        <a:lstStyle/>
                        <a:p>
                          <a:pPr algn="just">
                            <a:lnSpc>
                              <a:spcPts val="1500"/>
                            </a:lnSpc>
                            <a:spcAft>
                              <a:spcPts val="0"/>
                            </a:spcAft>
                          </a:pPr>
                          <a:r>
                            <a:rPr lang="en-US" sz="2000" kern="100">
                              <a:effectLst/>
                            </a:rPr>
                            <a:t>35.098</a:t>
                          </a:r>
                          <a14:m>
                            <m:oMath xmlns:m="http://schemas.openxmlformats.org/officeDocument/2006/math">
                              <m:r>
                                <a:rPr lang="en-US" sz="2000" kern="100">
                                  <a:effectLst/>
                                  <a:latin typeface="Cambria Math"/>
                                </a:rPr>
                                <m:t> </m:t>
                              </m:r>
                              <m:r>
                                <a:rPr lang="en-US" sz="2000" kern="100">
                                  <a:effectLst/>
                                  <a:latin typeface="Cambria Math"/>
                                </a:rPr>
                                <m:t>𝑘𝑔</m:t>
                              </m:r>
                            </m:oMath>
                          </a14:m>
                          <a:endParaRPr lang="zh-CN" sz="2800" kern="100">
                            <a:effectLst/>
                            <a:latin typeface="+mn-ea"/>
                            <a:ea typeface="+mn-ea"/>
                          </a:endParaRPr>
                        </a:p>
                      </a:txBody>
                      <a:tcPr marL="68580" marR="68580" marT="0" marB="0" anchor="ctr"/>
                    </a:tc>
                  </a:tr>
                  <a:tr h="1238560">
                    <a:tc>
                      <a:txBody>
                        <a:bodyPr/>
                        <a:lstStyle/>
                        <a:p>
                          <a:pPr algn="just">
                            <a:lnSpc>
                              <a:spcPts val="1500"/>
                            </a:lnSpc>
                            <a:spcAft>
                              <a:spcPts val="0"/>
                            </a:spcAft>
                          </a:pPr>
                          <a:r>
                            <a:rPr lang="zh-CN" sz="2000" kern="100">
                              <a:effectLst/>
                            </a:rPr>
                            <a:t>消耗的纯碱量</a:t>
                          </a:r>
                          <a:endParaRPr lang="zh-CN" sz="2800" kern="100">
                            <a:effectLst/>
                            <a:latin typeface="+mn-ea"/>
                            <a:ea typeface="+mn-ea"/>
                          </a:endParaRPr>
                        </a:p>
                      </a:txBody>
                      <a:tcPr marL="68580" marR="68580" marT="0" marB="0" anchor="ctr"/>
                    </a:tc>
                    <a:tc>
                      <a:txBody>
                        <a:bodyPr/>
                        <a:lstStyle/>
                        <a:p>
                          <a:pPr algn="just">
                            <a:lnSpc>
                              <a:spcPts val="1500"/>
                            </a:lnSpc>
                            <a:spcAft>
                              <a:spcPts val="0"/>
                            </a:spcAft>
                          </a:pPr>
                          <a:r>
                            <a:rPr lang="en-US" sz="2000" kern="100">
                              <a:effectLst/>
                            </a:rPr>
                            <a:t>4.954</a:t>
                          </a:r>
                          <a14:m>
                            <m:oMath xmlns:m="http://schemas.openxmlformats.org/officeDocument/2006/math">
                              <m:r>
                                <a:rPr lang="en-US" sz="2000" kern="100">
                                  <a:effectLst/>
                                  <a:latin typeface="Cambria Math"/>
                                </a:rPr>
                                <m:t> </m:t>
                              </m:r>
                              <m:r>
                                <a:rPr lang="en-US" sz="2000" kern="100">
                                  <a:effectLst/>
                                  <a:latin typeface="Cambria Math"/>
                                </a:rPr>
                                <m:t>𝑘𝑔</m:t>
                              </m:r>
                            </m:oMath>
                          </a14:m>
                          <a:endParaRPr lang="zh-CN" sz="2800" kern="100">
                            <a:effectLst/>
                            <a:latin typeface="+mn-ea"/>
                            <a:ea typeface="+mn-ea"/>
                          </a:endParaRPr>
                        </a:p>
                      </a:txBody>
                      <a:tcPr marL="68580" marR="68580" marT="0" marB="0" anchor="ctr"/>
                    </a:tc>
                    <a:tc>
                      <a:txBody>
                        <a:bodyPr/>
                        <a:lstStyle/>
                        <a:p>
                          <a:pPr algn="just">
                            <a:lnSpc>
                              <a:spcPts val="1500"/>
                            </a:lnSpc>
                            <a:spcAft>
                              <a:spcPts val="0"/>
                            </a:spcAft>
                          </a:pPr>
                          <a:r>
                            <a:rPr lang="zh-CN" sz="2000" kern="100">
                              <a:effectLst/>
                            </a:rPr>
                            <a:t>硫代硫酸钠生成量</a:t>
                          </a:r>
                          <a:endParaRPr lang="zh-CN" sz="2800" kern="100">
                            <a:effectLst/>
                            <a:latin typeface="+mn-ea"/>
                            <a:ea typeface="+mn-ea"/>
                          </a:endParaRPr>
                        </a:p>
                      </a:txBody>
                      <a:tcPr marL="68580" marR="68580" marT="0" marB="0" anchor="ctr"/>
                    </a:tc>
                    <a:tc>
                      <a:txBody>
                        <a:bodyPr/>
                        <a:lstStyle/>
                        <a:p>
                          <a:pPr marL="742950" lvl="1" indent="-285750" algn="just">
                            <a:lnSpc>
                              <a:spcPts val="1500"/>
                            </a:lnSpc>
                            <a:spcAft>
                              <a:spcPts val="0"/>
                            </a:spcAft>
                            <a:buFont typeface="+mj-lt"/>
                            <a:buAutoNum type="arabicPeriod" startAt="384"/>
                          </a:pPr>
                          <a14:m>
                            <m:oMath xmlns:m="http://schemas.openxmlformats.org/officeDocument/2006/math">
                              <m:r>
                                <a:rPr lang="en-US" sz="2000" kern="100">
                                  <a:effectLst/>
                                  <a:latin typeface="Cambria Math"/>
                                </a:rPr>
                                <m:t>𝑘𝑔</m:t>
                              </m:r>
                            </m:oMath>
                          </a14:m>
                          <a:endParaRPr lang="zh-CN" sz="2800" kern="100" dirty="0">
                            <a:effectLst/>
                            <a:latin typeface="+mn-ea"/>
                            <a:ea typeface="+mn-ea"/>
                            <a:cs typeface="Times New Roman"/>
                          </a:endParaRPr>
                        </a:p>
                      </a:txBody>
                      <a:tcPr marL="68580" marR="68580" marT="0" marB="0" anchor="ctr"/>
                    </a:tc>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val="2648441268"/>
                  </p:ext>
                </p:extLst>
              </p:nvPr>
            </p:nvGraphicFramePr>
            <p:xfrm>
              <a:off x="264350" y="1641224"/>
              <a:ext cx="8700138" cy="4884121"/>
            </p:xfrm>
            <a:graphic>
              <a:graphicData uri="http://schemas.openxmlformats.org/drawingml/2006/table">
                <a:tbl>
                  <a:tblPr>
                    <a:tableStyleId>{3C2FFA5D-87B4-456A-9821-1D502468CF0F}</a:tableStyleId>
                  </a:tblPr>
                  <a:tblGrid>
                    <a:gridCol w="2455179"/>
                    <a:gridCol w="1894890"/>
                    <a:gridCol w="2486500"/>
                    <a:gridCol w="1863569"/>
                  </a:tblGrid>
                  <a:tr h="1214881">
                    <a:tc>
                      <a:txBody>
                        <a:bodyPr/>
                        <a:lstStyle/>
                        <a:p>
                          <a:pPr algn="just">
                            <a:lnSpc>
                              <a:spcPts val="1500"/>
                            </a:lnSpc>
                            <a:spcAft>
                              <a:spcPts val="0"/>
                            </a:spcAft>
                          </a:pPr>
                          <a:r>
                            <a:rPr lang="zh-CN" sz="2000" kern="100" dirty="0">
                              <a:effectLst/>
                            </a:rPr>
                            <a:t>入脱硫塔气体流量</a:t>
                          </a:r>
                          <a:endParaRPr lang="zh-CN" sz="2800" kern="100" dirty="0">
                            <a:effectLst/>
                            <a:latin typeface="+mn-ea"/>
                            <a:ea typeface="+mn-ea"/>
                          </a:endParaRPr>
                        </a:p>
                      </a:txBody>
                      <a:tcPr marL="68580" marR="68580" marT="0" marB="0" anchor="ctr"/>
                    </a:tc>
                    <a:tc>
                      <a:txBody>
                        <a:bodyPr/>
                        <a:lstStyle/>
                        <a:p>
                          <a:endParaRPr lang="zh-CN"/>
                        </a:p>
                      </a:txBody>
                      <a:tcPr marL="68580" marR="68580" marT="0" marB="0" anchor="ctr">
                        <a:blipFill rotWithShape="1">
                          <a:blip r:embed="rId2"/>
                          <a:stretch>
                            <a:fillRect l="-131833" t="-2010" r="-231833" b="-308040"/>
                          </a:stretch>
                        </a:blipFill>
                      </a:tcPr>
                    </a:tc>
                    <a:tc>
                      <a:txBody>
                        <a:bodyPr/>
                        <a:lstStyle/>
                        <a:p>
                          <a:pPr algn="just">
                            <a:lnSpc>
                              <a:spcPts val="1500"/>
                            </a:lnSpc>
                            <a:spcAft>
                              <a:spcPts val="0"/>
                            </a:spcAft>
                          </a:pPr>
                          <a:r>
                            <a:rPr lang="zh-CN" sz="2000" kern="100">
                              <a:effectLst/>
                            </a:rPr>
                            <a:t>出脱硫塔气体流量</a:t>
                          </a:r>
                          <a:endParaRPr lang="zh-CN" sz="2800" kern="100">
                            <a:effectLst/>
                            <a:latin typeface="+mn-ea"/>
                            <a:ea typeface="+mn-ea"/>
                          </a:endParaRPr>
                        </a:p>
                      </a:txBody>
                      <a:tcPr marL="68580" marR="68580" marT="0" marB="0" anchor="ctr"/>
                    </a:tc>
                    <a:tc>
                      <a:txBody>
                        <a:bodyPr/>
                        <a:lstStyle/>
                        <a:p>
                          <a:endParaRPr lang="zh-CN"/>
                        </a:p>
                      </a:txBody>
                      <a:tcPr marL="68580" marR="68580" marT="0" marB="0" anchor="ctr">
                        <a:blipFill rotWithShape="1">
                          <a:blip r:embed="rId2"/>
                          <a:stretch>
                            <a:fillRect l="-368954" t="-2010" r="-2288" b="-308040"/>
                          </a:stretch>
                        </a:blipFill>
                      </a:tcPr>
                    </a:tc>
                  </a:tr>
                  <a:tr h="1215340">
                    <a:tc>
                      <a:txBody>
                        <a:bodyPr/>
                        <a:lstStyle/>
                        <a:p>
                          <a:pPr algn="just">
                            <a:lnSpc>
                              <a:spcPts val="1500"/>
                            </a:lnSpc>
                            <a:spcAft>
                              <a:spcPts val="0"/>
                            </a:spcAft>
                          </a:pPr>
                          <a:r>
                            <a:rPr lang="zh-CN" sz="2000" kern="100">
                              <a:effectLst/>
                            </a:rPr>
                            <a:t>脱硫液循环量</a:t>
                          </a:r>
                          <a:endParaRPr lang="zh-CN" sz="2800" kern="100">
                            <a:effectLst/>
                            <a:latin typeface="+mn-ea"/>
                            <a:ea typeface="+mn-ea"/>
                          </a:endParaRPr>
                        </a:p>
                      </a:txBody>
                      <a:tcPr marL="68580" marR="68580" marT="0" marB="0" anchor="ctr"/>
                    </a:tc>
                    <a:tc>
                      <a:txBody>
                        <a:bodyPr/>
                        <a:lstStyle/>
                        <a:p>
                          <a:endParaRPr lang="zh-CN"/>
                        </a:p>
                      </a:txBody>
                      <a:tcPr marL="68580" marR="68580" marT="0" marB="0" anchor="ctr">
                        <a:blipFill rotWithShape="1">
                          <a:blip r:embed="rId2"/>
                          <a:stretch>
                            <a:fillRect l="-131833" t="-101500" r="-231833" b="-206500"/>
                          </a:stretch>
                        </a:blipFill>
                      </a:tcPr>
                    </a:tc>
                    <a:tc>
                      <a:txBody>
                        <a:bodyPr/>
                        <a:lstStyle/>
                        <a:p>
                          <a:pPr algn="just">
                            <a:lnSpc>
                              <a:spcPts val="1500"/>
                            </a:lnSpc>
                            <a:spcAft>
                              <a:spcPts val="0"/>
                            </a:spcAft>
                          </a:pPr>
                          <a:r>
                            <a:rPr lang="zh-CN" sz="2000" kern="100">
                              <a:effectLst/>
                            </a:rPr>
                            <a:t>硫泡沫生成量</a:t>
                          </a:r>
                          <a:endParaRPr lang="zh-CN" sz="2800" kern="100">
                            <a:effectLst/>
                            <a:latin typeface="+mn-ea"/>
                            <a:ea typeface="+mn-ea"/>
                          </a:endParaRPr>
                        </a:p>
                      </a:txBody>
                      <a:tcPr marL="68580" marR="68580" marT="0" marB="0" anchor="ctr"/>
                    </a:tc>
                    <a:tc>
                      <a:txBody>
                        <a:bodyPr/>
                        <a:lstStyle/>
                        <a:p>
                          <a:endParaRPr lang="zh-CN"/>
                        </a:p>
                      </a:txBody>
                      <a:tcPr marL="68580" marR="68580" marT="0" marB="0" anchor="ctr">
                        <a:blipFill rotWithShape="1">
                          <a:blip r:embed="rId2"/>
                          <a:stretch>
                            <a:fillRect l="-368954" t="-101500" r="-2288" b="-206500"/>
                          </a:stretch>
                        </a:blipFill>
                      </a:tcPr>
                    </a:tc>
                  </a:tr>
                  <a:tr h="1215340">
                    <a:tc>
                      <a:txBody>
                        <a:bodyPr/>
                        <a:lstStyle/>
                        <a:p>
                          <a:pPr algn="just">
                            <a:lnSpc>
                              <a:spcPts val="1500"/>
                            </a:lnSpc>
                            <a:spcAft>
                              <a:spcPts val="0"/>
                            </a:spcAft>
                          </a:pPr>
                          <a:r>
                            <a:rPr lang="zh-CN" sz="2000" kern="100">
                              <a:effectLst/>
                            </a:rPr>
                            <a:t>硫化氢吸收量</a:t>
                          </a:r>
                          <a:endParaRPr lang="zh-CN" sz="2800" kern="100">
                            <a:effectLst/>
                            <a:latin typeface="+mn-ea"/>
                            <a:ea typeface="+mn-ea"/>
                          </a:endParaRPr>
                        </a:p>
                      </a:txBody>
                      <a:tcPr marL="68580" marR="68580" marT="0" marB="0" anchor="ctr"/>
                    </a:tc>
                    <a:tc>
                      <a:txBody>
                        <a:bodyPr/>
                        <a:lstStyle/>
                        <a:p>
                          <a:endParaRPr lang="zh-CN"/>
                        </a:p>
                      </a:txBody>
                      <a:tcPr marL="68580" marR="68580" marT="0" marB="0" anchor="ctr">
                        <a:blipFill rotWithShape="1">
                          <a:blip r:embed="rId2"/>
                          <a:stretch>
                            <a:fillRect l="-131833" t="-202513" r="-231833" b="-107538"/>
                          </a:stretch>
                        </a:blipFill>
                      </a:tcPr>
                    </a:tc>
                    <a:tc>
                      <a:txBody>
                        <a:bodyPr/>
                        <a:lstStyle/>
                        <a:p>
                          <a:pPr algn="just">
                            <a:lnSpc>
                              <a:spcPts val="1500"/>
                            </a:lnSpc>
                            <a:spcAft>
                              <a:spcPts val="0"/>
                            </a:spcAft>
                          </a:pPr>
                          <a:r>
                            <a:rPr lang="zh-CN" sz="2000" kern="100">
                              <a:effectLst/>
                            </a:rPr>
                            <a:t>硫膏量</a:t>
                          </a:r>
                          <a:endParaRPr lang="zh-CN" sz="2800" kern="100">
                            <a:effectLst/>
                            <a:latin typeface="+mn-ea"/>
                            <a:ea typeface="+mn-ea"/>
                          </a:endParaRPr>
                        </a:p>
                      </a:txBody>
                      <a:tcPr marL="68580" marR="68580" marT="0" marB="0" anchor="ctr"/>
                    </a:tc>
                    <a:tc>
                      <a:txBody>
                        <a:bodyPr/>
                        <a:lstStyle/>
                        <a:p>
                          <a:endParaRPr lang="zh-CN"/>
                        </a:p>
                      </a:txBody>
                      <a:tcPr marL="68580" marR="68580" marT="0" marB="0" anchor="ctr">
                        <a:blipFill rotWithShape="1">
                          <a:blip r:embed="rId2"/>
                          <a:stretch>
                            <a:fillRect l="-368954" t="-202513" r="-2288" b="-107538"/>
                          </a:stretch>
                        </a:blipFill>
                      </a:tcPr>
                    </a:tc>
                  </a:tr>
                  <a:tr h="1238560">
                    <a:tc>
                      <a:txBody>
                        <a:bodyPr/>
                        <a:lstStyle/>
                        <a:p>
                          <a:pPr algn="just">
                            <a:lnSpc>
                              <a:spcPts val="1500"/>
                            </a:lnSpc>
                            <a:spcAft>
                              <a:spcPts val="0"/>
                            </a:spcAft>
                          </a:pPr>
                          <a:r>
                            <a:rPr lang="zh-CN" sz="2000" kern="100">
                              <a:effectLst/>
                            </a:rPr>
                            <a:t>消耗的纯碱量</a:t>
                          </a:r>
                          <a:endParaRPr lang="zh-CN" sz="2800" kern="100">
                            <a:effectLst/>
                            <a:latin typeface="+mn-ea"/>
                            <a:ea typeface="+mn-ea"/>
                          </a:endParaRPr>
                        </a:p>
                      </a:txBody>
                      <a:tcPr marL="68580" marR="68580" marT="0" marB="0" anchor="ctr"/>
                    </a:tc>
                    <a:tc>
                      <a:txBody>
                        <a:bodyPr/>
                        <a:lstStyle/>
                        <a:p>
                          <a:endParaRPr lang="zh-CN"/>
                        </a:p>
                      </a:txBody>
                      <a:tcPr marL="68580" marR="68580" marT="0" marB="0" anchor="ctr">
                        <a:blipFill rotWithShape="1">
                          <a:blip r:embed="rId2"/>
                          <a:stretch>
                            <a:fillRect l="-131833" t="-296552" r="-231833" b="-5419"/>
                          </a:stretch>
                        </a:blipFill>
                      </a:tcPr>
                    </a:tc>
                    <a:tc>
                      <a:txBody>
                        <a:bodyPr/>
                        <a:lstStyle/>
                        <a:p>
                          <a:pPr algn="just">
                            <a:lnSpc>
                              <a:spcPts val="1500"/>
                            </a:lnSpc>
                            <a:spcAft>
                              <a:spcPts val="0"/>
                            </a:spcAft>
                          </a:pPr>
                          <a:r>
                            <a:rPr lang="zh-CN" sz="2000" kern="100">
                              <a:effectLst/>
                            </a:rPr>
                            <a:t>硫代硫酸钠生成量</a:t>
                          </a:r>
                          <a:endParaRPr lang="zh-CN" sz="2800" kern="100">
                            <a:effectLst/>
                            <a:latin typeface="+mn-ea"/>
                            <a:ea typeface="+mn-ea"/>
                          </a:endParaRPr>
                        </a:p>
                      </a:txBody>
                      <a:tcPr marL="68580" marR="68580" marT="0" marB="0" anchor="ctr"/>
                    </a:tc>
                    <a:tc>
                      <a:txBody>
                        <a:bodyPr/>
                        <a:lstStyle/>
                        <a:p>
                          <a:endParaRPr lang="zh-CN"/>
                        </a:p>
                      </a:txBody>
                      <a:tcPr marL="68580" marR="68580" marT="0" marB="0" anchor="ctr">
                        <a:blipFill rotWithShape="1">
                          <a:blip r:embed="rId2"/>
                          <a:stretch>
                            <a:fillRect l="-368954" t="-296552" r="-2288" b="-5419"/>
                          </a:stretch>
                        </a:blipFill>
                      </a:tcPr>
                    </a:tc>
                  </a:tr>
                </a:tbl>
              </a:graphicData>
            </a:graphic>
          </p:graphicFrame>
        </mc:Fallback>
      </mc:AlternateContent>
      <p:sp>
        <p:nvSpPr>
          <p:cNvPr id="3" name="TextBox 2"/>
          <p:cNvSpPr txBox="1"/>
          <p:nvPr/>
        </p:nvSpPr>
        <p:spPr>
          <a:xfrm>
            <a:off x="1403648" y="692696"/>
            <a:ext cx="5976664" cy="923330"/>
          </a:xfrm>
          <a:prstGeom prst="rect">
            <a:avLst/>
          </a:prstGeom>
          <a:noFill/>
        </p:spPr>
        <p:txBody>
          <a:bodyPr wrap="square" rtlCol="0">
            <a:spAutoFit/>
          </a:bodyPr>
          <a:lstStyle/>
          <a:p>
            <a:r>
              <a:rPr lang="zh-CN" altLang="en-US" sz="5400" smtClean="0">
                <a:solidFill>
                  <a:srgbClr val="FF0000"/>
                </a:solidFill>
              </a:rPr>
              <a:t>物料衡算</a:t>
            </a:r>
            <a:endParaRPr lang="zh-CN" altLang="en-US" sz="5400"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4536504" cy="923330"/>
          </a:xfrm>
          <a:prstGeom prst="rect">
            <a:avLst/>
          </a:prstGeom>
          <a:noFill/>
        </p:spPr>
        <p:txBody>
          <a:bodyPr wrap="square" rtlCol="0">
            <a:spAutoFit/>
          </a:bodyPr>
          <a:lstStyle/>
          <a:p>
            <a:r>
              <a:rPr lang="zh-CN" altLang="en-US" sz="5400" dirty="0" smtClean="0">
                <a:solidFill>
                  <a:srgbClr val="FF0000"/>
                </a:solidFill>
              </a:rPr>
              <a:t>热量衡算</a:t>
            </a:r>
            <a:endParaRPr lang="zh-CN" altLang="en-US" sz="5400" dirty="0">
              <a:solidFill>
                <a:srgbClr val="FF0000"/>
              </a:solidFill>
            </a:endParaRPr>
          </a:p>
        </p:txBody>
      </p:sp>
      <mc:AlternateContent xmlns:mc="http://schemas.openxmlformats.org/markup-compatibility/2006">
        <mc:Choice xmlns:a14="http://schemas.microsoft.com/office/drawing/2010/main" Requires="a14">
          <p:sp>
            <p:nvSpPr>
              <p:cNvPr id="3" name="TextBox 2"/>
              <p:cNvSpPr txBox="1"/>
              <p:nvPr/>
            </p:nvSpPr>
            <p:spPr>
              <a:xfrm>
                <a:off x="323528" y="1183978"/>
                <a:ext cx="7920880" cy="5099409"/>
              </a:xfrm>
              <a:prstGeom prst="rect">
                <a:avLst/>
              </a:prstGeom>
              <a:noFill/>
            </p:spPr>
            <p:txBody>
              <a:bodyPr wrap="square" rtlCol="0">
                <a:spAutoFit/>
              </a:bodyPr>
              <a:lstStyle/>
              <a:p>
                <a:r>
                  <a:rPr lang="zh-CN" altLang="en-US" sz="2800" dirty="0" smtClean="0"/>
                  <a:t>主要对洗涤塔、</a:t>
                </a:r>
                <a:r>
                  <a:rPr lang="zh-CN" altLang="zh-CN" sz="2800" dirty="0"/>
                  <a:t>硫泡沫</a:t>
                </a:r>
                <a:r>
                  <a:rPr lang="zh-CN" altLang="zh-CN" sz="2800" dirty="0" smtClean="0"/>
                  <a:t>槽</a:t>
                </a:r>
                <a:r>
                  <a:rPr lang="zh-CN" altLang="en-US" sz="2800" dirty="0" smtClean="0"/>
                  <a:t>、</a:t>
                </a:r>
                <a:r>
                  <a:rPr lang="zh-CN" altLang="zh-CN" sz="2800" dirty="0" smtClean="0"/>
                  <a:t>熔</a:t>
                </a:r>
                <a:r>
                  <a:rPr lang="zh-CN" altLang="zh-CN" sz="2800" dirty="0"/>
                  <a:t>硫</a:t>
                </a:r>
                <a:r>
                  <a:rPr lang="zh-CN" altLang="zh-CN" sz="2800" dirty="0" smtClean="0"/>
                  <a:t>釜</a:t>
                </a:r>
                <a:r>
                  <a:rPr lang="zh-CN" altLang="en-US" sz="2800" dirty="0" smtClean="0"/>
                  <a:t>进行热量衡算</a:t>
                </a:r>
                <a:r>
                  <a:rPr lang="zh-CN" altLang="en-US" dirty="0" smtClean="0"/>
                  <a:t>。</a:t>
                </a:r>
                <a:endParaRPr lang="en-US" altLang="zh-CN" dirty="0" smtClean="0"/>
              </a:p>
              <a:p>
                <a:r>
                  <a:rPr lang="zh-CN" altLang="en-US" sz="2000" b="1" dirty="0" smtClean="0">
                    <a:solidFill>
                      <a:srgbClr val="FF0000"/>
                    </a:solidFill>
                  </a:rPr>
                  <a:t>洗涤塔</a:t>
                </a:r>
                <a:r>
                  <a:rPr lang="zh-CN" altLang="en-US" sz="2000" b="1" dirty="0" smtClean="0">
                    <a:solidFill>
                      <a:srgbClr val="FF0000"/>
                    </a:solidFill>
                  </a:rPr>
                  <a:t>的</a:t>
                </a:r>
                <a:r>
                  <a:rPr lang="zh-CN" altLang="en-US" sz="2000" b="1" dirty="0">
                    <a:solidFill>
                      <a:srgbClr val="FF0000"/>
                    </a:solidFill>
                  </a:rPr>
                  <a:t>热量</a:t>
                </a:r>
                <a:r>
                  <a:rPr lang="zh-CN" altLang="en-US" sz="2000" b="1" dirty="0" smtClean="0">
                    <a:solidFill>
                      <a:srgbClr val="FF0000"/>
                    </a:solidFill>
                  </a:rPr>
                  <a:t>衡算</a:t>
                </a:r>
                <a:endParaRPr lang="en-US" altLang="zh-CN" sz="2000" b="1" dirty="0" smtClean="0">
                  <a:solidFill>
                    <a:srgbClr val="FF0000"/>
                  </a:solidFill>
                </a:endParaRPr>
              </a:p>
              <a:p>
                <a:r>
                  <a:rPr lang="zh-CN" altLang="zh-CN" dirty="0" smtClean="0"/>
                  <a:t>（</a:t>
                </a:r>
                <a:r>
                  <a:rPr lang="en-US" altLang="zh-CN" sz="2400" dirty="0"/>
                  <a:t>1</a:t>
                </a:r>
                <a:r>
                  <a:rPr lang="zh-CN" altLang="zh-CN" sz="2400" dirty="0"/>
                  <a:t>）洗涤塔热负荷</a:t>
                </a:r>
                <a:r>
                  <a:rPr lang="en-US" altLang="zh-CN" sz="2400" dirty="0"/>
                  <a:t>Q</a:t>
                </a:r>
                <a:r>
                  <a:rPr lang="en-US" altLang="zh-CN" sz="2400" baseline="-25000" dirty="0"/>
                  <a:t>1</a:t>
                </a:r>
                <a:r>
                  <a:rPr lang="zh-CN" altLang="zh-CN" sz="2400" dirty="0"/>
                  <a:t>，</a:t>
                </a:r>
                <a14:m>
                  <m:oMath xmlns:m="http://schemas.openxmlformats.org/officeDocument/2006/math">
                    <m:f>
                      <m:fPr>
                        <m:type m:val="lin"/>
                        <m:ctrlPr>
                          <a:rPr lang="zh-CN" altLang="zh-CN" sz="2400" i="1">
                            <a:latin typeface="Cambria Math"/>
                          </a:rPr>
                        </m:ctrlPr>
                      </m:fPr>
                      <m:num>
                        <m:r>
                          <a:rPr lang="en-US" altLang="zh-CN" sz="2400" b="0" i="1">
                            <a:latin typeface="Cambria Math"/>
                          </a:rPr>
                          <m:t>𝐾𝐽</m:t>
                        </m:r>
                      </m:num>
                      <m:den>
                        <m:r>
                          <a:rPr lang="en-US" altLang="zh-CN" sz="2400" b="0" i="1">
                            <a:latin typeface="Cambria Math"/>
                          </a:rPr>
                          <m:t>h</m:t>
                        </m:r>
                      </m:den>
                    </m:f>
                  </m:oMath>
                </a14:m>
                <a:endParaRPr lang="zh-CN" altLang="zh-CN" sz="2400" dirty="0"/>
              </a:p>
              <a:p>
                <a14:m>
                  <m:oMath xmlns:m="http://schemas.openxmlformats.org/officeDocument/2006/math">
                    <m:sSub>
                      <m:sSubPr>
                        <m:ctrlPr>
                          <a:rPr lang="zh-CN" altLang="zh-CN" sz="2400" i="1">
                            <a:latin typeface="Cambria Math"/>
                          </a:rPr>
                        </m:ctrlPr>
                      </m:sSubPr>
                      <m:e>
                        <m:r>
                          <a:rPr lang="en-US" altLang="zh-CN" sz="2400" b="0" i="1">
                            <a:latin typeface="Cambria Math"/>
                          </a:rPr>
                          <m:t>𝑄</m:t>
                        </m:r>
                      </m:e>
                      <m:sub>
                        <m:r>
                          <a:rPr lang="en-US" altLang="zh-CN" sz="2400" b="0" i="1">
                            <a:latin typeface="Cambria Math"/>
                          </a:rPr>
                          <m:t>1</m:t>
                        </m:r>
                      </m:sub>
                    </m:sSub>
                    <m:r>
                      <a:rPr lang="en-US" altLang="zh-CN" sz="2400" b="0" i="1">
                        <a:latin typeface="Cambria Math"/>
                      </a:rPr>
                      <m:t>=</m:t>
                    </m:r>
                    <m:sSub>
                      <m:sSubPr>
                        <m:ctrlPr>
                          <a:rPr lang="zh-CN" altLang="zh-CN" sz="2400" i="1">
                            <a:latin typeface="Cambria Math"/>
                          </a:rPr>
                        </m:ctrlPr>
                      </m:sSubPr>
                      <m:e>
                        <m:r>
                          <a:rPr lang="en-US" altLang="zh-CN" sz="2400" b="0" i="1">
                            <a:latin typeface="Cambria Math"/>
                          </a:rPr>
                          <m:t>𝐺</m:t>
                        </m:r>
                      </m:e>
                      <m:sub>
                        <m:r>
                          <a:rPr lang="en-US" altLang="zh-CN" sz="2400" b="0" i="1">
                            <a:latin typeface="Cambria Math"/>
                          </a:rPr>
                          <m:t>0</m:t>
                        </m:r>
                      </m:sub>
                    </m:sSub>
                    <m:d>
                      <m:dPr>
                        <m:ctrlPr>
                          <a:rPr lang="zh-CN" altLang="zh-CN" sz="2400" i="1">
                            <a:latin typeface="Cambria Math"/>
                          </a:rPr>
                        </m:ctrlPr>
                      </m:dPr>
                      <m:e>
                        <m:sSubSup>
                          <m:sSubSupPr>
                            <m:ctrlPr>
                              <a:rPr lang="zh-CN" altLang="zh-CN" sz="2400" i="1">
                                <a:latin typeface="Cambria Math"/>
                              </a:rPr>
                            </m:ctrlPr>
                          </m:sSubSupPr>
                          <m:e>
                            <m:r>
                              <a:rPr lang="en-US" altLang="zh-CN" sz="2400" b="0" i="1">
                                <a:latin typeface="Cambria Math"/>
                              </a:rPr>
                              <m:t>𝐶</m:t>
                            </m:r>
                          </m:e>
                          <m:sub>
                            <m:r>
                              <a:rPr lang="en-US" altLang="zh-CN" sz="2400" b="0" i="1">
                                <a:latin typeface="Cambria Math"/>
                              </a:rPr>
                              <m:t>𝑃</m:t>
                            </m:r>
                          </m:sub>
                          <m:sup>
                            <m:r>
                              <a:rPr lang="en-US" altLang="zh-CN" sz="2400" b="0" i="1">
                                <a:latin typeface="Cambria Math"/>
                              </a:rPr>
                              <m:t>60</m:t>
                            </m:r>
                          </m:sup>
                        </m:sSubSup>
                        <m:sSub>
                          <m:sSubPr>
                            <m:ctrlPr>
                              <a:rPr lang="zh-CN" altLang="zh-CN" sz="2400" i="1">
                                <a:latin typeface="Cambria Math"/>
                              </a:rPr>
                            </m:ctrlPr>
                          </m:sSubPr>
                          <m:e>
                            <m:r>
                              <a:rPr lang="en-US" altLang="zh-CN" sz="2400" b="0" i="1">
                                <a:latin typeface="Cambria Math"/>
                              </a:rPr>
                              <m:t>𝑡</m:t>
                            </m:r>
                          </m:e>
                          <m:sub>
                            <m:r>
                              <a:rPr lang="en-US" altLang="zh-CN" sz="2400" b="0" i="1">
                                <a:latin typeface="Cambria Math"/>
                              </a:rPr>
                              <m:t>1</m:t>
                            </m:r>
                          </m:sub>
                        </m:sSub>
                      </m:e>
                    </m:d>
                    <m:r>
                      <a:rPr lang="en-US" altLang="zh-CN" sz="2400" b="0" i="1">
                        <a:latin typeface="Cambria Math"/>
                      </a:rPr>
                      <m:t>−</m:t>
                    </m:r>
                    <m:sSubSup>
                      <m:sSubSupPr>
                        <m:ctrlPr>
                          <a:rPr lang="zh-CN" altLang="zh-CN" sz="2400" i="1">
                            <a:latin typeface="Cambria Math"/>
                          </a:rPr>
                        </m:ctrlPr>
                      </m:sSubSupPr>
                      <m:e>
                        <m:r>
                          <a:rPr lang="en-US" altLang="zh-CN" sz="2400" b="0" i="1">
                            <a:latin typeface="Cambria Math"/>
                          </a:rPr>
                          <m:t>𝐶</m:t>
                        </m:r>
                      </m:e>
                      <m:sub>
                        <m:r>
                          <a:rPr lang="en-US" altLang="zh-CN" sz="2400" b="0" i="1">
                            <a:latin typeface="Cambria Math"/>
                          </a:rPr>
                          <m:t>𝑃</m:t>
                        </m:r>
                      </m:sub>
                      <m:sup>
                        <m:r>
                          <a:rPr lang="en-US" altLang="zh-CN" sz="2400" b="0" i="1">
                            <a:latin typeface="Cambria Math"/>
                          </a:rPr>
                          <m:t>45</m:t>
                        </m:r>
                      </m:sup>
                    </m:sSubSup>
                    <m:sSub>
                      <m:sSubPr>
                        <m:ctrlPr>
                          <a:rPr lang="zh-CN" altLang="zh-CN" sz="2400" i="1">
                            <a:latin typeface="Cambria Math"/>
                          </a:rPr>
                        </m:ctrlPr>
                      </m:sSubPr>
                      <m:e>
                        <m:r>
                          <a:rPr lang="en-US" altLang="zh-CN" sz="2400" b="0" i="1">
                            <a:latin typeface="Cambria Math"/>
                          </a:rPr>
                          <m:t>𝑡</m:t>
                        </m:r>
                      </m:e>
                      <m:sub>
                        <m:r>
                          <a:rPr lang="en-US" altLang="zh-CN" sz="2400" b="0" i="1">
                            <a:latin typeface="Cambria Math"/>
                          </a:rPr>
                          <m:t>2</m:t>
                        </m:r>
                      </m:sub>
                    </m:sSub>
                  </m:oMath>
                </a14:m>
                <a:r>
                  <a:rPr lang="en-US" altLang="zh-CN" sz="2400" dirty="0"/>
                  <a:t>            </a:t>
                </a:r>
                <a:endParaRPr lang="zh-CN" altLang="zh-CN" sz="2400" dirty="0"/>
              </a:p>
              <a:p>
                <a:r>
                  <a:rPr lang="zh-CN" altLang="zh-CN" sz="2400" dirty="0"/>
                  <a:t>式中：</a:t>
                </a:r>
                <a:r>
                  <a:rPr lang="en-US" altLang="zh-CN" sz="2400" dirty="0"/>
                  <a:t>  G</a:t>
                </a:r>
                <a:r>
                  <a:rPr lang="en-US" altLang="zh-CN" sz="2400" baseline="-25000" dirty="0"/>
                  <a:t>0</a:t>
                </a:r>
                <a:r>
                  <a:rPr lang="en-US" altLang="zh-CN" sz="2400" dirty="0"/>
                  <a:t>——</a:t>
                </a:r>
                <a:r>
                  <a:rPr lang="zh-CN" altLang="zh-CN" sz="2400" dirty="0"/>
                  <a:t>入洗涤塔半水煤气量</a:t>
                </a:r>
              </a:p>
              <a:p>
                <a:r>
                  <a:rPr lang="en-US" altLang="zh-CN" sz="2400" dirty="0"/>
                  <a:t>            </a:t>
                </a:r>
                <a14:m>
                  <m:oMath xmlns:m="http://schemas.openxmlformats.org/officeDocument/2006/math">
                    <m:sSub>
                      <m:sSubPr>
                        <m:ctrlPr>
                          <a:rPr lang="zh-CN" altLang="zh-CN" sz="2400" i="1">
                            <a:latin typeface="Cambria Math"/>
                          </a:rPr>
                        </m:ctrlPr>
                      </m:sSubPr>
                      <m:e>
                        <m:r>
                          <a:rPr lang="en-US" altLang="zh-CN" sz="2400" b="0" i="1">
                            <a:latin typeface="Cambria Math"/>
                          </a:rPr>
                          <m:t>𝑄</m:t>
                        </m:r>
                      </m:e>
                      <m:sub>
                        <m:r>
                          <a:rPr lang="en-US" altLang="zh-CN" sz="2400" b="0" i="1">
                            <a:latin typeface="Cambria Math"/>
                          </a:rPr>
                          <m:t>1</m:t>
                        </m:r>
                      </m:sub>
                    </m:sSub>
                    <m:r>
                      <a:rPr lang="en-US" altLang="zh-CN" sz="2400" b="0">
                        <a:latin typeface="Cambria Math"/>
                      </a:rPr>
                      <m:t>=</m:t>
                    </m:r>
                    <m:f>
                      <m:fPr>
                        <m:type m:val="lin"/>
                        <m:ctrlPr>
                          <a:rPr lang="zh-CN" altLang="zh-CN" sz="2400" i="1">
                            <a:latin typeface="Cambria Math"/>
                          </a:rPr>
                        </m:ctrlPr>
                      </m:fPr>
                      <m:num>
                        <m:r>
                          <a:rPr lang="en-US" altLang="zh-CN" sz="2400" b="0" i="1">
                            <a:latin typeface="Cambria Math"/>
                          </a:rPr>
                          <m:t>73235.712</m:t>
                        </m:r>
                      </m:num>
                      <m:den>
                        <m:r>
                          <a:rPr lang="en-US" altLang="zh-CN" sz="2400" b="0" i="1">
                            <a:latin typeface="Cambria Math"/>
                          </a:rPr>
                          <m:t>18.705×</m:t>
                        </m:r>
                      </m:den>
                    </m:f>
                    <m:d>
                      <m:dPr>
                        <m:ctrlPr>
                          <a:rPr lang="zh-CN" altLang="zh-CN" sz="2400" i="1">
                            <a:latin typeface="Cambria Math"/>
                          </a:rPr>
                        </m:ctrlPr>
                      </m:dPr>
                      <m:e>
                        <m:r>
                          <a:rPr lang="en-US" altLang="zh-CN" sz="2400" b="0" i="1">
                            <a:latin typeface="Cambria Math"/>
                          </a:rPr>
                          <m:t>29.78×60−29.30×40</m:t>
                        </m:r>
                      </m:e>
                    </m:d>
                    <m:r>
                      <a:rPr lang="en-US" altLang="zh-CN" sz="2400" b="0" i="1">
                        <a:latin typeface="Cambria Math"/>
                      </a:rPr>
                      <m:t>=2.407×</m:t>
                    </m:r>
                    <m:sSup>
                      <m:sSupPr>
                        <m:ctrlPr>
                          <a:rPr lang="zh-CN" altLang="zh-CN" sz="2400" i="1">
                            <a:latin typeface="Cambria Math"/>
                          </a:rPr>
                        </m:ctrlPr>
                      </m:sSupPr>
                      <m:e>
                        <m:r>
                          <a:rPr lang="en-US" altLang="zh-CN" sz="2400" b="0" i="1">
                            <a:latin typeface="Cambria Math"/>
                          </a:rPr>
                          <m:t>10</m:t>
                        </m:r>
                      </m:e>
                      <m:sup>
                        <m:r>
                          <a:rPr lang="en-US" altLang="zh-CN" sz="2400" b="0" i="1">
                            <a:latin typeface="Cambria Math"/>
                          </a:rPr>
                          <m:t>6</m:t>
                        </m:r>
                      </m:sup>
                    </m:sSup>
                    <m:r>
                      <a:rPr lang="en-US" altLang="zh-CN" sz="2400" b="0" i="1">
                        <a:latin typeface="Cambria Math"/>
                      </a:rPr>
                      <m:t>𝐾𝐽</m:t>
                    </m:r>
                  </m:oMath>
                </a14:m>
                <a:endParaRPr lang="zh-CN" altLang="zh-CN" sz="2400" dirty="0"/>
              </a:p>
              <a:p>
                <a:r>
                  <a:rPr lang="zh-CN" altLang="zh-CN" sz="2400" dirty="0"/>
                  <a:t>（</a:t>
                </a:r>
                <a:r>
                  <a:rPr lang="en-US" altLang="zh-CN" sz="2400" dirty="0"/>
                  <a:t>2</a:t>
                </a:r>
                <a:r>
                  <a:rPr lang="zh-CN" altLang="zh-CN" sz="2400" dirty="0"/>
                  <a:t>）冷却水消耗量</a:t>
                </a:r>
                <a:r>
                  <a:rPr lang="en-US" altLang="zh-CN" sz="2400" dirty="0"/>
                  <a:t>W</a:t>
                </a:r>
                <a:r>
                  <a:rPr lang="en-US" altLang="zh-CN" sz="2400" baseline="-25000" dirty="0"/>
                  <a:t>3</a:t>
                </a:r>
                <a:r>
                  <a:rPr lang="zh-CN" altLang="zh-CN" sz="2400" dirty="0"/>
                  <a:t>，</a:t>
                </a:r>
                <a14:m>
                  <m:oMath xmlns:m="http://schemas.openxmlformats.org/officeDocument/2006/math">
                    <m:f>
                      <m:fPr>
                        <m:type m:val="lin"/>
                        <m:ctrlPr>
                          <a:rPr lang="zh-CN" altLang="zh-CN" sz="2400" i="1">
                            <a:latin typeface="Cambria Math"/>
                          </a:rPr>
                        </m:ctrlPr>
                      </m:fPr>
                      <m:num>
                        <m:sSup>
                          <m:sSupPr>
                            <m:ctrlPr>
                              <a:rPr lang="zh-CN" altLang="zh-CN" sz="2400" i="1">
                                <a:latin typeface="Cambria Math"/>
                              </a:rPr>
                            </m:ctrlPr>
                          </m:sSupPr>
                          <m:e>
                            <m:r>
                              <a:rPr lang="en-US" altLang="zh-CN" sz="2400" b="0" i="1">
                                <a:latin typeface="Cambria Math"/>
                              </a:rPr>
                              <m:t>𝑚</m:t>
                            </m:r>
                          </m:e>
                          <m:sup>
                            <m:r>
                              <a:rPr lang="en-US" altLang="zh-CN" sz="2400" b="0" i="1">
                                <a:latin typeface="Cambria Math"/>
                              </a:rPr>
                              <m:t>3</m:t>
                            </m:r>
                          </m:sup>
                        </m:sSup>
                      </m:num>
                      <m:den>
                        <m:r>
                          <a:rPr lang="en-US" altLang="zh-CN" sz="2400" b="0" i="1">
                            <a:latin typeface="Cambria Math"/>
                          </a:rPr>
                          <m:t>h</m:t>
                        </m:r>
                      </m:den>
                    </m:f>
                  </m:oMath>
                </a14:m>
                <a:endParaRPr lang="zh-CN" altLang="zh-CN" sz="2400" dirty="0"/>
              </a:p>
              <a:p>
                <a:r>
                  <a:rPr lang="en-US" altLang="zh-CN" sz="2400" dirty="0"/>
                  <a:t>                           </a:t>
                </a:r>
                <a14:m>
                  <m:oMath xmlns:m="http://schemas.openxmlformats.org/officeDocument/2006/math">
                    <m:sSub>
                      <m:sSubPr>
                        <m:ctrlPr>
                          <a:rPr lang="zh-CN" altLang="zh-CN" sz="2400" i="1">
                            <a:latin typeface="Cambria Math"/>
                          </a:rPr>
                        </m:ctrlPr>
                      </m:sSubPr>
                      <m:e>
                        <m:r>
                          <a:rPr lang="en-US" altLang="zh-CN" sz="2400" b="0" i="1">
                            <a:latin typeface="Cambria Math"/>
                          </a:rPr>
                          <m:t>𝑊</m:t>
                        </m:r>
                      </m:e>
                      <m:sub>
                        <m:r>
                          <a:rPr lang="en-US" altLang="zh-CN" sz="2400" b="0" i="1">
                            <a:latin typeface="Cambria Math"/>
                          </a:rPr>
                          <m:t>3</m:t>
                        </m:r>
                      </m:sub>
                    </m:sSub>
                    <m:r>
                      <a:rPr lang="en-US" altLang="zh-CN" sz="2400" b="0" i="1">
                        <a:latin typeface="Cambria Math"/>
                      </a:rPr>
                      <m:t>=</m:t>
                    </m:r>
                    <m:f>
                      <m:fPr>
                        <m:type m:val="lin"/>
                        <m:ctrlPr>
                          <a:rPr lang="zh-CN" altLang="zh-CN" sz="2400" i="1">
                            <a:latin typeface="Cambria Math"/>
                          </a:rPr>
                        </m:ctrlPr>
                      </m:fPr>
                      <m:num>
                        <m:sSub>
                          <m:sSubPr>
                            <m:ctrlPr>
                              <a:rPr lang="zh-CN" altLang="zh-CN" sz="2400" i="1">
                                <a:latin typeface="Cambria Math"/>
                              </a:rPr>
                            </m:ctrlPr>
                          </m:sSubPr>
                          <m:e>
                            <m:r>
                              <a:rPr lang="en-US" altLang="zh-CN" sz="2400" b="0" i="1">
                                <a:latin typeface="Cambria Math"/>
                              </a:rPr>
                              <m:t>𝑄</m:t>
                            </m:r>
                          </m:e>
                          <m:sub>
                            <m:r>
                              <a:rPr lang="en-US" altLang="zh-CN" sz="2400" b="0" i="1">
                                <a:latin typeface="Cambria Math"/>
                              </a:rPr>
                              <m:t>1</m:t>
                            </m:r>
                          </m:sub>
                        </m:sSub>
                      </m:num>
                      <m:den>
                        <m:d>
                          <m:dPr>
                            <m:ctrlPr>
                              <a:rPr lang="zh-CN" altLang="zh-CN" sz="2400" i="1">
                                <a:latin typeface="Cambria Math"/>
                              </a:rPr>
                            </m:ctrlPr>
                          </m:dPr>
                          <m:e>
                            <m:sSub>
                              <m:sSubPr>
                                <m:ctrlPr>
                                  <a:rPr lang="zh-CN" altLang="zh-CN" sz="2400" i="1">
                                    <a:latin typeface="Cambria Math"/>
                                  </a:rPr>
                                </m:ctrlPr>
                              </m:sSubPr>
                              <m:e>
                                <m:r>
                                  <a:rPr lang="en-US" altLang="zh-CN" sz="2400" b="0" i="1">
                                    <a:latin typeface="Cambria Math"/>
                                  </a:rPr>
                                  <m:t>𝐶</m:t>
                                </m:r>
                              </m:e>
                              <m:sub>
                                <m:sSub>
                                  <m:sSubPr>
                                    <m:ctrlPr>
                                      <a:rPr lang="zh-CN" altLang="zh-CN" sz="2400" i="1">
                                        <a:latin typeface="Cambria Math"/>
                                      </a:rPr>
                                    </m:ctrlPr>
                                  </m:sSubPr>
                                  <m:e>
                                    <m:r>
                                      <a:rPr lang="en-US" altLang="zh-CN" sz="2400" b="0" i="1">
                                        <a:latin typeface="Cambria Math"/>
                                      </a:rPr>
                                      <m:t>𝐻</m:t>
                                    </m:r>
                                  </m:e>
                                  <m:sub>
                                    <m:r>
                                      <a:rPr lang="en-US" altLang="zh-CN" sz="2400" b="0" i="1">
                                        <a:latin typeface="Cambria Math"/>
                                      </a:rPr>
                                      <m:t>2</m:t>
                                    </m:r>
                                  </m:sub>
                                </m:sSub>
                                <m:r>
                                  <a:rPr lang="en-US" altLang="zh-CN" sz="2400" b="0" i="1">
                                    <a:latin typeface="Cambria Math"/>
                                  </a:rPr>
                                  <m:t>0</m:t>
                                </m:r>
                              </m:sub>
                            </m:sSub>
                            <m:r>
                              <a:rPr lang="en-US" altLang="zh-CN" sz="2400" b="0" i="1">
                                <a:latin typeface="Cambria Math"/>
                              </a:rPr>
                              <m:t>∙∆</m:t>
                            </m:r>
                            <m:r>
                              <a:rPr lang="en-US" altLang="zh-CN" sz="2400" b="0" i="1">
                                <a:latin typeface="Cambria Math"/>
                              </a:rPr>
                              <m:t>𝑡</m:t>
                            </m:r>
                          </m:e>
                        </m:d>
                      </m:den>
                    </m:f>
                  </m:oMath>
                </a14:m>
                <a:r>
                  <a:rPr lang="en-US" altLang="zh-CN" sz="2400" dirty="0"/>
                  <a:t>               </a:t>
                </a:r>
                <a:endParaRPr lang="zh-CN" altLang="zh-CN" sz="2400" dirty="0"/>
              </a:p>
              <a:p>
                <a:r>
                  <a:rPr lang="zh-CN" altLang="zh-CN" sz="2400" dirty="0"/>
                  <a:t>式中：</a:t>
                </a:r>
                <a:r>
                  <a:rPr lang="en-US" altLang="zh-CN" sz="2400" dirty="0"/>
                  <a:t>  </a:t>
                </a:r>
                <a:r>
                  <a:rPr lang="en-US" altLang="zh-CN" sz="2400" dirty="0" err="1"/>
                  <a:t>Δt</a:t>
                </a:r>
                <a:r>
                  <a:rPr lang="en-US" altLang="zh-CN" sz="2400" dirty="0"/>
                  <a:t>——</a:t>
                </a:r>
                <a:r>
                  <a:rPr lang="zh-CN" altLang="zh-CN" sz="2400" dirty="0"/>
                  <a:t>冷却水温升，取</a:t>
                </a:r>
                <a:r>
                  <a:rPr lang="en-US" altLang="zh-CN" sz="2400" dirty="0" err="1"/>
                  <a:t>Δt</a:t>
                </a:r>
                <a:r>
                  <a:rPr lang="en-US" altLang="zh-CN" sz="2400" dirty="0"/>
                  <a:t>=5</a:t>
                </a:r>
                <a:r>
                  <a:rPr lang="zh-CN" altLang="zh-CN" sz="2400" dirty="0"/>
                  <a:t>℃</a:t>
                </a:r>
                <a:r>
                  <a:rPr lang="en-US" altLang="zh-CN" sz="2400" dirty="0"/>
                  <a:t>, C</a:t>
                </a:r>
                <a:r>
                  <a:rPr lang="en-US" altLang="zh-CN" sz="2400" baseline="-25000" dirty="0"/>
                  <a:t>H2O</a:t>
                </a:r>
                <a:r>
                  <a:rPr lang="en-US" altLang="zh-CN" sz="2400" dirty="0"/>
                  <a:t>=4.2KJ/(Kg</a:t>
                </a:r>
                <a:r>
                  <a:rPr lang="zh-CN" altLang="zh-CN" sz="2400" dirty="0"/>
                  <a:t>℃</a:t>
                </a:r>
                <a:r>
                  <a:rPr lang="en-US" altLang="zh-CN" sz="2400" dirty="0"/>
                  <a:t>), ρ=1000Kg/m</a:t>
                </a:r>
                <a:r>
                  <a:rPr lang="en-US" altLang="zh-CN" sz="2400" baseline="30000" dirty="0"/>
                  <a:t>3</a:t>
                </a:r>
                <a:endParaRPr lang="zh-CN" altLang="zh-CN" sz="2400" dirty="0"/>
              </a:p>
              <a:p>
                <a:r>
                  <a:rPr lang="en-US" altLang="zh-CN" sz="2400" dirty="0"/>
                  <a:t>W</a:t>
                </a:r>
                <a:r>
                  <a:rPr lang="en-US" altLang="zh-CN" sz="2400" baseline="-25000" dirty="0"/>
                  <a:t>3</a:t>
                </a:r>
                <a:r>
                  <a:rPr lang="en-US" altLang="zh-CN" sz="2400" dirty="0"/>
                  <a:t>=2.407×10</a:t>
                </a:r>
                <a:r>
                  <a:rPr lang="en-US" altLang="zh-CN" sz="2400" baseline="30000" dirty="0"/>
                  <a:t>6</a:t>
                </a:r>
                <a:r>
                  <a:rPr lang="en-US" altLang="zh-CN" sz="2400" dirty="0"/>
                  <a:t>/</a:t>
                </a:r>
                <a:r>
                  <a:rPr lang="zh-CN" altLang="zh-CN" sz="2400" dirty="0"/>
                  <a:t>（</a:t>
                </a:r>
                <a:r>
                  <a:rPr lang="en-US" altLang="zh-CN" sz="2400" dirty="0"/>
                  <a:t>4.2×1000×5</a:t>
                </a:r>
                <a:r>
                  <a:rPr lang="zh-CN" altLang="zh-CN" sz="2400" dirty="0"/>
                  <a:t>）</a:t>
                </a:r>
                <a:r>
                  <a:rPr lang="en-US" altLang="zh-CN" sz="2400" dirty="0"/>
                  <a:t>=1128.095m</a:t>
                </a:r>
                <a:r>
                  <a:rPr lang="en-US" altLang="zh-CN" sz="2400" baseline="30000" dirty="0"/>
                  <a:t>3</a:t>
                </a:r>
                <a:r>
                  <a:rPr lang="en-US" altLang="zh-CN" sz="2400" dirty="0"/>
                  <a:t>/h</a:t>
                </a:r>
                <a:endParaRPr lang="zh-CN" alt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323528" y="1183978"/>
                <a:ext cx="7920880" cy="5099409"/>
              </a:xfrm>
              <a:prstGeom prst="rect">
                <a:avLst/>
              </a:prstGeom>
              <a:blipFill rotWithShape="1">
                <a:blip r:embed="rId2"/>
                <a:stretch>
                  <a:fillRect l="-1540" t="-11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8680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04664"/>
            <a:ext cx="2952328" cy="769441"/>
          </a:xfrm>
          <a:prstGeom prst="rect">
            <a:avLst/>
          </a:prstGeom>
          <a:noFill/>
        </p:spPr>
        <p:txBody>
          <a:bodyPr wrap="square" rtlCol="0">
            <a:spAutoFit/>
          </a:bodyPr>
          <a:lstStyle/>
          <a:p>
            <a:r>
              <a:rPr lang="zh-CN" altLang="en-US" sz="4400" dirty="0" smtClean="0">
                <a:solidFill>
                  <a:srgbClr val="FF0000"/>
                </a:solidFill>
              </a:rPr>
              <a:t>设备选型</a:t>
            </a:r>
            <a:endParaRPr lang="zh-CN" altLang="en-US" sz="4400" dirty="0">
              <a:solidFill>
                <a:srgbClr val="FF0000"/>
              </a:solidFill>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422221961"/>
                  </p:ext>
                </p:extLst>
              </p:nvPr>
            </p:nvGraphicFramePr>
            <p:xfrm>
              <a:off x="251520" y="1792926"/>
              <a:ext cx="8640960" cy="4724400"/>
            </p:xfrm>
            <a:graphic>
              <a:graphicData uri="http://schemas.openxmlformats.org/drawingml/2006/table">
                <a:tbl>
                  <a:tblPr firstRow="1" bandRow="1">
                    <a:tableStyleId>{35758FB7-9AC5-4552-8A53-C91805E547FA}</a:tableStyleId>
                  </a:tblPr>
                  <a:tblGrid>
                    <a:gridCol w="4320480"/>
                    <a:gridCol w="4320480"/>
                  </a:tblGrid>
                  <a:tr h="537327">
                    <a:tc>
                      <a:txBody>
                        <a:bodyPr/>
                        <a:lstStyle/>
                        <a:p>
                          <a:pPr algn="ctr"/>
                          <a:r>
                            <a:rPr lang="zh-CN" altLang="en-US" sz="3200" b="0" dirty="0" smtClean="0">
                              <a:solidFill>
                                <a:schemeClr val="tx1"/>
                              </a:solidFill>
                            </a:rPr>
                            <a:t>吸收塔塔径</a:t>
                          </a:r>
                          <a:endParaRPr lang="zh-CN" altLang="en-US" sz="32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sz="3200" b="0" kern="1200" smtClean="0">
                                    <a:solidFill>
                                      <a:schemeClr val="tx1"/>
                                    </a:solidFill>
                                    <a:effectLst/>
                                    <a:latin typeface="Cambria Math"/>
                                    <a:ea typeface="+mn-ea"/>
                                    <a:cs typeface="+mn-cs"/>
                                  </a:rPr>
                                  <m:t>D</m:t>
                                </m:r>
                                <m:r>
                                  <a:rPr lang="en-US" altLang="zh-CN" sz="3200" b="0" kern="1200" smtClean="0">
                                    <a:solidFill>
                                      <a:schemeClr val="tx1"/>
                                    </a:solidFill>
                                    <a:effectLst/>
                                    <a:latin typeface="Cambria Math"/>
                                    <a:ea typeface="+mn-ea"/>
                                    <a:cs typeface="+mn-cs"/>
                                  </a:rPr>
                                  <m:t>=5</m:t>
                                </m:r>
                                <m:r>
                                  <a:rPr lang="en-US" altLang="zh-CN" sz="3200" b="0" i="1" kern="1200">
                                    <a:solidFill>
                                      <a:schemeClr val="tx1"/>
                                    </a:solidFill>
                                    <a:effectLst/>
                                    <a:latin typeface="Cambria Math"/>
                                    <a:ea typeface="+mn-ea"/>
                                    <a:cs typeface="+mn-cs"/>
                                  </a:rPr>
                                  <m:t>𝑚</m:t>
                                </m:r>
                              </m:oMath>
                            </m:oMathPara>
                          </a14:m>
                          <a:endParaRPr lang="zh-CN" altLang="en-US" sz="3200" b="0" dirty="0">
                            <a:solidFill>
                              <a:schemeClr val="tx1"/>
                            </a:solidFill>
                          </a:endParaRPr>
                        </a:p>
                      </a:txBody>
                      <a:tcPr/>
                    </a:tc>
                  </a:tr>
                  <a:tr h="506077">
                    <a:tc>
                      <a:txBody>
                        <a:bodyPr/>
                        <a:lstStyle/>
                        <a:p>
                          <a:pPr algn="ctr"/>
                          <a:r>
                            <a:rPr lang="zh-CN" altLang="en-US" sz="2800" b="0" dirty="0" smtClean="0">
                              <a:solidFill>
                                <a:schemeClr val="tx1"/>
                              </a:solidFill>
                            </a:rPr>
                            <a:t>填料层高度</a:t>
                          </a:r>
                          <a:endParaRPr lang="zh-CN" altLang="en-US" sz="28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zh-CN" altLang="zh-CN" sz="2800" b="0" i="1" kern="1200" smtClean="0">
                                        <a:solidFill>
                                          <a:schemeClr val="dk1"/>
                                        </a:solidFill>
                                        <a:effectLst/>
                                        <a:latin typeface="Cambria Math"/>
                                        <a:ea typeface="+mn-ea"/>
                                        <a:cs typeface="+mn-cs"/>
                                      </a:rPr>
                                    </m:ctrlPr>
                                  </m:sSubPr>
                                  <m:e>
                                    <m:r>
                                      <a:rPr lang="en-US" altLang="zh-CN" sz="2800" b="0" i="1" kern="1200">
                                        <a:solidFill>
                                          <a:schemeClr val="dk1"/>
                                        </a:solidFill>
                                        <a:effectLst/>
                                        <a:latin typeface="Cambria Math"/>
                                        <a:ea typeface="+mn-ea"/>
                                        <a:cs typeface="+mn-cs"/>
                                      </a:rPr>
                                      <m:t>𝐻</m:t>
                                    </m:r>
                                  </m:e>
                                  <m:sub>
                                    <m:r>
                                      <a:rPr lang="en-US" altLang="zh-CN" sz="2800" b="0" i="1" kern="1200">
                                        <a:solidFill>
                                          <a:schemeClr val="dk1"/>
                                        </a:solidFill>
                                        <a:effectLst/>
                                        <a:latin typeface="Cambria Math"/>
                                        <a:ea typeface="+mn-ea"/>
                                        <a:cs typeface="+mn-cs"/>
                                      </a:rPr>
                                      <m:t>𝑃</m:t>
                                    </m:r>
                                  </m:sub>
                                </m:sSub>
                                <m:r>
                                  <a:rPr lang="en-US" altLang="zh-CN" sz="2800" b="0" i="1" kern="1200">
                                    <a:solidFill>
                                      <a:schemeClr val="dk1"/>
                                    </a:solidFill>
                                    <a:effectLst/>
                                    <a:latin typeface="Cambria Math"/>
                                    <a:ea typeface="+mn-ea"/>
                                    <a:cs typeface="+mn-cs"/>
                                  </a:rPr>
                                  <m:t>=7</m:t>
                                </m:r>
                                <m:r>
                                  <a:rPr lang="en-US" altLang="zh-CN" sz="2800" b="0" i="1" kern="1200">
                                    <a:solidFill>
                                      <a:schemeClr val="dk1"/>
                                    </a:solidFill>
                                    <a:effectLst/>
                                    <a:latin typeface="Cambria Math"/>
                                    <a:ea typeface="+mn-ea"/>
                                    <a:cs typeface="+mn-cs"/>
                                  </a:rPr>
                                  <m:t>𝑚</m:t>
                                </m:r>
                              </m:oMath>
                            </m:oMathPara>
                          </a14:m>
                          <a:endParaRPr lang="zh-CN" altLang="en-US" sz="2800" b="0" dirty="0">
                            <a:solidFill>
                              <a:schemeClr val="tx1"/>
                            </a:solidFill>
                          </a:endParaRPr>
                        </a:p>
                      </a:txBody>
                      <a:tcPr/>
                    </a:tc>
                  </a:tr>
                  <a:tr h="506077">
                    <a:tc>
                      <a:txBody>
                        <a:bodyPr/>
                        <a:lstStyle/>
                        <a:p>
                          <a:pPr algn="ctr"/>
                          <a:r>
                            <a:rPr lang="zh-CN" altLang="en-US" sz="2800" b="0" dirty="0" smtClean="0">
                              <a:solidFill>
                                <a:schemeClr val="tx1"/>
                              </a:solidFill>
                            </a:rPr>
                            <a:t>填料层压降</a:t>
                          </a:r>
                          <a:endParaRPr lang="zh-CN" altLang="en-US" sz="2800" b="0" dirty="0">
                            <a:solidFill>
                              <a:schemeClr val="tx1"/>
                            </a:solidFill>
                          </a:endParaRPr>
                        </a:p>
                      </a:txBody>
                      <a:tcPr/>
                    </a:tc>
                    <a:tc>
                      <a:txBody>
                        <a:bodyPr/>
                        <a:lstStyle/>
                        <a:p>
                          <a:pPr algn="ctr"/>
                          <a14:m>
                            <m:oMath xmlns:m="http://schemas.openxmlformats.org/officeDocument/2006/math">
                              <m:r>
                                <a:rPr lang="en-US" altLang="zh-CN" sz="2800" b="0" kern="1200" smtClean="0">
                                  <a:solidFill>
                                    <a:schemeClr val="dk1"/>
                                  </a:solidFill>
                                  <a:effectLst/>
                                  <a:latin typeface="Cambria Math"/>
                                  <a:ea typeface="+mn-ea"/>
                                  <a:cs typeface="+mn-cs"/>
                                </a:rPr>
                                <m:t>∆</m:t>
                              </m:r>
                              <m:r>
                                <a:rPr lang="en-US" altLang="zh-CN" sz="2800" b="0" i="1" kern="1200" smtClean="0">
                                  <a:solidFill>
                                    <a:schemeClr val="dk1"/>
                                  </a:solidFill>
                                  <a:effectLst/>
                                  <a:latin typeface="Cambria Math"/>
                                  <a:ea typeface="+mn-ea"/>
                                  <a:cs typeface="+mn-cs"/>
                                </a:rPr>
                                <m:t>𝑃</m:t>
                              </m:r>
                            </m:oMath>
                          </a14:m>
                          <a:r>
                            <a:rPr lang="en-US" altLang="zh-CN" sz="2800" b="0" dirty="0" smtClean="0">
                              <a:solidFill>
                                <a:schemeClr val="tx1"/>
                              </a:solidFill>
                            </a:rPr>
                            <a:t>=</a:t>
                          </a:r>
                          <a14:m>
                            <m:oMath xmlns:m="http://schemas.openxmlformats.org/officeDocument/2006/math">
                              <m:r>
                                <a:rPr lang="en-US" altLang="zh-CN" sz="2800" b="0" i="1" kern="1200" smtClean="0">
                                  <a:solidFill>
                                    <a:schemeClr val="dk1"/>
                                  </a:solidFill>
                                  <a:effectLst/>
                                  <a:latin typeface="Cambria Math"/>
                                  <a:ea typeface="+mn-ea"/>
                                  <a:cs typeface="+mn-cs"/>
                                </a:rPr>
                                <m:t>210</m:t>
                              </m:r>
                              <m:r>
                                <a:rPr lang="en-US" altLang="zh-CN" sz="2800" b="0" i="1" kern="1200" smtClean="0">
                                  <a:solidFill>
                                    <a:schemeClr val="dk1"/>
                                  </a:solidFill>
                                  <a:effectLst/>
                                  <a:latin typeface="Cambria Math"/>
                                  <a:ea typeface="+mn-ea"/>
                                  <a:cs typeface="+mn-cs"/>
                                </a:rPr>
                                <m:t>𝑃𝑎</m:t>
                              </m:r>
                            </m:oMath>
                          </a14:m>
                          <a:endParaRPr lang="zh-CN" altLang="en-US" sz="2800" b="0" dirty="0">
                            <a:solidFill>
                              <a:schemeClr val="tx1"/>
                            </a:solidFill>
                          </a:endParaRPr>
                        </a:p>
                      </a:txBody>
                      <a:tcPr/>
                    </a:tc>
                  </a:tr>
                  <a:tr h="507551">
                    <a:tc>
                      <a:txBody>
                        <a:bodyPr/>
                        <a:lstStyle/>
                        <a:p>
                          <a:pPr algn="ctr"/>
                          <a:r>
                            <a:rPr lang="zh-CN" altLang="en-US" sz="2800" b="0" dirty="0" smtClean="0">
                              <a:solidFill>
                                <a:schemeClr val="tx1"/>
                              </a:solidFill>
                            </a:rPr>
                            <a:t>塔截面积</a:t>
                          </a:r>
                          <a:endParaRPr lang="zh-CN" altLang="en-US" sz="28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2800" b="0" i="1" kern="1200" smtClean="0">
                                    <a:solidFill>
                                      <a:schemeClr val="dk1"/>
                                    </a:solidFill>
                                    <a:effectLst/>
                                    <a:latin typeface="Cambria Math"/>
                                    <a:ea typeface="+mn-ea"/>
                                    <a:cs typeface="+mn-cs"/>
                                  </a:rPr>
                                  <m:t>𝐴</m:t>
                                </m:r>
                                <m:r>
                                  <a:rPr lang="en-US" altLang="zh-CN" sz="2800" b="0" kern="1200" smtClean="0">
                                    <a:solidFill>
                                      <a:schemeClr val="dk1"/>
                                    </a:solidFill>
                                    <a:effectLst/>
                                    <a:latin typeface="Cambria Math"/>
                                    <a:ea typeface="+mn-ea"/>
                                    <a:cs typeface="+mn-cs"/>
                                  </a:rPr>
                                  <m:t>=</m:t>
                                </m:r>
                                <m:r>
                                  <a:rPr lang="en-US" altLang="zh-CN" sz="2800" b="0" i="1" kern="1200" smtClean="0">
                                    <a:solidFill>
                                      <a:schemeClr val="dk1"/>
                                    </a:solidFill>
                                    <a:effectLst/>
                                    <a:latin typeface="Cambria Math"/>
                                    <a:ea typeface="+mn-ea"/>
                                    <a:cs typeface="+mn-cs"/>
                                  </a:rPr>
                                  <m:t>19</m:t>
                                </m:r>
                                <m:r>
                                  <a:rPr lang="en-US" altLang="zh-CN" sz="2800" b="0" kern="1200" smtClean="0">
                                    <a:solidFill>
                                      <a:schemeClr val="dk1"/>
                                    </a:solidFill>
                                    <a:effectLst/>
                                    <a:latin typeface="Cambria Math"/>
                                    <a:ea typeface="+mn-ea"/>
                                    <a:cs typeface="+mn-cs"/>
                                  </a:rPr>
                                  <m:t>.</m:t>
                                </m:r>
                                <m:r>
                                  <a:rPr lang="en-US" altLang="zh-CN" sz="2800" b="0" i="1" kern="1200" smtClean="0">
                                    <a:solidFill>
                                      <a:schemeClr val="dk1"/>
                                    </a:solidFill>
                                    <a:effectLst/>
                                    <a:latin typeface="Cambria Math"/>
                                    <a:ea typeface="+mn-ea"/>
                                    <a:cs typeface="+mn-cs"/>
                                  </a:rPr>
                                  <m:t>625</m:t>
                                </m:r>
                                <m:sSup>
                                  <m:sSupPr>
                                    <m:ctrlPr>
                                      <a:rPr lang="zh-CN" altLang="zh-CN" sz="2800" b="0" i="1" kern="1200">
                                        <a:solidFill>
                                          <a:schemeClr val="dk1"/>
                                        </a:solidFill>
                                        <a:effectLst/>
                                        <a:latin typeface="Cambria Math"/>
                                        <a:ea typeface="+mn-ea"/>
                                        <a:cs typeface="+mn-cs"/>
                                      </a:rPr>
                                    </m:ctrlPr>
                                  </m:sSupPr>
                                  <m:e>
                                    <m:r>
                                      <a:rPr lang="en-US" altLang="zh-CN" sz="2800" b="0" i="1" kern="1200">
                                        <a:solidFill>
                                          <a:schemeClr val="dk1"/>
                                        </a:solidFill>
                                        <a:effectLst/>
                                        <a:latin typeface="Cambria Math"/>
                                        <a:ea typeface="+mn-ea"/>
                                        <a:cs typeface="+mn-cs"/>
                                      </a:rPr>
                                      <m:t>𝑚</m:t>
                                    </m:r>
                                  </m:e>
                                  <m:sup>
                                    <m:r>
                                      <a:rPr lang="en-US" altLang="zh-CN" sz="2800" b="0" i="1" kern="1200">
                                        <a:solidFill>
                                          <a:schemeClr val="dk1"/>
                                        </a:solidFill>
                                        <a:effectLst/>
                                        <a:latin typeface="Cambria Math"/>
                                        <a:ea typeface="+mn-ea"/>
                                        <a:cs typeface="+mn-cs"/>
                                      </a:rPr>
                                      <m:t>2</m:t>
                                    </m:r>
                                  </m:sup>
                                </m:sSup>
                              </m:oMath>
                            </m:oMathPara>
                          </a14:m>
                          <a:endParaRPr lang="zh-CN" altLang="en-US" sz="2800" b="0" dirty="0">
                            <a:solidFill>
                              <a:schemeClr val="tx1"/>
                            </a:solidFill>
                          </a:endParaRPr>
                        </a:p>
                      </a:txBody>
                      <a:tcPr/>
                    </a:tc>
                  </a:tr>
                  <a:tr h="506077">
                    <a:tc>
                      <a:txBody>
                        <a:bodyPr/>
                        <a:lstStyle/>
                        <a:p>
                          <a:pPr algn="ctr"/>
                          <a:r>
                            <a:rPr lang="zh-CN" altLang="en-US" sz="2800" b="0" dirty="0" smtClean="0">
                              <a:solidFill>
                                <a:schemeClr val="tx1"/>
                              </a:solidFill>
                            </a:rPr>
                            <a:t>填料个数</a:t>
                          </a:r>
                          <a:endParaRPr lang="zh-CN" altLang="en-US" sz="2800" b="0" dirty="0">
                            <a:solidFill>
                              <a:schemeClr val="tx1"/>
                            </a:solidFill>
                          </a:endParaRPr>
                        </a:p>
                      </a:txBody>
                      <a:tcPr/>
                    </a:tc>
                    <a:tc>
                      <a:txBody>
                        <a:bodyPr/>
                        <a:lstStyle/>
                        <a:p>
                          <a:pPr algn="ctr"/>
                          <a:r>
                            <a:rPr lang="en-US" altLang="zh-CN" sz="2800" b="0" kern="1200" dirty="0" smtClean="0">
                              <a:solidFill>
                                <a:schemeClr val="dk1"/>
                              </a:solidFill>
                              <a:effectLst/>
                              <a:latin typeface="+mn-lt"/>
                              <a:ea typeface="+mn-ea"/>
                              <a:cs typeface="+mn-cs"/>
                            </a:rPr>
                            <a:t>N =6160 </a:t>
                          </a:r>
                          <a:r>
                            <a:rPr lang="zh-CN" altLang="zh-CN" sz="2800" b="0" kern="1200" dirty="0" smtClean="0">
                              <a:solidFill>
                                <a:schemeClr val="dk1"/>
                              </a:solidFill>
                              <a:effectLst/>
                              <a:latin typeface="+mn-lt"/>
                              <a:ea typeface="+mn-ea"/>
                              <a:cs typeface="+mn-cs"/>
                            </a:rPr>
                            <a:t>个</a:t>
                          </a:r>
                          <a:r>
                            <a:rPr lang="en-US" altLang="zh-CN" sz="2800" b="0" kern="1200" dirty="0" smtClean="0">
                              <a:solidFill>
                                <a:schemeClr val="dk1"/>
                              </a:solidFill>
                              <a:effectLst/>
                              <a:latin typeface="+mn-lt"/>
                              <a:ea typeface="+mn-ea"/>
                              <a:cs typeface="+mn-cs"/>
                            </a:rPr>
                            <a:t>/m</a:t>
                          </a:r>
                          <a:r>
                            <a:rPr lang="en-US" altLang="zh-CN" sz="2800" b="0" kern="1200" baseline="30000" dirty="0" smtClean="0">
                              <a:solidFill>
                                <a:schemeClr val="dk1"/>
                              </a:solidFill>
                              <a:effectLst/>
                              <a:latin typeface="+mn-lt"/>
                              <a:ea typeface="+mn-ea"/>
                              <a:cs typeface="+mn-cs"/>
                            </a:rPr>
                            <a:t>3</a:t>
                          </a:r>
                          <a:endParaRPr lang="zh-CN" altLang="en-US" sz="2800" b="0" dirty="0">
                            <a:solidFill>
                              <a:schemeClr val="tx1"/>
                            </a:solidFill>
                          </a:endParaRPr>
                        </a:p>
                      </a:txBody>
                      <a:tcPr/>
                    </a:tc>
                  </a:tr>
                  <a:tr h="506077">
                    <a:tc>
                      <a:txBody>
                        <a:bodyPr/>
                        <a:lstStyle/>
                        <a:p>
                          <a:pPr algn="ctr"/>
                          <a:r>
                            <a:rPr lang="zh-CN" altLang="zh-CN" sz="2800" b="0" kern="1200" dirty="0" smtClean="0">
                              <a:solidFill>
                                <a:schemeClr val="dk1"/>
                              </a:solidFill>
                              <a:effectLst/>
                              <a:latin typeface="+mn-lt"/>
                              <a:ea typeface="+mn-ea"/>
                              <a:cs typeface="+mn-cs"/>
                            </a:rPr>
                            <a:t>再生槽直径</a:t>
                          </a:r>
                          <a:endParaRPr lang="zh-CN" altLang="en-US" sz="2800" b="0" dirty="0">
                            <a:solidFill>
                              <a:schemeClr val="tx1"/>
                            </a:solidFill>
                          </a:endParaRPr>
                        </a:p>
                      </a:txBody>
                      <a:tcPr/>
                    </a:tc>
                    <a:tc>
                      <a:txBody>
                        <a:bodyPr/>
                        <a:lstStyle/>
                        <a:p>
                          <a:pPr algn="ctr"/>
                          <a:r>
                            <a:rPr lang="en-US" altLang="zh-CN" sz="2800" b="0" kern="1200" dirty="0" smtClean="0">
                              <a:solidFill>
                                <a:schemeClr val="dk1"/>
                              </a:solidFill>
                              <a:effectLst/>
                              <a:latin typeface="+mn-lt"/>
                              <a:ea typeface="+mn-ea"/>
                              <a:cs typeface="+mn-cs"/>
                            </a:rPr>
                            <a:t>D</a:t>
                          </a:r>
                          <a:r>
                            <a:rPr lang="en-US" altLang="zh-CN" sz="2800" b="0" kern="1200" baseline="-25000" dirty="0" smtClean="0">
                              <a:solidFill>
                                <a:schemeClr val="dk1"/>
                              </a:solidFill>
                              <a:effectLst/>
                              <a:latin typeface="+mn-lt"/>
                              <a:ea typeface="+mn-ea"/>
                              <a:cs typeface="+mn-cs"/>
                            </a:rPr>
                            <a:t>1</a:t>
                          </a:r>
                          <a:r>
                            <a:rPr lang="en-US" altLang="zh-CN" sz="2800" b="0" kern="1200" dirty="0" smtClean="0">
                              <a:solidFill>
                                <a:schemeClr val="dk1"/>
                              </a:solidFill>
                              <a:effectLst/>
                              <a:latin typeface="+mn-lt"/>
                              <a:ea typeface="+mn-ea"/>
                              <a:cs typeface="+mn-cs"/>
                            </a:rPr>
                            <a:t>=4m</a:t>
                          </a:r>
                        </a:p>
                      </a:txBody>
                      <a:tcPr/>
                    </a:tc>
                  </a:tr>
                  <a:tr h="506077">
                    <a:tc>
                      <a:txBody>
                        <a:bodyPr/>
                        <a:lstStyle/>
                        <a:p>
                          <a:pPr algn="ctr"/>
                          <a:r>
                            <a:rPr lang="zh-CN" altLang="zh-CN" sz="2800" b="0" kern="1200" dirty="0" smtClean="0">
                              <a:solidFill>
                                <a:schemeClr val="dk1"/>
                              </a:solidFill>
                              <a:effectLst/>
                              <a:latin typeface="+mn-lt"/>
                              <a:ea typeface="+mn-ea"/>
                              <a:cs typeface="+mn-cs"/>
                            </a:rPr>
                            <a:t>再生槽扩大部分直径</a:t>
                          </a:r>
                          <a:endParaRPr lang="zh-CN" altLang="en-US" sz="28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zh-CN" altLang="zh-CN" sz="2800" b="0" i="1" kern="1200" smtClean="0">
                                        <a:solidFill>
                                          <a:schemeClr val="dk1"/>
                                        </a:solidFill>
                                        <a:effectLst/>
                                        <a:latin typeface="Cambria Math"/>
                                        <a:ea typeface="+mn-ea"/>
                                        <a:cs typeface="+mn-cs"/>
                                      </a:rPr>
                                    </m:ctrlPr>
                                  </m:sSubPr>
                                  <m:e>
                                    <m:r>
                                      <a:rPr lang="en-US" altLang="zh-CN" sz="2800" b="0" i="1" kern="1200">
                                        <a:solidFill>
                                          <a:schemeClr val="dk1"/>
                                        </a:solidFill>
                                        <a:effectLst/>
                                        <a:latin typeface="Cambria Math"/>
                                        <a:ea typeface="+mn-ea"/>
                                        <a:cs typeface="+mn-cs"/>
                                      </a:rPr>
                                      <m:t>𝐷</m:t>
                                    </m:r>
                                  </m:e>
                                  <m:sub>
                                    <m:r>
                                      <a:rPr lang="en-US" altLang="zh-CN" sz="2800" b="0" i="1" kern="1200">
                                        <a:solidFill>
                                          <a:schemeClr val="dk1"/>
                                        </a:solidFill>
                                        <a:effectLst/>
                                        <a:latin typeface="Cambria Math"/>
                                        <a:ea typeface="+mn-ea"/>
                                        <a:cs typeface="+mn-cs"/>
                                      </a:rPr>
                                      <m:t>2</m:t>
                                    </m:r>
                                  </m:sub>
                                </m:sSub>
                                <m:r>
                                  <a:rPr lang="en-US" altLang="zh-CN" sz="2800" b="0" i="1" kern="1200">
                                    <a:solidFill>
                                      <a:schemeClr val="dk1"/>
                                    </a:solidFill>
                                    <a:effectLst/>
                                    <a:latin typeface="Cambria Math"/>
                                    <a:ea typeface="+mn-ea"/>
                                    <a:cs typeface="+mn-cs"/>
                                  </a:rPr>
                                  <m:t>=</m:t>
                                </m:r>
                                <m:r>
                                  <a:rPr lang="en-US" altLang="zh-CN" sz="2800" b="0" i="1" kern="1200" smtClean="0">
                                    <a:solidFill>
                                      <a:schemeClr val="dk1"/>
                                    </a:solidFill>
                                    <a:effectLst/>
                                    <a:latin typeface="Cambria Math"/>
                                    <a:ea typeface="+mn-ea"/>
                                    <a:cs typeface="+mn-cs"/>
                                  </a:rPr>
                                  <m:t>6.4</m:t>
                                </m:r>
                                <m:r>
                                  <a:rPr lang="en-US" altLang="zh-CN" sz="2800" b="0" i="1" kern="1200" smtClean="0">
                                    <a:solidFill>
                                      <a:schemeClr val="dk1"/>
                                    </a:solidFill>
                                    <a:effectLst/>
                                    <a:latin typeface="Cambria Math"/>
                                    <a:ea typeface="+mn-ea"/>
                                    <a:cs typeface="+mn-cs"/>
                                  </a:rPr>
                                  <m:t>𝑚</m:t>
                                </m:r>
                              </m:oMath>
                            </m:oMathPara>
                          </a14:m>
                          <a:endParaRPr lang="en-US" altLang="zh-CN" sz="2800" b="0" kern="1200" dirty="0" smtClean="0">
                            <a:solidFill>
                              <a:schemeClr val="dk1"/>
                            </a:solidFill>
                            <a:effectLst/>
                            <a:latin typeface="+mn-lt"/>
                            <a:ea typeface="+mn-ea"/>
                            <a:cs typeface="+mn-cs"/>
                          </a:endParaRPr>
                        </a:p>
                      </a:txBody>
                      <a:tcPr/>
                    </a:tc>
                  </a:tr>
                  <a:tr h="506077">
                    <a:tc>
                      <a:txBody>
                        <a:bodyPr/>
                        <a:lstStyle/>
                        <a:p>
                          <a:pPr algn="ctr"/>
                          <a:r>
                            <a:rPr lang="zh-CN" altLang="zh-CN" sz="2800" b="0" kern="1200" dirty="0" smtClean="0">
                              <a:solidFill>
                                <a:schemeClr val="dk1"/>
                              </a:solidFill>
                              <a:effectLst/>
                              <a:latin typeface="+mn-lt"/>
                              <a:ea typeface="+mn-ea"/>
                              <a:cs typeface="+mn-cs"/>
                            </a:rPr>
                            <a:t>再生槽高度</a:t>
                          </a:r>
                          <a:endParaRPr lang="zh-CN" altLang="en-US" sz="2800" b="0" dirty="0">
                            <a:solidFill>
                              <a:schemeClr val="tx1"/>
                            </a:solidFill>
                          </a:endParaRPr>
                        </a:p>
                      </a:txBody>
                      <a:tcPr/>
                    </a:tc>
                    <a:tc>
                      <a:txBody>
                        <a:bodyPr/>
                        <a:lstStyle/>
                        <a:p>
                          <a:pPr algn="ctr"/>
                          <a:r>
                            <a:rPr lang="en-US" altLang="zh-CN" sz="2800" b="0" kern="1200" dirty="0" smtClean="0">
                              <a:solidFill>
                                <a:schemeClr val="dk1"/>
                              </a:solidFill>
                              <a:effectLst/>
                              <a:latin typeface="+mn-lt"/>
                              <a:ea typeface="+mn-ea"/>
                              <a:cs typeface="+mn-cs"/>
                            </a:rPr>
                            <a:t>H</a:t>
                          </a:r>
                          <a:r>
                            <a:rPr lang="en-US" altLang="zh-CN" sz="2800" b="0" kern="1200" baseline="-25000" dirty="0" smtClean="0">
                              <a:solidFill>
                                <a:schemeClr val="dk1"/>
                              </a:solidFill>
                              <a:effectLst/>
                              <a:latin typeface="+mn-lt"/>
                              <a:ea typeface="+mn-ea"/>
                              <a:cs typeface="+mn-cs"/>
                            </a:rPr>
                            <a:t>1</a:t>
                          </a:r>
                          <a:r>
                            <a:rPr lang="en-US" altLang="zh-CN" sz="2800" b="0" kern="1200" dirty="0" smtClean="0">
                              <a:solidFill>
                                <a:schemeClr val="dk1"/>
                              </a:solidFill>
                              <a:effectLst/>
                              <a:latin typeface="+mn-lt"/>
                              <a:ea typeface="+mn-ea"/>
                              <a:cs typeface="+mn-cs"/>
                            </a:rPr>
                            <a:t>=6m</a:t>
                          </a:r>
                        </a:p>
                      </a:txBody>
                      <a:tcPr/>
                    </a:tc>
                  </a:tr>
                  <a:tr h="506077">
                    <a:tc>
                      <a:txBody>
                        <a:bodyPr/>
                        <a:lstStyle/>
                        <a:p>
                          <a:pPr marL="0" algn="ctr" defTabSz="914400" rtl="0" eaLnBrk="1" latinLnBrk="0" hangingPunct="1"/>
                          <a:r>
                            <a:rPr lang="zh-CN" altLang="en-US" sz="2800" b="0" kern="1200" dirty="0" smtClean="0">
                              <a:solidFill>
                                <a:schemeClr val="tx1"/>
                              </a:solidFill>
                              <a:latin typeface="+mn-lt"/>
                              <a:ea typeface="+mn-ea"/>
                              <a:cs typeface="+mn-cs"/>
                            </a:rPr>
                            <a:t>喷射器</a:t>
                          </a:r>
                          <a:r>
                            <a:rPr lang="zh-CN" altLang="zh-CN" sz="2800" b="0" kern="1200" dirty="0" smtClean="0">
                              <a:solidFill>
                                <a:schemeClr val="tx1"/>
                              </a:solidFill>
                              <a:latin typeface="+mn-lt"/>
                              <a:ea typeface="+mn-ea"/>
                              <a:cs typeface="+mn-cs"/>
                            </a:rPr>
                            <a:t>喷嘴</a:t>
                          </a:r>
                          <a:endParaRPr lang="zh-CN" altLang="en-US" sz="2800" b="0"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2800" b="0" kern="1200" dirty="0" smtClean="0">
                              <a:solidFill>
                                <a:schemeClr val="tx1"/>
                              </a:solidFill>
                              <a:latin typeface="+mn-lt"/>
                              <a:ea typeface="+mn-ea"/>
                              <a:cs typeface="+mn-cs"/>
                            </a:rPr>
                            <a:t>n=5</a:t>
                          </a:r>
                          <a:r>
                            <a:rPr lang="zh-CN" altLang="zh-CN" sz="2800" b="0" kern="1200" dirty="0" smtClean="0">
                              <a:solidFill>
                                <a:schemeClr val="tx1"/>
                              </a:solidFill>
                              <a:latin typeface="+mn-lt"/>
                              <a:ea typeface="+mn-ea"/>
                              <a:cs typeface="+mn-cs"/>
                            </a:rPr>
                            <a:t>个</a:t>
                          </a:r>
                          <a:endParaRPr lang="en-US" altLang="zh-CN" sz="2800" b="0" kern="1200" dirty="0" smtClean="0">
                            <a:solidFill>
                              <a:schemeClr val="tx1"/>
                            </a:solidFill>
                            <a:latin typeface="+mn-lt"/>
                            <a:ea typeface="+mn-ea"/>
                            <a:cs typeface="+mn-cs"/>
                          </a:endParaRPr>
                        </a:p>
                      </a:txBody>
                      <a:tcP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422221961"/>
                  </p:ext>
                </p:extLst>
              </p:nvPr>
            </p:nvGraphicFramePr>
            <p:xfrm>
              <a:off x="251520" y="1792926"/>
              <a:ext cx="8640960" cy="4734052"/>
            </p:xfrm>
            <a:graphic>
              <a:graphicData uri="http://schemas.openxmlformats.org/drawingml/2006/table">
                <a:tbl>
                  <a:tblPr firstRow="1" bandRow="1">
                    <a:tableStyleId>{35758FB7-9AC5-4552-8A53-C91805E547FA}</a:tableStyleId>
                  </a:tblPr>
                  <a:tblGrid>
                    <a:gridCol w="4320480"/>
                    <a:gridCol w="4320480"/>
                  </a:tblGrid>
                  <a:tr h="579120">
                    <a:tc>
                      <a:txBody>
                        <a:bodyPr/>
                        <a:lstStyle/>
                        <a:p>
                          <a:pPr algn="ctr"/>
                          <a:r>
                            <a:rPr lang="zh-CN" altLang="en-US" sz="3200" b="0" dirty="0" smtClean="0">
                              <a:solidFill>
                                <a:schemeClr val="tx1"/>
                              </a:solidFill>
                            </a:rPr>
                            <a:t>吸收塔塔径</a:t>
                          </a:r>
                          <a:endParaRPr lang="zh-CN" altLang="en-US" sz="3200" b="0" dirty="0">
                            <a:solidFill>
                              <a:schemeClr val="tx1"/>
                            </a:solidFill>
                          </a:endParaRPr>
                        </a:p>
                      </a:txBody>
                      <a:tcPr/>
                    </a:tc>
                    <a:tc>
                      <a:txBody>
                        <a:bodyPr/>
                        <a:lstStyle/>
                        <a:p>
                          <a:endParaRPr lang="zh-CN"/>
                        </a:p>
                      </a:txBody>
                      <a:tcPr>
                        <a:blipFill rotWithShape="1">
                          <a:blip r:embed="rId2"/>
                          <a:stretch>
                            <a:fillRect l="-100987" t="-16842" r="-987" b="-747368"/>
                          </a:stretch>
                        </a:blipFill>
                      </a:tcPr>
                    </a:tc>
                  </a:tr>
                  <a:tr h="518160">
                    <a:tc>
                      <a:txBody>
                        <a:bodyPr/>
                        <a:lstStyle/>
                        <a:p>
                          <a:pPr algn="ctr"/>
                          <a:r>
                            <a:rPr lang="zh-CN" altLang="en-US" sz="2800" b="0" dirty="0" smtClean="0">
                              <a:solidFill>
                                <a:schemeClr val="tx1"/>
                              </a:solidFill>
                            </a:rPr>
                            <a:t>填料层高度</a:t>
                          </a:r>
                          <a:endParaRPr lang="zh-CN" altLang="en-US" sz="2800" b="0" dirty="0">
                            <a:solidFill>
                              <a:schemeClr val="tx1"/>
                            </a:solidFill>
                          </a:endParaRPr>
                        </a:p>
                      </a:txBody>
                      <a:tcPr/>
                    </a:tc>
                    <a:tc>
                      <a:txBody>
                        <a:bodyPr/>
                        <a:lstStyle/>
                        <a:p>
                          <a:endParaRPr lang="zh-CN"/>
                        </a:p>
                      </a:txBody>
                      <a:tcPr>
                        <a:blipFill rotWithShape="1">
                          <a:blip r:embed="rId2"/>
                          <a:stretch>
                            <a:fillRect l="-100987" t="-130588" r="-987" b="-735294"/>
                          </a:stretch>
                        </a:blipFill>
                      </a:tcPr>
                    </a:tc>
                  </a:tr>
                  <a:tr h="518160">
                    <a:tc>
                      <a:txBody>
                        <a:bodyPr/>
                        <a:lstStyle/>
                        <a:p>
                          <a:pPr algn="ctr"/>
                          <a:r>
                            <a:rPr lang="zh-CN" altLang="en-US" sz="2800" b="0" dirty="0" smtClean="0">
                              <a:solidFill>
                                <a:schemeClr val="tx1"/>
                              </a:solidFill>
                            </a:rPr>
                            <a:t>填料层压降</a:t>
                          </a:r>
                          <a:endParaRPr lang="zh-CN" altLang="en-US" sz="2800" b="0" dirty="0">
                            <a:solidFill>
                              <a:schemeClr val="tx1"/>
                            </a:solidFill>
                          </a:endParaRPr>
                        </a:p>
                      </a:txBody>
                      <a:tcPr/>
                    </a:tc>
                    <a:tc>
                      <a:txBody>
                        <a:bodyPr/>
                        <a:lstStyle/>
                        <a:p>
                          <a:endParaRPr lang="zh-CN"/>
                        </a:p>
                      </a:txBody>
                      <a:tcPr>
                        <a:blipFill rotWithShape="1">
                          <a:blip r:embed="rId2"/>
                          <a:stretch>
                            <a:fillRect l="-100987" t="-230588" r="-987" b="-635294"/>
                          </a:stretch>
                        </a:blipFill>
                      </a:tcPr>
                    </a:tc>
                  </a:tr>
                  <a:tr h="527812">
                    <a:tc>
                      <a:txBody>
                        <a:bodyPr/>
                        <a:lstStyle/>
                        <a:p>
                          <a:pPr algn="ctr"/>
                          <a:r>
                            <a:rPr lang="zh-CN" altLang="en-US" sz="2800" b="0" dirty="0" smtClean="0">
                              <a:solidFill>
                                <a:schemeClr val="tx1"/>
                              </a:solidFill>
                            </a:rPr>
                            <a:t>塔截面积</a:t>
                          </a:r>
                          <a:endParaRPr lang="zh-CN" altLang="en-US" sz="2800" b="0" dirty="0">
                            <a:solidFill>
                              <a:schemeClr val="tx1"/>
                            </a:solidFill>
                          </a:endParaRPr>
                        </a:p>
                      </a:txBody>
                      <a:tcPr/>
                    </a:tc>
                    <a:tc>
                      <a:txBody>
                        <a:bodyPr/>
                        <a:lstStyle/>
                        <a:p>
                          <a:endParaRPr lang="zh-CN"/>
                        </a:p>
                      </a:txBody>
                      <a:tcPr>
                        <a:blipFill rotWithShape="1">
                          <a:blip r:embed="rId2"/>
                          <a:stretch>
                            <a:fillRect l="-100987" t="-322989" r="-987" b="-520690"/>
                          </a:stretch>
                        </a:blipFill>
                      </a:tcPr>
                    </a:tc>
                  </a:tr>
                  <a:tr h="518160">
                    <a:tc>
                      <a:txBody>
                        <a:bodyPr/>
                        <a:lstStyle/>
                        <a:p>
                          <a:pPr algn="ctr"/>
                          <a:r>
                            <a:rPr lang="zh-CN" altLang="en-US" sz="2800" b="0" dirty="0" smtClean="0">
                              <a:solidFill>
                                <a:schemeClr val="tx1"/>
                              </a:solidFill>
                            </a:rPr>
                            <a:t>填料个数</a:t>
                          </a:r>
                          <a:endParaRPr lang="zh-CN" altLang="en-US" sz="2800" b="0" dirty="0">
                            <a:solidFill>
                              <a:schemeClr val="tx1"/>
                            </a:solidFill>
                          </a:endParaRPr>
                        </a:p>
                      </a:txBody>
                      <a:tcPr/>
                    </a:tc>
                    <a:tc>
                      <a:txBody>
                        <a:bodyPr/>
                        <a:lstStyle/>
                        <a:p>
                          <a:pPr algn="ctr"/>
                          <a:r>
                            <a:rPr lang="en-US" altLang="zh-CN" sz="2800" b="0" kern="1200" dirty="0" smtClean="0">
                              <a:solidFill>
                                <a:schemeClr val="dk1"/>
                              </a:solidFill>
                              <a:effectLst/>
                              <a:latin typeface="+mn-lt"/>
                              <a:ea typeface="+mn-ea"/>
                              <a:cs typeface="+mn-cs"/>
                            </a:rPr>
                            <a:t>N =6160 </a:t>
                          </a:r>
                          <a:r>
                            <a:rPr lang="zh-CN" altLang="zh-CN" sz="2800" b="0" kern="1200" dirty="0" smtClean="0">
                              <a:solidFill>
                                <a:schemeClr val="dk1"/>
                              </a:solidFill>
                              <a:effectLst/>
                              <a:latin typeface="+mn-lt"/>
                              <a:ea typeface="+mn-ea"/>
                              <a:cs typeface="+mn-cs"/>
                            </a:rPr>
                            <a:t>个</a:t>
                          </a:r>
                          <a:r>
                            <a:rPr lang="en-US" altLang="zh-CN" sz="2800" b="0" kern="1200" dirty="0" smtClean="0">
                              <a:solidFill>
                                <a:schemeClr val="dk1"/>
                              </a:solidFill>
                              <a:effectLst/>
                              <a:latin typeface="+mn-lt"/>
                              <a:ea typeface="+mn-ea"/>
                              <a:cs typeface="+mn-cs"/>
                            </a:rPr>
                            <a:t>/m</a:t>
                          </a:r>
                          <a:r>
                            <a:rPr lang="en-US" altLang="zh-CN" sz="2800" b="0" kern="1200" baseline="30000" dirty="0" smtClean="0">
                              <a:solidFill>
                                <a:schemeClr val="dk1"/>
                              </a:solidFill>
                              <a:effectLst/>
                              <a:latin typeface="+mn-lt"/>
                              <a:ea typeface="+mn-ea"/>
                              <a:cs typeface="+mn-cs"/>
                            </a:rPr>
                            <a:t>3</a:t>
                          </a:r>
                          <a:endParaRPr lang="zh-CN" altLang="en-US" sz="2800" b="0" dirty="0">
                            <a:solidFill>
                              <a:schemeClr val="tx1"/>
                            </a:solidFill>
                          </a:endParaRPr>
                        </a:p>
                      </a:txBody>
                      <a:tcPr/>
                    </a:tc>
                  </a:tr>
                  <a:tr h="518160">
                    <a:tc>
                      <a:txBody>
                        <a:bodyPr/>
                        <a:lstStyle/>
                        <a:p>
                          <a:pPr algn="ctr"/>
                          <a:r>
                            <a:rPr lang="zh-CN" altLang="zh-CN" sz="2800" b="0" kern="1200" dirty="0" smtClean="0">
                              <a:solidFill>
                                <a:schemeClr val="dk1"/>
                              </a:solidFill>
                              <a:effectLst/>
                              <a:latin typeface="+mn-lt"/>
                              <a:ea typeface="+mn-ea"/>
                              <a:cs typeface="+mn-cs"/>
                            </a:rPr>
                            <a:t>再生槽直径</a:t>
                          </a:r>
                          <a:endParaRPr lang="zh-CN" altLang="en-US" sz="2800" b="0" dirty="0">
                            <a:solidFill>
                              <a:schemeClr val="tx1"/>
                            </a:solidFill>
                          </a:endParaRPr>
                        </a:p>
                      </a:txBody>
                      <a:tcPr/>
                    </a:tc>
                    <a:tc>
                      <a:txBody>
                        <a:bodyPr/>
                        <a:lstStyle/>
                        <a:p>
                          <a:pPr algn="ctr"/>
                          <a:r>
                            <a:rPr lang="en-US" altLang="zh-CN" sz="2800" b="0" kern="1200" dirty="0" smtClean="0">
                              <a:solidFill>
                                <a:schemeClr val="dk1"/>
                              </a:solidFill>
                              <a:effectLst/>
                              <a:latin typeface="+mn-lt"/>
                              <a:ea typeface="+mn-ea"/>
                              <a:cs typeface="+mn-cs"/>
                            </a:rPr>
                            <a:t>D</a:t>
                          </a:r>
                          <a:r>
                            <a:rPr lang="en-US" altLang="zh-CN" sz="2800" b="0" kern="1200" baseline="-25000" dirty="0" smtClean="0">
                              <a:solidFill>
                                <a:schemeClr val="dk1"/>
                              </a:solidFill>
                              <a:effectLst/>
                              <a:latin typeface="+mn-lt"/>
                              <a:ea typeface="+mn-ea"/>
                              <a:cs typeface="+mn-cs"/>
                            </a:rPr>
                            <a:t>1</a:t>
                          </a:r>
                          <a:r>
                            <a:rPr lang="en-US" altLang="zh-CN" sz="2800" b="0" kern="1200" dirty="0" smtClean="0">
                              <a:solidFill>
                                <a:schemeClr val="dk1"/>
                              </a:solidFill>
                              <a:effectLst/>
                              <a:latin typeface="+mn-lt"/>
                              <a:ea typeface="+mn-ea"/>
                              <a:cs typeface="+mn-cs"/>
                            </a:rPr>
                            <a:t>=4m</a:t>
                          </a:r>
                        </a:p>
                      </a:txBody>
                      <a:tcPr/>
                    </a:tc>
                  </a:tr>
                  <a:tr h="518160">
                    <a:tc>
                      <a:txBody>
                        <a:bodyPr/>
                        <a:lstStyle/>
                        <a:p>
                          <a:pPr algn="ctr"/>
                          <a:r>
                            <a:rPr lang="zh-CN" altLang="zh-CN" sz="2800" b="0" kern="1200" dirty="0" smtClean="0">
                              <a:solidFill>
                                <a:schemeClr val="dk1"/>
                              </a:solidFill>
                              <a:effectLst/>
                              <a:latin typeface="+mn-lt"/>
                              <a:ea typeface="+mn-ea"/>
                              <a:cs typeface="+mn-cs"/>
                            </a:rPr>
                            <a:t>再生槽扩大部分直径</a:t>
                          </a:r>
                          <a:endParaRPr lang="zh-CN" altLang="en-US" sz="2800" b="0" dirty="0">
                            <a:solidFill>
                              <a:schemeClr val="tx1"/>
                            </a:solidFill>
                          </a:endParaRPr>
                        </a:p>
                      </a:txBody>
                      <a:tcPr/>
                    </a:tc>
                    <a:tc>
                      <a:txBody>
                        <a:bodyPr/>
                        <a:lstStyle/>
                        <a:p>
                          <a:endParaRPr lang="zh-CN"/>
                        </a:p>
                      </a:txBody>
                      <a:tcPr>
                        <a:blipFill rotWithShape="1">
                          <a:blip r:embed="rId2"/>
                          <a:stretch>
                            <a:fillRect l="-100987" t="-632941" r="-987" b="-232941"/>
                          </a:stretch>
                        </a:blipFill>
                      </a:tcPr>
                    </a:tc>
                  </a:tr>
                  <a:tr h="518160">
                    <a:tc>
                      <a:txBody>
                        <a:bodyPr/>
                        <a:lstStyle/>
                        <a:p>
                          <a:pPr algn="ctr"/>
                          <a:r>
                            <a:rPr lang="zh-CN" altLang="zh-CN" sz="2800" b="0" kern="1200" dirty="0" smtClean="0">
                              <a:solidFill>
                                <a:schemeClr val="dk1"/>
                              </a:solidFill>
                              <a:effectLst/>
                              <a:latin typeface="+mn-lt"/>
                              <a:ea typeface="+mn-ea"/>
                              <a:cs typeface="+mn-cs"/>
                            </a:rPr>
                            <a:t>再生槽高度</a:t>
                          </a:r>
                          <a:endParaRPr lang="zh-CN" altLang="en-US" sz="2800" b="0" dirty="0">
                            <a:solidFill>
                              <a:schemeClr val="tx1"/>
                            </a:solidFill>
                          </a:endParaRPr>
                        </a:p>
                      </a:txBody>
                      <a:tcPr/>
                    </a:tc>
                    <a:tc>
                      <a:txBody>
                        <a:bodyPr/>
                        <a:lstStyle/>
                        <a:p>
                          <a:pPr algn="ctr"/>
                          <a:r>
                            <a:rPr lang="en-US" altLang="zh-CN" sz="2800" b="0" kern="1200" dirty="0" smtClean="0">
                              <a:solidFill>
                                <a:schemeClr val="dk1"/>
                              </a:solidFill>
                              <a:effectLst/>
                              <a:latin typeface="+mn-lt"/>
                              <a:ea typeface="+mn-ea"/>
                              <a:cs typeface="+mn-cs"/>
                            </a:rPr>
                            <a:t>H</a:t>
                          </a:r>
                          <a:r>
                            <a:rPr lang="en-US" altLang="zh-CN" sz="2800" b="0" kern="1200" baseline="-25000" dirty="0" smtClean="0">
                              <a:solidFill>
                                <a:schemeClr val="dk1"/>
                              </a:solidFill>
                              <a:effectLst/>
                              <a:latin typeface="+mn-lt"/>
                              <a:ea typeface="+mn-ea"/>
                              <a:cs typeface="+mn-cs"/>
                            </a:rPr>
                            <a:t>1</a:t>
                          </a:r>
                          <a:r>
                            <a:rPr lang="en-US" altLang="zh-CN" sz="2800" b="0" kern="1200" dirty="0" smtClean="0">
                              <a:solidFill>
                                <a:schemeClr val="dk1"/>
                              </a:solidFill>
                              <a:effectLst/>
                              <a:latin typeface="+mn-lt"/>
                              <a:ea typeface="+mn-ea"/>
                              <a:cs typeface="+mn-cs"/>
                            </a:rPr>
                            <a:t>=6m</a:t>
                          </a:r>
                        </a:p>
                      </a:txBody>
                      <a:tcPr/>
                    </a:tc>
                  </a:tr>
                  <a:tr h="518160">
                    <a:tc>
                      <a:txBody>
                        <a:bodyPr/>
                        <a:lstStyle/>
                        <a:p>
                          <a:pPr marL="0" algn="ctr" defTabSz="914400" rtl="0" eaLnBrk="1" latinLnBrk="0" hangingPunct="1"/>
                          <a:r>
                            <a:rPr lang="zh-CN" altLang="en-US" sz="2800" b="0" kern="1200" dirty="0" smtClean="0">
                              <a:solidFill>
                                <a:schemeClr val="tx1"/>
                              </a:solidFill>
                              <a:latin typeface="+mn-lt"/>
                              <a:ea typeface="+mn-ea"/>
                              <a:cs typeface="+mn-cs"/>
                            </a:rPr>
                            <a:t>喷射器</a:t>
                          </a:r>
                          <a:r>
                            <a:rPr lang="zh-CN" altLang="zh-CN" sz="2800" b="0" kern="1200" dirty="0" smtClean="0">
                              <a:solidFill>
                                <a:schemeClr val="tx1"/>
                              </a:solidFill>
                              <a:latin typeface="+mn-lt"/>
                              <a:ea typeface="+mn-ea"/>
                              <a:cs typeface="+mn-cs"/>
                            </a:rPr>
                            <a:t>喷嘴</a:t>
                          </a:r>
                          <a:endParaRPr lang="zh-CN" altLang="en-US" sz="2800" b="0"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2800" b="0" kern="1200" dirty="0" smtClean="0">
                              <a:solidFill>
                                <a:schemeClr val="tx1"/>
                              </a:solidFill>
                              <a:latin typeface="+mn-lt"/>
                              <a:ea typeface="+mn-ea"/>
                              <a:cs typeface="+mn-cs"/>
                            </a:rPr>
                            <a:t>n=5</a:t>
                          </a:r>
                          <a:r>
                            <a:rPr lang="zh-CN" altLang="zh-CN" sz="2800" b="0" kern="1200" dirty="0" smtClean="0">
                              <a:solidFill>
                                <a:schemeClr val="tx1"/>
                              </a:solidFill>
                              <a:latin typeface="+mn-lt"/>
                              <a:ea typeface="+mn-ea"/>
                              <a:cs typeface="+mn-cs"/>
                            </a:rPr>
                            <a:t>个</a:t>
                          </a:r>
                          <a:endParaRPr lang="en-US" altLang="zh-CN" sz="2800" b="0" kern="1200" dirty="0" smtClean="0">
                            <a:solidFill>
                              <a:schemeClr val="tx1"/>
                            </a:solidFill>
                            <a:latin typeface="+mn-lt"/>
                            <a:ea typeface="+mn-ea"/>
                            <a:cs typeface="+mn-cs"/>
                          </a:endParaRPr>
                        </a:p>
                      </a:txBody>
                      <a:tcPr/>
                    </a:tc>
                  </a:tr>
                </a:tbl>
              </a:graphicData>
            </a:graphic>
          </p:graphicFrame>
        </mc:Fallback>
      </mc:AlternateContent>
      <p:sp>
        <p:nvSpPr>
          <p:cNvPr id="4" name="TextBox 3"/>
          <p:cNvSpPr txBox="1"/>
          <p:nvPr/>
        </p:nvSpPr>
        <p:spPr>
          <a:xfrm>
            <a:off x="467544" y="1179866"/>
            <a:ext cx="7920880" cy="584775"/>
          </a:xfrm>
          <a:prstGeom prst="rect">
            <a:avLst/>
          </a:prstGeom>
          <a:noFill/>
        </p:spPr>
        <p:txBody>
          <a:bodyPr wrap="square" rtlCol="0">
            <a:spAutoFit/>
          </a:bodyPr>
          <a:lstStyle/>
          <a:p>
            <a:r>
              <a:rPr lang="zh-CN" altLang="en-US" sz="3200" dirty="0" smtClean="0"/>
              <a:t>本设计主要对吸收塔和再生槽进行了计算</a:t>
            </a:r>
            <a:endParaRPr lang="zh-CN" altLang="en-US" sz="3200" dirty="0"/>
          </a:p>
        </p:txBody>
      </p:sp>
    </p:spTree>
    <p:extLst>
      <p:ext uri="{BB962C8B-B14F-4D97-AF65-F5344CB8AC3E}">
        <p14:creationId xmlns:p14="http://schemas.microsoft.com/office/powerpoint/2010/main" val="3257236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556792"/>
            <a:ext cx="8136904" cy="4980210"/>
          </a:xfrm>
          <a:prstGeom prst="rect">
            <a:avLst/>
          </a:prstGeom>
        </p:spPr>
        <p:txBody>
          <a:bodyPr wrap="square">
            <a:spAutoFit/>
          </a:bodyPr>
          <a:lstStyle/>
          <a:p>
            <a:pPr eaLnBrk="1" hangingPunct="1">
              <a:lnSpc>
                <a:spcPct val="150000"/>
              </a:lnSpc>
              <a:defRPr/>
            </a:pPr>
            <a:r>
              <a:rPr lang="zh-CN" altLang="en-US" sz="3600" dirty="0" smtClean="0">
                <a:latin typeface="华文中宋" pitchFamily="2" charset="-122"/>
                <a:ea typeface="华文中宋" pitchFamily="2" charset="-122"/>
              </a:rPr>
              <a:t>       设计</a:t>
            </a:r>
            <a:r>
              <a:rPr lang="zh-CN" altLang="en-US" sz="3600" dirty="0">
                <a:latin typeface="华文中宋" pitchFamily="2" charset="-122"/>
                <a:ea typeface="华文中宋" pitchFamily="2" charset="-122"/>
              </a:rPr>
              <a:t>成果主要包括了工艺流程设计、物料衡算、热量衡算、工艺设备选型</a:t>
            </a:r>
            <a:r>
              <a:rPr lang="zh-CN" altLang="en-US" sz="3600" dirty="0" smtClean="0">
                <a:latin typeface="华文中宋" pitchFamily="2" charset="-122"/>
                <a:ea typeface="华文中宋" pitchFamily="2" charset="-122"/>
              </a:rPr>
              <a:t>计算、</a:t>
            </a:r>
            <a:r>
              <a:rPr lang="zh-CN" altLang="en-US" sz="3600" dirty="0">
                <a:latin typeface="华文中宋" pitchFamily="2" charset="-122"/>
                <a:ea typeface="华文中宋" pitchFamily="2" charset="-122"/>
              </a:rPr>
              <a:t>设计说明书的撰写、查阅英文并翻译、绘制相应的工艺图。</a:t>
            </a:r>
            <a:endParaRPr lang="en-US" altLang="zh-CN" sz="3600" dirty="0">
              <a:latin typeface="华文中宋" pitchFamily="2" charset="-122"/>
              <a:ea typeface="华文中宋" pitchFamily="2" charset="-122"/>
            </a:endParaRPr>
          </a:p>
          <a:p>
            <a:pPr eaLnBrk="1" hangingPunct="1">
              <a:lnSpc>
                <a:spcPct val="150000"/>
              </a:lnSpc>
              <a:defRPr/>
            </a:pPr>
            <a:r>
              <a:rPr lang="en-US" altLang="zh-CN" sz="3600" dirty="0">
                <a:solidFill>
                  <a:srgbClr val="00B050"/>
                </a:solidFill>
                <a:effectLst>
                  <a:outerShdw blurRad="38100" dist="38100" dir="2700000" algn="tl">
                    <a:srgbClr val="000000">
                      <a:alpha val="43137"/>
                    </a:srgbClr>
                  </a:outerShdw>
                </a:effectLst>
                <a:latin typeface="华文中宋" pitchFamily="2" charset="-122"/>
                <a:ea typeface="华文中宋" pitchFamily="2" charset="-122"/>
              </a:rPr>
              <a:t>     </a:t>
            </a:r>
            <a:r>
              <a:rPr lang="zh-CN" altLang="en-US" sz="3600" dirty="0">
                <a:latin typeface="华文中宋" pitchFamily="2" charset="-122"/>
                <a:ea typeface="华文中宋" pitchFamily="2" charset="-122"/>
              </a:rPr>
              <a:t>相应的工艺图包括：主体设备</a:t>
            </a:r>
            <a:r>
              <a:rPr lang="zh-CN" altLang="en-US" sz="3600" dirty="0" smtClean="0">
                <a:latin typeface="华文中宋" pitchFamily="2" charset="-122"/>
                <a:ea typeface="华文中宋" pitchFamily="2" charset="-122"/>
              </a:rPr>
              <a:t>图、</a:t>
            </a:r>
            <a:r>
              <a:rPr lang="zh-CN" altLang="en-US" sz="3600" dirty="0">
                <a:latin typeface="华文中宋" pitchFamily="2" charset="-122"/>
                <a:ea typeface="华文中宋" pitchFamily="2" charset="-122"/>
              </a:rPr>
              <a:t>工艺流程图</a:t>
            </a:r>
            <a:r>
              <a:rPr lang="zh-CN" altLang="en-US" dirty="0">
                <a:latin typeface="华文中宋" pitchFamily="2" charset="-122"/>
                <a:ea typeface="华文中宋" pitchFamily="2" charset="-122"/>
              </a:rPr>
              <a:t>。</a:t>
            </a:r>
            <a:endParaRPr lang="en-US" altLang="zh-CN" dirty="0">
              <a:latin typeface="华文中宋" pitchFamily="2" charset="-122"/>
              <a:ea typeface="华文中宋" pitchFamily="2" charset="-122"/>
            </a:endParaRPr>
          </a:p>
        </p:txBody>
      </p:sp>
      <p:sp>
        <p:nvSpPr>
          <p:cNvPr id="3" name="TextBox 2"/>
          <p:cNvSpPr txBox="1"/>
          <p:nvPr/>
        </p:nvSpPr>
        <p:spPr>
          <a:xfrm>
            <a:off x="539552" y="421213"/>
            <a:ext cx="4104456" cy="830997"/>
          </a:xfrm>
          <a:prstGeom prst="rect">
            <a:avLst/>
          </a:prstGeom>
          <a:noFill/>
        </p:spPr>
        <p:txBody>
          <a:bodyPr wrap="square" rtlCol="0">
            <a:spAutoFit/>
          </a:bodyPr>
          <a:lstStyle/>
          <a:p>
            <a:r>
              <a:rPr lang="zh-CN" altLang="en-US" sz="4800" dirty="0" smtClean="0">
                <a:solidFill>
                  <a:srgbClr val="FF3300"/>
                </a:solidFill>
              </a:rPr>
              <a:t>四、设计成果</a:t>
            </a:r>
            <a:endParaRPr lang="zh-CN" altLang="en-US" sz="4800" dirty="0">
              <a:solidFill>
                <a:srgbClr val="FF3300"/>
              </a:solidFill>
            </a:endParaRPr>
          </a:p>
        </p:txBody>
      </p:sp>
    </p:spTree>
    <p:extLst>
      <p:ext uri="{BB962C8B-B14F-4D97-AF65-F5344CB8AC3E}">
        <p14:creationId xmlns:p14="http://schemas.microsoft.com/office/powerpoint/2010/main" val="4265456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8802539" cy="4985980"/>
          </a:xfrm>
          <a:prstGeom prst="rect">
            <a:avLst/>
          </a:prstGeom>
          <a:noFill/>
        </p:spPr>
        <p:txBody>
          <a:bodyPr wrap="square" rtlCol="0">
            <a:spAutoFit/>
          </a:bodyPr>
          <a:lstStyle/>
          <a:p>
            <a:r>
              <a:rPr lang="zh-CN" altLang="en-US" sz="2400" b="1" dirty="0" smtClean="0">
                <a:solidFill>
                  <a:srgbClr val="FF33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五、参考文献</a:t>
            </a:r>
            <a:endParaRPr lang="en-US" altLang="zh-CN" sz="2400" b="1" dirty="0" smtClean="0">
              <a:solidFill>
                <a:srgbClr val="FF33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a:p>
            <a:r>
              <a:rPr lang="en-US" altLang="zh-CN" dirty="0" smtClean="0"/>
              <a:t>[1]</a:t>
            </a:r>
            <a:r>
              <a:rPr lang="zh-CN" altLang="zh-CN" dirty="0" smtClean="0"/>
              <a:t>梅安华</a:t>
            </a:r>
            <a:r>
              <a:rPr lang="en-US" altLang="zh-CN" dirty="0" smtClean="0"/>
              <a:t> . </a:t>
            </a:r>
            <a:r>
              <a:rPr lang="zh-CN" altLang="zh-CN" dirty="0" smtClean="0"/>
              <a:t>小合成氨厂工艺技术与设计手册</a:t>
            </a:r>
            <a:r>
              <a:rPr lang="en-US" altLang="zh-CN" dirty="0" smtClean="0"/>
              <a:t> .</a:t>
            </a:r>
            <a:r>
              <a:rPr lang="zh-CN" altLang="zh-CN" dirty="0" smtClean="0"/>
              <a:t>化学工业出版社</a:t>
            </a:r>
            <a:r>
              <a:rPr lang="en-US" altLang="zh-CN" dirty="0" smtClean="0"/>
              <a:t>,1996</a:t>
            </a:r>
            <a:endParaRPr lang="zh-CN" altLang="zh-CN" dirty="0" smtClean="0"/>
          </a:p>
          <a:p>
            <a:r>
              <a:rPr lang="en-US" altLang="zh-CN" dirty="0" smtClean="0"/>
              <a:t>[2]</a:t>
            </a:r>
            <a:r>
              <a:rPr lang="zh-CN" altLang="zh-CN" dirty="0" smtClean="0"/>
              <a:t>张子锋</a:t>
            </a:r>
            <a:r>
              <a:rPr lang="en-US" altLang="zh-CN" dirty="0" smtClean="0"/>
              <a:t> ,</a:t>
            </a:r>
            <a:r>
              <a:rPr lang="zh-CN" altLang="zh-CN" dirty="0" smtClean="0"/>
              <a:t>郝启刚</a:t>
            </a:r>
            <a:r>
              <a:rPr lang="en-US" altLang="zh-CN" dirty="0" smtClean="0"/>
              <a:t> .</a:t>
            </a:r>
            <a:r>
              <a:rPr lang="zh-CN" altLang="zh-CN" dirty="0" smtClean="0"/>
              <a:t>《合成氨生产技术》</a:t>
            </a:r>
            <a:r>
              <a:rPr lang="en-US" altLang="zh-CN" dirty="0" smtClean="0"/>
              <a:t>. </a:t>
            </a:r>
            <a:r>
              <a:rPr lang="zh-CN" altLang="zh-CN" dirty="0" smtClean="0"/>
              <a:t>第二版</a:t>
            </a:r>
            <a:r>
              <a:rPr lang="en-US" altLang="zh-CN" dirty="0" smtClean="0"/>
              <a:t> .</a:t>
            </a:r>
            <a:r>
              <a:rPr lang="zh-CN" altLang="zh-CN" dirty="0" smtClean="0"/>
              <a:t>化工工业出版社</a:t>
            </a:r>
            <a:r>
              <a:rPr lang="en-US" altLang="zh-CN" dirty="0" smtClean="0"/>
              <a:t>.</a:t>
            </a:r>
            <a:endParaRPr lang="zh-CN" altLang="zh-CN" dirty="0" smtClean="0"/>
          </a:p>
          <a:p>
            <a:r>
              <a:rPr lang="en-US" altLang="zh-CN" dirty="0" smtClean="0"/>
              <a:t>[3]</a:t>
            </a:r>
            <a:r>
              <a:rPr lang="zh-CN" altLang="zh-CN" dirty="0" smtClean="0"/>
              <a:t>陈声宗主编《化工设计》</a:t>
            </a:r>
            <a:r>
              <a:rPr lang="en-US" altLang="zh-CN" dirty="0" smtClean="0"/>
              <a:t>.</a:t>
            </a:r>
            <a:r>
              <a:rPr lang="zh-CN" altLang="zh-CN" dirty="0" smtClean="0"/>
              <a:t>化学工业出版社</a:t>
            </a:r>
            <a:r>
              <a:rPr lang="en-US" altLang="zh-CN" dirty="0" smtClean="0"/>
              <a:t>.</a:t>
            </a:r>
            <a:endParaRPr lang="zh-CN" altLang="zh-CN" dirty="0" smtClean="0"/>
          </a:p>
          <a:p>
            <a:r>
              <a:rPr lang="en-US" altLang="zh-CN" dirty="0" smtClean="0"/>
              <a:t>[4]</a:t>
            </a:r>
            <a:r>
              <a:rPr lang="zh-CN" altLang="zh-CN" dirty="0" smtClean="0"/>
              <a:t>中国石化集团上海工程有限公司《化工工艺设计手册》</a:t>
            </a:r>
            <a:r>
              <a:rPr lang="en-US" altLang="zh-CN" dirty="0" smtClean="0"/>
              <a:t>. </a:t>
            </a:r>
            <a:r>
              <a:rPr lang="zh-CN" altLang="zh-CN" dirty="0" smtClean="0"/>
              <a:t>化工 工业出版社</a:t>
            </a:r>
            <a:r>
              <a:rPr lang="en-US" altLang="zh-CN" dirty="0" smtClean="0"/>
              <a:t>,2009.</a:t>
            </a:r>
            <a:endParaRPr lang="zh-CN" altLang="zh-CN" dirty="0" smtClean="0"/>
          </a:p>
          <a:p>
            <a:r>
              <a:rPr lang="en-US" altLang="zh-CN" dirty="0" smtClean="0"/>
              <a:t>[5]</a:t>
            </a:r>
            <a:r>
              <a:rPr lang="zh-CN" altLang="zh-CN" dirty="0" smtClean="0"/>
              <a:t>石油化学工程部化工设计院</a:t>
            </a:r>
            <a:r>
              <a:rPr lang="en-US" altLang="zh-CN" dirty="0" smtClean="0"/>
              <a:t> .</a:t>
            </a:r>
            <a:r>
              <a:rPr lang="zh-CN" altLang="zh-CN" dirty="0" smtClean="0"/>
              <a:t>《氮肥工艺设计手册》</a:t>
            </a:r>
            <a:r>
              <a:rPr lang="en-US" altLang="zh-CN" dirty="0" smtClean="0"/>
              <a:t>. </a:t>
            </a:r>
            <a:r>
              <a:rPr lang="zh-CN" altLang="zh-CN" dirty="0" smtClean="0"/>
              <a:t>石油化学工业出版社</a:t>
            </a:r>
            <a:r>
              <a:rPr lang="en-US" altLang="zh-CN" dirty="0" smtClean="0"/>
              <a:t>.</a:t>
            </a:r>
            <a:endParaRPr lang="zh-CN" altLang="zh-CN" dirty="0" smtClean="0"/>
          </a:p>
          <a:p>
            <a:r>
              <a:rPr lang="en-US" altLang="zh-CN" dirty="0" smtClean="0"/>
              <a:t>[6]</a:t>
            </a:r>
            <a:r>
              <a:rPr lang="zh-CN" altLang="zh-CN" dirty="0" smtClean="0"/>
              <a:t>郝晓刚等编著</a:t>
            </a:r>
            <a:r>
              <a:rPr lang="en-US" altLang="zh-CN" dirty="0" smtClean="0"/>
              <a:t>. </a:t>
            </a:r>
            <a:r>
              <a:rPr lang="zh-CN" altLang="zh-CN" dirty="0" smtClean="0"/>
              <a:t>化工原理课程设计</a:t>
            </a:r>
            <a:r>
              <a:rPr lang="en-US" altLang="zh-CN" dirty="0" smtClean="0"/>
              <a:t>. </a:t>
            </a:r>
            <a:r>
              <a:rPr lang="zh-CN" altLang="zh-CN" dirty="0" smtClean="0"/>
              <a:t>北京：化学工业出版社，</a:t>
            </a:r>
            <a:r>
              <a:rPr lang="en-US" altLang="zh-CN" dirty="0" smtClean="0"/>
              <a:t>2009</a:t>
            </a:r>
            <a:endParaRPr lang="zh-CN" altLang="zh-CN" dirty="0" smtClean="0"/>
          </a:p>
          <a:p>
            <a:r>
              <a:rPr lang="en-US" altLang="zh-CN" dirty="0" smtClean="0"/>
              <a:t>[7]</a:t>
            </a:r>
            <a:r>
              <a:rPr lang="zh-CN" altLang="zh-CN" dirty="0" smtClean="0"/>
              <a:t>甘棠主编</a:t>
            </a:r>
            <a:r>
              <a:rPr lang="en-US" altLang="zh-CN" dirty="0" smtClean="0"/>
              <a:t>.</a:t>
            </a:r>
            <a:r>
              <a:rPr lang="zh-CN" altLang="zh-CN" dirty="0" smtClean="0"/>
              <a:t>化学反应工程</a:t>
            </a:r>
            <a:r>
              <a:rPr lang="en-US" altLang="zh-CN" dirty="0" smtClean="0"/>
              <a:t>[M]. </a:t>
            </a:r>
            <a:r>
              <a:rPr lang="zh-CN" altLang="zh-CN" dirty="0" smtClean="0"/>
              <a:t>第三版</a:t>
            </a:r>
            <a:r>
              <a:rPr lang="en-US" altLang="zh-CN" dirty="0" smtClean="0"/>
              <a:t>.</a:t>
            </a:r>
            <a:r>
              <a:rPr lang="zh-CN" altLang="zh-CN" dirty="0" smtClean="0"/>
              <a:t>北京：化学工业出版社</a:t>
            </a:r>
            <a:r>
              <a:rPr lang="en-US" altLang="zh-CN" dirty="0" smtClean="0"/>
              <a:t>.1990</a:t>
            </a:r>
            <a:r>
              <a:rPr lang="zh-CN" altLang="zh-CN" dirty="0" smtClean="0"/>
              <a:t>（</a:t>
            </a:r>
            <a:r>
              <a:rPr lang="en-US" altLang="zh-CN" dirty="0" smtClean="0"/>
              <a:t>11</a:t>
            </a:r>
            <a:r>
              <a:rPr lang="zh-CN" altLang="zh-CN" dirty="0" smtClean="0"/>
              <a:t>）</a:t>
            </a:r>
          </a:p>
          <a:p>
            <a:r>
              <a:rPr lang="en-US" altLang="zh-CN" dirty="0" smtClean="0"/>
              <a:t>[8]</a:t>
            </a:r>
            <a:r>
              <a:rPr lang="zh-CN" altLang="zh-CN" dirty="0" smtClean="0"/>
              <a:t>陈五平主编，无机化工工艺学</a:t>
            </a:r>
            <a:r>
              <a:rPr lang="en-US" altLang="zh-CN" dirty="0" smtClean="0"/>
              <a:t>.</a:t>
            </a:r>
            <a:r>
              <a:rPr lang="zh-CN" altLang="zh-CN" dirty="0" smtClean="0"/>
              <a:t>第三版</a:t>
            </a:r>
            <a:r>
              <a:rPr lang="en-US" altLang="zh-CN" dirty="0" smtClean="0"/>
              <a:t>. </a:t>
            </a:r>
            <a:r>
              <a:rPr lang="zh-CN" altLang="zh-CN" dirty="0" smtClean="0"/>
              <a:t>北京：化学工业出版社，</a:t>
            </a:r>
            <a:r>
              <a:rPr lang="en-US" altLang="zh-CN" dirty="0" smtClean="0"/>
              <a:t>1985. </a:t>
            </a:r>
            <a:endParaRPr lang="zh-CN" altLang="zh-CN" dirty="0" smtClean="0"/>
          </a:p>
          <a:p>
            <a:r>
              <a:rPr lang="en-US" altLang="zh-CN" dirty="0" smtClean="0"/>
              <a:t>[9]</a:t>
            </a:r>
            <a:r>
              <a:rPr lang="zh-CN" altLang="zh-CN" dirty="0" smtClean="0"/>
              <a:t>万家亮</a:t>
            </a:r>
            <a:r>
              <a:rPr lang="en-US" altLang="zh-CN" dirty="0" smtClean="0"/>
              <a:t> .</a:t>
            </a:r>
            <a:r>
              <a:rPr lang="zh-CN" altLang="zh-CN" dirty="0" smtClean="0"/>
              <a:t>曾胜年主编</a:t>
            </a:r>
            <a:r>
              <a:rPr lang="en-US" altLang="zh-CN" dirty="0" smtClean="0"/>
              <a:t>.</a:t>
            </a:r>
            <a:r>
              <a:rPr lang="zh-CN" altLang="zh-CN" dirty="0" smtClean="0"/>
              <a:t>分析化学</a:t>
            </a:r>
            <a:r>
              <a:rPr lang="en-US" altLang="zh-CN" dirty="0" smtClean="0"/>
              <a:t>[M].</a:t>
            </a:r>
            <a:r>
              <a:rPr lang="zh-CN" altLang="zh-CN" dirty="0" smtClean="0"/>
              <a:t>第三版</a:t>
            </a:r>
            <a:r>
              <a:rPr lang="en-US" altLang="zh-CN" dirty="0" smtClean="0"/>
              <a:t>. </a:t>
            </a:r>
            <a:r>
              <a:rPr lang="zh-CN" altLang="zh-CN" dirty="0" smtClean="0"/>
              <a:t>北京：高等教育出版社</a:t>
            </a:r>
            <a:r>
              <a:rPr lang="en-US" altLang="zh-CN" dirty="0" smtClean="0"/>
              <a:t>.2001.</a:t>
            </a:r>
            <a:endParaRPr lang="zh-CN" altLang="zh-CN" dirty="0" smtClean="0"/>
          </a:p>
          <a:p>
            <a:r>
              <a:rPr lang="en-US" altLang="zh-CN" dirty="0" smtClean="0"/>
              <a:t>[10]</a:t>
            </a:r>
            <a:r>
              <a:rPr lang="zh-CN" altLang="zh-CN" dirty="0" smtClean="0"/>
              <a:t>时均等</a:t>
            </a:r>
            <a:r>
              <a:rPr lang="en-US" altLang="zh-CN" dirty="0" smtClean="0"/>
              <a:t>. </a:t>
            </a:r>
            <a:r>
              <a:rPr lang="zh-CN" altLang="zh-CN" dirty="0" smtClean="0"/>
              <a:t>化学工程手册</a:t>
            </a:r>
            <a:r>
              <a:rPr lang="en-US" altLang="zh-CN" dirty="0" smtClean="0"/>
              <a:t>. </a:t>
            </a:r>
            <a:r>
              <a:rPr lang="zh-CN" altLang="zh-CN" dirty="0" smtClean="0"/>
              <a:t>北京：化学工业出版社，</a:t>
            </a:r>
            <a:r>
              <a:rPr lang="en-US" altLang="zh-CN" dirty="0" smtClean="0"/>
              <a:t>1996.</a:t>
            </a:r>
            <a:endParaRPr lang="zh-CN" altLang="zh-CN" dirty="0" smtClean="0"/>
          </a:p>
          <a:p>
            <a:r>
              <a:rPr lang="en-US" altLang="zh-CN" dirty="0" smtClean="0"/>
              <a:t>[11]</a:t>
            </a:r>
            <a:r>
              <a:rPr lang="zh-CN" altLang="zh-CN" dirty="0" smtClean="0"/>
              <a:t>赵国方</a:t>
            </a:r>
            <a:r>
              <a:rPr lang="en-US" altLang="zh-CN" dirty="0" smtClean="0"/>
              <a:t>. </a:t>
            </a:r>
            <a:r>
              <a:rPr lang="zh-CN" altLang="zh-CN" dirty="0" smtClean="0"/>
              <a:t>化工工艺设计概版论</a:t>
            </a:r>
            <a:r>
              <a:rPr lang="en-US" altLang="zh-CN" dirty="0" smtClean="0"/>
              <a:t>. </a:t>
            </a:r>
            <a:r>
              <a:rPr lang="zh-CN" altLang="zh-CN" dirty="0" smtClean="0"/>
              <a:t>北京：原子能出社，</a:t>
            </a:r>
            <a:r>
              <a:rPr lang="en-US" altLang="zh-CN" dirty="0" smtClean="0"/>
              <a:t>1990.</a:t>
            </a:r>
            <a:endParaRPr lang="zh-CN" altLang="zh-CN" dirty="0" smtClean="0"/>
          </a:p>
          <a:p>
            <a:r>
              <a:rPr lang="en-US" altLang="zh-CN" dirty="0" smtClean="0"/>
              <a:t>[12] </a:t>
            </a:r>
            <a:r>
              <a:rPr lang="zh-CN" altLang="zh-CN" dirty="0"/>
              <a:t>中国石化集团上海工程有限公司</a:t>
            </a:r>
            <a:r>
              <a:rPr lang="en-US" altLang="zh-CN" dirty="0"/>
              <a:t>.</a:t>
            </a:r>
            <a:r>
              <a:rPr lang="zh-CN" altLang="zh-CN" dirty="0"/>
              <a:t>化工工艺设计手册（第四版）</a:t>
            </a:r>
            <a:r>
              <a:rPr lang="en-US" altLang="zh-CN" dirty="0"/>
              <a:t>[M].</a:t>
            </a:r>
            <a:r>
              <a:rPr lang="zh-CN" altLang="zh-CN" dirty="0"/>
              <a:t>化学工业出版社</a:t>
            </a:r>
            <a:r>
              <a:rPr lang="en-US" altLang="zh-CN" dirty="0"/>
              <a:t>,2009.</a:t>
            </a:r>
            <a:endParaRPr lang="zh-CN" altLang="zh-CN" dirty="0"/>
          </a:p>
          <a:p>
            <a:r>
              <a:rPr lang="en-US" altLang="zh-CN" dirty="0"/>
              <a:t>[</a:t>
            </a:r>
            <a:r>
              <a:rPr lang="en-US" altLang="zh-CN" dirty="0" smtClean="0"/>
              <a:t>13]</a:t>
            </a:r>
            <a:r>
              <a:rPr lang="zh-CN" altLang="zh-CN" dirty="0"/>
              <a:t>赫军令</a:t>
            </a:r>
            <a:r>
              <a:rPr lang="en-US" altLang="zh-CN" dirty="0"/>
              <a:t>.</a:t>
            </a:r>
            <a:r>
              <a:rPr lang="zh-CN" altLang="zh-CN" dirty="0"/>
              <a:t>化工设备技术问答丛书</a:t>
            </a:r>
            <a:r>
              <a:rPr lang="en-US" altLang="zh-CN" dirty="0"/>
              <a:t>-</a:t>
            </a:r>
            <a:r>
              <a:rPr lang="zh-CN" altLang="zh-CN" dirty="0"/>
              <a:t>塔设备技术问答</a:t>
            </a:r>
            <a:r>
              <a:rPr lang="en-US" altLang="zh-CN" dirty="0"/>
              <a:t>[M].</a:t>
            </a:r>
            <a:r>
              <a:rPr lang="zh-CN" altLang="zh-CN" dirty="0"/>
              <a:t>化学工业出版社</a:t>
            </a:r>
            <a:r>
              <a:rPr lang="en-US" altLang="zh-CN" dirty="0"/>
              <a:t>,2008.</a:t>
            </a:r>
            <a:endParaRPr lang="zh-CN" altLang="zh-CN" dirty="0"/>
          </a:p>
          <a:p>
            <a:r>
              <a:rPr lang="en-US" altLang="zh-CN" dirty="0"/>
              <a:t>[</a:t>
            </a:r>
            <a:r>
              <a:rPr lang="en-US" altLang="zh-CN" dirty="0" smtClean="0"/>
              <a:t>14] </a:t>
            </a:r>
            <a:r>
              <a:rPr lang="zh-CN" altLang="zh-CN" dirty="0"/>
              <a:t>历玉鸣</a:t>
            </a:r>
            <a:r>
              <a:rPr lang="en-US" altLang="zh-CN" dirty="0"/>
              <a:t>.</a:t>
            </a:r>
            <a:r>
              <a:rPr lang="zh-CN" altLang="zh-CN" dirty="0"/>
              <a:t>化工仪表及自动化</a:t>
            </a:r>
            <a:r>
              <a:rPr lang="en-US" altLang="zh-CN" dirty="0"/>
              <a:t>[M].</a:t>
            </a:r>
            <a:r>
              <a:rPr lang="zh-CN" altLang="zh-CN" dirty="0"/>
              <a:t>化学工业出版社</a:t>
            </a:r>
            <a:r>
              <a:rPr lang="en-US" altLang="zh-CN" dirty="0"/>
              <a:t>,2005.</a:t>
            </a:r>
            <a:endParaRPr lang="zh-CN" altLang="zh-CN" dirty="0"/>
          </a:p>
          <a:p>
            <a:endParaRPr lang="zh-CN" altLang="en-US" sz="2400" b="1" dirty="0">
              <a:solidFill>
                <a:schemeClr val="accent6">
                  <a:lumMod val="60000"/>
                  <a:lumOff val="40000"/>
                </a:schemeClr>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96752"/>
            <a:ext cx="8280920" cy="5632311"/>
          </a:xfrm>
          <a:prstGeom prst="rect">
            <a:avLst/>
          </a:prstGeom>
          <a:noFill/>
        </p:spPr>
        <p:txBody>
          <a:bodyPr wrap="square" rtlCol="0">
            <a:spAutoFit/>
          </a:bodyPr>
          <a:lstStyle/>
          <a:p>
            <a:pPr algn="ctr"/>
            <a:r>
              <a:rPr lang="zh-CN" altLang="en-US" sz="4000" b="1" dirty="0" smtClean="0">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致谢</a:t>
            </a:r>
            <a:endParaRPr lang="en-US" altLang="zh-CN" sz="4000" b="1" dirty="0" smtClean="0">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endParaRPr>
          </a:p>
          <a:p>
            <a:pPr indent="539750"/>
            <a:r>
              <a:rPr lang="zh-CN" altLang="zh-CN" sz="2400" dirty="0"/>
              <a:t>本设计是</a:t>
            </a:r>
            <a:r>
              <a:rPr lang="zh-CN" altLang="zh-CN" sz="2400" dirty="0" smtClean="0"/>
              <a:t>在</a:t>
            </a:r>
            <a:r>
              <a:rPr lang="zh-CN" altLang="en-US" sz="2400" dirty="0" smtClean="0"/>
              <a:t>王雪梅</a:t>
            </a:r>
            <a:r>
              <a:rPr lang="zh-CN" altLang="zh-CN" sz="2400" dirty="0" smtClean="0"/>
              <a:t>导</a:t>
            </a:r>
            <a:r>
              <a:rPr lang="zh-CN" altLang="zh-CN" sz="2400" dirty="0"/>
              <a:t>师的</a:t>
            </a:r>
            <a:r>
              <a:rPr lang="zh-CN" altLang="zh-CN" sz="2400" dirty="0" smtClean="0"/>
              <a:t>细</a:t>
            </a:r>
            <a:r>
              <a:rPr lang="zh-CN" altLang="en-US" sz="2400" dirty="0" smtClean="0"/>
              <a:t>心</a:t>
            </a:r>
            <a:r>
              <a:rPr lang="zh-CN" altLang="zh-CN" sz="2400" dirty="0" smtClean="0"/>
              <a:t>指</a:t>
            </a:r>
            <a:r>
              <a:rPr lang="zh-CN" altLang="zh-CN" sz="2400" dirty="0"/>
              <a:t>导下完成的。导师渊博的专业知识，严谨的治学态度，精益求精的工作作风，诲人不倦的高尚师德，严以律己、宽以待人的崇高风范，朴实无华、平易近人的人格魅力对我影响深远。不禁使我树立了远大的学术目标、掌握了基本的研究方法，还使我明白了许多待人接物与为人处事的道理。本论文从选题到完成，每一步都是在导师的指导新完成的，倾注了导师大量的心血。在此谨向导师表示崇高的敬意和由衷的感谢</a:t>
            </a:r>
            <a:r>
              <a:rPr lang="en-US" altLang="zh-CN" sz="2400" dirty="0"/>
              <a:t>!</a:t>
            </a:r>
            <a:endParaRPr lang="zh-CN" altLang="zh-CN" sz="2400" dirty="0"/>
          </a:p>
          <a:p>
            <a:pPr indent="539750"/>
            <a:r>
              <a:rPr lang="zh-CN" altLang="zh-CN" sz="2400" dirty="0"/>
              <a:t>本轮设计的顺利完成，离不开各位老师、同学和朋友的关心和帮助。在此表示深深的感谢，没有他们的帮助和支持是没有办法完成我的学士学位设计的，同窗之间的友谊永远长存。</a:t>
            </a:r>
          </a:p>
          <a:p>
            <a:endParaRPr lang="zh-CN" altLang="en-US" sz="3200" b="1" dirty="0">
              <a:solidFill>
                <a:schemeClr val="accent6">
                  <a:lumMod val="60000"/>
                  <a:lumOff val="40000"/>
                </a:schemeClr>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136140" y="2767965"/>
            <a:ext cx="5080000" cy="1322070"/>
          </a:xfrm>
          <a:prstGeom prst="rect">
            <a:avLst/>
          </a:prstGeom>
          <a:noFill/>
          <a:ln w="9525">
            <a:noFill/>
          </a:ln>
        </p:spPr>
        <p:txBody>
          <a:bodyPr>
            <a:spAutoFit/>
            <a:scene3d>
              <a:camera prst="orthographicFront"/>
              <a:lightRig rig="threePt" dir="t"/>
            </a:scene3d>
          </a:bodyPr>
          <a:lstStyle/>
          <a:p>
            <a:pPr marL="0" indent="0" algn="ctr"/>
            <a:r>
              <a:rPr lang="zh-CN" altLang="en-US" sz="8000" b="1"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宋体" panose="02010600030101010101" pitchFamily="2" charset="-122"/>
                <a:ea typeface="宋体" panose="02010600030101010101" pitchFamily="2" charset="-122"/>
                <a:cs typeface="宋体" panose="02010600030101010101" pitchFamily="2" charset="-122"/>
              </a:rPr>
              <a:t>谢谢观看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337083 -0.479722 L 0.329514 -0.479722 L 0.321042 -0.479722 L 0.313403 -0.475926 L 0.305833 -0.473426 L 0.298264 -0.470926 L 0.290694 -0.467130 L 0.283125 -0.463333 L 0.273681 -0.459537 L 0.266111 -0.458333 L 0.257569 -0.453241 L 0.249028 -0.451944 L 0.241458 -0.449444 L 0.233889 -0.446944 L 0.224444 -0.445648 L 0.215903 -0.444444 L 0.208333 -0.443148 L 0.200764 -0.440648 L 0.192222 -0.438056 L 0.183681 -0.435556 L 0.176111 -0.431759 L 0.167569 -0.430556 L 0.160000 -0.427963 L 0.150556 -0.424167 L 0.142986 -0.420370 L 0.134444 -0.416667 L 0.125903 -0.414074 L 0.117431 -0.410278 L 0.109861 -0.405278 L 0.100347 -0.400185 L 0.090903 -0.395185 L 0.082361 -0.388889 L 0.073819 -0.382500 L 0.066250 -0.376204 L 0.056806 -0.369907 L 0.046389 -0.361111 L 0.036944 -0.354722 L 0.029375 -0.349722 L 0.021736 -0.343426 L 0.013264 -0.334537 L 0.001875 -0.325741 L -0.005694 -0.316852 L -0.013264 -0.306759 L -0.020833 -0.299167 L -0.030347 -0.286574 L -0.037917 -0.275185 L -0.045486 -0.262593 L -0.053056 -0.251204 L -0.059653 -0.241111 L -0.067222 -0.228519 L -0.073889 -0.218426 L -0.080486 -0.205741 L -0.086181 -0.193148 L -0.089028 -0.181759 L -0.095625 -0.169167 L -0.099444 -0.159074 L -0.106042 -0.146389 L -0.111736 -0.136296 L -0.116458 -0.123704 L -0.121250 -0.113611 L -0.126875 -0.102222 L -0.130694 -0.089630 L -0.133542 -0.078241 L -0.135417 -0.068148 L -0.136389 -0.055556 L -0.139236 -0.041667 L -0.141111 -0.031481 L -0.142083 -0.021389 L -0.143958 -0.007500 L -0.144931 0.006389 L -0.144931 0.020278 L -0.146806 0.031574 L -0.146806 0.041667 L -0.146806 0.055556 L -0.146806 0.065741 L -0.146806 0.077037 L -0.146806 0.088426 L -0.146806 0.101019 L -0.146806 0.112407 L -0.146806 0.123796 L -0.146806 0.133889 L -0.146806 0.147778 L -0.146806 0.159167 L -0.143958 0.169259 L -0.142083 0.179352 L -0.139236 0.190741 L -0.136389 0.203333 L -0.130694 0.215926 L -0.126875 0.226019 L -0.121250 0.237407 L -0.114583 0.247500 L -0.107014 0.255093 L -0.099444 0.260185 L -0.091875 0.265185 L -0.082431 0.274074 L -0.073889 0.280370 L -0.065347 0.287963 L -0.057778 0.294259 L -0.048333 0.301852 L -0.038819 0.308148 L -0.030347 0.316944 L -0.021806 0.322037 L -0.012292 0.329630 L -0.003819 0.335926 L 0.004722 0.340926 L 0.012292 0.346019 L 0.019861 0.349815 L 0.029375 0.352315 L 0.037847 0.353611 L 0.048264 0.356111 L 0.055833 0.357407 L 0.065347 0.357407 L 0.073819 0.357407 L 0.081458 0.357407 L 0.092778 0.357407 L 0.102292 0.357407 L 0.111736 0.357407 L 0.119306 0.357407 L 0.130694 0.357407 L 0.139167 0.357407 L 0.148681 0.356111 L 0.156250 0.352315 L 0.166667 0.348519 L 0.176111 0.344722 L 0.186528 0.338426 L 0.195069 0.332130 L 0.202639 0.325833 L 0.207361 0.315741 L 0.214028 0.301852 L 0.219653 0.289167 L 0.224444 0.275278 L 0.227292 0.265185 L 0.230069 0.252593 L 0.233889 0.239907 L 0.233889 0.228611 L 0.233889 0.214722 L 0.233889 0.204630 L 0.233889 0.190741 L 0.233889 0.179352 L 0.232917 0.167963 L 0.229167 0.155370 L 0.226319 0.145278 L 0.222500 0.135185 L 0.216875 0.121296 L 0.209236 0.108611 L 0.201667 0.094722 L 0.192222 0.082130 L 0.185625 0.070741 L 0.176111 0.059352 L 0.168542 0.053056 L 0.157153 0.044259 L 0.146736 0.037963 L 0.139167 0.032870 L 0.128750 0.027778 L 0.121181 0.022778 L 0.111736 0.018981 L 0.103194 0.017685 L 0.095625 0.015185 L 0.088056 0.013889 L 0.078611 0.008889 L 0.071042 0.006389 L 0.060625 0.005093 L 0.050208 0.002593 L 0.041667 0.001296 L 0.034097 0.000000 L 0.025556 0.000000 L 0.015139 0.000000 L 0.007569 0.000000 L 0.000000 0.000000 " pathEditMode="relative" rAng="0" ptsTypes="">
                                      <p:cBhvr>
                                        <p:cTn id="6" dur="5000" fill="hold"/>
                                        <p:tgtEl>
                                          <p:spTgt spid="100"/>
                                        </p:tgtEl>
                                        <p:attrNameLst>
                                          <p:attrName>ppt_x</p:attrName>
                                          <p:attrName>ppt_y</p:attrName>
                                        </p:attrNameLst>
                                      </p:cBhvr>
                                      <p:rCtr x="-24100" y="41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395536" y="404664"/>
            <a:ext cx="172819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Font typeface="Arial" panose="020B0604020202020204" pitchFamily="34" charset="0"/>
              <a:buNone/>
              <a:defRPr/>
            </a:pPr>
            <a:r>
              <a:rPr lang="zh-CN" altLang="en-US" sz="4400" dirty="0" smtClean="0">
                <a:solidFill>
                  <a:srgbClr val="FF0000"/>
                </a:solidFill>
                <a:effectLst>
                  <a:outerShdw blurRad="38100" dist="38100" dir="2700000" algn="tl">
                    <a:srgbClr val="000000">
                      <a:alpha val="43137"/>
                    </a:srgbClr>
                  </a:outerShdw>
                </a:effectLst>
                <a:latin typeface="+mj-lt"/>
                <a:ea typeface="+mj-ea"/>
                <a:cs typeface="+mj-cs"/>
              </a:rPr>
              <a:t>目录</a:t>
            </a:r>
            <a:endParaRPr lang="zh-CN" altLang="en-US" sz="4400" dirty="0">
              <a:solidFill>
                <a:srgbClr val="FF0000"/>
              </a:solidFill>
              <a:effectLst>
                <a:outerShdw blurRad="38100" dist="38100" dir="2700000" algn="tl">
                  <a:srgbClr val="000000">
                    <a:alpha val="43137"/>
                  </a:srgbClr>
                </a:outerShdw>
              </a:effectLst>
              <a:latin typeface="+mj-lt"/>
              <a:ea typeface="+mj-ea"/>
              <a:cs typeface="+mj-cs"/>
            </a:endParaRPr>
          </a:p>
        </p:txBody>
      </p:sp>
      <p:graphicFrame>
        <p:nvGraphicFramePr>
          <p:cNvPr id="2" name="图示 1"/>
          <p:cNvGraphicFramePr/>
          <p:nvPr>
            <p:extLst>
              <p:ext uri="{D42A27DB-BD31-4B8C-83A1-F6EECF244321}">
                <p14:modId xmlns:p14="http://schemas.microsoft.com/office/powerpoint/2010/main" val="1749492041"/>
              </p:ext>
            </p:extLst>
          </p:nvPr>
        </p:nvGraphicFramePr>
        <p:xfrm>
          <a:off x="971600" y="1357629"/>
          <a:ext cx="7632848" cy="5023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txBox="1">
            <a:spLocks noChangeArrowheads="1"/>
          </p:cNvSpPr>
          <p:nvPr/>
        </p:nvSpPr>
        <p:spPr bwMode="auto">
          <a:xfrm>
            <a:off x="32409" y="188641"/>
            <a:ext cx="8892480" cy="6669360"/>
          </a:xfrm>
          <a:prstGeom prst="rect">
            <a:avLst/>
          </a:prstGeom>
          <a:no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000" b="1" dirty="0" smtClean="0">
                <a:solidFill>
                  <a:srgbClr val="FF0000"/>
                </a:solidFill>
                <a:latin typeface="黑体" panose="02010609060101010101" pitchFamily="49" charset="-122"/>
                <a:ea typeface="黑体" panose="02010609060101010101" pitchFamily="49" charset="-122"/>
              </a:rPr>
              <a:t>一、课题意义</a:t>
            </a:r>
            <a:endParaRPr lang="en-US" altLang="zh-CN" sz="4000" b="1" dirty="0" smtClean="0">
              <a:solidFill>
                <a:srgbClr val="FF0000"/>
              </a:solidFill>
              <a:latin typeface="黑体" panose="02010609060101010101" pitchFamily="49" charset="-122"/>
              <a:ea typeface="黑体" panose="02010609060101010101" pitchFamily="49" charset="-122"/>
            </a:endParaRPr>
          </a:p>
          <a:p>
            <a:r>
              <a:rPr lang="en-US" altLang="zh-CN" sz="2400" dirty="0" smtClean="0">
                <a:latin typeface="+mn-ea"/>
                <a:ea typeface="+mn-ea"/>
              </a:rPr>
              <a:t>   </a:t>
            </a:r>
          </a:p>
          <a:p>
            <a:endParaRPr lang="en-US" altLang="zh-CN" sz="2400" dirty="0">
              <a:latin typeface="+mn-ea"/>
              <a:ea typeface="+mn-ea"/>
            </a:endParaRPr>
          </a:p>
          <a:p>
            <a:r>
              <a:rPr lang="en-US" altLang="zh-CN" sz="2400" dirty="0" smtClean="0">
                <a:latin typeface="+mn-ea"/>
                <a:ea typeface="+mn-ea"/>
              </a:rPr>
              <a:t> </a:t>
            </a:r>
            <a:r>
              <a:rPr lang="zh-CN" altLang="zh-CN" sz="2400" dirty="0" smtClean="0">
                <a:latin typeface="+mn-ea"/>
                <a:ea typeface="+mn-ea"/>
              </a:rPr>
              <a:t>氨是重要的化工产品之一，用途很广。在农业方面，以氨为主要原料可以生产各种氮素肥料，如尿素、硝酸铵、碳酸氢氨、氯化铵等，以及各种含氮复合肥料。液氨本身就是一种高效氮素肥料，可以直接施用。目前，世界上氨产量的</a:t>
            </a:r>
            <a:r>
              <a:rPr lang="en-US" altLang="zh-CN" sz="2400" dirty="0" smtClean="0">
                <a:latin typeface="+mn-ea"/>
                <a:ea typeface="+mn-ea"/>
              </a:rPr>
              <a:t>85%</a:t>
            </a:r>
            <a:r>
              <a:rPr lang="zh-CN" altLang="zh-CN" sz="2400" dirty="0" smtClean="0">
                <a:latin typeface="+mn-ea"/>
                <a:ea typeface="+mn-ea"/>
              </a:rPr>
              <a:t>—</a:t>
            </a:r>
            <a:r>
              <a:rPr lang="en-US" altLang="zh-CN" sz="2400" dirty="0" smtClean="0">
                <a:latin typeface="+mn-ea"/>
                <a:ea typeface="+mn-ea"/>
              </a:rPr>
              <a:t>90%</a:t>
            </a:r>
            <a:r>
              <a:rPr lang="zh-CN" altLang="zh-CN" sz="2400" dirty="0" smtClean="0">
                <a:latin typeface="+mn-ea"/>
                <a:ea typeface="+mn-ea"/>
              </a:rPr>
              <a:t>用于生产各和氮肥</a:t>
            </a:r>
            <a:r>
              <a:rPr lang="zh-CN" altLang="zh-CN" dirty="0" smtClean="0">
                <a:latin typeface="+mn-ea"/>
                <a:ea typeface="+mn-ea"/>
              </a:rPr>
              <a:t>。</a:t>
            </a:r>
            <a:endParaRPr lang="en-US" altLang="zh-CN" dirty="0" smtClean="0">
              <a:latin typeface="+mn-ea"/>
              <a:ea typeface="+mn-ea"/>
            </a:endParaRPr>
          </a:p>
          <a:p>
            <a:r>
              <a:rPr lang="zh-CN" altLang="en-US" sz="2400" dirty="0" smtClean="0">
                <a:latin typeface="+mn-ea"/>
                <a:ea typeface="+mn-ea"/>
              </a:rPr>
              <a:t>    在合成氨工业中，脱硫倍受重视，而</a:t>
            </a:r>
            <a:r>
              <a:rPr lang="zh-CN" altLang="en-US" sz="2400" dirty="0" smtClean="0">
                <a:latin typeface="+mn-ea"/>
                <a:ea typeface="+mn-ea"/>
              </a:rPr>
              <a:t>在天然气</a:t>
            </a:r>
            <a:r>
              <a:rPr lang="zh-CN" altLang="en-US" sz="2400" dirty="0" smtClean="0">
                <a:latin typeface="+mn-ea"/>
                <a:ea typeface="+mn-ea"/>
              </a:rPr>
              <a:t>中的硫化物虽然含量不高</a:t>
            </a:r>
            <a:r>
              <a:rPr lang="zh-CN" altLang="zh-CN" sz="2400" dirty="0" smtClean="0"/>
              <a:t>但对生产的危害极大。</a:t>
            </a:r>
          </a:p>
          <a:p>
            <a:r>
              <a:rPr lang="en-US" altLang="zh-CN" sz="2400" dirty="0" smtClean="0"/>
              <a:t>       </a:t>
            </a:r>
            <a:r>
              <a:rPr lang="zh-CN" altLang="zh-CN" sz="2400" dirty="0" smtClean="0"/>
              <a:t>①腐蚀设备、管道。含有</a:t>
            </a:r>
            <a:r>
              <a:rPr lang="zh-CN" altLang="en-US" sz="2400" dirty="0" smtClean="0"/>
              <a:t>硫化氢</a:t>
            </a:r>
            <a:r>
              <a:rPr lang="zh-CN" altLang="zh-CN" sz="2400" dirty="0" smtClean="0"/>
              <a:t>的原料气，在水分存在时，就形成硫氢酸</a:t>
            </a:r>
            <a:r>
              <a:rPr lang="zh-CN" altLang="en-US" sz="2400" dirty="0" smtClean="0"/>
              <a:t>，</a:t>
            </a:r>
            <a:r>
              <a:rPr lang="zh-CN" altLang="zh-CN" sz="2400" dirty="0" smtClean="0"/>
              <a:t>腐蚀金属设备。其腐蚀程度随原料气中</a:t>
            </a:r>
            <a:r>
              <a:rPr lang="zh-CN" altLang="en-US" sz="2400" dirty="0" smtClean="0"/>
              <a:t>硫化氢</a:t>
            </a:r>
            <a:r>
              <a:rPr lang="zh-CN" altLang="zh-CN" sz="2400" dirty="0" smtClean="0"/>
              <a:t>的含量增高而加剧。</a:t>
            </a:r>
          </a:p>
          <a:p>
            <a:r>
              <a:rPr lang="en-US" altLang="zh-CN" sz="2400" dirty="0" smtClean="0"/>
              <a:t>        </a:t>
            </a:r>
            <a:r>
              <a:rPr lang="zh-CN" altLang="zh-CN" sz="2400" dirty="0" smtClean="0"/>
              <a:t>②使催化剂中毒、失活。当原料气中的硫化物含量超过一定指标时，硫化物与催化剂活性中心结合，就能使以金属原子或金属氧化物为活性中心的催化剂中毒、失活。包括转化催化剂、高温变换催化剂、低温变换催化剂、合成氨</a:t>
            </a:r>
            <a:r>
              <a:rPr lang="zh-CN" altLang="zh-CN" sz="2400" dirty="0" smtClean="0"/>
              <a:t>催化剂</a:t>
            </a:r>
            <a:r>
              <a:rPr lang="zh-CN" altLang="en-US" sz="2400" dirty="0" smtClean="0"/>
              <a:t>。</a:t>
            </a:r>
            <a:endParaRPr lang="en-US" altLang="zh-CN" sz="2400" dirty="0" smtClean="0">
              <a:latin typeface="+mn-ea"/>
              <a:ea typeface="+mn-ea"/>
            </a:endParaRPr>
          </a:p>
          <a:p>
            <a:endParaRPr lang="zh-CN" altLang="zh-CN" sz="2000" dirty="0">
              <a:latin typeface="+mn-ea"/>
              <a:ea typeface="+mn-ea"/>
            </a:endParaRPr>
          </a:p>
          <a:p>
            <a:endParaRPr lang="zh-CN" altLang="en-US" sz="2400" b="1" dirty="0">
              <a:solidFill>
                <a:srgbClr val="00206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0225" y="1340768"/>
            <a:ext cx="738664" cy="5400600"/>
          </a:xfrm>
          <a:prstGeom prst="rect">
            <a:avLst/>
          </a:prstGeom>
          <a:noFill/>
        </p:spPr>
        <p:txBody>
          <a:bodyPr vert="eaVert" wrap="square" rtlCol="0">
            <a:spAutoFit/>
          </a:bodyPr>
          <a:lstStyle/>
          <a:p>
            <a:r>
              <a:rPr lang="zh-CN" altLang="en-US" sz="3600" b="1" dirty="0" smtClean="0">
                <a:solidFill>
                  <a:srgbClr val="FF0000"/>
                </a:solidFill>
              </a:rPr>
              <a:t>二、工艺方法比较与选择</a:t>
            </a:r>
            <a:endParaRPr lang="zh-CN" altLang="en-US" sz="3600" b="1" dirty="0">
              <a:solidFill>
                <a:srgbClr val="FF0000"/>
              </a:solidFill>
            </a:endParaRPr>
          </a:p>
        </p:txBody>
      </p:sp>
      <p:sp>
        <p:nvSpPr>
          <p:cNvPr id="3" name="TextBox 2"/>
          <p:cNvSpPr txBox="1"/>
          <p:nvPr/>
        </p:nvSpPr>
        <p:spPr>
          <a:xfrm>
            <a:off x="1643042" y="1571612"/>
            <a:ext cx="7000924" cy="4044184"/>
          </a:xfrm>
          <a:prstGeom prst="rect">
            <a:avLst/>
          </a:prstGeom>
          <a:noFill/>
        </p:spPr>
        <p:txBody>
          <a:bodyPr wrap="square" rtlCol="0">
            <a:spAutoFit/>
          </a:bodyPr>
          <a:lstStyle/>
          <a:p>
            <a:pPr eaLnBrk="1" hangingPunct="1">
              <a:lnSpc>
                <a:spcPct val="90000"/>
              </a:lnSpc>
            </a:pPr>
            <a:r>
              <a:rPr lang="zh-CN" altLang="en-US" sz="2400" dirty="0" smtClean="0"/>
              <a:t>       工业上脱硫的方法很多,按照脱硫剂的形态可分为干法脱硫（脱硫剂为固态）和湿法脱硫（脱硫剂为液态）两大类。</a:t>
            </a:r>
            <a:endParaRPr lang="en-US" altLang="zh-CN" sz="2400" dirty="0" smtClean="0"/>
          </a:p>
          <a:p>
            <a:r>
              <a:rPr lang="en-US" altLang="zh-CN" sz="2400" dirty="0" smtClean="0"/>
              <a:t> </a:t>
            </a:r>
            <a:r>
              <a:rPr lang="en-US" altLang="zh-CN" sz="2400" b="1" dirty="0" smtClean="0"/>
              <a:t>1.</a:t>
            </a:r>
            <a:r>
              <a:rPr lang="zh-CN" altLang="zh-CN" sz="2400" b="1" dirty="0" smtClean="0"/>
              <a:t>干法脱硫</a:t>
            </a:r>
          </a:p>
          <a:p>
            <a:r>
              <a:rPr lang="en-US" altLang="zh-CN" sz="2400" dirty="0" smtClean="0"/>
              <a:t>     </a:t>
            </a:r>
            <a:r>
              <a:rPr lang="zh-CN" altLang="en-US" sz="2400" dirty="0" smtClean="0"/>
              <a:t>简介：</a:t>
            </a:r>
            <a:r>
              <a:rPr lang="zh-CN" altLang="zh-CN" sz="2400" dirty="0" smtClean="0"/>
              <a:t>干法脱硫主要是利用氢氧化铁与其他制剂合成的脱硫催化剂脱除煤气中的硫化氢，经过再生的脱硫剂可重新使用</a:t>
            </a:r>
            <a:r>
              <a:rPr lang="zh-CN" altLang="en-US" sz="2400" dirty="0" smtClean="0"/>
              <a:t>。</a:t>
            </a:r>
            <a:endParaRPr lang="en-US" altLang="zh-CN" sz="2400" dirty="0" smtClean="0"/>
          </a:p>
          <a:p>
            <a:r>
              <a:rPr lang="zh-CN" altLang="en-US" sz="2400" dirty="0" smtClean="0"/>
              <a:t>     优点：净化度高、设备和操作简单、维修方便等</a:t>
            </a:r>
            <a:endParaRPr lang="en-US" altLang="zh-CN" sz="2400" dirty="0" smtClean="0"/>
          </a:p>
          <a:p>
            <a:r>
              <a:rPr lang="zh-CN" altLang="en-US" sz="2400" dirty="0" smtClean="0"/>
              <a:t>      缺点：反应速度慢，脱硫过程是间歇操作，设备庞大，劳动强度高，脱硫剂再生困难或不能再生。</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214422"/>
            <a:ext cx="7858180" cy="4154984"/>
          </a:xfrm>
          <a:prstGeom prst="rect">
            <a:avLst/>
          </a:prstGeom>
          <a:noFill/>
        </p:spPr>
        <p:txBody>
          <a:bodyPr wrap="square" rtlCol="0">
            <a:spAutoFit/>
          </a:bodyPr>
          <a:lstStyle/>
          <a:p>
            <a:r>
              <a:rPr lang="zh-CN" altLang="en-US" sz="2400" b="1" dirty="0" smtClean="0"/>
              <a:t>湿法脱硫</a:t>
            </a:r>
            <a:endParaRPr lang="en-US" altLang="zh-CN" sz="2400" b="1" dirty="0" smtClean="0"/>
          </a:p>
          <a:p>
            <a:r>
              <a:rPr lang="zh-CN" altLang="en-US" sz="2400" dirty="0" smtClean="0"/>
              <a:t>       简介：湿法脱硫有氨水中和法、氨水液相催化法、ADA法、栲胶法、PDS法等。它们的特点是吸收速率快、生产能力大、同时脱硫剂还可以再生循环使用，操作连续方便，因此，用于原料气中硫化氢含量较高的气体脱硫。目前较多的采用ADA法、PDS</a:t>
            </a:r>
            <a:r>
              <a:rPr lang="zh-CN" altLang="en-US" sz="2400" dirty="0" smtClean="0"/>
              <a:t>法</a:t>
            </a:r>
            <a:r>
              <a:rPr lang="zh-CN" altLang="en-US" sz="2400" dirty="0"/>
              <a:t>和</a:t>
            </a:r>
            <a:r>
              <a:rPr lang="zh-CN" altLang="en-US" sz="2400" dirty="0" smtClean="0"/>
              <a:t>栲胶</a:t>
            </a:r>
            <a:r>
              <a:rPr lang="zh-CN" altLang="en-US" sz="2400" dirty="0" smtClean="0"/>
              <a:t>法脱硫。</a:t>
            </a:r>
            <a:endParaRPr lang="en-US" altLang="zh-CN" sz="2400" dirty="0" smtClean="0"/>
          </a:p>
          <a:p>
            <a:r>
              <a:rPr lang="zh-CN" altLang="en-US" sz="2400" dirty="0" smtClean="0"/>
              <a:t>        优点：脱硫剂是便于输送的液体，可再生、效率高并能回收硫磺，构成一个连续的脱硫系统。</a:t>
            </a:r>
            <a:endParaRPr lang="en-US" altLang="zh-CN" sz="2400" dirty="0" smtClean="0"/>
          </a:p>
          <a:p>
            <a:r>
              <a:rPr lang="zh-CN" altLang="en-US" sz="2400" dirty="0" smtClean="0"/>
              <a:t>        缺点：净化度不高，主要用于脱除原料气中的硫化氢。</a:t>
            </a:r>
            <a:endParaRPr lang="en-US" altLang="zh-CN" sz="2400" dirty="0" smtClean="0"/>
          </a:p>
          <a:p>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2984"/>
            <a:ext cx="8929718" cy="5459956"/>
          </a:xfrm>
          <a:prstGeom prst="rect">
            <a:avLst/>
          </a:prstGeom>
          <a:noFill/>
        </p:spPr>
        <p:txBody>
          <a:bodyPr wrap="square" rtlCol="0">
            <a:spAutoFit/>
          </a:bodyPr>
          <a:lstStyle/>
          <a:p>
            <a:pPr lvl="1">
              <a:lnSpc>
                <a:spcPct val="80000"/>
              </a:lnSpc>
            </a:pPr>
            <a:r>
              <a:rPr lang="zh-CN" altLang="en-US" sz="2400" b="1" dirty="0" smtClean="0"/>
              <a:t>(1) ADA法</a:t>
            </a:r>
          </a:p>
          <a:p>
            <a:pPr eaLnBrk="1" hangingPunct="1">
              <a:lnSpc>
                <a:spcPct val="80000"/>
              </a:lnSpc>
            </a:pPr>
            <a:r>
              <a:rPr lang="zh-CN" altLang="en-US" sz="2400" dirty="0" smtClean="0"/>
              <a:t>       国内普遍应用于市民用煤气净化工艺中，脱硫效率在98％以上。其缺点是：悬浮液的硫磺颗粒小，回收困难。脱硫废液处理困难，国内工业化装置多采用提盐工艺，但流程长、操作复杂、能耗高、操作环境恶劣、劳动强度大、所得盐类产品如硫氰酸钠和硫代硫酸钠品位不高,经济效益差，易造成二次污染；有细菌积累；腐蚀严重</a:t>
            </a:r>
            <a:r>
              <a:rPr lang="zh-CN" altLang="en-US" sz="2400" b="1" dirty="0" smtClean="0"/>
              <a:t>。</a:t>
            </a:r>
            <a:endParaRPr lang="en-US" altLang="zh-CN" sz="2400" b="1" dirty="0" smtClean="0"/>
          </a:p>
          <a:p>
            <a:pPr eaLnBrk="1" hangingPunct="1">
              <a:lnSpc>
                <a:spcPct val="80000"/>
              </a:lnSpc>
            </a:pPr>
            <a:r>
              <a:rPr lang="en-US" altLang="zh-CN" sz="2400" b="1" dirty="0" smtClean="0"/>
              <a:t>     </a:t>
            </a:r>
            <a:r>
              <a:rPr lang="zh-CN" altLang="en-US" sz="2800" b="1" dirty="0" smtClean="0"/>
              <a:t> (</a:t>
            </a:r>
            <a:r>
              <a:rPr lang="zh-CN" altLang="en-US" sz="2400" b="1" dirty="0" smtClean="0"/>
              <a:t>2) PDS法</a:t>
            </a:r>
          </a:p>
          <a:p>
            <a:pPr eaLnBrk="1" hangingPunct="1">
              <a:lnSpc>
                <a:spcPct val="80000"/>
              </a:lnSpc>
            </a:pPr>
            <a:r>
              <a:rPr lang="zh-CN" altLang="en-US" sz="2400" dirty="0" smtClean="0"/>
              <a:t>        PDS法由我国自主开发，是以双核酞菁钴磺酸盐为脱硫催化剂的脱硫方法。PDS催化活性好、用量小、无毒。其工艺特点是：脱硫脱氰能力优于ADA溶液；抗中毒能力强，对设备的腐蚀性小；易再生，易分离单质硫，回收率高，有机硫脱除率在50％以上；可单独使用，不加钒，无废液排出；无堵塔，脱硫成本只有ADA法的300左右，运行经济，是非常具有竞争力的方法。当PDS质量浓度大于3.0x10</a:t>
            </a:r>
            <a:r>
              <a:rPr lang="zh-CN" altLang="en-US" sz="2400" baseline="30000" dirty="0" smtClean="0"/>
              <a:t>-6</a:t>
            </a:r>
            <a:r>
              <a:rPr lang="zh-CN" altLang="en-US" sz="2400" dirty="0" smtClean="0"/>
              <a:t>时，脱硫效率可达98％以上[8]。PDS脱硫催化剂具有较高的硫容，适用于高硫焦炉煤气的初脱硫，但不适用于精脱硫。该方法碱耗低，副盐硫氰酸钠和硫代硫酸钠提取方便、质量优。</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142984"/>
            <a:ext cx="8786874" cy="4081117"/>
          </a:xfrm>
          <a:prstGeom prst="rect">
            <a:avLst/>
          </a:prstGeom>
          <a:noFill/>
        </p:spPr>
        <p:txBody>
          <a:bodyPr wrap="square" rtlCol="0">
            <a:spAutoFit/>
          </a:bodyPr>
          <a:lstStyle/>
          <a:p>
            <a:pPr eaLnBrk="1" hangingPunct="1">
              <a:lnSpc>
                <a:spcPct val="90000"/>
              </a:lnSpc>
            </a:pPr>
            <a:r>
              <a:rPr lang="zh-CN" altLang="en-US" sz="2400" b="1" dirty="0" smtClean="0"/>
              <a:t>(3)栲胶法(TV法)</a:t>
            </a:r>
          </a:p>
          <a:p>
            <a:pPr eaLnBrk="1" hangingPunct="1">
              <a:lnSpc>
                <a:spcPct val="90000"/>
              </a:lnSpc>
            </a:pPr>
            <a:r>
              <a:rPr lang="zh-CN" altLang="en-US" sz="2400" dirty="0" smtClean="0"/>
              <a:t>        简介：栲胶法由我国自主开发，是目前国内使用较多的脱硫方法之一。原理是以栲胶为主催化剂，湿式二元氧化脱硫法以栲胶的碱性氧化降解物为中间载氧体，并作为钒的络合剂与碱钒配成水溶液，将气态硫化氢吸收并转化为单质硫。</a:t>
            </a:r>
          </a:p>
          <a:p>
            <a:pPr eaLnBrk="1" hangingPunct="1">
              <a:lnSpc>
                <a:spcPct val="90000"/>
              </a:lnSpc>
            </a:pPr>
            <a:r>
              <a:rPr lang="zh-CN" altLang="en-US" sz="2400" dirty="0" smtClean="0"/>
              <a:t>       特点：硫容高、副反应少、传质速率快、脱硫效率高且稳定、原料消耗低、腐蚀轻、硫回收率高等，在管理、脱硫液组分含量、溶液循环量及设备满足工艺要求的情况下，栲胶脱硫不易堵塞设备、管道。栲胶法的操作弹性大；栲胶资源丰富，价廉易得；脱硫效率达99％以上。栲胶需要熟化预处理，因此栲胶质量及其配制方法得当与否是决定栲胶法使用效果的主要因素。因此栲胶法优于PDS法。</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091" y="1340768"/>
            <a:ext cx="4608512" cy="769441"/>
          </a:xfrm>
          <a:prstGeom prst="rect">
            <a:avLst/>
          </a:prstGeom>
          <a:noFill/>
        </p:spPr>
        <p:txBody>
          <a:bodyPr wrap="square" rtlCol="0">
            <a:spAutoFit/>
          </a:bodyPr>
          <a:lstStyle/>
          <a:p>
            <a:r>
              <a:rPr lang="zh-CN" altLang="en-US" sz="4400" b="1" dirty="0" smtClean="0">
                <a:solidFill>
                  <a:srgbClr val="FF0000"/>
                </a:solidFill>
              </a:rPr>
              <a:t>三、研究内容</a:t>
            </a:r>
            <a:endParaRPr lang="zh-CN" altLang="en-US" sz="4400" b="1" dirty="0">
              <a:solidFill>
                <a:srgbClr val="FF0000"/>
              </a:solidFill>
            </a:endParaRPr>
          </a:p>
        </p:txBody>
      </p:sp>
      <p:sp>
        <p:nvSpPr>
          <p:cNvPr id="3" name="TextBox 2"/>
          <p:cNvSpPr txBox="1"/>
          <p:nvPr/>
        </p:nvSpPr>
        <p:spPr>
          <a:xfrm>
            <a:off x="1763688" y="2564904"/>
            <a:ext cx="4680520" cy="3785652"/>
          </a:xfrm>
          <a:prstGeom prst="rect">
            <a:avLst/>
          </a:prstGeom>
          <a:noFill/>
        </p:spPr>
        <p:txBody>
          <a:bodyPr wrap="square" rtlCol="0">
            <a:spAutoFit/>
          </a:bodyPr>
          <a:lstStyle/>
          <a:p>
            <a:r>
              <a:rPr lang="en-US" altLang="zh-CN" sz="6000" dirty="0" smtClean="0"/>
              <a:t>· </a:t>
            </a:r>
            <a:r>
              <a:rPr lang="zh-CN" altLang="en-US" sz="6000" dirty="0" smtClean="0"/>
              <a:t>工艺流程</a:t>
            </a:r>
            <a:endParaRPr lang="en-US" altLang="zh-CN" sz="6000" dirty="0" smtClean="0"/>
          </a:p>
          <a:p>
            <a:r>
              <a:rPr lang="en-US" altLang="zh-CN" sz="6000" dirty="0" smtClean="0"/>
              <a:t>· </a:t>
            </a:r>
            <a:r>
              <a:rPr lang="zh-CN" altLang="en-US" sz="6000" dirty="0" smtClean="0"/>
              <a:t>物料衡算</a:t>
            </a:r>
            <a:endParaRPr lang="en-US" altLang="zh-CN" sz="6000" dirty="0" smtClean="0"/>
          </a:p>
          <a:p>
            <a:r>
              <a:rPr lang="en-US" altLang="zh-CN" sz="6000" dirty="0" smtClean="0"/>
              <a:t>· </a:t>
            </a:r>
            <a:r>
              <a:rPr lang="zh-CN" altLang="en-US" sz="6000" dirty="0" smtClean="0"/>
              <a:t>热量衡算</a:t>
            </a:r>
            <a:endParaRPr lang="en-US" altLang="zh-CN" sz="6000" dirty="0" smtClean="0"/>
          </a:p>
          <a:p>
            <a:r>
              <a:rPr lang="en-US" altLang="zh-CN" sz="6000" dirty="0" smtClean="0"/>
              <a:t>· </a:t>
            </a:r>
            <a:r>
              <a:rPr lang="zh-CN" altLang="en-US" sz="6000" dirty="0" smtClean="0"/>
              <a:t>设备选型</a:t>
            </a:r>
            <a:endParaRPr lang="zh-CN" altLang="en-US" sz="6000" dirty="0"/>
          </a:p>
        </p:txBody>
      </p:sp>
    </p:spTree>
    <p:extLst>
      <p:ext uri="{BB962C8B-B14F-4D97-AF65-F5344CB8AC3E}">
        <p14:creationId xmlns:p14="http://schemas.microsoft.com/office/powerpoint/2010/main" val="2301352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1250311"/>
            <a:ext cx="8643998" cy="5607689"/>
          </a:xfrm>
          <a:prstGeom prst="rect">
            <a:avLst/>
          </a:prstGeom>
          <a:noFill/>
        </p:spPr>
        <p:txBody>
          <a:bodyPr wrap="square" rtlCol="0">
            <a:spAutoFit/>
          </a:bodyPr>
          <a:lstStyle/>
          <a:p>
            <a:pPr eaLnBrk="1" hangingPunct="1">
              <a:lnSpc>
                <a:spcPct val="80000"/>
              </a:lnSpc>
            </a:pPr>
            <a:r>
              <a:rPr lang="zh-CN" altLang="en-US" sz="2800" dirty="0" smtClean="0"/>
              <a:t>栲胶脱硫原理如下：栲胶溶液在碱性条件下通入空气使丹宁降解，然后进行脱硫和再生。</a:t>
            </a:r>
          </a:p>
          <a:p>
            <a:pPr eaLnBrk="1" hangingPunct="1">
              <a:lnSpc>
                <a:spcPct val="80000"/>
              </a:lnSpc>
            </a:pPr>
            <a:r>
              <a:rPr lang="zh-CN" altLang="en-US" sz="2800" dirty="0" smtClean="0"/>
              <a:t>① 化学吸收</a:t>
            </a:r>
          </a:p>
          <a:p>
            <a:pPr eaLnBrk="1" hangingPunct="1">
              <a:lnSpc>
                <a:spcPct val="80000"/>
              </a:lnSpc>
            </a:pPr>
            <a:r>
              <a:rPr lang="zh-CN" altLang="en-US" sz="2800" dirty="0" smtClean="0"/>
              <a:t> Na</a:t>
            </a:r>
            <a:r>
              <a:rPr lang="zh-CN" altLang="en-US" sz="2800" baseline="-25000" dirty="0" smtClean="0"/>
              <a:t>2</a:t>
            </a:r>
            <a:r>
              <a:rPr lang="zh-CN" altLang="en-US" sz="2800" dirty="0" smtClean="0"/>
              <a:t>CO</a:t>
            </a:r>
            <a:r>
              <a:rPr lang="zh-CN" altLang="en-US" sz="2800" baseline="-25000" dirty="0" smtClean="0"/>
              <a:t>3</a:t>
            </a:r>
            <a:r>
              <a:rPr lang="zh-CN" altLang="en-US" sz="2800" dirty="0" smtClean="0"/>
              <a:t>+H</a:t>
            </a:r>
            <a:r>
              <a:rPr lang="zh-CN" altLang="en-US" sz="2800" baseline="-25000" dirty="0" smtClean="0"/>
              <a:t>2</a:t>
            </a:r>
            <a:r>
              <a:rPr lang="zh-CN" altLang="en-US" sz="2800" dirty="0" smtClean="0"/>
              <a:t>S→ NaHCO</a:t>
            </a:r>
            <a:r>
              <a:rPr lang="zh-CN" altLang="en-US" sz="2800" baseline="-25000" dirty="0" smtClean="0"/>
              <a:t>3</a:t>
            </a:r>
            <a:r>
              <a:rPr lang="zh-CN" altLang="en-US" sz="2800" dirty="0" smtClean="0"/>
              <a:t>+ NaHS</a:t>
            </a:r>
          </a:p>
          <a:p>
            <a:pPr eaLnBrk="1" hangingPunct="1">
              <a:lnSpc>
                <a:spcPct val="80000"/>
              </a:lnSpc>
            </a:pPr>
            <a:r>
              <a:rPr lang="zh-CN" altLang="en-US" sz="2800" dirty="0" smtClean="0"/>
              <a:t>② 元素硫的析出：</a:t>
            </a:r>
          </a:p>
          <a:p>
            <a:pPr eaLnBrk="1" hangingPunct="1">
              <a:lnSpc>
                <a:spcPct val="80000"/>
              </a:lnSpc>
            </a:pPr>
            <a:r>
              <a:rPr lang="zh-CN" altLang="en-US" sz="2800" dirty="0" smtClean="0"/>
              <a:t> 2NaHS+4NaVO</a:t>
            </a:r>
            <a:r>
              <a:rPr lang="zh-CN" altLang="en-US" sz="2800" baseline="-25000" dirty="0" smtClean="0"/>
              <a:t>3</a:t>
            </a:r>
            <a:r>
              <a:rPr lang="zh-CN" altLang="en-US" sz="2800" dirty="0" smtClean="0"/>
              <a:t>+H2O→Na</a:t>
            </a:r>
            <a:r>
              <a:rPr lang="zh-CN" altLang="en-US" sz="2800" baseline="-25000" dirty="0" smtClean="0"/>
              <a:t>2</a:t>
            </a:r>
            <a:r>
              <a:rPr lang="zh-CN" altLang="en-US" sz="2800" dirty="0" smtClean="0"/>
              <a:t>V</a:t>
            </a:r>
            <a:r>
              <a:rPr lang="zh-CN" altLang="en-US" sz="2800" baseline="-25000" dirty="0" smtClean="0"/>
              <a:t>4</a:t>
            </a:r>
            <a:r>
              <a:rPr lang="zh-CN" altLang="en-US" sz="2800" dirty="0" smtClean="0"/>
              <a:t>O</a:t>
            </a:r>
            <a:r>
              <a:rPr lang="zh-CN" altLang="en-US" sz="2800" baseline="-25000" dirty="0" smtClean="0"/>
              <a:t>9</a:t>
            </a:r>
            <a:r>
              <a:rPr lang="zh-CN" altLang="en-US" sz="2800" dirty="0" smtClean="0"/>
              <a:t>+4NaOH+2S↓</a:t>
            </a:r>
          </a:p>
          <a:p>
            <a:pPr eaLnBrk="1" hangingPunct="1">
              <a:lnSpc>
                <a:spcPct val="80000"/>
              </a:lnSpc>
            </a:pPr>
            <a:r>
              <a:rPr lang="zh-CN" altLang="en-US" sz="2800" dirty="0" smtClean="0"/>
              <a:t>③ 氧化剂的再生</a:t>
            </a:r>
          </a:p>
          <a:p>
            <a:pPr eaLnBrk="1" hangingPunct="1">
              <a:lnSpc>
                <a:spcPct val="80000"/>
              </a:lnSpc>
            </a:pPr>
            <a:r>
              <a:rPr lang="zh-CN" altLang="en-US" sz="2800" dirty="0" smtClean="0"/>
              <a:t>Na</a:t>
            </a:r>
            <a:r>
              <a:rPr lang="zh-CN" altLang="en-US" sz="2800" baseline="-25000" dirty="0" smtClean="0"/>
              <a:t>2</a:t>
            </a:r>
            <a:r>
              <a:rPr lang="zh-CN" altLang="en-US" sz="2800" dirty="0" smtClean="0"/>
              <a:t>V</a:t>
            </a:r>
            <a:r>
              <a:rPr lang="zh-CN" altLang="en-US" sz="2800" baseline="-25000" dirty="0" smtClean="0"/>
              <a:t>4</a:t>
            </a:r>
            <a:r>
              <a:rPr lang="zh-CN" altLang="en-US" sz="2800" dirty="0" smtClean="0"/>
              <a:t>O</a:t>
            </a:r>
            <a:r>
              <a:rPr lang="zh-CN" altLang="en-US" sz="2800" baseline="-25000" dirty="0" smtClean="0"/>
              <a:t>9</a:t>
            </a:r>
            <a:r>
              <a:rPr lang="zh-CN" altLang="en-US" sz="2800" dirty="0" smtClean="0"/>
              <a:t> + 2栲胶（氧化）+ 2NaOH +H</a:t>
            </a:r>
            <a:r>
              <a:rPr lang="zh-CN" altLang="en-US" sz="2800" baseline="-25000" dirty="0" smtClean="0"/>
              <a:t>2</a:t>
            </a:r>
            <a:r>
              <a:rPr lang="zh-CN" altLang="en-US" sz="2800" dirty="0" smtClean="0"/>
              <a:t>O→4NaVO</a:t>
            </a:r>
            <a:r>
              <a:rPr lang="zh-CN" altLang="en-US" sz="2800" baseline="-25000" dirty="0" smtClean="0"/>
              <a:t>3</a:t>
            </a:r>
            <a:r>
              <a:rPr lang="zh-CN" altLang="en-US" sz="2800" dirty="0" smtClean="0"/>
              <a:t>+2栲胶（还原）</a:t>
            </a:r>
          </a:p>
          <a:p>
            <a:pPr eaLnBrk="1" hangingPunct="1">
              <a:lnSpc>
                <a:spcPct val="80000"/>
              </a:lnSpc>
            </a:pPr>
            <a:r>
              <a:rPr lang="zh-CN" altLang="en-US" sz="2800" dirty="0" smtClean="0"/>
              <a:t> ④载氧体（栲胶）的再生</a:t>
            </a:r>
          </a:p>
          <a:p>
            <a:pPr eaLnBrk="1" hangingPunct="1">
              <a:lnSpc>
                <a:spcPct val="80000"/>
              </a:lnSpc>
            </a:pPr>
            <a:r>
              <a:rPr lang="zh-CN" altLang="en-US" sz="2800" dirty="0" smtClean="0"/>
              <a:t>栲胶（还原）+ O</a:t>
            </a:r>
            <a:r>
              <a:rPr lang="zh-CN" altLang="en-US" sz="2800" baseline="-25000" dirty="0" smtClean="0"/>
              <a:t>2</a:t>
            </a:r>
            <a:r>
              <a:rPr lang="zh-CN" altLang="en-US" sz="2800" dirty="0" smtClean="0"/>
              <a:t>→栲胶（氧化）+H</a:t>
            </a:r>
            <a:r>
              <a:rPr lang="zh-CN" altLang="en-US" sz="2800" baseline="-25000" dirty="0" smtClean="0"/>
              <a:t>2</a:t>
            </a:r>
            <a:r>
              <a:rPr lang="zh-CN" altLang="en-US" sz="2800" dirty="0" smtClean="0"/>
              <a:t>O  </a:t>
            </a:r>
            <a:endParaRPr lang="en-US" altLang="zh-CN" sz="2800" dirty="0" smtClean="0"/>
          </a:p>
          <a:p>
            <a:pPr eaLnBrk="1" hangingPunct="1">
              <a:lnSpc>
                <a:spcPct val="80000"/>
              </a:lnSpc>
            </a:pPr>
            <a:r>
              <a:rPr lang="zh-CN" altLang="en-US" sz="2800" dirty="0" smtClean="0">
                <a:solidFill>
                  <a:srgbClr val="FF0000"/>
                </a:solidFill>
              </a:rPr>
              <a:t> </a:t>
            </a:r>
            <a:endParaRPr lang="en-US" altLang="zh-CN" sz="2800" dirty="0" smtClean="0">
              <a:solidFill>
                <a:srgbClr val="FF0000"/>
              </a:solidFill>
            </a:endParaRPr>
          </a:p>
          <a:p>
            <a:pPr eaLnBrk="1" hangingPunct="1">
              <a:lnSpc>
                <a:spcPct val="80000"/>
              </a:lnSpc>
            </a:pPr>
            <a:r>
              <a:rPr lang="zh-CN" altLang="en-US" sz="2800" dirty="0" smtClean="0"/>
              <a:t>结论：通过对比国内外合成氨脱硫的方法，选取栲胶法去除硫化氢，从而避免造成设备腐蚀，填料堵塞，能使甲烷化、合成催化剂积累性永久中毒失活，因此此种方法是目前最合适的。</a:t>
            </a:r>
          </a:p>
        </p:txBody>
      </p:sp>
      <p:sp>
        <p:nvSpPr>
          <p:cNvPr id="6" name="TextBox 5"/>
          <p:cNvSpPr txBox="1"/>
          <p:nvPr/>
        </p:nvSpPr>
        <p:spPr>
          <a:xfrm>
            <a:off x="142844" y="572468"/>
            <a:ext cx="5005790" cy="646331"/>
          </a:xfrm>
          <a:prstGeom prst="rect">
            <a:avLst/>
          </a:prstGeom>
          <a:noFill/>
        </p:spPr>
        <p:txBody>
          <a:bodyPr wrap="square" rtlCol="0">
            <a:spAutoFit/>
          </a:bodyPr>
          <a:lstStyle/>
          <a:p>
            <a:r>
              <a:rPr lang="zh-CN" altLang="en-US" sz="3600" b="1" dirty="0" smtClean="0">
                <a:solidFill>
                  <a:srgbClr val="FF0000"/>
                </a:solidFill>
              </a:rPr>
              <a:t>栲胶法脱硫工艺原理</a:t>
            </a:r>
            <a:endParaRPr lang="zh-CN" altLang="en-US" sz="3600" b="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67</TotalTime>
  <Words>1920</Words>
  <Application>Microsoft Office PowerPoint</Application>
  <PresentationFormat>全屏显示(4:3)</PresentationFormat>
  <Paragraphs>127</Paragraphs>
  <Slides>18</Slides>
  <Notes>1</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微软系统</dc:creator>
  <cp:lastModifiedBy>AutoBVT</cp:lastModifiedBy>
  <cp:revision>255</cp:revision>
  <dcterms:created xsi:type="dcterms:W3CDTF">2012-03-26T14:39:00Z</dcterms:created>
  <dcterms:modified xsi:type="dcterms:W3CDTF">2017-05-26T13:19:41Z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