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72" r:id="rId11"/>
    <p:sldId id="273" r:id="rId12"/>
    <p:sldId id="260" r:id="rId13"/>
    <p:sldId id="261" r:id="rId14"/>
    <p:sldId id="274" r:id="rId15"/>
    <p:sldId id="275" r:id="rId16"/>
    <p:sldId id="262" r:id="rId17"/>
    <p:sldId id="271" r:id="rId18"/>
    <p:sldId id="26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00"/>
    <a:srgbClr val="FFCC99"/>
    <a:srgbClr val="666699"/>
    <a:srgbClr val="008080"/>
    <a:srgbClr val="0000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4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91A36-F8BF-415A-A7A1-78ED3564C896}" type="doc">
      <dgm:prSet loTypeId="urn:microsoft.com/office/officeart/2005/8/layout/vList5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172A57BE-469D-43D6-B6D2-28F53DB53229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农药方面</a:t>
          </a:r>
        </a:p>
      </dgm:t>
    </dgm:pt>
    <dgm:pt modelId="{0E6A44CE-45A6-45D4-BA34-3EACBB9DDFBA}" type="parTrans" cxnId="{FE74380B-82EC-44B9-81DE-699BE082B417}">
      <dgm:prSet/>
      <dgm:spPr/>
      <dgm:t>
        <a:bodyPr/>
        <a:lstStyle/>
        <a:p>
          <a:endParaRPr lang="zh-CN" altLang="en-US"/>
        </a:p>
      </dgm:t>
    </dgm:pt>
    <dgm:pt modelId="{D5E6C768-B541-4125-90BC-12A0EA766141}" type="sibTrans" cxnId="{FE74380B-82EC-44B9-81DE-699BE082B417}">
      <dgm:prSet/>
      <dgm:spPr/>
      <dgm:t>
        <a:bodyPr/>
        <a:lstStyle/>
        <a:p>
          <a:endParaRPr lang="zh-CN" altLang="en-US"/>
        </a:p>
      </dgm:t>
    </dgm:pt>
    <dgm:pt modelId="{F7D0760A-3ABC-4933-80A2-920029D9AA26}">
      <dgm:prSet phldrT="[文本]" custT="1"/>
      <dgm:spPr/>
      <dgm:t>
        <a:bodyPr/>
        <a:lstStyle/>
        <a:p>
          <a:r>
            <a:rPr lang="zh-CN" altLang="en-US" sz="2400" b="0" i="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是杀螨剂双甲脒和除草剂</a:t>
          </a:r>
          <a:r>
            <a:rPr lang="zh-CN" altLang="en-US" sz="2400" b="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双唑草腈</a:t>
          </a:r>
          <a:r>
            <a:rPr lang="zh-CN" altLang="en-US" sz="2400" b="0" i="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的中间体</a:t>
          </a:r>
          <a:r>
            <a:rPr lang="zh-CN" sz="2000" b="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［</a:t>
          </a:r>
          <a:r>
            <a:rPr lang="en-US" sz="2000" b="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3</a:t>
          </a:r>
          <a:r>
            <a:rPr lang="zh-CN" sz="2000" b="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］</a:t>
          </a:r>
          <a:endParaRPr lang="zh-CN" altLang="en-US" sz="2000" b="0" dirty="0">
            <a:solidFill>
              <a:srgbClr val="002060"/>
            </a:solidFill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C6AF6BCD-F519-4055-A56F-14E588D13699}" type="parTrans" cxnId="{6CD886CE-06BF-40C1-9109-63E211C52039}">
      <dgm:prSet/>
      <dgm:spPr/>
      <dgm:t>
        <a:bodyPr/>
        <a:lstStyle/>
        <a:p>
          <a:endParaRPr lang="zh-CN" altLang="en-US"/>
        </a:p>
      </dgm:t>
    </dgm:pt>
    <dgm:pt modelId="{6ED75E56-F01F-4573-A689-9267A1A83BA6}" type="sibTrans" cxnId="{6CD886CE-06BF-40C1-9109-63E211C52039}">
      <dgm:prSet/>
      <dgm:spPr/>
      <dgm:t>
        <a:bodyPr/>
        <a:lstStyle/>
        <a:p>
          <a:endParaRPr lang="zh-CN" altLang="en-US"/>
        </a:p>
      </dgm:t>
    </dgm:pt>
    <dgm:pt modelId="{FF63E677-612A-42B5-BDB5-8B1CDD82D836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医药方面</a:t>
          </a:r>
          <a:endParaRPr lang="zh-CN" altLang="en-US" dirty="0">
            <a:solidFill>
              <a:srgbClr val="002060"/>
            </a:solidFill>
          </a:endParaRPr>
        </a:p>
      </dgm:t>
    </dgm:pt>
    <dgm:pt modelId="{D00301AE-195B-4057-B68D-3C0E33DDC8F7}" type="parTrans" cxnId="{4368002D-A69F-4B31-9CD6-4C0CB4602D9D}">
      <dgm:prSet/>
      <dgm:spPr/>
      <dgm:t>
        <a:bodyPr/>
        <a:lstStyle/>
        <a:p>
          <a:endParaRPr lang="zh-CN" altLang="en-US"/>
        </a:p>
      </dgm:t>
    </dgm:pt>
    <dgm:pt modelId="{509E10BA-C4F2-4477-8A12-979EED358CB0}" type="sibTrans" cxnId="{4368002D-A69F-4B31-9CD6-4C0CB4602D9D}">
      <dgm:prSet/>
      <dgm:spPr/>
      <dgm:t>
        <a:bodyPr/>
        <a:lstStyle/>
        <a:p>
          <a:endParaRPr lang="zh-CN" altLang="en-US"/>
        </a:p>
      </dgm:t>
    </dgm:pt>
    <dgm:pt modelId="{81D3C64D-FB11-48B4-9E09-DD88BBED4D3A}">
      <dgm:prSet phldrT="[文本]" custT="1"/>
      <dgm:spPr/>
      <dgm:t>
        <a:bodyPr/>
        <a:lstStyle/>
        <a:p>
          <a:r>
            <a:rPr lang="zh-CN" altLang="en-US" sz="2400" b="0" i="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是抗疟药物氯喹和喹哌等的合成原料</a:t>
          </a:r>
          <a:r>
            <a:rPr lang="zh-CN" sz="1600" b="0" baseline="30000" dirty="0">
              <a:solidFill>
                <a:srgbClr val="002060"/>
              </a:solidFill>
            </a:rPr>
            <a:t>［</a:t>
          </a:r>
          <a:r>
            <a:rPr lang="en-US" altLang="zh-CN" sz="1600" b="0" baseline="30000" dirty="0">
              <a:solidFill>
                <a:srgbClr val="002060"/>
              </a:solidFill>
            </a:rPr>
            <a:t>2</a:t>
          </a:r>
          <a:r>
            <a:rPr lang="zh-CN" sz="1600" baseline="30000" dirty="0">
              <a:solidFill>
                <a:srgbClr val="002060"/>
              </a:solidFill>
            </a:rPr>
            <a:t>］</a:t>
          </a:r>
          <a:endParaRPr lang="zh-CN" altLang="en-US" sz="1600" b="1" i="0" dirty="0">
            <a:solidFill>
              <a:srgbClr val="002060"/>
            </a:solidFill>
          </a:endParaRPr>
        </a:p>
      </dgm:t>
    </dgm:pt>
    <dgm:pt modelId="{C6F625C2-6F03-45EC-BD42-E3C36B9D994F}" type="parTrans" cxnId="{F493BF62-7EBC-4FBA-B298-F19E43BCEF40}">
      <dgm:prSet/>
      <dgm:spPr/>
      <dgm:t>
        <a:bodyPr/>
        <a:lstStyle/>
        <a:p>
          <a:endParaRPr lang="zh-CN" altLang="en-US"/>
        </a:p>
      </dgm:t>
    </dgm:pt>
    <dgm:pt modelId="{CB401B4D-F9C2-4AB3-B7DC-7A47F8855E3C}" type="sibTrans" cxnId="{F493BF62-7EBC-4FBA-B298-F19E43BCEF40}">
      <dgm:prSet/>
      <dgm:spPr/>
      <dgm:t>
        <a:bodyPr/>
        <a:lstStyle/>
        <a:p>
          <a:endParaRPr lang="zh-CN" altLang="en-US"/>
        </a:p>
      </dgm:t>
    </dgm:pt>
    <dgm:pt modelId="{7E585ED7-0728-4CCD-BCF7-30E0E6F8CC0D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染料方面</a:t>
          </a:r>
        </a:p>
      </dgm:t>
    </dgm:pt>
    <dgm:pt modelId="{A8614A9F-C6E7-4394-B4A6-D7E6A1E75AC9}" type="parTrans" cxnId="{D5EE48E4-90F4-47DD-83F2-C762D5788353}">
      <dgm:prSet/>
      <dgm:spPr/>
      <dgm:t>
        <a:bodyPr/>
        <a:lstStyle/>
        <a:p>
          <a:endParaRPr lang="zh-CN" altLang="en-US"/>
        </a:p>
      </dgm:t>
    </dgm:pt>
    <dgm:pt modelId="{6BE92BEB-3285-4684-8073-14F11DAC931A}" type="sibTrans" cxnId="{D5EE48E4-90F4-47DD-83F2-C762D5788353}">
      <dgm:prSet/>
      <dgm:spPr/>
      <dgm:t>
        <a:bodyPr/>
        <a:lstStyle/>
        <a:p>
          <a:endParaRPr lang="zh-CN" altLang="en-US"/>
        </a:p>
      </dgm:t>
    </dgm:pt>
    <dgm:pt modelId="{355A7D7E-7987-4CF4-811E-216E6106E81D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感光材料</a:t>
          </a:r>
        </a:p>
      </dgm:t>
    </dgm:pt>
    <dgm:pt modelId="{D3AB03F9-A086-4246-80A8-197D3699F9FA}" type="parTrans" cxnId="{4464B6FE-C0E6-437D-93E7-368BE348B579}">
      <dgm:prSet/>
      <dgm:spPr/>
      <dgm:t>
        <a:bodyPr/>
        <a:lstStyle/>
        <a:p>
          <a:endParaRPr lang="zh-CN" altLang="en-US"/>
        </a:p>
      </dgm:t>
    </dgm:pt>
    <dgm:pt modelId="{D9CA8223-2ACB-4BA2-8C9E-5A18B974CE56}" type="sibTrans" cxnId="{4464B6FE-C0E6-437D-93E7-368BE348B579}">
      <dgm:prSet/>
      <dgm:spPr/>
      <dgm:t>
        <a:bodyPr/>
        <a:lstStyle/>
        <a:p>
          <a:endParaRPr lang="zh-CN" altLang="en-US"/>
        </a:p>
      </dgm:t>
    </dgm:pt>
    <dgm:pt modelId="{ED957B27-2449-4E9A-8A3B-FB920B959BE2}">
      <dgm:prSet phldrT="[文本]" custT="1"/>
      <dgm:spPr/>
      <dgm:t>
        <a:bodyPr/>
        <a:lstStyle/>
        <a:p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广泛用于照相药品及彩电电影胶片等</a:t>
          </a:r>
          <a:r>
            <a:rPr lang="zh-CN" sz="1600" kern="1200" baseline="30000" dirty="0">
              <a:solidFill>
                <a:srgbClr val="002060"/>
              </a:solidFill>
            </a:rPr>
            <a:t>［</a:t>
          </a:r>
          <a:r>
            <a:rPr lang="en-US" sz="1600" kern="1200" baseline="30000" dirty="0">
              <a:solidFill>
                <a:srgbClr val="002060"/>
              </a:solidFill>
            </a:rPr>
            <a:t>4</a:t>
          </a:r>
          <a:r>
            <a:rPr lang="zh-CN" sz="1600" kern="1200" baseline="30000" dirty="0">
              <a:solidFill>
                <a:srgbClr val="002060"/>
              </a:solidFill>
            </a:rPr>
            <a:t>］</a:t>
          </a:r>
          <a:endParaRPr lang="zh-CN" altLang="en-US" sz="1600" kern="1200" dirty="0">
            <a:solidFill>
              <a:srgbClr val="002060"/>
            </a:solidFill>
          </a:endParaRPr>
        </a:p>
      </dgm:t>
    </dgm:pt>
    <dgm:pt modelId="{F4D485D9-C8D4-4446-8C90-8D0DF48213EB}" type="parTrans" cxnId="{110A04A5-71F6-4E69-852D-736894D4A2A3}">
      <dgm:prSet/>
      <dgm:spPr/>
      <dgm:t>
        <a:bodyPr/>
        <a:lstStyle/>
        <a:p>
          <a:endParaRPr lang="zh-CN" altLang="en-US"/>
        </a:p>
      </dgm:t>
    </dgm:pt>
    <dgm:pt modelId="{BA2FF046-B61C-45E6-AC80-2D68CA90328E}" type="sibTrans" cxnId="{110A04A5-71F6-4E69-852D-736894D4A2A3}">
      <dgm:prSet/>
      <dgm:spPr/>
      <dgm:t>
        <a:bodyPr/>
        <a:lstStyle/>
        <a:p>
          <a:endParaRPr lang="zh-CN" altLang="en-US"/>
        </a:p>
      </dgm:t>
    </dgm:pt>
    <dgm:pt modelId="{1E28F3EB-0A9E-4F3D-936D-8D0432678B8F}">
      <dgm:prSet custT="1"/>
      <dgm:spPr/>
      <dgm:t>
        <a:bodyPr/>
        <a:lstStyle/>
        <a:p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早期用于丙烯酸系纤维、次甲基类染料、花青染料等</a:t>
          </a:r>
        </a:p>
      </dgm:t>
    </dgm:pt>
    <dgm:pt modelId="{966CC197-55DC-492A-8897-E257E155BD14}" type="parTrans" cxnId="{0B88C21C-64EC-4165-8F3D-A5FB19084202}">
      <dgm:prSet/>
      <dgm:spPr/>
      <dgm:t>
        <a:bodyPr/>
        <a:lstStyle/>
        <a:p>
          <a:endParaRPr lang="zh-CN" altLang="en-US"/>
        </a:p>
      </dgm:t>
    </dgm:pt>
    <dgm:pt modelId="{08BD9B01-E577-40F7-A02E-222B396C1A84}" type="sibTrans" cxnId="{0B88C21C-64EC-4165-8F3D-A5FB19084202}">
      <dgm:prSet/>
      <dgm:spPr/>
      <dgm:t>
        <a:bodyPr/>
        <a:lstStyle/>
        <a:p>
          <a:endParaRPr lang="zh-CN" altLang="en-US"/>
        </a:p>
      </dgm:t>
    </dgm:pt>
    <dgm:pt modelId="{0C917E17-39B8-4976-8A53-B93D4D6579BB}" type="pres">
      <dgm:prSet presAssocID="{FCA91A36-F8BF-415A-A7A1-78ED3564C896}" presName="Name0" presStyleCnt="0">
        <dgm:presLayoutVars>
          <dgm:dir/>
          <dgm:animLvl val="lvl"/>
          <dgm:resizeHandles val="exact"/>
        </dgm:presLayoutVars>
      </dgm:prSet>
      <dgm:spPr/>
    </dgm:pt>
    <dgm:pt modelId="{89EDA967-7217-427E-B73A-FBE6EB25BBF3}" type="pres">
      <dgm:prSet presAssocID="{FF63E677-612A-42B5-BDB5-8B1CDD82D836}" presName="linNode" presStyleCnt="0"/>
      <dgm:spPr/>
    </dgm:pt>
    <dgm:pt modelId="{D180B79F-141F-4BEA-BCD1-64E39B3BC6E8}" type="pres">
      <dgm:prSet presAssocID="{FF63E677-612A-42B5-BDB5-8B1CDD82D836}" presName="parentText" presStyleLbl="node1" presStyleIdx="0" presStyleCnt="4" custScaleX="73293">
        <dgm:presLayoutVars>
          <dgm:chMax val="1"/>
          <dgm:bulletEnabled val="1"/>
        </dgm:presLayoutVars>
      </dgm:prSet>
      <dgm:spPr/>
    </dgm:pt>
    <dgm:pt modelId="{C59C6FAF-462F-4EDE-A5FE-C5B303FA4A51}" type="pres">
      <dgm:prSet presAssocID="{FF63E677-612A-42B5-BDB5-8B1CDD82D836}" presName="descendantText" presStyleLbl="alignAccFollowNode1" presStyleIdx="0" presStyleCnt="4" custLinFactNeighborX="-485" custLinFactNeighborY="-1543">
        <dgm:presLayoutVars>
          <dgm:bulletEnabled val="1"/>
        </dgm:presLayoutVars>
      </dgm:prSet>
      <dgm:spPr/>
    </dgm:pt>
    <dgm:pt modelId="{58B56648-D77C-4404-8CC2-5F9CD7BB4727}" type="pres">
      <dgm:prSet presAssocID="{509E10BA-C4F2-4477-8A12-979EED358CB0}" presName="sp" presStyleCnt="0"/>
      <dgm:spPr/>
    </dgm:pt>
    <dgm:pt modelId="{6715DB95-9AC4-46CF-ACC7-03EAA10779EB}" type="pres">
      <dgm:prSet presAssocID="{172A57BE-469D-43D6-B6D2-28F53DB53229}" presName="linNode" presStyleCnt="0"/>
      <dgm:spPr/>
    </dgm:pt>
    <dgm:pt modelId="{8D538107-0E12-45BA-B424-2E32FD630AB9}" type="pres">
      <dgm:prSet presAssocID="{172A57BE-469D-43D6-B6D2-28F53DB53229}" presName="parentText" presStyleLbl="node1" presStyleIdx="1" presStyleCnt="4" custScaleX="73292">
        <dgm:presLayoutVars>
          <dgm:chMax val="1"/>
          <dgm:bulletEnabled val="1"/>
        </dgm:presLayoutVars>
      </dgm:prSet>
      <dgm:spPr/>
    </dgm:pt>
    <dgm:pt modelId="{DFB218B2-C1D6-45FD-940C-089466195697}" type="pres">
      <dgm:prSet presAssocID="{172A57BE-469D-43D6-B6D2-28F53DB53229}" presName="descendantText" presStyleLbl="alignAccFollowNode1" presStyleIdx="1" presStyleCnt="4">
        <dgm:presLayoutVars>
          <dgm:bulletEnabled val="1"/>
        </dgm:presLayoutVars>
      </dgm:prSet>
      <dgm:spPr/>
    </dgm:pt>
    <dgm:pt modelId="{24DDDB3F-FA4D-462A-8E55-2DB2C545DB01}" type="pres">
      <dgm:prSet presAssocID="{D5E6C768-B541-4125-90BC-12A0EA766141}" presName="sp" presStyleCnt="0"/>
      <dgm:spPr/>
    </dgm:pt>
    <dgm:pt modelId="{508E8C91-36E7-47CD-A20F-93DE8020B250}" type="pres">
      <dgm:prSet presAssocID="{7E585ED7-0728-4CCD-BCF7-30E0E6F8CC0D}" presName="linNode" presStyleCnt="0"/>
      <dgm:spPr/>
    </dgm:pt>
    <dgm:pt modelId="{51068495-25A2-4E35-80F8-69109D5A871F}" type="pres">
      <dgm:prSet presAssocID="{7E585ED7-0728-4CCD-BCF7-30E0E6F8CC0D}" presName="parentText" presStyleLbl="node1" presStyleIdx="2" presStyleCnt="4" custScaleX="74516">
        <dgm:presLayoutVars>
          <dgm:chMax val="1"/>
          <dgm:bulletEnabled val="1"/>
        </dgm:presLayoutVars>
      </dgm:prSet>
      <dgm:spPr/>
    </dgm:pt>
    <dgm:pt modelId="{6D02D7D1-8C11-40FA-A579-3AE61416755F}" type="pres">
      <dgm:prSet presAssocID="{7E585ED7-0728-4CCD-BCF7-30E0E6F8CC0D}" presName="descendantText" presStyleLbl="alignAccFollowNode1" presStyleIdx="2" presStyleCnt="4" custLinFactNeighborX="-761" custLinFactNeighborY="4146">
        <dgm:presLayoutVars>
          <dgm:bulletEnabled val="1"/>
        </dgm:presLayoutVars>
      </dgm:prSet>
      <dgm:spPr/>
    </dgm:pt>
    <dgm:pt modelId="{047ACB79-F2A5-4EA7-AA8D-15E652A36013}" type="pres">
      <dgm:prSet presAssocID="{6BE92BEB-3285-4684-8073-14F11DAC931A}" presName="sp" presStyleCnt="0"/>
      <dgm:spPr/>
    </dgm:pt>
    <dgm:pt modelId="{046E4D79-C464-4DAA-A68F-199F6D5C14D9}" type="pres">
      <dgm:prSet presAssocID="{355A7D7E-7987-4CF4-811E-216E6106E81D}" presName="linNode" presStyleCnt="0"/>
      <dgm:spPr/>
    </dgm:pt>
    <dgm:pt modelId="{FDCD8162-A009-466D-9320-E68769591F30}" type="pres">
      <dgm:prSet presAssocID="{355A7D7E-7987-4CF4-811E-216E6106E81D}" presName="parentText" presStyleLbl="node1" presStyleIdx="3" presStyleCnt="4" custScaleX="73293">
        <dgm:presLayoutVars>
          <dgm:chMax val="1"/>
          <dgm:bulletEnabled val="1"/>
        </dgm:presLayoutVars>
      </dgm:prSet>
      <dgm:spPr/>
    </dgm:pt>
    <dgm:pt modelId="{C2CEE0B0-D5CE-4FAF-87A2-946F9A959C04}" type="pres">
      <dgm:prSet presAssocID="{355A7D7E-7987-4CF4-811E-216E6106E81D}" presName="descendantText" presStyleLbl="alignAccFollowNode1" presStyleIdx="3" presStyleCnt="4" custLinFactNeighborX="-263" custLinFactNeighborY="-1221">
        <dgm:presLayoutVars>
          <dgm:bulletEnabled val="1"/>
        </dgm:presLayoutVars>
      </dgm:prSet>
      <dgm:spPr/>
    </dgm:pt>
  </dgm:ptLst>
  <dgm:cxnLst>
    <dgm:cxn modelId="{D9999201-ABAF-42DA-A91B-E383ACCBADD7}" type="presOf" srcId="{355A7D7E-7987-4CF4-811E-216E6106E81D}" destId="{FDCD8162-A009-466D-9320-E68769591F30}" srcOrd="0" destOrd="0" presId="urn:microsoft.com/office/officeart/2005/8/layout/vList5"/>
    <dgm:cxn modelId="{4464B6FE-C0E6-437D-93E7-368BE348B579}" srcId="{FCA91A36-F8BF-415A-A7A1-78ED3564C896}" destId="{355A7D7E-7987-4CF4-811E-216E6106E81D}" srcOrd="3" destOrd="0" parTransId="{D3AB03F9-A086-4246-80A8-197D3699F9FA}" sibTransId="{D9CA8223-2ACB-4BA2-8C9E-5A18B974CE56}"/>
    <dgm:cxn modelId="{62D2C934-F05A-4332-8AC2-359E02BB1E98}" type="presOf" srcId="{1E28F3EB-0A9E-4F3D-936D-8D0432678B8F}" destId="{6D02D7D1-8C11-40FA-A579-3AE61416755F}" srcOrd="0" destOrd="0" presId="urn:microsoft.com/office/officeart/2005/8/layout/vList5"/>
    <dgm:cxn modelId="{FE74380B-82EC-44B9-81DE-699BE082B417}" srcId="{FCA91A36-F8BF-415A-A7A1-78ED3564C896}" destId="{172A57BE-469D-43D6-B6D2-28F53DB53229}" srcOrd="1" destOrd="0" parTransId="{0E6A44CE-45A6-45D4-BA34-3EACBB9DDFBA}" sibTransId="{D5E6C768-B541-4125-90BC-12A0EA766141}"/>
    <dgm:cxn modelId="{0B88C21C-64EC-4165-8F3D-A5FB19084202}" srcId="{7E585ED7-0728-4CCD-BCF7-30E0E6F8CC0D}" destId="{1E28F3EB-0A9E-4F3D-936D-8D0432678B8F}" srcOrd="0" destOrd="0" parTransId="{966CC197-55DC-492A-8897-E257E155BD14}" sibTransId="{08BD9B01-E577-40F7-A02E-222B396C1A84}"/>
    <dgm:cxn modelId="{73B22522-7E3B-4C03-973B-5BDDC969E9A1}" type="presOf" srcId="{81D3C64D-FB11-48B4-9E09-DD88BBED4D3A}" destId="{C59C6FAF-462F-4EDE-A5FE-C5B303FA4A51}" srcOrd="0" destOrd="0" presId="urn:microsoft.com/office/officeart/2005/8/layout/vList5"/>
    <dgm:cxn modelId="{4368002D-A69F-4B31-9CD6-4C0CB4602D9D}" srcId="{FCA91A36-F8BF-415A-A7A1-78ED3564C896}" destId="{FF63E677-612A-42B5-BDB5-8B1CDD82D836}" srcOrd="0" destOrd="0" parTransId="{D00301AE-195B-4057-B68D-3C0E33DDC8F7}" sibTransId="{509E10BA-C4F2-4477-8A12-979EED358CB0}"/>
    <dgm:cxn modelId="{307E0E34-36A3-4559-8993-39AB36542BA6}" type="presOf" srcId="{172A57BE-469D-43D6-B6D2-28F53DB53229}" destId="{8D538107-0E12-45BA-B424-2E32FD630AB9}" srcOrd="0" destOrd="0" presId="urn:microsoft.com/office/officeart/2005/8/layout/vList5"/>
    <dgm:cxn modelId="{209F4245-BBEF-4AB4-9C5A-85056699ADFA}" type="presOf" srcId="{7E585ED7-0728-4CCD-BCF7-30E0E6F8CC0D}" destId="{51068495-25A2-4E35-80F8-69109D5A871F}" srcOrd="0" destOrd="0" presId="urn:microsoft.com/office/officeart/2005/8/layout/vList5"/>
    <dgm:cxn modelId="{110A04A5-71F6-4E69-852D-736894D4A2A3}" srcId="{355A7D7E-7987-4CF4-811E-216E6106E81D}" destId="{ED957B27-2449-4E9A-8A3B-FB920B959BE2}" srcOrd="0" destOrd="0" parTransId="{F4D485D9-C8D4-4446-8C90-8D0DF48213EB}" sibTransId="{BA2FF046-B61C-45E6-AC80-2D68CA90328E}"/>
    <dgm:cxn modelId="{DA416B53-CA95-4209-A8E9-A43397FA04CF}" type="presOf" srcId="{ED957B27-2449-4E9A-8A3B-FB920B959BE2}" destId="{C2CEE0B0-D5CE-4FAF-87A2-946F9A959C04}" srcOrd="0" destOrd="0" presId="urn:microsoft.com/office/officeart/2005/8/layout/vList5"/>
    <dgm:cxn modelId="{D5EE48E4-90F4-47DD-83F2-C762D5788353}" srcId="{FCA91A36-F8BF-415A-A7A1-78ED3564C896}" destId="{7E585ED7-0728-4CCD-BCF7-30E0E6F8CC0D}" srcOrd="2" destOrd="0" parTransId="{A8614A9F-C6E7-4394-B4A6-D7E6A1E75AC9}" sibTransId="{6BE92BEB-3285-4684-8073-14F11DAC931A}"/>
    <dgm:cxn modelId="{DC4E5282-9217-4B6E-BD78-CA857D5FBA85}" type="presOf" srcId="{FCA91A36-F8BF-415A-A7A1-78ED3564C896}" destId="{0C917E17-39B8-4976-8A53-B93D4D6579BB}" srcOrd="0" destOrd="0" presId="urn:microsoft.com/office/officeart/2005/8/layout/vList5"/>
    <dgm:cxn modelId="{6CD886CE-06BF-40C1-9109-63E211C52039}" srcId="{172A57BE-469D-43D6-B6D2-28F53DB53229}" destId="{F7D0760A-3ABC-4933-80A2-920029D9AA26}" srcOrd="0" destOrd="0" parTransId="{C6AF6BCD-F519-4055-A56F-14E588D13699}" sibTransId="{6ED75E56-F01F-4573-A689-9267A1A83BA6}"/>
    <dgm:cxn modelId="{F493BF62-7EBC-4FBA-B298-F19E43BCEF40}" srcId="{FF63E677-612A-42B5-BDB5-8B1CDD82D836}" destId="{81D3C64D-FB11-48B4-9E09-DD88BBED4D3A}" srcOrd="0" destOrd="0" parTransId="{C6F625C2-6F03-45EC-BD42-E3C36B9D994F}" sibTransId="{CB401B4D-F9C2-4AB3-B7DC-7A47F8855E3C}"/>
    <dgm:cxn modelId="{DCC6CAA3-7887-4554-9EF7-76535E0A9641}" type="presOf" srcId="{FF63E677-612A-42B5-BDB5-8B1CDD82D836}" destId="{D180B79F-141F-4BEA-BCD1-64E39B3BC6E8}" srcOrd="0" destOrd="0" presId="urn:microsoft.com/office/officeart/2005/8/layout/vList5"/>
    <dgm:cxn modelId="{E51803BE-AB0B-43E7-8396-B8BC7875CB55}" type="presOf" srcId="{F7D0760A-3ABC-4933-80A2-920029D9AA26}" destId="{DFB218B2-C1D6-45FD-940C-089466195697}" srcOrd="0" destOrd="0" presId="urn:microsoft.com/office/officeart/2005/8/layout/vList5"/>
    <dgm:cxn modelId="{2499CB12-AE81-4C0E-9F35-D444B08A412F}" type="presParOf" srcId="{0C917E17-39B8-4976-8A53-B93D4D6579BB}" destId="{89EDA967-7217-427E-B73A-FBE6EB25BBF3}" srcOrd="0" destOrd="0" presId="urn:microsoft.com/office/officeart/2005/8/layout/vList5"/>
    <dgm:cxn modelId="{70E77EC7-C66F-42E7-AEBF-8162C3031665}" type="presParOf" srcId="{89EDA967-7217-427E-B73A-FBE6EB25BBF3}" destId="{D180B79F-141F-4BEA-BCD1-64E39B3BC6E8}" srcOrd="0" destOrd="0" presId="urn:microsoft.com/office/officeart/2005/8/layout/vList5"/>
    <dgm:cxn modelId="{E78C021B-1C89-4AA5-9B13-5A19599A185D}" type="presParOf" srcId="{89EDA967-7217-427E-B73A-FBE6EB25BBF3}" destId="{C59C6FAF-462F-4EDE-A5FE-C5B303FA4A51}" srcOrd="1" destOrd="0" presId="urn:microsoft.com/office/officeart/2005/8/layout/vList5"/>
    <dgm:cxn modelId="{1C6F3A17-BB57-404F-AECE-075190FAE07C}" type="presParOf" srcId="{0C917E17-39B8-4976-8A53-B93D4D6579BB}" destId="{58B56648-D77C-4404-8CC2-5F9CD7BB4727}" srcOrd="1" destOrd="0" presId="urn:microsoft.com/office/officeart/2005/8/layout/vList5"/>
    <dgm:cxn modelId="{E3EF8767-D213-4EFE-957B-999B6A57A997}" type="presParOf" srcId="{0C917E17-39B8-4976-8A53-B93D4D6579BB}" destId="{6715DB95-9AC4-46CF-ACC7-03EAA10779EB}" srcOrd="2" destOrd="0" presId="urn:microsoft.com/office/officeart/2005/8/layout/vList5"/>
    <dgm:cxn modelId="{290BB358-54E8-4B06-836C-B5310441AF9F}" type="presParOf" srcId="{6715DB95-9AC4-46CF-ACC7-03EAA10779EB}" destId="{8D538107-0E12-45BA-B424-2E32FD630AB9}" srcOrd="0" destOrd="0" presId="urn:microsoft.com/office/officeart/2005/8/layout/vList5"/>
    <dgm:cxn modelId="{59001D99-6F39-4A26-8BC0-434DF034CED7}" type="presParOf" srcId="{6715DB95-9AC4-46CF-ACC7-03EAA10779EB}" destId="{DFB218B2-C1D6-45FD-940C-089466195697}" srcOrd="1" destOrd="0" presId="urn:microsoft.com/office/officeart/2005/8/layout/vList5"/>
    <dgm:cxn modelId="{361087AD-615E-4A8C-9054-84CC9D467150}" type="presParOf" srcId="{0C917E17-39B8-4976-8A53-B93D4D6579BB}" destId="{24DDDB3F-FA4D-462A-8E55-2DB2C545DB01}" srcOrd="3" destOrd="0" presId="urn:microsoft.com/office/officeart/2005/8/layout/vList5"/>
    <dgm:cxn modelId="{2624D60B-E262-4BC7-8D97-8DDA26A7AAAC}" type="presParOf" srcId="{0C917E17-39B8-4976-8A53-B93D4D6579BB}" destId="{508E8C91-36E7-47CD-A20F-93DE8020B250}" srcOrd="4" destOrd="0" presId="urn:microsoft.com/office/officeart/2005/8/layout/vList5"/>
    <dgm:cxn modelId="{F59B93E6-39BD-45B9-81D7-6B07F4309CDE}" type="presParOf" srcId="{508E8C91-36E7-47CD-A20F-93DE8020B250}" destId="{51068495-25A2-4E35-80F8-69109D5A871F}" srcOrd="0" destOrd="0" presId="urn:microsoft.com/office/officeart/2005/8/layout/vList5"/>
    <dgm:cxn modelId="{C8ACEA98-46BC-4EA3-9476-0776FF28B8C0}" type="presParOf" srcId="{508E8C91-36E7-47CD-A20F-93DE8020B250}" destId="{6D02D7D1-8C11-40FA-A579-3AE61416755F}" srcOrd="1" destOrd="0" presId="urn:microsoft.com/office/officeart/2005/8/layout/vList5"/>
    <dgm:cxn modelId="{7BA9AB66-0852-4DF1-85BC-5D14AC705375}" type="presParOf" srcId="{0C917E17-39B8-4976-8A53-B93D4D6579BB}" destId="{047ACB79-F2A5-4EA7-AA8D-15E652A36013}" srcOrd="5" destOrd="0" presId="urn:microsoft.com/office/officeart/2005/8/layout/vList5"/>
    <dgm:cxn modelId="{2B368E2D-6E36-4490-A2D6-6F498DD3549F}" type="presParOf" srcId="{0C917E17-39B8-4976-8A53-B93D4D6579BB}" destId="{046E4D79-C464-4DAA-A68F-199F6D5C14D9}" srcOrd="6" destOrd="0" presId="urn:microsoft.com/office/officeart/2005/8/layout/vList5"/>
    <dgm:cxn modelId="{AB9F6236-AA7F-4B2A-B505-BF4C5FF89B4F}" type="presParOf" srcId="{046E4D79-C464-4DAA-A68F-199F6D5C14D9}" destId="{FDCD8162-A009-466D-9320-E68769591F30}" srcOrd="0" destOrd="0" presId="urn:microsoft.com/office/officeart/2005/8/layout/vList5"/>
    <dgm:cxn modelId="{97A7FAFE-C02B-4DCA-9BB2-45A7363C2C96}" type="presParOf" srcId="{046E4D79-C464-4DAA-A68F-199F6D5C14D9}" destId="{C2CEE0B0-D5CE-4FAF-87A2-946F9A959C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6FAF-462F-4EDE-A5FE-C5B303FA4A51}">
      <dsp:nvSpPr>
        <dsp:cNvPr id="0" name=""/>
        <dsp:cNvSpPr/>
      </dsp:nvSpPr>
      <dsp:spPr>
        <a:xfrm rot="5400000">
          <a:off x="4352539" y="-1999865"/>
          <a:ext cx="610155" cy="4746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是抗疟药物氯喹和喹哌等的合成原料</a:t>
          </a:r>
          <a:r>
            <a:rPr lang="zh-CN" sz="1600" b="0" kern="1200" baseline="30000" dirty="0">
              <a:solidFill>
                <a:srgbClr val="002060"/>
              </a:solidFill>
            </a:rPr>
            <a:t>［</a:t>
          </a:r>
          <a:r>
            <a:rPr lang="en-US" altLang="zh-CN" sz="1600" b="0" kern="1200" baseline="30000" dirty="0">
              <a:solidFill>
                <a:srgbClr val="002060"/>
              </a:solidFill>
            </a:rPr>
            <a:t>2</a:t>
          </a:r>
          <a:r>
            <a:rPr lang="zh-CN" sz="1600" kern="1200" baseline="30000" dirty="0">
              <a:solidFill>
                <a:srgbClr val="002060"/>
              </a:solidFill>
            </a:rPr>
            <a:t>］</a:t>
          </a:r>
          <a:endParaRPr lang="zh-CN" altLang="en-US" sz="1600" b="1" i="0" kern="1200" dirty="0">
            <a:solidFill>
              <a:srgbClr val="002060"/>
            </a:solidFill>
          </a:endParaRPr>
        </a:p>
      </dsp:txBody>
      <dsp:txXfrm rot="-5400000">
        <a:off x="2284234" y="98225"/>
        <a:ext cx="4716982" cy="550585"/>
      </dsp:txXfrm>
    </dsp:sp>
    <dsp:sp modelId="{D180B79F-141F-4BEA-BCD1-64E39B3BC6E8}">
      <dsp:nvSpPr>
        <dsp:cNvPr id="0" name=""/>
        <dsp:cNvSpPr/>
      </dsp:nvSpPr>
      <dsp:spPr>
        <a:xfrm>
          <a:off x="340218" y="1585"/>
          <a:ext cx="1956964" cy="762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rgbClr val="002060"/>
              </a:solidFill>
            </a:rPr>
            <a:t>医药方面</a:t>
          </a:r>
          <a:endParaRPr lang="zh-CN" altLang="en-US" sz="3200" kern="1200" dirty="0">
            <a:solidFill>
              <a:srgbClr val="002060"/>
            </a:solidFill>
          </a:endParaRPr>
        </a:p>
      </dsp:txBody>
      <dsp:txXfrm>
        <a:off x="377450" y="38817"/>
        <a:ext cx="1882500" cy="688230"/>
      </dsp:txXfrm>
    </dsp:sp>
    <dsp:sp modelId="{DFB218B2-C1D6-45FD-940C-089466195697}">
      <dsp:nvSpPr>
        <dsp:cNvPr id="0" name=""/>
        <dsp:cNvSpPr/>
      </dsp:nvSpPr>
      <dsp:spPr>
        <a:xfrm rot="5400000">
          <a:off x="4365462" y="-1189622"/>
          <a:ext cx="610155" cy="4746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是杀螨剂双甲脒和除草剂</a:t>
          </a:r>
          <a:r>
            <a:rPr lang="zh-CN" altLang="en-US" sz="2400" b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双唑草腈</a:t>
          </a:r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的中间体</a:t>
          </a:r>
          <a:r>
            <a:rPr lang="zh-CN" sz="2000" b="0" kern="120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［</a:t>
          </a:r>
          <a:r>
            <a:rPr lang="en-US" sz="2000" b="0" kern="120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3</a:t>
          </a:r>
          <a:r>
            <a:rPr lang="zh-CN" sz="2000" b="0" kern="1200" baseline="300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</a:rPr>
            <a:t>］</a:t>
          </a:r>
          <a:endParaRPr lang="zh-CN" altLang="en-US" sz="2000" b="0" kern="1200" dirty="0">
            <a:solidFill>
              <a:srgbClr val="002060"/>
            </a:solidFill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 rot="-5400000">
        <a:off x="2297157" y="908468"/>
        <a:ext cx="4716982" cy="550585"/>
      </dsp:txXfrm>
    </dsp:sp>
    <dsp:sp modelId="{8D538107-0E12-45BA-B424-2E32FD630AB9}">
      <dsp:nvSpPr>
        <dsp:cNvPr id="0" name=""/>
        <dsp:cNvSpPr/>
      </dsp:nvSpPr>
      <dsp:spPr>
        <a:xfrm>
          <a:off x="340218" y="802414"/>
          <a:ext cx="1956937" cy="762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rgbClr val="002060"/>
              </a:solidFill>
            </a:rPr>
            <a:t>农药方面</a:t>
          </a:r>
        </a:p>
      </dsp:txBody>
      <dsp:txXfrm>
        <a:off x="377450" y="839646"/>
        <a:ext cx="1882473" cy="688230"/>
      </dsp:txXfrm>
    </dsp:sp>
    <dsp:sp modelId="{6D02D7D1-8C11-40FA-A579-3AE61416755F}">
      <dsp:nvSpPr>
        <dsp:cNvPr id="0" name=""/>
        <dsp:cNvSpPr/>
      </dsp:nvSpPr>
      <dsp:spPr>
        <a:xfrm rot="5400000">
          <a:off x="4377824" y="-363496"/>
          <a:ext cx="610155" cy="4746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早期用于丙烯酸系纤维、次甲基类染料、花青染料等</a:t>
          </a:r>
        </a:p>
      </dsp:txBody>
      <dsp:txXfrm rot="-5400000">
        <a:off x="2309519" y="1734594"/>
        <a:ext cx="4716982" cy="550585"/>
      </dsp:txXfrm>
    </dsp:sp>
    <dsp:sp modelId="{51068495-25A2-4E35-80F8-69109D5A871F}">
      <dsp:nvSpPr>
        <dsp:cNvPr id="0" name=""/>
        <dsp:cNvSpPr/>
      </dsp:nvSpPr>
      <dsp:spPr>
        <a:xfrm>
          <a:off x="340218" y="1603243"/>
          <a:ext cx="1989619" cy="762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rgbClr val="002060"/>
              </a:solidFill>
            </a:rPr>
            <a:t>染料方面</a:t>
          </a:r>
        </a:p>
      </dsp:txBody>
      <dsp:txXfrm>
        <a:off x="377450" y="1640475"/>
        <a:ext cx="1915155" cy="688230"/>
      </dsp:txXfrm>
    </dsp:sp>
    <dsp:sp modelId="{C2CEE0B0-D5CE-4FAF-87A2-946F9A959C04}">
      <dsp:nvSpPr>
        <dsp:cNvPr id="0" name=""/>
        <dsp:cNvSpPr/>
      </dsp:nvSpPr>
      <dsp:spPr>
        <a:xfrm rot="5400000">
          <a:off x="4358467" y="404585"/>
          <a:ext cx="610155" cy="47467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0" kern="1200" dirty="0">
              <a:solidFill>
                <a:srgbClr val="00206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rPr>
            <a:t>广泛用于照相药品及彩电电影胶片等</a:t>
          </a:r>
          <a:r>
            <a:rPr lang="zh-CN" sz="1600" kern="1200" baseline="30000" dirty="0">
              <a:solidFill>
                <a:srgbClr val="002060"/>
              </a:solidFill>
            </a:rPr>
            <a:t>［</a:t>
          </a:r>
          <a:r>
            <a:rPr lang="en-US" sz="1600" kern="1200" baseline="30000" dirty="0">
              <a:solidFill>
                <a:srgbClr val="002060"/>
              </a:solidFill>
            </a:rPr>
            <a:t>4</a:t>
          </a:r>
          <a:r>
            <a:rPr lang="zh-CN" sz="1600" kern="1200" baseline="30000" dirty="0">
              <a:solidFill>
                <a:srgbClr val="002060"/>
              </a:solidFill>
            </a:rPr>
            <a:t>］</a:t>
          </a:r>
          <a:endParaRPr lang="zh-CN" altLang="en-US" sz="1600" kern="1200" dirty="0">
            <a:solidFill>
              <a:srgbClr val="002060"/>
            </a:solidFill>
          </a:endParaRPr>
        </a:p>
      </dsp:txBody>
      <dsp:txXfrm rot="-5400000">
        <a:off x="2290162" y="2502676"/>
        <a:ext cx="4716982" cy="550585"/>
      </dsp:txXfrm>
    </dsp:sp>
    <dsp:sp modelId="{FDCD8162-A009-466D-9320-E68769591F30}">
      <dsp:nvSpPr>
        <dsp:cNvPr id="0" name=""/>
        <dsp:cNvSpPr/>
      </dsp:nvSpPr>
      <dsp:spPr>
        <a:xfrm>
          <a:off x="340218" y="2404072"/>
          <a:ext cx="1956964" cy="762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rgbClr val="002060"/>
              </a:solidFill>
            </a:rPr>
            <a:t>感光材料</a:t>
          </a:r>
        </a:p>
      </dsp:txBody>
      <dsp:txXfrm>
        <a:off x="377450" y="2441304"/>
        <a:ext cx="1882500" cy="688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04488F7-9F81-4758-A2D5-5BADBF9FF068}" type="datetimeFigureOut">
              <a:rPr lang="zh-CN" altLang="en-US"/>
              <a:pPr>
                <a:defRPr/>
              </a:pPr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ADAE4D-598B-4EBC-9528-3D9738FEF35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334A3-F5D0-40BC-8C20-29A5A4B2C6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xh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6"/>
          <p:cNvSpPr>
            <a:spLocks noChangeArrowheads="1"/>
          </p:cNvSpPr>
          <p:nvPr userDrawn="1"/>
        </p:nvSpPr>
        <p:spPr bwMode="auto">
          <a:xfrm>
            <a:off x="4427538" y="549275"/>
            <a:ext cx="3960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化学化工系</a:t>
            </a:r>
            <a:r>
              <a:rPr lang="en-US" altLang="zh-CN" sz="1400" b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400" b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届学生毕业论文（设计）答辩</a:t>
            </a:r>
            <a:endParaRPr lang="en-US" altLang="zh-CN" sz="1400" b="1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E47048-8C56-4898-B4DC-2329E3A9C3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95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658BAB-1E8A-40B2-9D2D-BF10F554B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0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186987-40F2-4F10-8310-BC46CF546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06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6727D3-2D92-4412-950A-2BB1685DD9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89E1C6-8994-4383-8FD3-416A7F2D0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381F05-DB6D-450A-9E7D-FAD4C1CECB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0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1893A0-4D19-45D9-B145-F9D640E1FE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35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ECCE2C-B33B-4FA9-8C5E-2D7E6E191C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5F51AB-68F1-4F46-AA68-6B55CAF38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5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2E43F0-F7D9-4AB4-AC9A-E2E073D021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6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114306-76E4-4421-B43F-DED46316F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9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2"/>
          <p:cNvSpPr>
            <a:spLocks noChangeShapeType="1"/>
          </p:cNvSpPr>
          <p:nvPr userDrawn="1"/>
        </p:nvSpPr>
        <p:spPr bwMode="auto">
          <a:xfrm flipV="1"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179388" y="404813"/>
            <a:ext cx="32400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8" name="TextBox 1"/>
          <p:cNvSpPr txBox="1">
            <a:spLocks noChangeArrowheads="1"/>
          </p:cNvSpPr>
          <p:nvPr userDrawn="1"/>
        </p:nvSpPr>
        <p:spPr bwMode="auto">
          <a:xfrm>
            <a:off x="4716463" y="765175"/>
            <a:ext cx="384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b="1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化学化工系</a:t>
            </a:r>
            <a:r>
              <a:rPr lang="en-US" altLang="zh-CN" sz="1400" b="1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2017</a:t>
            </a:r>
            <a:r>
              <a:rPr lang="zh-CN" altLang="en-US" sz="1400" b="1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届学生毕业论文（设计）答辩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660066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1258888" y="1700213"/>
            <a:ext cx="63373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1600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吨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年原甲酸三乙酯工艺设计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7704" y="3068960"/>
            <a:ext cx="61929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姓名：武驰然</a:t>
            </a:r>
            <a:endParaRPr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学号：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20130707146</a:t>
            </a:r>
            <a:endParaRPr lang="zh-CN" altLang="en-US" sz="2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专业班级：化学工程与工艺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对口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)1301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班</a:t>
            </a:r>
            <a:endParaRPr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指导教师：武娜</a:t>
            </a:r>
            <a:endParaRPr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              答辩时间：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2017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27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日</a:t>
            </a:r>
            <a:endParaRPr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306896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ts val="235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32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该工序采用的是间歇精馏方式。由于填料塔和板式塔相比，不仅结构简单，而且具有生产能力大（通量大）、分离效率高、持液量小、操作弹性大、压强降低等特点。通过填料材质的选择，可以处理腐蚀性的物料。尤其对于压强降较低的真空精馏操作，填料塔更显示出其优越性。因此，该工序的精馏塔形式为采用填料塔</a:t>
            </a:r>
            <a:r>
              <a:rPr lang="zh-CN" altLang="zh-CN" sz="32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lang="en-US" altLang="zh-CN" sz="32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zh-CN" sz="32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9872" y="2282099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精馏塔选型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四、计算结果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98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7" y="3140968"/>
            <a:ext cx="6821922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19872" y="249289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填料的规整参数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0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3068960"/>
            <a:ext cx="7344816" cy="22520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35896" y="25457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物料衡算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94" y="2852936"/>
            <a:ext cx="7795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塔顶塔径</a:t>
            </a:r>
            <a:r>
              <a:rPr lang="zh-CN" altLang="en-US" sz="32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2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200mm</a:t>
            </a:r>
          </a:p>
          <a:p>
            <a:r>
              <a:rPr lang="zh-CN" altLang="en-US" sz="32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塔底塔径：</a:t>
            </a:r>
            <a:r>
              <a:rPr lang="en-US" altLang="zh-CN" sz="32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300mm</a:t>
            </a:r>
          </a:p>
          <a:p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圆整后塔径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400mm</a:t>
            </a:r>
          </a:p>
          <a:p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填料层高度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3600mm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19168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精馏塔工艺尺寸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2132856"/>
            <a:ext cx="7704856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5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zh-CN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健康危害</a:t>
            </a:r>
            <a:r>
              <a:rPr lang="zh-CN" altLang="en-US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  <a:p>
            <a:pPr algn="just">
              <a:lnSpc>
                <a:spcPts val="235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侵入方式：吸入、食入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健康危害：口服可产生呼吸困难及软弱，对皮肤无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刺激性。</a:t>
            </a:r>
          </a:p>
          <a:p>
            <a:pPr algn="just">
              <a:lnSpc>
                <a:spcPts val="235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zh-CN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急救措施</a:t>
            </a:r>
            <a:r>
              <a:rPr lang="zh-CN" altLang="en-US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zh-CN" sz="2400" b="1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皮肤接触：立即脱去污染的衣着，用大量流动清水冲洗至少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分钟。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就医。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眼睛接触：立即提起眼睑，用大量流动清水或生理盐水彻底冲洗至少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分钟。就医。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吸入：迅速脱离现场至空气新鲜处。保持呼吸道通畅。如呼吸困难，给输氧。如呼吸停止，立即进行人工呼吸。就医。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食入；用水漱口，给饮牛奶或蛋清。就医。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五、安</a:t>
            </a:r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全防护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30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628800"/>
            <a:ext cx="8064896" cy="487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5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zh-CN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燃爆特征与消防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危险特性：遇明火、高热易燃。与氧化剂能发生强烈反应。遇水分解放出易燃气体。若遇高热，容器内压增大，有开裂和爆炸的危险。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灭火方法：耐醇泡沫、二氧化碳、干粉、砂土。用水灭火无效。</a:t>
            </a:r>
          </a:p>
          <a:p>
            <a:pPr algn="just">
              <a:lnSpc>
                <a:spcPts val="235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zh-CN" sz="2400" b="1" kern="100" dirty="0">
                <a:latin typeface="隶书" panose="02010509060101010101" pitchFamily="49" charset="-122"/>
                <a:ea typeface="隶书" panose="02010509060101010101" pitchFamily="49" charset="-122"/>
              </a:rPr>
              <a:t>泄漏应急处理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疏散泄漏污染区人员至安全区，禁止无关人员进入污染区，切断火源。建议应急处理人员戴好防毒面具，穿一般消防防护服。在确保安全情况下堵漏。喷水雾会减少蒸发，但不能降低泄漏物在受限制空间内的易燃性。用沙土或其它不燃性吸附剂混合吸收，然后收集运至废物处理场所处置。也可以用大量水冲洗，经稀释的洗水放入废水系统。如大量泄漏，利用围堤收容，然后收集、转移、回收或无害处理后废弃。</a:t>
            </a:r>
          </a:p>
        </p:txBody>
      </p:sp>
    </p:spTree>
    <p:extLst>
      <p:ext uri="{BB962C8B-B14F-4D97-AF65-F5344CB8AC3E}">
        <p14:creationId xmlns:p14="http://schemas.microsoft.com/office/powerpoint/2010/main" val="168322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 txBox="1">
            <a:spLocks/>
          </p:cNvSpPr>
          <p:nvPr/>
        </p:nvSpPr>
        <p:spPr bwMode="auto">
          <a:xfrm>
            <a:off x="323528" y="1340768"/>
            <a:ext cx="29162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六、参考文献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2060848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[1]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尹国华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张海燕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刘旭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原甲酸三乙酯的合成与应用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山东化工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,2015,44(11):86-89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  <a:p>
            <a:pPr indent="266700" algn="just">
              <a:spcAft>
                <a:spcPts val="0"/>
              </a:spcAft>
              <a:defRPr/>
            </a:pPr>
            <a:endParaRPr lang="en-US" altLang="zh-CN" sz="24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[2]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苏 瑾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刘凤华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原甲酸三乙酯的合成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黑龙江医药科学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,2005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28(2):24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25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  <a:p>
            <a:pPr indent="266700" algn="just">
              <a:spcAft>
                <a:spcPts val="0"/>
              </a:spcAft>
              <a:defRPr/>
            </a:pPr>
            <a:endParaRPr lang="en-US" altLang="zh-CN" sz="24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[3]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徐晓波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原甲酸三乙酯的合成工艺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化工生产与技术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,1994(1):8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zh-CN" sz="24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endParaRPr lang="en-US" altLang="zh-CN" sz="24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66700" algn="just">
              <a:spcAft>
                <a:spcPts val="0"/>
              </a:spcAft>
              <a:defRPr/>
            </a:pP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 [4]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邓泽军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邹志芹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段绍亮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原甲酸三甲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乙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酯在药物合成中的应用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合成化学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,2011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19(1):1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endParaRPr lang="en-US" altLang="zh-CN" sz="2400" kern="1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700808"/>
            <a:ext cx="85689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[5]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赖雅平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刘汝锋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郭仕衡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原甲酸三乙酯脱水法合成尼伯金乙酯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食品科技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,2008(7): 154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156.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[6] 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李和平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孙建军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王晓君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医药中间体原甲酸三乙酯的生产工艺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精细石油化工进展，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2001,2(4):40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42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． 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[7] 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雷洪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氢氰酸法合成高品质原甲酸三甲酯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精细化工中间体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,2008,25(1):94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－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97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[8]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袁志文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郭翠红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武立军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等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原甲酸三乙酯合成工艺优化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[J].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山东化工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,2016,45(18):26,34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．</a:t>
            </a:r>
          </a:p>
          <a:p>
            <a:r>
              <a:rPr lang="en-US" altLang="zh-CN" dirty="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5776" y="2060848"/>
            <a:ext cx="410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4400" dirty="0">
                <a:solidFill>
                  <a:srgbClr val="FF9933"/>
                </a:solidFill>
              </a:rPr>
            </a:br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感谢各位老师的</a:t>
            </a:r>
            <a:b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b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    指导与帮助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258888" y="2205038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57901" y="1620263"/>
            <a:ext cx="2735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pitchFamily="34" charset="0"/>
              <a:buNone/>
              <a:defRPr/>
            </a:pPr>
            <a:r>
              <a:rPr lang="zh-CN" altLang="en-US" sz="2800" b="1" dirty="0">
                <a:latin typeface="+mj-lt"/>
                <a:ea typeface="+mj-ea"/>
                <a:cs typeface="+mj-cs"/>
              </a:rPr>
              <a:t>主要内容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723793"/>
            <a:ext cx="6697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一、选题的意义</a:t>
            </a:r>
          </a:p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二、国内外发展状况</a:t>
            </a:r>
          </a:p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三、工艺选择</a:t>
            </a:r>
          </a:p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四、计算结果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五、安全防护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pPr eaLnBrk="1" hangingPunct="1"/>
            <a:r>
              <a:rPr lang="zh-CN" altLang="en-US" sz="3200" b="1" dirty="0">
                <a:latin typeface="+mj-lt"/>
                <a:ea typeface="+mj-ea"/>
                <a:cs typeface="+mj-cs"/>
              </a:rPr>
              <a:t>六、参考文献</a:t>
            </a:r>
            <a:endParaRPr lang="en-US" altLang="zh-CN" sz="3200" b="1" dirty="0">
              <a:latin typeface="+mj-lt"/>
              <a:ea typeface="+mj-ea"/>
              <a:cs typeface="+mj-cs"/>
            </a:endParaRPr>
          </a:p>
          <a:p>
            <a:pPr eaLnBrk="1" hangingPunct="1"/>
            <a:endParaRPr lang="zh-CN" alt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 txBox="1">
            <a:spLocks noChangeArrowheads="1"/>
          </p:cNvSpPr>
          <p:nvPr/>
        </p:nvSpPr>
        <p:spPr bwMode="auto">
          <a:xfrm>
            <a:off x="683568" y="1412776"/>
            <a:ext cx="30963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一、选题的意义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2060848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       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，简称原甲酸乙酯，又称三乙氧基甲烷，是原酯系列中的一个重要产品。目前原甲酸三乙酯是一种重要的药物合成中间体，也是非常重要的一种化工原料。该产品可用于制杀蟠剂双甲眯、抗生素合成药氟呱酸、抗疟 药物氯唆、喳呱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以及甲少类染料、花青染料、显影感光剂、丙烯酸系纤维等。随着氟呱酸、环丙沙星等喳诺酮类抗菌药物在国内迅速广泛的应用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对医药中间体原甲酸三乙酷的需求激增。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23528" y="1268760"/>
            <a:ext cx="43204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二、国内外发展现状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060848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35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目前国内原甲酸三乙酯的生产企业有多家，大部分的公司规模都不大，目前主要生产厂家有河北诚信有限责任公司、淄博万昌科技发展有限公司、临沭县华盛化工有限公司等。随着现在医药方面技术的不断进步，同时原甲酸三乙酯的需求也不断上升。原甲酸三乙酯中间体最主要的消费市场也是在欧洲（主要为德国）美国、日本等发达国家和地区。德国、印度、巴西和美国是原甲酸三乙酯的主要消费国，其中消费量最大的是德国、印度和巴西</a:t>
            </a:r>
            <a:r>
              <a:rPr lang="en-US" altLang="zh-CN" sz="28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德国和印度主要用于生产乙氧甲叉，巴西主要用于生产双甲脒</a:t>
            </a:r>
            <a:r>
              <a:rPr lang="en-US" altLang="zh-CN" sz="2800" kern="1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[1]</a:t>
            </a:r>
            <a:r>
              <a:rPr lang="zh-CN" altLang="zh-CN" sz="2800" kern="100" dirty="0">
                <a:latin typeface="隶书" panose="02010509060101010101" pitchFamily="49" charset="-122"/>
                <a:ea typeface="隶书" panose="02010509060101010101" pitchFamily="49" charset="-122"/>
              </a:rPr>
              <a:t>。由于中国目前供大于求的状态，且国内的生产成本比较低，使得原甲酸三乙酯在国际上有成本优势，非常有利于出口。</a:t>
            </a:r>
          </a:p>
        </p:txBody>
      </p:sp>
    </p:spTree>
    <p:extLst>
      <p:ext uri="{BB962C8B-B14F-4D97-AF65-F5344CB8AC3E}">
        <p14:creationId xmlns:p14="http://schemas.microsoft.com/office/powerpoint/2010/main" val="31932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72167064"/>
              </p:ext>
            </p:extLst>
          </p:nvPr>
        </p:nvGraphicFramePr>
        <p:xfrm>
          <a:off x="683568" y="2132856"/>
          <a:ext cx="741682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圆角 4"/>
          <p:cNvSpPr/>
          <p:nvPr/>
        </p:nvSpPr>
        <p:spPr bwMode="auto">
          <a:xfrm>
            <a:off x="1043608" y="5301208"/>
            <a:ext cx="1944216" cy="792088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: 圆角 4"/>
          <p:cNvSpPr txBox="1"/>
          <p:nvPr/>
        </p:nvSpPr>
        <p:spPr bwMode="auto">
          <a:xfrm>
            <a:off x="1003757" y="5291564"/>
            <a:ext cx="1944216" cy="7920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5730" tIns="62865" rIns="125730" bIns="62865" spcCol="1270" anchor="ctr"/>
          <a:lstStyle/>
          <a:p>
            <a:pPr algn="ctr" defTabSz="146685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300" b="1" dirty="0">
                <a:solidFill>
                  <a:srgbClr val="002060"/>
                </a:solidFill>
              </a:rPr>
              <a:t>其他方面</a:t>
            </a:r>
          </a:p>
        </p:txBody>
      </p:sp>
      <p:sp>
        <p:nvSpPr>
          <p:cNvPr id="7" name="矩形: 圆角 4"/>
          <p:cNvSpPr txBox="1"/>
          <p:nvPr/>
        </p:nvSpPr>
        <p:spPr bwMode="auto">
          <a:xfrm>
            <a:off x="3404555" y="5384117"/>
            <a:ext cx="1974850" cy="8842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25730" tIns="62865" rIns="125730" bIns="62865" spcCol="1270" anchor="ctr"/>
          <a:lstStyle/>
          <a:p>
            <a:pPr algn="ctr" defTabSz="146685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300" dirty="0"/>
              <a:t>其他方面</a:t>
            </a:r>
          </a:p>
        </p:txBody>
      </p:sp>
      <p:sp>
        <p:nvSpPr>
          <p:cNvPr id="8" name="矩形: 同侧圆角 7"/>
          <p:cNvSpPr/>
          <p:nvPr/>
        </p:nvSpPr>
        <p:spPr bwMode="auto">
          <a:xfrm rot="5400000">
            <a:off x="5085887" y="3311344"/>
            <a:ext cx="606981" cy="4752528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矩形: 同侧圆角 4"/>
          <p:cNvSpPr txBox="1"/>
          <p:nvPr/>
        </p:nvSpPr>
        <p:spPr bwMode="auto">
          <a:xfrm>
            <a:off x="2992799" y="5291564"/>
            <a:ext cx="4986337" cy="494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23825" rIns="247650" bIns="123825" spcCol="1270" anchor="ctr"/>
          <a:lstStyle/>
          <a:p>
            <a:pPr marL="171450" lvl="1" indent="-171450" defTabSz="711200" eaLnBrk="1" fontAlgn="auto" hangingPunct="1">
              <a:lnSpc>
                <a:spcPct val="90000"/>
              </a:lnSpc>
              <a:spcAft>
                <a:spcPct val="15000"/>
              </a:spcAft>
              <a:buFontTx/>
              <a:buChar char="•"/>
              <a:defRPr/>
            </a:pPr>
            <a:endParaRPr lang="zh-CN" altLang="en-US" sz="1600" dirty="0"/>
          </a:p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制备香料，如柠檬酸二乙缩醛等和食品防腐剂，如尼伯金乙酯等</a:t>
            </a:r>
            <a:r>
              <a:rPr lang="zh-CN" altLang="zh-CN" sz="1600" baseline="30000" dirty="0"/>
              <a:t>［</a:t>
            </a:r>
            <a:r>
              <a:rPr lang="en-US" altLang="zh-CN" sz="1600" baseline="30000" dirty="0"/>
              <a:t>5</a:t>
            </a:r>
            <a:r>
              <a:rPr lang="zh-CN" altLang="zh-CN" sz="1600" baseline="30000" dirty="0"/>
              <a:t>］</a:t>
            </a:r>
            <a:endParaRPr lang="zh-CN" altLang="en-US" sz="1600" b="1" dirty="0">
              <a:solidFill>
                <a:srgbClr val="374C81">
                  <a:hueOff val="0"/>
                  <a:satOff val="0"/>
                  <a:lumOff val="0"/>
                  <a:alphaOff val="0"/>
                </a:srgbClr>
              </a:solidFill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2771800" y="1278483"/>
            <a:ext cx="374441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原甲酸三乙酯用途</a:t>
            </a:r>
          </a:p>
        </p:txBody>
      </p:sp>
    </p:spTree>
    <p:extLst>
      <p:ext uri="{BB962C8B-B14F-4D97-AF65-F5344CB8AC3E}">
        <p14:creationId xmlns:p14="http://schemas.microsoft.com/office/powerpoint/2010/main" val="53039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3140968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原甲酸三乙酯生产的方法有金属钠法、乙醇钠法、乙醇法、苯甲酰氯法和氢氰酸法。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79512" y="1556792"/>
            <a:ext cx="30963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三、工艺选择</a:t>
            </a:r>
          </a:p>
        </p:txBody>
      </p:sp>
    </p:spTree>
    <p:extLst>
      <p:ext uri="{BB962C8B-B14F-4D97-AF65-F5344CB8AC3E}">
        <p14:creationId xmlns:p14="http://schemas.microsoft.com/office/powerpoint/2010/main" val="16832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77598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571">
                  <a:extLst>
                    <a:ext uri="{9D8B030D-6E8A-4147-A177-3AD203B41FA5}">
                      <a16:colId xmlns:a16="http://schemas.microsoft.com/office/drawing/2014/main" val="3800976846"/>
                    </a:ext>
                  </a:extLst>
                </a:gridCol>
                <a:gridCol w="7461429">
                  <a:extLst>
                    <a:ext uri="{9D8B030D-6E8A-4147-A177-3AD203B41FA5}">
                      <a16:colId xmlns:a16="http://schemas.microsoft.com/office/drawing/2014/main" val="477095612"/>
                    </a:ext>
                  </a:extLst>
                </a:gridCol>
              </a:tblGrid>
              <a:tr h="570914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 合成方法</a:t>
                      </a: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优缺点</a:t>
                      </a: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2300150919"/>
                  </a:ext>
                </a:extLst>
              </a:tr>
              <a:tr h="1405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kern="1200" dirty="0">
                        <a:solidFill>
                          <a:srgbClr val="00206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金属钠法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此方法中由于使用了金属钠，易燃且不易储存，价格贵重，再加上工艺流程长，占用设备较多，所以一般不使用此方法。</a:t>
                      </a: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384140241"/>
                  </a:ext>
                </a:extLst>
              </a:tr>
              <a:tr h="10973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endParaRPr lang="en-US" altLang="zh-CN" sz="2400" kern="12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乙醇法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      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该工艺具有原料易得</a:t>
                      </a:r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,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工艺成熟的特点</a:t>
                      </a:r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,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是目前生产原甲酸三乙酷的传统方法。</a:t>
                      </a: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3435983615"/>
                  </a:ext>
                </a:extLst>
              </a:tr>
              <a:tr h="1405562">
                <a:tc>
                  <a:txBody>
                    <a:bodyPr/>
                    <a:lstStyle/>
                    <a:p>
                      <a:pPr algn="ctr"/>
                      <a:endParaRPr lang="en-US" altLang="zh-CN" sz="2400" kern="12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乙醇钠法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 此工艺都采用安全易得的原料，但由于为两相反应，虽然使用了相转移催化剂，但收率不高，一般在 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50% 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左右。</a:t>
                      </a: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775967656"/>
                  </a:ext>
                </a:extLst>
              </a:tr>
              <a:tr h="973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苯甲酰氯法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 此工艺合成时同时副产甲酸和氯化铵两个产品，造成混合盐不好分离的问题，同时也导致成本高。</a:t>
                      </a: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1401485929"/>
                  </a:ext>
                </a:extLst>
              </a:tr>
              <a:tr h="1405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endParaRPr lang="en-US" altLang="zh-CN" sz="2400" kern="1200" baseline="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氢氰酸法</a:t>
                      </a:r>
                      <a:endParaRPr lang="zh-CN" altLang="en-US" sz="24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  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法工艺简单，一般都为间歇操作，该工艺流程短。原料氰化氢、氯化氢不易得到</a:t>
                      </a:r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,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气体贮运不便。由于使用剧毒氢氰酸</a:t>
                      </a:r>
                      <a:r>
                        <a:rPr lang="en-US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,</a:t>
                      </a:r>
                      <a:r>
                        <a:rPr lang="zh-CN" altLang="zh-CN" sz="2400" kern="1200" dirty="0">
                          <a:solidFill>
                            <a:srgbClr val="00206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对设备密封性和安全要求较高。</a:t>
                      </a:r>
                      <a:endParaRPr lang="zh-CN" altLang="en-US" sz="2400" kern="1200" dirty="0">
                        <a:solidFill>
                          <a:srgbClr val="002060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1434" marR="91434" marT="45715" marB="45715"/>
                </a:tc>
                <a:extLst>
                  <a:ext uri="{0D108BD9-81ED-4DB2-BD59-A6C34878D82A}">
                    <a16:rowId xmlns:a16="http://schemas.microsoft.com/office/drawing/2014/main" val="17895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1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终止 1"/>
          <p:cNvSpPr/>
          <p:nvPr/>
        </p:nvSpPr>
        <p:spPr>
          <a:xfrm>
            <a:off x="611560" y="1280790"/>
            <a:ext cx="2160463" cy="80168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乙醇法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070448"/>
            <a:ext cx="77768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其制备方法是：第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l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步固碱和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95%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酒精反应经苯带去水分制得乙醇钠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质量分数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16%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18%)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的乙醇溶液。第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步乙醇钠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质量分数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16%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18%)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的乙醇溶液和氯仿反应除去固体氯化钠后</a:t>
            </a:r>
            <a:r>
              <a:rPr lang="en-US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kern="100" dirty="0">
                <a:latin typeface="隶书" panose="02010509060101010101" pitchFamily="49" charset="-122"/>
                <a:ea typeface="隶书" panose="02010509060101010101" pitchFamily="49" charset="-122"/>
              </a:rPr>
              <a:t>浓缩精制得到成品。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反应方程式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OH + NaOH→C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ONa + H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O</a:t>
            </a:r>
            <a:endParaRPr lang="zh-CN" altLang="zh-CN" sz="2400" dirty="0"/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3C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ONa + CHCl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→CH(OC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+3NaCl</a:t>
            </a:r>
          </a:p>
          <a:p>
            <a:r>
              <a:rPr lang="en-US" altLang="zh-CN" sz="2400" dirty="0"/>
              <a:t>       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该工艺具有原料易得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工艺成熟的特点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是目前生产原甲酸三乙酷的传统方法。</a:t>
            </a:r>
          </a:p>
          <a:p>
            <a:pPr indent="304800" algn="just">
              <a:lnSpc>
                <a:spcPts val="2350"/>
              </a:lnSpc>
              <a:spcAft>
                <a:spcPts val="0"/>
              </a:spcAft>
            </a:pP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632848" cy="38164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94608" y="5877272"/>
            <a:ext cx="4288353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  <a:spcAft>
                <a:spcPts val="1200"/>
              </a:spcAft>
            </a:pPr>
            <a:r>
              <a:rPr lang="zh-CN" altLang="zh-CN" sz="2000" kern="100" dirty="0">
                <a:latin typeface="隶书" panose="02010509060101010101" pitchFamily="49" charset="-122"/>
                <a:ea typeface="隶书" panose="02010509060101010101" pitchFamily="49" charset="-122"/>
              </a:rPr>
              <a:t>乙醇法生产原甲酸三乙酯工艺方框图</a:t>
            </a:r>
          </a:p>
        </p:txBody>
      </p:sp>
    </p:spTree>
    <p:extLst>
      <p:ext uri="{BB962C8B-B14F-4D97-AF65-F5344CB8AC3E}">
        <p14:creationId xmlns:p14="http://schemas.microsoft.com/office/powerpoint/2010/main" val="108027037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1523</Words>
  <Application>Microsoft Office PowerPoint</Application>
  <PresentationFormat>全屏显示(4:3)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华文琥珀</vt:lpstr>
      <vt:lpstr>华文楷体</vt:lpstr>
      <vt:lpstr>隶书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微软系统</dc:creator>
  <cp:lastModifiedBy>Administrator</cp:lastModifiedBy>
  <cp:revision>215</cp:revision>
  <dcterms:created xsi:type="dcterms:W3CDTF">2012-03-26T14:39:13Z</dcterms:created>
  <dcterms:modified xsi:type="dcterms:W3CDTF">2017-05-27T03:45:09Z</dcterms:modified>
</cp:coreProperties>
</file>