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6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29140\PycharmProjects\JiaYuan\results\Visualiz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29140\PycharmProjects\JiaYuan\results\Visualiz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29140\PycharmProjects\JiaYuan\results\Visualiz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29140\PycharmProjects\JiaYuan\results\Visualiz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29140\PycharmProjects\JiaYuan\results\Visualiz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29140\PycharmProjects\JiaYuan\results\Visualiz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Users\29140\PycharmProjects\JiaYuan\results\Visualiz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广东</c:v>
                </c:pt>
                <c:pt idx="1">
                  <c:v>江苏</c:v>
                </c:pt>
                <c:pt idx="2">
                  <c:v>四川</c:v>
                </c:pt>
                <c:pt idx="3">
                  <c:v>湖北</c:v>
                </c:pt>
                <c:pt idx="4">
                  <c:v>北京</c:v>
                </c:pt>
                <c:pt idx="5">
                  <c:v>湖南</c:v>
                </c:pt>
                <c:pt idx="6">
                  <c:v>浙江</c:v>
                </c:pt>
                <c:pt idx="7">
                  <c:v>上海</c:v>
                </c:pt>
                <c:pt idx="8">
                  <c:v>陕西</c:v>
                </c:pt>
                <c:pt idx="9">
                  <c:v>重庆</c:v>
                </c:pt>
                <c:pt idx="10">
                  <c:v>安徽</c:v>
                </c:pt>
                <c:pt idx="11">
                  <c:v>云南</c:v>
                </c:pt>
                <c:pt idx="12">
                  <c:v>天津</c:v>
                </c:pt>
                <c:pt idx="13">
                  <c:v>吉林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148664</c:v>
                </c:pt>
                <c:pt idx="1">
                  <c:v>76515</c:v>
                </c:pt>
                <c:pt idx="2">
                  <c:v>73965</c:v>
                </c:pt>
                <c:pt idx="3">
                  <c:v>61721</c:v>
                </c:pt>
                <c:pt idx="4">
                  <c:v>61449</c:v>
                </c:pt>
                <c:pt idx="5">
                  <c:v>52325</c:v>
                </c:pt>
                <c:pt idx="6">
                  <c:v>50287</c:v>
                </c:pt>
                <c:pt idx="7">
                  <c:v>34948</c:v>
                </c:pt>
                <c:pt idx="8">
                  <c:v>34791</c:v>
                </c:pt>
                <c:pt idx="9">
                  <c:v>34768</c:v>
                </c:pt>
                <c:pt idx="10">
                  <c:v>33575</c:v>
                </c:pt>
                <c:pt idx="11">
                  <c:v>22775</c:v>
                </c:pt>
                <c:pt idx="12">
                  <c:v>17615</c:v>
                </c:pt>
                <c:pt idx="13">
                  <c:v>14997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56-4589-8656-4B1179D4ED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7532704"/>
        <c:axId val="567533688"/>
      </c:barChart>
      <c:catAx>
        <c:axId val="56753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7533688"/>
        <c:crosses val="autoZero"/>
        <c:auto val="1"/>
        <c:lblAlgn val="ctr"/>
        <c:lblOffset val="100"/>
        <c:noMultiLvlLbl val="0"/>
      </c:catAx>
      <c:valAx>
        <c:axId val="567533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753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F8-4301-BB09-6006342940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F8-4301-BB09-6006342940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CF8-4301-BB09-6006342940FE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Sheet1!$M$2:$M$4</c:f>
              <c:strCache>
                <c:ptCount val="3"/>
                <c:pt idx="0">
                  <c:v>未婚</c:v>
                </c:pt>
                <c:pt idx="1">
                  <c:v>离异</c:v>
                </c:pt>
                <c:pt idx="2">
                  <c:v>丧偶</c:v>
                </c:pt>
              </c:strCache>
            </c:strRef>
          </c:cat>
          <c:val>
            <c:numRef>
              <c:f>Sheet1!$N$2:$N$4</c:f>
              <c:numCache>
                <c:formatCode>General</c:formatCode>
                <c:ptCount val="3"/>
                <c:pt idx="0">
                  <c:v>688858</c:v>
                </c:pt>
                <c:pt idx="1">
                  <c:v>28686</c:v>
                </c:pt>
                <c:pt idx="2">
                  <c:v>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CF8-4301-BB09-6006342940FE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Sheet1!$A$20:$A$33</c:f>
              <c:strCache>
                <c:ptCount val="14"/>
                <c:pt idx="0">
                  <c:v>湖北</c:v>
                </c:pt>
                <c:pt idx="1">
                  <c:v>广东</c:v>
                </c:pt>
                <c:pt idx="2">
                  <c:v>上海</c:v>
                </c:pt>
                <c:pt idx="3">
                  <c:v>湖南</c:v>
                </c:pt>
                <c:pt idx="4">
                  <c:v>浙江</c:v>
                </c:pt>
                <c:pt idx="5">
                  <c:v>重庆</c:v>
                </c:pt>
                <c:pt idx="6">
                  <c:v>云南</c:v>
                </c:pt>
                <c:pt idx="7">
                  <c:v>北京</c:v>
                </c:pt>
                <c:pt idx="8">
                  <c:v>陕西</c:v>
                </c:pt>
                <c:pt idx="9">
                  <c:v>江苏</c:v>
                </c:pt>
                <c:pt idx="10">
                  <c:v>吉林</c:v>
                </c:pt>
                <c:pt idx="11">
                  <c:v>天津</c:v>
                </c:pt>
                <c:pt idx="12">
                  <c:v>四川</c:v>
                </c:pt>
                <c:pt idx="13">
                  <c:v>安徽</c:v>
                </c:pt>
              </c:strCache>
            </c:strRef>
          </c:cat>
          <c:val>
            <c:numRef>
              <c:f>Sheet1!$B$20:$B$33</c:f>
              <c:numCache>
                <c:formatCode>General</c:formatCode>
                <c:ptCount val="14"/>
                <c:pt idx="0">
                  <c:v>26.132899999999999</c:v>
                </c:pt>
                <c:pt idx="1">
                  <c:v>26.083200000000001</c:v>
                </c:pt>
                <c:pt idx="2">
                  <c:v>26.069600000000001</c:v>
                </c:pt>
                <c:pt idx="3">
                  <c:v>26.06</c:v>
                </c:pt>
                <c:pt idx="4">
                  <c:v>25.918500000000002</c:v>
                </c:pt>
                <c:pt idx="5">
                  <c:v>25.837900000000001</c:v>
                </c:pt>
                <c:pt idx="6">
                  <c:v>25.826000000000001</c:v>
                </c:pt>
                <c:pt idx="7">
                  <c:v>25.7255</c:v>
                </c:pt>
                <c:pt idx="8">
                  <c:v>25.674099999999999</c:v>
                </c:pt>
                <c:pt idx="9">
                  <c:v>25.517199999999999</c:v>
                </c:pt>
                <c:pt idx="10">
                  <c:v>25.512699999999999</c:v>
                </c:pt>
                <c:pt idx="11">
                  <c:v>25.380800000000001</c:v>
                </c:pt>
                <c:pt idx="12">
                  <c:v>25.204999999999998</c:v>
                </c:pt>
                <c:pt idx="13">
                  <c:v>24.8538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4A-4FC4-A0FC-A53A095C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23664"/>
        <c:axId val="340455504"/>
      </c:barChart>
      <c:catAx>
        <c:axId val="1162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0455504"/>
        <c:crosses val="autoZero"/>
        <c:auto val="1"/>
        <c:lblAlgn val="ctr"/>
        <c:lblOffset val="100"/>
        <c:noMultiLvlLbl val="0"/>
      </c:catAx>
      <c:valAx>
        <c:axId val="340455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23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Sheet1!$A$56:$A$69</c:f>
              <c:strCache>
                <c:ptCount val="14"/>
                <c:pt idx="0">
                  <c:v>上海</c:v>
                </c:pt>
                <c:pt idx="1">
                  <c:v>湖南</c:v>
                </c:pt>
                <c:pt idx="2">
                  <c:v>陕西</c:v>
                </c:pt>
                <c:pt idx="3">
                  <c:v>北京</c:v>
                </c:pt>
                <c:pt idx="4">
                  <c:v>安徽</c:v>
                </c:pt>
                <c:pt idx="5">
                  <c:v>浙江</c:v>
                </c:pt>
                <c:pt idx="6">
                  <c:v>云南</c:v>
                </c:pt>
                <c:pt idx="7">
                  <c:v>江苏</c:v>
                </c:pt>
                <c:pt idx="8">
                  <c:v>广东</c:v>
                </c:pt>
                <c:pt idx="9">
                  <c:v>重庆</c:v>
                </c:pt>
                <c:pt idx="10">
                  <c:v>四川</c:v>
                </c:pt>
                <c:pt idx="11">
                  <c:v>湖北</c:v>
                </c:pt>
                <c:pt idx="12">
                  <c:v>天津</c:v>
                </c:pt>
                <c:pt idx="13">
                  <c:v>吉林</c:v>
                </c:pt>
              </c:strCache>
            </c:strRef>
          </c:cat>
          <c:val>
            <c:numRef>
              <c:f>Sheet1!$B$56:$B$69</c:f>
              <c:numCache>
                <c:formatCode>General</c:formatCode>
                <c:ptCount val="14"/>
                <c:pt idx="0">
                  <c:v>26.264800000000001</c:v>
                </c:pt>
                <c:pt idx="1">
                  <c:v>26.1662</c:v>
                </c:pt>
                <c:pt idx="2">
                  <c:v>26.136900000000001</c:v>
                </c:pt>
                <c:pt idx="3">
                  <c:v>26.127400000000002</c:v>
                </c:pt>
                <c:pt idx="4">
                  <c:v>25.656300000000002</c:v>
                </c:pt>
                <c:pt idx="5">
                  <c:v>25.605799999999999</c:v>
                </c:pt>
                <c:pt idx="6">
                  <c:v>25.585999999999999</c:v>
                </c:pt>
                <c:pt idx="7">
                  <c:v>25.566700000000001</c:v>
                </c:pt>
                <c:pt idx="8">
                  <c:v>25.5425</c:v>
                </c:pt>
                <c:pt idx="9">
                  <c:v>25.4542</c:v>
                </c:pt>
                <c:pt idx="10">
                  <c:v>25.451499999999999</c:v>
                </c:pt>
                <c:pt idx="11">
                  <c:v>25.428999999999998</c:v>
                </c:pt>
                <c:pt idx="12">
                  <c:v>25.376999999999999</c:v>
                </c:pt>
                <c:pt idx="13">
                  <c:v>25.369800000000001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49-463D-8A10-C55C0E5C9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686488"/>
        <c:axId val="611684520"/>
      </c:barChart>
      <c:catAx>
        <c:axId val="611686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1684520"/>
        <c:crosses val="autoZero"/>
        <c:auto val="1"/>
        <c:lblAlgn val="ctr"/>
        <c:lblOffset val="100"/>
        <c:noMultiLvlLbl val="0"/>
      </c:catAx>
      <c:valAx>
        <c:axId val="611684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1686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Sheet1!$A$38:$A$51</c:f>
              <c:strCache>
                <c:ptCount val="14"/>
                <c:pt idx="0">
                  <c:v>天津</c:v>
                </c:pt>
                <c:pt idx="1">
                  <c:v>吉林</c:v>
                </c:pt>
                <c:pt idx="2">
                  <c:v>江苏</c:v>
                </c:pt>
                <c:pt idx="3">
                  <c:v>北京</c:v>
                </c:pt>
                <c:pt idx="4">
                  <c:v>上海</c:v>
                </c:pt>
                <c:pt idx="5">
                  <c:v>安徽</c:v>
                </c:pt>
                <c:pt idx="6">
                  <c:v>浙江</c:v>
                </c:pt>
                <c:pt idx="7">
                  <c:v>陕西</c:v>
                </c:pt>
                <c:pt idx="8">
                  <c:v>重庆</c:v>
                </c:pt>
                <c:pt idx="9">
                  <c:v>湖北</c:v>
                </c:pt>
                <c:pt idx="10">
                  <c:v>广东</c:v>
                </c:pt>
                <c:pt idx="11">
                  <c:v>云南</c:v>
                </c:pt>
                <c:pt idx="12">
                  <c:v>四川</c:v>
                </c:pt>
                <c:pt idx="13">
                  <c:v>湖南</c:v>
                </c:pt>
              </c:strCache>
            </c:strRef>
          </c:cat>
          <c:val>
            <c:numRef>
              <c:f>Sheet1!$B$38:$B$51</c:f>
              <c:numCache>
                <c:formatCode>General</c:formatCode>
                <c:ptCount val="14"/>
                <c:pt idx="0">
                  <c:v>175.51249999999999</c:v>
                </c:pt>
                <c:pt idx="1">
                  <c:v>175.483</c:v>
                </c:pt>
                <c:pt idx="2">
                  <c:v>175.2978</c:v>
                </c:pt>
                <c:pt idx="3">
                  <c:v>174.95179999999999</c:v>
                </c:pt>
                <c:pt idx="4">
                  <c:v>174.80799999999999</c:v>
                </c:pt>
                <c:pt idx="5">
                  <c:v>174.16059999999999</c:v>
                </c:pt>
                <c:pt idx="6">
                  <c:v>174.15360000000001</c:v>
                </c:pt>
                <c:pt idx="7">
                  <c:v>173.67949999999999</c:v>
                </c:pt>
                <c:pt idx="8">
                  <c:v>172.98840000000001</c:v>
                </c:pt>
                <c:pt idx="9">
                  <c:v>172.97929999999999</c:v>
                </c:pt>
                <c:pt idx="10">
                  <c:v>172.42330000000001</c:v>
                </c:pt>
                <c:pt idx="11">
                  <c:v>172.14009999999999</c:v>
                </c:pt>
                <c:pt idx="12">
                  <c:v>172.02940000000001</c:v>
                </c:pt>
                <c:pt idx="13">
                  <c:v>160.35749999999999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CF-4447-859F-EBC921E68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55937240"/>
        <c:axId val="755940192"/>
      </c:barChart>
      <c:catAx>
        <c:axId val="7559372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5940192"/>
        <c:crosses val="autoZero"/>
        <c:auto val="1"/>
        <c:lblAlgn val="ctr"/>
        <c:lblOffset val="100"/>
        <c:noMultiLvlLbl val="0"/>
      </c:catAx>
      <c:valAx>
        <c:axId val="755940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5937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Sheet1!$M$38:$M$51</c:f>
              <c:strCache>
                <c:ptCount val="14"/>
                <c:pt idx="0">
                  <c:v>湖南</c:v>
                </c:pt>
                <c:pt idx="1">
                  <c:v>天津</c:v>
                </c:pt>
                <c:pt idx="2">
                  <c:v>北京</c:v>
                </c:pt>
                <c:pt idx="3">
                  <c:v>上海</c:v>
                </c:pt>
                <c:pt idx="4">
                  <c:v>江苏</c:v>
                </c:pt>
                <c:pt idx="5">
                  <c:v>安徽</c:v>
                </c:pt>
                <c:pt idx="6">
                  <c:v>吉林</c:v>
                </c:pt>
                <c:pt idx="7">
                  <c:v>湖北</c:v>
                </c:pt>
                <c:pt idx="8">
                  <c:v>浙江</c:v>
                </c:pt>
                <c:pt idx="9">
                  <c:v>云南</c:v>
                </c:pt>
                <c:pt idx="10">
                  <c:v>广东</c:v>
                </c:pt>
                <c:pt idx="11">
                  <c:v>陕西</c:v>
                </c:pt>
                <c:pt idx="12">
                  <c:v>四川</c:v>
                </c:pt>
                <c:pt idx="13">
                  <c:v>重庆</c:v>
                </c:pt>
              </c:strCache>
            </c:strRef>
          </c:cat>
          <c:val>
            <c:numRef>
              <c:f>Sheet1!$N$38:$N$51</c:f>
              <c:numCache>
                <c:formatCode>General</c:formatCode>
                <c:ptCount val="14"/>
                <c:pt idx="0">
                  <c:v>171.92019999999999</c:v>
                </c:pt>
                <c:pt idx="1">
                  <c:v>164.05099999999999</c:v>
                </c:pt>
                <c:pt idx="2">
                  <c:v>163.79519999999999</c:v>
                </c:pt>
                <c:pt idx="3">
                  <c:v>162.93559999999999</c:v>
                </c:pt>
                <c:pt idx="4">
                  <c:v>162.8639</c:v>
                </c:pt>
                <c:pt idx="5">
                  <c:v>162.74180000000001</c:v>
                </c:pt>
                <c:pt idx="6">
                  <c:v>162.4725</c:v>
                </c:pt>
                <c:pt idx="7">
                  <c:v>162.2063</c:v>
                </c:pt>
                <c:pt idx="8">
                  <c:v>161.65270000000001</c:v>
                </c:pt>
                <c:pt idx="9">
                  <c:v>161.5976</c:v>
                </c:pt>
                <c:pt idx="10">
                  <c:v>161.25360000000001</c:v>
                </c:pt>
                <c:pt idx="11">
                  <c:v>160.60659999999999</c:v>
                </c:pt>
                <c:pt idx="12">
                  <c:v>160.6027</c:v>
                </c:pt>
                <c:pt idx="13">
                  <c:v>159.9383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3E-429F-82AA-D30F92A869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67357440"/>
        <c:axId val="567350880"/>
      </c:barChart>
      <c:catAx>
        <c:axId val="567357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7350880"/>
        <c:crosses val="autoZero"/>
        <c:auto val="1"/>
        <c:lblAlgn val="ctr"/>
        <c:lblOffset val="100"/>
        <c:noMultiLvlLbl val="0"/>
      </c:catAx>
      <c:valAx>
        <c:axId val="56735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735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Sheet1!$M$20:$N$25</cx:f>
        <cx:lvl ptCount="6">
          <cx:pt idx="0"/>
          <cx:pt idx="1"/>
          <cx:pt idx="2"/>
          <cx:pt idx="3"/>
          <cx:pt idx="4"/>
          <cx:pt idx="5"/>
        </cx:lvl>
        <cx:lvl ptCount="6">
          <cx:pt idx="0">高中中专及以下</cx:pt>
          <cx:pt idx="1">大专</cx:pt>
          <cx:pt idx="2">本科</cx:pt>
          <cx:pt idx="3">双学位</cx:pt>
          <cx:pt idx="4">硕士</cx:pt>
          <cx:pt idx="5">博士及以上</cx:pt>
        </cx:lvl>
      </cx:strDim>
      <cx:numDim type="size">
        <cx:f>Sheet1!$O$20:$O$25</cx:f>
        <cx:lvl ptCount="6" formatCode="G/通用格式">
          <cx:pt idx="0">132162</cx:pt>
          <cx:pt idx="1">234542</cx:pt>
          <cx:pt idx="2">321315</cx:pt>
          <cx:pt idx="3">832</cx:pt>
          <cx:pt idx="4">28916</cx:pt>
          <cx:pt idx="5">628</cx:pt>
        </cx:lvl>
      </cx:numDim>
    </cx:data>
  </cx:chartData>
  <cx:chart>
    <cx:plotArea>
      <cx:plotAreaRegion>
        <cx:series layoutId="sunburst" uniqueId="{D84AAF40-0131-4421-9D4F-2C8B0A1F6928}">
          <cx:dataLabels>
            <cx:visibility seriesName="0" categoryName="1" value="0"/>
            <cx:separator>, </cx:separator>
          </cx:dataLabels>
          <cx:dataId val="0"/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9A4D-F3DF-49BB-96CF-D661C6260497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030A-F259-4ED9-A4DB-6B80F7A24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2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9A4D-F3DF-49BB-96CF-D661C6260497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030A-F259-4ED9-A4DB-6B80F7A24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9A4D-F3DF-49BB-96CF-D661C6260497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030A-F259-4ED9-A4DB-6B80F7A24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13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327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7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9A4D-F3DF-49BB-96CF-D661C6260497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030A-F259-4ED9-A4DB-6B80F7A24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4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9A4D-F3DF-49BB-96CF-D661C6260497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030A-F259-4ED9-A4DB-6B80F7A24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6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9A4D-F3DF-49BB-96CF-D661C6260497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030A-F259-4ED9-A4DB-6B80F7A24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44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9A4D-F3DF-49BB-96CF-D661C6260497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030A-F259-4ED9-A4DB-6B80F7A24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0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9A4D-F3DF-49BB-96CF-D661C6260497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030A-F259-4ED9-A4DB-6B80F7A24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12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9A4D-F3DF-49BB-96CF-D661C6260497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030A-F259-4ED9-A4DB-6B80F7A24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01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9A4D-F3DF-49BB-96CF-D661C6260497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030A-F259-4ED9-A4DB-6B80F7A24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6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9A4D-F3DF-49BB-96CF-D661C6260497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030A-F259-4ED9-A4DB-6B80F7A24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19A4D-F3DF-49BB-96CF-D661C6260497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E030A-F259-4ED9-A4DB-6B80F7A24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5400000">
            <a:off x="0" y="0"/>
            <a:ext cx="3823855" cy="382385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49382" y="868218"/>
            <a:ext cx="1662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2"/>
                </a:solidFill>
              </a:rPr>
              <a:t>世纪佳缘用户画像</a:t>
            </a:r>
          </a:p>
        </p:txBody>
      </p:sp>
      <p:sp>
        <p:nvSpPr>
          <p:cNvPr id="13" name="直角三角形 12"/>
          <p:cNvSpPr/>
          <p:nvPr/>
        </p:nvSpPr>
        <p:spPr>
          <a:xfrm rot="16200000">
            <a:off x="10210800" y="4886035"/>
            <a:ext cx="1990436" cy="199043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834255" y="6151418"/>
            <a:ext cx="1616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</a:rPr>
              <a:t>all by LucasX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4720" y="445802"/>
            <a:ext cx="1269354" cy="529569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择偶标准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255" y="1995054"/>
            <a:ext cx="2897961" cy="25194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974" y="1995054"/>
            <a:ext cx="2897961" cy="25194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36" y="1995054"/>
            <a:ext cx="2897961" cy="25194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4024" y="1339273"/>
            <a:ext cx="1068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对湖北、北京、四川的</a:t>
            </a:r>
            <a:r>
              <a:rPr lang="zh-CN" altLang="en-US" sz="2000" dirty="0">
                <a:solidFill>
                  <a:schemeClr val="accent1"/>
                </a:solidFill>
              </a:rPr>
              <a:t>男性</a:t>
            </a:r>
            <a:r>
              <a:rPr lang="zh-CN" altLang="en-US" sz="2000" dirty="0"/>
              <a:t>用户“择偶标准”进行分词，计算</a:t>
            </a:r>
            <a:r>
              <a:rPr lang="en-US" altLang="zh-CN" sz="2000" dirty="0"/>
              <a:t>TF-IDF</a:t>
            </a:r>
            <a:r>
              <a:rPr lang="zh-CN" altLang="en-US" sz="2000" dirty="0"/>
              <a:t>值，得到可视化字符云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73744" y="4647122"/>
            <a:ext cx="744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对男人来说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chemeClr val="accent2"/>
                </a:solidFill>
              </a:rPr>
              <a:t>爱生活 喜欢他 真心 撒娇 孝顺 包容</a:t>
            </a:r>
            <a:r>
              <a:rPr lang="zh-CN" altLang="en-US" dirty="0"/>
              <a:t>则是自己最关注的</a:t>
            </a:r>
            <a:endParaRPr lang="en-US" altLang="zh-CN" dirty="0"/>
          </a:p>
          <a:p>
            <a:pPr algn="ctr"/>
            <a:r>
              <a:rPr lang="zh-CN" altLang="en-US" dirty="0"/>
              <a:t>在外打拼工作时，大多数男性希望另一半能作为港湾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554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4720" y="445802"/>
            <a:ext cx="1324772" cy="52956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自我评价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31" y="1528618"/>
            <a:ext cx="5124246" cy="40593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68653" y="2967335"/>
            <a:ext cx="5153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在提取</a:t>
            </a:r>
            <a:r>
              <a:rPr lang="en-US" altLang="zh-CN" dirty="0"/>
              <a:t>35.2W</a:t>
            </a:r>
            <a:r>
              <a:rPr lang="zh-CN" altLang="en-US" dirty="0"/>
              <a:t>条女性用户的自我简介进行分词之后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大多数女性都认为自己</a:t>
            </a:r>
            <a:r>
              <a:rPr lang="zh-CN" altLang="en-US" dirty="0">
                <a:solidFill>
                  <a:schemeClr val="accent2"/>
                </a:solidFill>
              </a:rPr>
              <a:t>善良 简单 爱生活 孝顺</a:t>
            </a:r>
          </a:p>
        </p:txBody>
      </p:sp>
    </p:spTree>
    <p:extLst>
      <p:ext uri="{BB962C8B-B14F-4D97-AF65-F5344CB8AC3E}">
        <p14:creationId xmlns:p14="http://schemas.microsoft.com/office/powerpoint/2010/main" val="2114785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4720" y="445802"/>
            <a:ext cx="1324772" cy="52956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自我评价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68653" y="2828834"/>
            <a:ext cx="515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在提取</a:t>
            </a:r>
            <a:r>
              <a:rPr lang="en-US" altLang="zh-CN" dirty="0"/>
              <a:t>36.3W</a:t>
            </a:r>
            <a:r>
              <a:rPr lang="zh-CN" altLang="en-US" dirty="0"/>
              <a:t>条男性用户的自我简介进行分词之后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大多数男性都希望能遇见</a:t>
            </a:r>
            <a:r>
              <a:rPr lang="zh-CN" altLang="en-US" dirty="0">
                <a:solidFill>
                  <a:schemeClr val="accent1"/>
                </a:solidFill>
              </a:rPr>
              <a:t>倾心 爱生活 有责任心 有共同爱好</a:t>
            </a:r>
            <a:r>
              <a:rPr lang="zh-CN" altLang="en-US" dirty="0"/>
              <a:t>的女性为伴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92" y="1052560"/>
            <a:ext cx="2652770" cy="47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3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One more thing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9381" y="2413337"/>
            <a:ext cx="6613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对分析报告或源代码中可能存在的错误</a:t>
            </a:r>
            <a:endParaRPr lang="en-US" altLang="zh-CN" dirty="0"/>
          </a:p>
          <a:p>
            <a:pPr algn="ctr"/>
            <a:r>
              <a:rPr lang="zh-CN" altLang="en-US" dirty="0"/>
              <a:t>欢迎批评与指正！</a:t>
            </a:r>
            <a:endParaRPr lang="en-US" altLang="zh-CN" dirty="0"/>
          </a:p>
          <a:p>
            <a:pPr algn="ctr"/>
            <a:r>
              <a:rPr lang="zh-CN" altLang="en-US" dirty="0"/>
              <a:t>对机器学习</a:t>
            </a:r>
            <a:r>
              <a:rPr lang="en-US" altLang="zh-CN" dirty="0"/>
              <a:t>/</a:t>
            </a:r>
            <a:r>
              <a:rPr lang="zh-CN" altLang="en-US" dirty="0"/>
              <a:t>深度学习</a:t>
            </a:r>
            <a:r>
              <a:rPr lang="en-US" altLang="zh-CN" dirty="0"/>
              <a:t>/</a:t>
            </a:r>
            <a:r>
              <a:rPr lang="zh-CN" altLang="en-US" dirty="0"/>
              <a:t>人工智能</a:t>
            </a:r>
            <a:r>
              <a:rPr lang="en-US" altLang="zh-CN" dirty="0"/>
              <a:t>/</a:t>
            </a:r>
            <a:r>
              <a:rPr lang="zh-CN" altLang="en-US" dirty="0"/>
              <a:t>计算机视觉</a:t>
            </a:r>
            <a:r>
              <a:rPr lang="en-US" altLang="zh-CN" dirty="0"/>
              <a:t>/</a:t>
            </a:r>
          </a:p>
          <a:p>
            <a:pPr algn="ctr"/>
            <a:r>
              <a:rPr lang="en-US" altLang="zh-CN" dirty="0"/>
              <a:t>NLP/</a:t>
            </a:r>
            <a:r>
              <a:rPr lang="zh-CN" altLang="en-US" dirty="0"/>
              <a:t>推荐系统</a:t>
            </a:r>
            <a:r>
              <a:rPr lang="en-US" altLang="zh-CN" dirty="0"/>
              <a:t>/</a:t>
            </a:r>
            <a:r>
              <a:rPr lang="zh-CN" altLang="en-US" dirty="0"/>
              <a:t>搜索</a:t>
            </a:r>
            <a:r>
              <a:rPr lang="en-US" altLang="zh-CN" dirty="0"/>
              <a:t>/</a:t>
            </a:r>
            <a:r>
              <a:rPr lang="zh-CN" altLang="en-US" dirty="0"/>
              <a:t>数据挖掘</a:t>
            </a:r>
            <a:r>
              <a:rPr lang="en-US" altLang="zh-CN" dirty="0"/>
              <a:t>/</a:t>
            </a:r>
            <a:r>
              <a:rPr lang="zh-CN" altLang="en-US" dirty="0"/>
              <a:t>数据可视化</a:t>
            </a:r>
            <a:endParaRPr lang="en-US" altLang="zh-CN" dirty="0"/>
          </a:p>
          <a:p>
            <a:pPr algn="ctr"/>
            <a:r>
              <a:rPr lang="zh-CN" altLang="en-US" dirty="0"/>
              <a:t>等领域感兴趣的童鞋</a:t>
            </a:r>
            <a:endParaRPr lang="en-US" altLang="zh-CN" dirty="0"/>
          </a:p>
          <a:p>
            <a:pPr algn="ctr"/>
            <a:r>
              <a:rPr lang="zh-CN" altLang="en-US" dirty="0"/>
              <a:t>可关注 知乎</a:t>
            </a:r>
            <a:r>
              <a:rPr lang="en-US" altLang="zh-CN" dirty="0"/>
              <a:t>|</a:t>
            </a:r>
            <a:r>
              <a:rPr lang="zh-CN" altLang="en-US" dirty="0"/>
              <a:t>微信公众号 </a:t>
            </a:r>
            <a:r>
              <a:rPr lang="en-US" altLang="zh-CN" dirty="0"/>
              <a:t>@LucasX</a:t>
            </a:r>
          </a:p>
          <a:p>
            <a:pPr algn="ctr"/>
            <a:r>
              <a:rPr lang="zh-CN" altLang="en-US" dirty="0"/>
              <a:t>一起交流</a:t>
            </a:r>
          </a:p>
        </p:txBody>
      </p:sp>
    </p:spTree>
    <p:extLst>
      <p:ext uri="{BB962C8B-B14F-4D97-AF65-F5344CB8AC3E}">
        <p14:creationId xmlns:p14="http://schemas.microsoft.com/office/powerpoint/2010/main" val="189471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3916218" y="1377890"/>
            <a:ext cx="4359564" cy="3492620"/>
          </a:xfrm>
          <a:prstGeom prst="triangle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未完</a:t>
            </a:r>
            <a:endParaRPr lang="en-US" altLang="zh-CN" sz="4000" dirty="0">
              <a:solidFill>
                <a:schemeClr val="accent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待续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34327" y="6488668"/>
            <a:ext cx="552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爬虫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分析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可视化</a:t>
            </a:r>
            <a:r>
              <a:rPr lang="en-US" altLang="zh-CN" dirty="0">
                <a:solidFill>
                  <a:schemeClr val="bg1"/>
                </a:solidFill>
              </a:rPr>
              <a:t>/PPT</a:t>
            </a:r>
            <a:r>
              <a:rPr lang="zh-CN" altLang="en-US" dirty="0">
                <a:solidFill>
                  <a:schemeClr val="bg1"/>
                </a:solidFill>
              </a:rPr>
              <a:t>制作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视觉设计：</a:t>
            </a:r>
            <a:r>
              <a:rPr lang="en-US" altLang="zh-CN" dirty="0">
                <a:solidFill>
                  <a:schemeClr val="bg1"/>
                </a:solidFill>
              </a:rPr>
              <a:t>LucasX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0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4720" y="445802"/>
            <a:ext cx="1010736" cy="529569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NOTE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581" y="2951946"/>
            <a:ext cx="925483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爬虫抓取世纪佳缘婚恋网站</a:t>
            </a:r>
            <a:r>
              <a:rPr lang="en-US" altLang="zh-CN" sz="2000" dirty="0">
                <a:solidFill>
                  <a:schemeClr val="accent1"/>
                </a:solidFill>
              </a:rPr>
              <a:t>72</a:t>
            </a:r>
            <a:r>
              <a:rPr lang="zh-CN" altLang="en-US" sz="2000" dirty="0">
                <a:solidFill>
                  <a:schemeClr val="accent1"/>
                </a:solidFill>
              </a:rPr>
              <a:t>万</a:t>
            </a:r>
            <a:r>
              <a:rPr lang="zh-CN" altLang="en-US" dirty="0"/>
              <a:t>条</a:t>
            </a:r>
            <a:r>
              <a:rPr lang="en-US" altLang="zh-CN" sz="2000" dirty="0">
                <a:solidFill>
                  <a:schemeClr val="accent1"/>
                </a:solidFill>
              </a:rPr>
              <a:t>22-28</a:t>
            </a:r>
            <a:r>
              <a:rPr lang="zh-CN" altLang="en-US" sz="2000" dirty="0">
                <a:solidFill>
                  <a:schemeClr val="accent1"/>
                </a:solidFill>
              </a:rPr>
              <a:t>岁</a:t>
            </a:r>
            <a:r>
              <a:rPr lang="zh-CN" altLang="en-US" dirty="0"/>
              <a:t>年轻用户的信息进行分析</a:t>
            </a:r>
            <a:endParaRPr lang="en-US" altLang="zh-CN" dirty="0"/>
          </a:p>
          <a:p>
            <a:pPr algn="ctr"/>
            <a:r>
              <a:rPr lang="zh-CN" altLang="en-US" dirty="0"/>
              <a:t>使用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SQL</a:t>
            </a:r>
            <a:r>
              <a:rPr lang="zh-CN" altLang="en-US" dirty="0"/>
              <a:t>等进行统计、多元回归分析</a:t>
            </a:r>
            <a:r>
              <a:rPr lang="en-US" altLang="zh-CN" dirty="0"/>
              <a:t>  eCharts3</a:t>
            </a:r>
            <a:r>
              <a:rPr lang="zh-CN" altLang="en-US" dirty="0"/>
              <a:t>、</a:t>
            </a:r>
            <a:r>
              <a:rPr lang="en-US" altLang="zh-CN" dirty="0"/>
              <a:t>R ggplot2</a:t>
            </a:r>
            <a:r>
              <a:rPr lang="zh-CN" altLang="en-US" dirty="0"/>
              <a:t>、</a:t>
            </a:r>
            <a:r>
              <a:rPr lang="en-US" altLang="zh-CN" dirty="0"/>
              <a:t>Excel2016 </a:t>
            </a:r>
            <a:r>
              <a:rPr lang="zh-CN" altLang="en-US" dirty="0"/>
              <a:t>进行可视化</a:t>
            </a:r>
            <a:endParaRPr lang="en-US" altLang="zh-CN" dirty="0"/>
          </a:p>
          <a:p>
            <a:pPr algn="ctr"/>
            <a:r>
              <a:rPr lang="zh-CN" altLang="en-US" dirty="0"/>
              <a:t>所有代码、数据、分析结果全部开源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chemeClr val="accent1"/>
                </a:solidFill>
              </a:rPr>
              <a:t>仅作分析之用</a:t>
            </a:r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>
                <a:solidFill>
                  <a:schemeClr val="accent1"/>
                </a:solidFill>
              </a:rPr>
              <a:t>不涉及任何商业用途以及可能被过分解读的地域歧视</a:t>
            </a:r>
          </a:p>
        </p:txBody>
      </p:sp>
    </p:spTree>
    <p:extLst>
      <p:ext uri="{BB962C8B-B14F-4D97-AF65-F5344CB8AC3E}">
        <p14:creationId xmlns:p14="http://schemas.microsoft.com/office/powerpoint/2010/main" val="193483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H="1">
            <a:off x="6819502" y="2076127"/>
            <a:ext cx="2770452" cy="665401"/>
          </a:xfrm>
          <a:prstGeom prst="parallelogram">
            <a:avLst>
              <a:gd name="adj" fmla="val 49802"/>
            </a:avLst>
          </a:prstGeom>
          <a:ln w="19050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平行四边形 30"/>
          <p:cNvSpPr>
            <a:spLocks noChangeArrowheads="1"/>
          </p:cNvSpPr>
          <p:nvPr/>
        </p:nvSpPr>
        <p:spPr bwMode="auto">
          <a:xfrm flipH="1">
            <a:off x="8181110" y="2835998"/>
            <a:ext cx="2770451" cy="665401"/>
          </a:xfrm>
          <a:prstGeom prst="parallelogram">
            <a:avLst>
              <a:gd name="adj" fmla="val 49828"/>
            </a:avLst>
          </a:prstGeom>
          <a:noFill/>
          <a:ln w="19050">
            <a:solidFill>
              <a:srgbClr val="7030A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平行四边形 31"/>
          <p:cNvSpPr>
            <a:spLocks noChangeArrowheads="1"/>
          </p:cNvSpPr>
          <p:nvPr/>
        </p:nvSpPr>
        <p:spPr bwMode="auto">
          <a:xfrm flipH="1">
            <a:off x="1635944" y="3542474"/>
            <a:ext cx="2770452" cy="667456"/>
          </a:xfrm>
          <a:prstGeom prst="parallelogram">
            <a:avLst>
              <a:gd name="adj" fmla="val 49675"/>
            </a:avLst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平行四边形 32"/>
          <p:cNvSpPr>
            <a:spLocks noChangeArrowheads="1"/>
          </p:cNvSpPr>
          <p:nvPr/>
        </p:nvSpPr>
        <p:spPr bwMode="auto">
          <a:xfrm flipH="1">
            <a:off x="2985230" y="4292078"/>
            <a:ext cx="2770451" cy="665401"/>
          </a:xfrm>
          <a:prstGeom prst="parallelogram">
            <a:avLst>
              <a:gd name="adj" fmla="val 49828"/>
            </a:avLst>
          </a:prstGeom>
          <a:noFill/>
          <a:ln w="19050">
            <a:solidFill>
              <a:srgbClr val="92D050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90753" y="2076127"/>
            <a:ext cx="1601892" cy="1382146"/>
            <a:chOff x="5490753" y="2076127"/>
            <a:chExt cx="1601892" cy="1382146"/>
          </a:xfrm>
          <a:solidFill>
            <a:schemeClr val="accent4"/>
          </a:solidFill>
        </p:grpSpPr>
        <p:sp>
          <p:nvSpPr>
            <p:cNvPr id="4" name="六边形 3"/>
            <p:cNvSpPr/>
            <p:nvPr/>
          </p:nvSpPr>
          <p:spPr>
            <a:xfrm>
              <a:off x="5490753" y="2076127"/>
              <a:ext cx="1601892" cy="138214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5825921" y="2613773"/>
              <a:ext cx="92951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bg1"/>
                  </a:solidFill>
                </a:rPr>
                <a:t>年龄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44146" y="2838053"/>
            <a:ext cx="1601892" cy="1380091"/>
            <a:chOff x="6844146" y="2838053"/>
            <a:chExt cx="1601892" cy="1380091"/>
          </a:xfrm>
          <a:solidFill>
            <a:schemeClr val="accent3"/>
          </a:solidFill>
        </p:grpSpPr>
        <p:sp>
          <p:nvSpPr>
            <p:cNvPr id="6" name="六边形 5"/>
            <p:cNvSpPr/>
            <p:nvPr/>
          </p:nvSpPr>
          <p:spPr>
            <a:xfrm>
              <a:off x="6844146" y="2838053"/>
              <a:ext cx="1601892" cy="138009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7031630" y="3363802"/>
              <a:ext cx="1209037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bg1"/>
                  </a:solidFill>
                </a:rPr>
                <a:t>择偶标准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90753" y="3579441"/>
            <a:ext cx="1601892" cy="1382146"/>
            <a:chOff x="5490753" y="3579441"/>
            <a:chExt cx="1601892" cy="1382146"/>
          </a:xfrm>
          <a:solidFill>
            <a:schemeClr val="accent2"/>
          </a:solidFill>
        </p:grpSpPr>
        <p:sp>
          <p:nvSpPr>
            <p:cNvPr id="5" name="六边形 4"/>
            <p:cNvSpPr/>
            <p:nvPr/>
          </p:nvSpPr>
          <p:spPr>
            <a:xfrm>
              <a:off x="5490753" y="3579441"/>
              <a:ext cx="1601892" cy="138214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5835156" y="4106217"/>
              <a:ext cx="911041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bg1"/>
                  </a:solidFill>
                </a:rPr>
                <a:t>身高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37360" y="2823676"/>
            <a:ext cx="1601892" cy="1380091"/>
            <a:chOff x="4137360" y="2823676"/>
            <a:chExt cx="1601892" cy="1380091"/>
          </a:xfrm>
          <a:solidFill>
            <a:schemeClr val="accent1"/>
          </a:solidFill>
        </p:grpSpPr>
        <p:sp>
          <p:nvSpPr>
            <p:cNvPr id="7" name="六边形 6"/>
            <p:cNvSpPr/>
            <p:nvPr/>
          </p:nvSpPr>
          <p:spPr>
            <a:xfrm>
              <a:off x="4137360" y="2823676"/>
              <a:ext cx="1601892" cy="138009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198375" y="3363803"/>
              <a:ext cx="1389626" cy="3101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bg1"/>
                  </a:solidFill>
                </a:rPr>
                <a:t>文化程度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7325747" y="2247570"/>
            <a:ext cx="10118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FF99CC"/>
                </a:solidFill>
                <a:latin typeface="+mn-ea"/>
                <a:ea typeface="+mn-ea"/>
              </a:rPr>
              <a:t>婚姻状态</a:t>
            </a:r>
          </a:p>
        </p:txBody>
      </p: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8615804" y="3046697"/>
            <a:ext cx="10118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7030A0"/>
                </a:solidFill>
                <a:latin typeface="+mn-ea"/>
                <a:ea typeface="+mn-ea"/>
              </a:rPr>
              <a:t>工作地点</a:t>
            </a: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3595194" y="4455501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92D050"/>
                </a:solidFill>
                <a:latin typeface="+mn-ea"/>
                <a:ea typeface="+mn-ea"/>
              </a:rPr>
              <a:t>用户标签</a:t>
            </a: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2227871" y="3734675"/>
            <a:ext cx="10118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地区差异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56298" y="547289"/>
            <a:ext cx="1750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指标体系</a:t>
            </a:r>
          </a:p>
        </p:txBody>
      </p:sp>
    </p:spTree>
    <p:extLst>
      <p:ext uri="{BB962C8B-B14F-4D97-AF65-F5344CB8AC3E}">
        <p14:creationId xmlns:p14="http://schemas.microsoft.com/office/powerpoint/2010/main" val="304131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4720" y="445802"/>
            <a:ext cx="1799990" cy="529569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男女用户对比</a:t>
            </a:r>
          </a:p>
        </p:txBody>
      </p:sp>
      <p:sp>
        <p:nvSpPr>
          <p:cNvPr id="17" name="椭圆 13"/>
          <p:cNvSpPr/>
          <p:nvPr/>
        </p:nvSpPr>
        <p:spPr bwMode="auto">
          <a:xfrm>
            <a:off x="6437687" y="2160401"/>
            <a:ext cx="960295" cy="1955968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Freeform 9"/>
          <p:cNvSpPr>
            <a:spLocks/>
          </p:cNvSpPr>
          <p:nvPr/>
        </p:nvSpPr>
        <p:spPr bwMode="gray">
          <a:xfrm>
            <a:off x="4409094" y="2160401"/>
            <a:ext cx="859211" cy="1981239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3"/>
          <p:cNvSpPr/>
          <p:nvPr/>
        </p:nvSpPr>
        <p:spPr bwMode="auto">
          <a:xfrm>
            <a:off x="7535888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3"/>
          <p:cNvSpPr/>
          <p:nvPr/>
        </p:nvSpPr>
        <p:spPr bwMode="auto">
          <a:xfrm>
            <a:off x="8011344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13"/>
          <p:cNvSpPr/>
          <p:nvPr/>
        </p:nvSpPr>
        <p:spPr bwMode="auto">
          <a:xfrm>
            <a:off x="8486800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41000">
                <a:schemeClr val="accent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3" name="椭圆 13"/>
          <p:cNvSpPr/>
          <p:nvPr/>
        </p:nvSpPr>
        <p:spPr bwMode="auto">
          <a:xfrm>
            <a:off x="9428094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13"/>
          <p:cNvSpPr/>
          <p:nvPr/>
        </p:nvSpPr>
        <p:spPr bwMode="auto">
          <a:xfrm>
            <a:off x="9898741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Freeform 9"/>
          <p:cNvSpPr>
            <a:spLocks/>
          </p:cNvSpPr>
          <p:nvPr/>
        </p:nvSpPr>
        <p:spPr bwMode="gray">
          <a:xfrm>
            <a:off x="3983981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Freeform 9"/>
          <p:cNvSpPr>
            <a:spLocks/>
          </p:cNvSpPr>
          <p:nvPr/>
        </p:nvSpPr>
        <p:spPr bwMode="gray">
          <a:xfrm>
            <a:off x="3140507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9" name="Freeform 9"/>
          <p:cNvSpPr>
            <a:spLocks/>
          </p:cNvSpPr>
          <p:nvPr/>
        </p:nvSpPr>
        <p:spPr bwMode="gray">
          <a:xfrm>
            <a:off x="2719015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gray">
          <a:xfrm>
            <a:off x="2303841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Freeform 9"/>
          <p:cNvSpPr>
            <a:spLocks/>
          </p:cNvSpPr>
          <p:nvPr/>
        </p:nvSpPr>
        <p:spPr bwMode="gray">
          <a:xfrm>
            <a:off x="1887502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453371" y="2083991"/>
            <a:ext cx="18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Female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412893" y="2085217"/>
            <a:ext cx="18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40541" y="4303059"/>
            <a:ext cx="3751730" cy="9547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363839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440954" y="4303059"/>
            <a:ext cx="3751730" cy="954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354556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" name="Freeform 9"/>
          <p:cNvSpPr>
            <a:spLocks/>
          </p:cNvSpPr>
          <p:nvPr/>
        </p:nvSpPr>
        <p:spPr bwMode="gray">
          <a:xfrm>
            <a:off x="3554220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13"/>
          <p:cNvSpPr/>
          <p:nvPr/>
        </p:nvSpPr>
        <p:spPr bwMode="auto">
          <a:xfrm>
            <a:off x="8952638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61960" y="5781011"/>
            <a:ext cx="448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男女用户比例基本接近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43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地区人数分析</a:t>
            </a:r>
          </a:p>
        </p:txBody>
      </p:sp>
      <p:graphicFrame>
        <p:nvGraphicFramePr>
          <p:cNvPr id="3" name="图表 2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613607"/>
              </p:ext>
            </p:extLst>
          </p:nvPr>
        </p:nvGraphicFramePr>
        <p:xfrm>
          <a:off x="1063337" y="1365250"/>
          <a:ext cx="6879166" cy="412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146472" y="1505527"/>
            <a:ext cx="3435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广东 江苏 四川</a:t>
            </a:r>
            <a:r>
              <a:rPr lang="zh-CN" altLang="en-US" dirty="0"/>
              <a:t>相亲人数最多</a:t>
            </a:r>
            <a:endParaRPr lang="en-US" altLang="zh-CN" dirty="0"/>
          </a:p>
          <a:p>
            <a:r>
              <a:rPr lang="zh-CN" altLang="en-US" dirty="0">
                <a:solidFill>
                  <a:srgbClr val="00B050"/>
                </a:solidFill>
              </a:rPr>
              <a:t>吉林 天津 云南</a:t>
            </a:r>
            <a:r>
              <a:rPr lang="zh-CN" altLang="en-US" dirty="0"/>
              <a:t>相亲人数最少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一线城市“不愁嫁娶”的天津</a:t>
            </a:r>
          </a:p>
        </p:txBody>
      </p:sp>
    </p:spTree>
    <p:extLst>
      <p:ext uri="{BB962C8B-B14F-4D97-AF65-F5344CB8AC3E}">
        <p14:creationId xmlns:p14="http://schemas.microsoft.com/office/powerpoint/2010/main" val="411441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4720" y="445802"/>
            <a:ext cx="1638808" cy="529569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婚姻与学历</a:t>
            </a:r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9F8C9DD7-7CA5-45A9-AC62-AA200BEA14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759269"/>
              </p:ext>
            </p:extLst>
          </p:nvPr>
        </p:nvGraphicFramePr>
        <p:xfrm>
          <a:off x="1273848" y="975372"/>
          <a:ext cx="4089380" cy="2453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图表 3">
                <a:extLst>
                  <a:ext uri="{FF2B5EF4-FFF2-40B4-BE49-F238E27FC236}">
                    <a16:creationId xmlns:a16="http://schemas.microsoft.com/office/drawing/2014/main" id="{7BC1032B-C392-4A86-90DE-D5771BC48AB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46766461"/>
                  </p:ext>
                </p:extLst>
              </p:nvPr>
            </p:nvGraphicFramePr>
            <p:xfrm>
              <a:off x="6689427" y="812800"/>
              <a:ext cx="4367003" cy="262020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图表 3">
                <a:extLst>
                  <a:ext uri="{FF2B5EF4-FFF2-40B4-BE49-F238E27FC236}">
                    <a16:creationId xmlns:a16="http://schemas.microsoft.com/office/drawing/2014/main" id="{7BC1032B-C392-4A86-90DE-D5771BC48A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9427" y="812800"/>
                <a:ext cx="4367003" cy="2620202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本框 4"/>
          <p:cNvSpPr txBox="1"/>
          <p:nvPr/>
        </p:nvSpPr>
        <p:spPr>
          <a:xfrm>
            <a:off x="2013528" y="4544291"/>
            <a:ext cx="1976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未婚群体占比</a:t>
            </a:r>
            <a:r>
              <a:rPr lang="en-US" altLang="zh-CN" dirty="0">
                <a:solidFill>
                  <a:srgbClr val="FF0000"/>
                </a:solidFill>
              </a:rPr>
              <a:t>96%</a:t>
            </a:r>
          </a:p>
          <a:p>
            <a:pPr algn="ctr"/>
            <a:r>
              <a:rPr lang="zh-CN" altLang="en-US" dirty="0"/>
              <a:t>离异群体占比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4%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17527" y="4544291"/>
            <a:ext cx="4138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接受过高等教育的群体占比约</a:t>
            </a:r>
            <a:r>
              <a:rPr lang="en-US" altLang="zh-CN" sz="2400" dirty="0">
                <a:solidFill>
                  <a:schemeClr val="accent2"/>
                </a:solidFill>
              </a:rPr>
              <a:t>3/4</a:t>
            </a:r>
          </a:p>
          <a:p>
            <a:pPr algn="ctr"/>
            <a:r>
              <a:rPr lang="zh-CN" altLang="en-US" dirty="0"/>
              <a:t>爬取的</a:t>
            </a:r>
            <a:r>
              <a:rPr lang="en-US" altLang="zh-CN" dirty="0"/>
              <a:t>72W</a:t>
            </a:r>
            <a:r>
              <a:rPr lang="zh-CN" altLang="en-US" dirty="0"/>
              <a:t>年轻用户文化程度较高</a:t>
            </a:r>
          </a:p>
        </p:txBody>
      </p:sp>
    </p:spTree>
    <p:extLst>
      <p:ext uri="{BB962C8B-B14F-4D97-AF65-F5344CB8AC3E}">
        <p14:creationId xmlns:p14="http://schemas.microsoft.com/office/powerpoint/2010/main" val="12044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4719" y="445802"/>
            <a:ext cx="2257645" cy="529569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地区平均年龄分析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0334" y="4710541"/>
            <a:ext cx="4174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男性一般在</a:t>
            </a:r>
            <a:r>
              <a:rPr lang="en-US" altLang="zh-CN" dirty="0">
                <a:solidFill>
                  <a:srgbClr val="FF0000"/>
                </a:solidFill>
              </a:rPr>
              <a:t>25.8</a:t>
            </a:r>
            <a:r>
              <a:rPr lang="zh-CN" altLang="en-US" dirty="0"/>
              <a:t>岁开始被催婚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chemeClr val="accent1"/>
                </a:solidFill>
              </a:rPr>
              <a:t>湖北 广东 上海</a:t>
            </a:r>
            <a:r>
              <a:rPr lang="zh-CN" altLang="en-US" dirty="0"/>
              <a:t>小伙结婚较晚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安徽 四川 天津</a:t>
            </a:r>
            <a:r>
              <a:rPr lang="zh-CN" altLang="en-US" dirty="0"/>
              <a:t>小伙结婚较早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76E861C1-D83A-4F0B-807E-89D23B1FC5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836396"/>
              </p:ext>
            </p:extLst>
          </p:nvPr>
        </p:nvGraphicFramePr>
        <p:xfrm>
          <a:off x="1060334" y="1466593"/>
          <a:ext cx="4591050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DDA6AB3A-09B1-4B9E-BC16-3ECD43F48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510914"/>
              </p:ext>
            </p:extLst>
          </p:nvPr>
        </p:nvGraphicFramePr>
        <p:xfrm>
          <a:off x="6608618" y="14761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419272" y="4710541"/>
            <a:ext cx="4553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女性一般在</a:t>
            </a:r>
            <a:r>
              <a:rPr lang="en-US" altLang="zh-CN" dirty="0">
                <a:solidFill>
                  <a:srgbClr val="FF0000"/>
                </a:solidFill>
              </a:rPr>
              <a:t>25.7</a:t>
            </a:r>
            <a:r>
              <a:rPr lang="zh-CN" altLang="en-US" dirty="0"/>
              <a:t>岁开始被催婚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chemeClr val="accent2"/>
                </a:solidFill>
              </a:rPr>
              <a:t>上海妹子 湘妹子 陕妹子</a:t>
            </a:r>
            <a:r>
              <a:rPr lang="zh-CN" altLang="en-US" dirty="0"/>
              <a:t>偏晚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吉林妹子 天津妹子 </a:t>
            </a:r>
            <a:r>
              <a:rPr lang="zh-CN" altLang="en-US" dirty="0">
                <a:solidFill>
                  <a:schemeClr val="accent6"/>
                </a:solidFill>
              </a:rPr>
              <a:t>湖北妹子</a:t>
            </a:r>
            <a:r>
              <a:rPr lang="zh-CN" altLang="en-US" dirty="0"/>
              <a:t>偏早</a:t>
            </a:r>
          </a:p>
        </p:txBody>
      </p:sp>
    </p:spTree>
    <p:extLst>
      <p:ext uri="{BB962C8B-B14F-4D97-AF65-F5344CB8AC3E}">
        <p14:creationId xmlns:p14="http://schemas.microsoft.com/office/powerpoint/2010/main" val="128461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4720" y="445802"/>
            <a:ext cx="1278590" cy="529569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地区身高</a:t>
            </a:r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CA4043F2-8419-4CB5-98A2-D8AAA84701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820369"/>
              </p:ext>
            </p:extLst>
          </p:nvPr>
        </p:nvGraphicFramePr>
        <p:xfrm>
          <a:off x="1014014" y="1400243"/>
          <a:ext cx="5081985" cy="3079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505528" y="4692073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天津 吉林 江苏</a:t>
            </a:r>
            <a:r>
              <a:rPr lang="zh-CN" altLang="en-US" dirty="0"/>
              <a:t>等地男性较高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湖南 四川 云南</a:t>
            </a:r>
            <a:r>
              <a:rPr lang="zh-CN" altLang="en-US" dirty="0"/>
              <a:t>等地男性较矮</a:t>
            </a:r>
            <a:endParaRPr lang="en-US" altLang="zh-CN" dirty="0"/>
          </a:p>
          <a:p>
            <a:r>
              <a:rPr lang="zh-CN" altLang="en-US" dirty="0"/>
              <a:t>男性平均身高为</a:t>
            </a:r>
            <a:r>
              <a:rPr lang="en-US" altLang="zh-CN" dirty="0">
                <a:solidFill>
                  <a:srgbClr val="00B0F0"/>
                </a:solidFill>
              </a:rPr>
              <a:t>172.58cm</a:t>
            </a:r>
            <a:endParaRPr lang="zh-CN" altLang="en-US" dirty="0">
              <a:solidFill>
                <a:srgbClr val="00B0F0"/>
              </a:solidFill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14132E8C-ABA3-404D-9749-6B65564A2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761773"/>
              </p:ext>
            </p:extLst>
          </p:nvPr>
        </p:nvGraphicFramePr>
        <p:xfrm>
          <a:off x="6554499" y="1400244"/>
          <a:ext cx="5138737" cy="3083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79674" y="4692073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湘妹子 天津妹子 北京妹子</a:t>
            </a:r>
            <a:r>
              <a:rPr lang="zh-CN" altLang="en-US" dirty="0"/>
              <a:t>较高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重庆妹子 川妹子 陕妹子</a:t>
            </a:r>
            <a:r>
              <a:rPr lang="zh-CN" altLang="en-US" dirty="0"/>
              <a:t>较矮</a:t>
            </a:r>
            <a:endParaRPr lang="en-US" altLang="zh-CN" dirty="0"/>
          </a:p>
          <a:p>
            <a:r>
              <a:rPr lang="zh-CN" altLang="en-US" dirty="0"/>
              <a:t>女性平均身高为</a:t>
            </a:r>
            <a:r>
              <a:rPr lang="en-US" altLang="zh-CN" dirty="0">
                <a:solidFill>
                  <a:srgbClr val="00B0F0"/>
                </a:solidFill>
              </a:rPr>
              <a:t>162.57cm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8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4720" y="445802"/>
            <a:ext cx="1370954" cy="529569"/>
          </a:xfrm>
        </p:spPr>
        <p:txBody>
          <a:bodyPr/>
          <a:lstStyle/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择偶标准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378" y="2103285"/>
            <a:ext cx="3038441" cy="2641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79" y="2103285"/>
            <a:ext cx="3038441" cy="264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80" y="2103285"/>
            <a:ext cx="3038441" cy="2641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4024" y="1339273"/>
            <a:ext cx="1068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对湖北、北京、四川的</a:t>
            </a:r>
            <a:r>
              <a:rPr lang="zh-CN" altLang="en-US" sz="2000" dirty="0">
                <a:solidFill>
                  <a:schemeClr val="accent2"/>
                </a:solidFill>
              </a:rPr>
              <a:t>女性</a:t>
            </a:r>
            <a:r>
              <a:rPr lang="zh-CN" altLang="en-US" sz="2000" dirty="0"/>
              <a:t>用户“择偶标准”进行分词，计算</a:t>
            </a:r>
            <a:r>
              <a:rPr lang="en-US" altLang="zh-CN" sz="2000" dirty="0"/>
              <a:t>TF-IDF</a:t>
            </a:r>
            <a:r>
              <a:rPr lang="zh-CN" altLang="en-US" sz="2000" dirty="0"/>
              <a:t>值，得到可视化字符云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73744" y="4647122"/>
            <a:ext cx="7444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对女人来说，“</a:t>
            </a:r>
            <a:r>
              <a:rPr lang="zh-CN" altLang="en-US" dirty="0">
                <a:solidFill>
                  <a:srgbClr val="00B0F0"/>
                </a:solidFill>
              </a:rPr>
              <a:t>喜欢她</a:t>
            </a:r>
            <a:r>
              <a:rPr lang="zh-CN" altLang="en-US" dirty="0"/>
              <a:t>”永远是第一位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chemeClr val="accent2"/>
                </a:solidFill>
              </a:rPr>
              <a:t>简单 善良 孝顺 真心 逛街 幸福 生活</a:t>
            </a:r>
            <a:r>
              <a:rPr lang="zh-CN" altLang="en-US" dirty="0"/>
              <a:t>是女人期待另一半拥有的品质</a:t>
            </a:r>
            <a:endParaRPr lang="en-US" altLang="zh-CN" dirty="0"/>
          </a:p>
          <a:p>
            <a:pPr algn="ctr"/>
            <a:r>
              <a:rPr lang="zh-CN" altLang="en-US" dirty="0"/>
              <a:t>尽管身处物欲横流的社会</a:t>
            </a:r>
            <a:endParaRPr lang="en-US" altLang="zh-CN" dirty="0"/>
          </a:p>
          <a:p>
            <a:pPr algn="ctr"/>
            <a:r>
              <a:rPr lang="zh-CN" altLang="en-US" dirty="0"/>
              <a:t>但大多数女性依然对纯真的爱情有着美好的憧憬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501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489</Words>
  <Application>Microsoft Office PowerPoint</Application>
  <PresentationFormat>宽屏</PresentationFormat>
  <Paragraphs>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宋体</vt:lpstr>
      <vt:lpstr>微软雅黑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Lucas X</dc:creator>
  <cp:lastModifiedBy>Lucas X</cp:lastModifiedBy>
  <cp:revision>178</cp:revision>
  <dcterms:created xsi:type="dcterms:W3CDTF">2016-12-17T03:15:10Z</dcterms:created>
  <dcterms:modified xsi:type="dcterms:W3CDTF">2016-12-17T07:08:06Z</dcterms:modified>
</cp:coreProperties>
</file>