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9" r:id="rId9"/>
    <p:sldId id="264" r:id="rId10"/>
    <p:sldId id="265" r:id="rId11"/>
    <p:sldId id="266" r:id="rId12"/>
    <p:sldId id="263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8" r:id="rId21"/>
    <p:sldId id="274" r:id="rId22"/>
    <p:sldId id="281" r:id="rId23"/>
    <p:sldId id="283" r:id="rId24"/>
    <p:sldId id="287" r:id="rId25"/>
    <p:sldId id="279" r:id="rId26"/>
    <p:sldId id="285" r:id="rId27"/>
    <p:sldId id="286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660"/>
  </p:normalViewPr>
  <p:slideViewPr>
    <p:cSldViewPr snapToGrid="0">
      <p:cViewPr>
        <p:scale>
          <a:sx n="84" d="100"/>
          <a:sy n="84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67E93-7A2D-4814-9284-8B0227456872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A92F1-BB1D-49B6-9A14-A32E8558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65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 class classification.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A92F1-BB1D-49B6-9A14-A32E8558BB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56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dataset where </a:t>
            </a:r>
            <a:r>
              <a:rPr lang="en-US" baseline="0" dirty="0" err="1" smtClean="0"/>
              <a:t>nd</a:t>
            </a:r>
            <a:r>
              <a:rPr lang="en-US" baseline="0" dirty="0" smtClean="0"/>
              <a:t> how it </a:t>
            </a:r>
            <a:r>
              <a:rPr lang="en-US" baseline="0" dirty="0" err="1" smtClean="0"/>
              <a:t>camr</a:t>
            </a:r>
            <a:r>
              <a:rPr lang="en-US" baseline="0" dirty="0" smtClean="0"/>
              <a:t>…..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A92F1-BB1D-49B6-9A14-A32E8558BB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42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A92F1-BB1D-49B6-9A14-A32E8558BB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5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9A30-C1BF-4C24-9F47-BF6D38169B77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CFFA-F2A9-4BF6-880D-981F20EC0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83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9A30-C1BF-4C24-9F47-BF6D38169B77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CFFA-F2A9-4BF6-880D-981F20EC0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1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9A30-C1BF-4C24-9F47-BF6D38169B77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CFFA-F2A9-4BF6-880D-981F20EC0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41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9A30-C1BF-4C24-9F47-BF6D38169B77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CFFA-F2A9-4BF6-880D-981F20EC0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9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9A30-C1BF-4C24-9F47-BF6D38169B77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CFFA-F2A9-4BF6-880D-981F20EC0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8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9A30-C1BF-4C24-9F47-BF6D38169B77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CFFA-F2A9-4BF6-880D-981F20EC0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3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9A30-C1BF-4C24-9F47-BF6D38169B77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CFFA-F2A9-4BF6-880D-981F20EC0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1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9A30-C1BF-4C24-9F47-BF6D38169B77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CFFA-F2A9-4BF6-880D-981F20EC0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12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9A30-C1BF-4C24-9F47-BF6D38169B77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CFFA-F2A9-4BF6-880D-981F20EC0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6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9A30-C1BF-4C24-9F47-BF6D38169B77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CFFA-F2A9-4BF6-880D-981F20EC0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4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9A30-C1BF-4C24-9F47-BF6D38169B77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CFFA-F2A9-4BF6-880D-981F20EC0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6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B9A30-C1BF-4C24-9F47-BF6D38169B77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BCFFA-F2A9-4BF6-880D-981F20EC0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Analysis of Parallel Support Vector Machines on a MapReduce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85265"/>
            <a:ext cx="9144000" cy="8660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Udita Patel</a:t>
            </a:r>
          </a:p>
          <a:p>
            <a:r>
              <a:rPr lang="en-US" dirty="0" smtClean="0"/>
              <a:t>Department of Computer Science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1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Preprocessing : Histogram of oriented gradients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396607" y="1690688"/>
            <a:ext cx="11358391" cy="4599943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8113"/>
            <a:ext cx="10515600" cy="2686362"/>
          </a:xfrm>
        </p:spPr>
      </p:pic>
      <p:sp>
        <p:nvSpPr>
          <p:cNvPr id="3" name="TextBox 2"/>
          <p:cNvSpPr txBox="1"/>
          <p:nvPr/>
        </p:nvSpPr>
        <p:spPr>
          <a:xfrm>
            <a:off x="9566910" y="6488668"/>
            <a:ext cx="135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256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51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77316"/>
            <a:ext cx="4586696" cy="3440022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88" y="3877316"/>
            <a:ext cx="4695864" cy="352189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125" y="1167728"/>
            <a:ext cx="4709259" cy="35319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51" y="1303718"/>
            <a:ext cx="4527939" cy="33959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Digits after 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0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Model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4"/>
          <a:stretch/>
        </p:blipFill>
        <p:spPr>
          <a:xfrm>
            <a:off x="2247155" y="1382078"/>
            <a:ext cx="8862805" cy="5067910"/>
          </a:xfrm>
        </p:spPr>
      </p:pic>
    </p:spTree>
    <p:extLst>
      <p:ext uri="{BB962C8B-B14F-4D97-AF65-F5344CB8AC3E}">
        <p14:creationId xmlns:p14="http://schemas.microsoft.com/office/powerpoint/2010/main" val="427001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Cascade SVM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647" y="864711"/>
            <a:ext cx="4950143" cy="5567304"/>
          </a:xfrm>
        </p:spPr>
      </p:pic>
    </p:spTree>
    <p:extLst>
      <p:ext uri="{BB962C8B-B14F-4D97-AF65-F5344CB8AC3E}">
        <p14:creationId xmlns:p14="http://schemas.microsoft.com/office/powerpoint/2010/main" val="147636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Cascade SVM : MapReduce Implementation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07" y="1828800"/>
            <a:ext cx="11232993" cy="4621576"/>
          </a:xfrm>
        </p:spPr>
      </p:pic>
    </p:spTree>
    <p:extLst>
      <p:ext uri="{BB962C8B-B14F-4D97-AF65-F5344CB8AC3E}">
        <p14:creationId xmlns:p14="http://schemas.microsoft.com/office/powerpoint/2010/main" val="292344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Bagging SVM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60" y="504235"/>
            <a:ext cx="4857750" cy="6043799"/>
          </a:xfrm>
        </p:spPr>
      </p:pic>
    </p:spTree>
    <p:extLst>
      <p:ext uri="{BB962C8B-B14F-4D97-AF65-F5344CB8AC3E}">
        <p14:creationId xmlns:p14="http://schemas.microsoft.com/office/powerpoint/2010/main" val="369119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Bagging </a:t>
            </a:r>
            <a:r>
              <a:rPr lang="en-US" dirty="0"/>
              <a:t>SVM : MapReduce Implementation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34" y="2491740"/>
            <a:ext cx="10714268" cy="2757503"/>
          </a:xfrm>
        </p:spPr>
      </p:pic>
    </p:spTree>
    <p:extLst>
      <p:ext uri="{BB962C8B-B14F-4D97-AF65-F5344CB8AC3E}">
        <p14:creationId xmlns:p14="http://schemas.microsoft.com/office/powerpoint/2010/main" val="90458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SVM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5"/>
          <a:stretch/>
        </p:blipFill>
        <p:spPr>
          <a:xfrm>
            <a:off x="1315328" y="1531620"/>
            <a:ext cx="10038472" cy="4696414"/>
          </a:xfrm>
        </p:spPr>
      </p:pic>
    </p:spTree>
    <p:extLst>
      <p:ext uri="{BB962C8B-B14F-4D97-AF65-F5344CB8AC3E}">
        <p14:creationId xmlns:p14="http://schemas.microsoft.com/office/powerpoint/2010/main" val="246025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</a:t>
            </a:r>
            <a:r>
              <a:rPr lang="en-US" dirty="0"/>
              <a:t>SVM : MapReduce Implementation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95" y="2068831"/>
            <a:ext cx="11837775" cy="4229100"/>
          </a:xfrm>
        </p:spPr>
      </p:pic>
    </p:spTree>
    <p:extLst>
      <p:ext uri="{BB962C8B-B14F-4D97-AF65-F5344CB8AC3E}">
        <p14:creationId xmlns:p14="http://schemas.microsoft.com/office/powerpoint/2010/main" val="157781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time vs Partition count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814" y="1542361"/>
            <a:ext cx="9752433" cy="4634602"/>
          </a:xfrm>
        </p:spPr>
      </p:pic>
    </p:spTree>
    <p:extLst>
      <p:ext uri="{BB962C8B-B14F-4D97-AF65-F5344CB8AC3E}">
        <p14:creationId xmlns:p14="http://schemas.microsoft.com/office/powerpoint/2010/main" val="312940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Support Vector Machines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Preprocessing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MapReduce </a:t>
            </a:r>
            <a:r>
              <a:rPr lang="en-US"/>
              <a:t>Programming </a:t>
            </a:r>
            <a:r>
              <a:rPr lang="en-US" smtClean="0"/>
              <a:t>Model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Parallel Algorithms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Conclusions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Future </a:t>
            </a:r>
            <a:r>
              <a:rPr lang="en-US" dirty="0" smtClean="0"/>
              <a:t>Works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Acknowledgement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18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08" y="1465243"/>
            <a:ext cx="10954292" cy="4876798"/>
          </a:xfrm>
        </p:spPr>
      </p:pic>
    </p:spTree>
    <p:extLst>
      <p:ext uri="{BB962C8B-B14F-4D97-AF65-F5344CB8AC3E}">
        <p14:creationId xmlns:p14="http://schemas.microsoft.com/office/powerpoint/2010/main" val="97020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SVM confusion matrix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1089804"/>
              </p:ext>
            </p:extLst>
          </p:nvPr>
        </p:nvGraphicFramePr>
        <p:xfrm>
          <a:off x="1565914" y="1840232"/>
          <a:ext cx="9166855" cy="4309107"/>
        </p:xfrm>
        <a:graphic>
          <a:graphicData uri="http://schemas.openxmlformats.org/drawingml/2006/table">
            <a:tbl>
              <a:tblPr/>
              <a:tblGrid>
                <a:gridCol w="283765"/>
                <a:gridCol w="888309"/>
                <a:gridCol w="888309"/>
                <a:gridCol w="888309"/>
                <a:gridCol w="888309"/>
                <a:gridCol w="888309"/>
                <a:gridCol w="888309"/>
                <a:gridCol w="888309"/>
                <a:gridCol w="888309"/>
                <a:gridCol w="888309"/>
                <a:gridCol w="888309"/>
              </a:tblGrid>
              <a:tr h="391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</a:tr>
              <a:tr h="39173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173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173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173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173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</a:tr>
              <a:tr h="39173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173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173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39173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173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19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False Negatives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4" t="23508" r="7206" b="22669"/>
          <a:stretch/>
        </p:blipFill>
        <p:spPr>
          <a:xfrm>
            <a:off x="925830" y="1680051"/>
            <a:ext cx="4263390" cy="209169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3" t="22111" r="4223" b="18107"/>
          <a:stretch/>
        </p:blipFill>
        <p:spPr>
          <a:xfrm>
            <a:off x="805815" y="3897947"/>
            <a:ext cx="4503420" cy="237744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2" t="21251" r="5208" b="21355"/>
          <a:stretch/>
        </p:blipFill>
        <p:spPr>
          <a:xfrm>
            <a:off x="6355080" y="1593336"/>
            <a:ext cx="4882514" cy="24019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6" t="21667" r="6458" b="21875"/>
          <a:stretch/>
        </p:blipFill>
        <p:spPr>
          <a:xfrm>
            <a:off x="6404608" y="3897947"/>
            <a:ext cx="4832986" cy="240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6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31"/>
          <a:stretch/>
        </p:blipFill>
        <p:spPr>
          <a:xfrm>
            <a:off x="1208999" y="1354249"/>
            <a:ext cx="9774000" cy="4744770"/>
          </a:xfrm>
        </p:spPr>
      </p:pic>
      <p:sp>
        <p:nvSpPr>
          <p:cNvPr id="5" name="Oval 4"/>
          <p:cNvSpPr/>
          <p:nvPr/>
        </p:nvSpPr>
        <p:spPr>
          <a:xfrm>
            <a:off x="1861851" y="1663547"/>
            <a:ext cx="672029" cy="28643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44050" y="1678868"/>
            <a:ext cx="672029" cy="292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014370" y="3591488"/>
            <a:ext cx="672029" cy="292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828565" y="2068934"/>
            <a:ext cx="672029" cy="292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610260" y="2021768"/>
            <a:ext cx="672029" cy="292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036730" y="2745668"/>
            <a:ext cx="672029" cy="292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06740" y="2640330"/>
            <a:ext cx="720090" cy="5372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175760" y="2827020"/>
            <a:ext cx="720090" cy="5372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395210" y="3131820"/>
            <a:ext cx="720090" cy="3314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022080" y="4621530"/>
            <a:ext cx="720090" cy="3314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Vectors in the final 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7832070"/>
              </p:ext>
            </p:extLst>
          </p:nvPr>
        </p:nvGraphicFramePr>
        <p:xfrm>
          <a:off x="838200" y="3371850"/>
          <a:ext cx="10515600" cy="1908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816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Cascade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Bagging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Iterative</a:t>
                      </a:r>
                      <a:endParaRPr lang="en-US" dirty="0"/>
                    </a:p>
                  </a:txBody>
                  <a:tcPr/>
                </a:tc>
              </a:tr>
              <a:tr h="38163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7024</a:t>
                      </a:r>
                      <a:endParaRPr lang="en-US" dirty="0"/>
                    </a:p>
                  </a:txBody>
                  <a:tcPr/>
                </a:tc>
              </a:tr>
              <a:tr h="38163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7748</a:t>
                      </a:r>
                      <a:endParaRPr lang="en-US" dirty="0"/>
                    </a:p>
                  </a:txBody>
                  <a:tcPr/>
                </a:tc>
              </a:tr>
              <a:tr h="381635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13909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8522</a:t>
                      </a:r>
                      <a:endParaRPr lang="en-US" dirty="0"/>
                    </a:p>
                  </a:txBody>
                  <a:tcPr/>
                </a:tc>
              </a:tr>
              <a:tr h="381635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18143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498869"/>
              </p:ext>
            </p:extLst>
          </p:nvPr>
        </p:nvGraphicFramePr>
        <p:xfrm>
          <a:off x="838200" y="2514176"/>
          <a:ext cx="525399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26995"/>
                <a:gridCol w="262699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Standard SVM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6340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89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The decrease in accuracy is only 0.5% to 3% </a:t>
            </a:r>
            <a:r>
              <a:rPr lang="en-US" dirty="0" smtClean="0"/>
              <a:t>for all parallel approaches, making all of them usable.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Iterative SVM </a:t>
            </a:r>
            <a:r>
              <a:rPr lang="en-US" dirty="0" smtClean="0"/>
              <a:t>is the best choice for high partition counts.</a:t>
            </a:r>
          </a:p>
          <a:p>
            <a:endParaRPr lang="en-US" dirty="0" smtClean="0"/>
          </a:p>
          <a:p>
            <a:r>
              <a:rPr lang="en-US" dirty="0" smtClean="0"/>
              <a:t>Bagging SVM takes lowest training time, with 3% reduction in  accuracy. They can be used for initial approximation on massive datasets.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Cascade SVM gives most relevant support vectors with high accuracy. 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of parallel SVM algorithms on unbalanced data</a:t>
            </a:r>
          </a:p>
          <a:p>
            <a:endParaRPr lang="en-US" dirty="0" smtClean="0"/>
          </a:p>
          <a:p>
            <a:r>
              <a:rPr lang="en-US" dirty="0" smtClean="0"/>
              <a:t>Quantification of communication cost between mappers and reducers.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More sophisticated method to calculate training error in Iterative SVM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63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Dr. Stan Thomas </a:t>
            </a:r>
          </a:p>
          <a:p>
            <a:r>
              <a:rPr lang="en-US" dirty="0" smtClean="0"/>
              <a:t>Dr. David John and Dr. William Turkett</a:t>
            </a:r>
          </a:p>
          <a:p>
            <a:r>
              <a:rPr lang="en-US" dirty="0" smtClean="0"/>
              <a:t>Dr. Todd </a:t>
            </a:r>
            <a:r>
              <a:rPr lang="en-US" dirty="0" err="1" smtClean="0"/>
              <a:t>Torgersen</a:t>
            </a:r>
            <a:endParaRPr lang="en-US" dirty="0" smtClean="0"/>
          </a:p>
          <a:p>
            <a:r>
              <a:rPr lang="en-US" dirty="0" smtClean="0"/>
              <a:t>Department of Computer Science</a:t>
            </a:r>
          </a:p>
          <a:p>
            <a:r>
              <a:rPr lang="en-US" dirty="0" smtClean="0"/>
              <a:t> Friends and Family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55"/>
          <a:stretch/>
        </p:blipFill>
        <p:spPr>
          <a:xfrm>
            <a:off x="838200" y="1840231"/>
            <a:ext cx="10773043" cy="4313872"/>
          </a:xfrm>
        </p:spPr>
      </p:pic>
    </p:spTree>
    <p:extLst>
      <p:ext uri="{BB962C8B-B14F-4D97-AF65-F5344CB8AC3E}">
        <p14:creationId xmlns:p14="http://schemas.microsoft.com/office/powerpoint/2010/main" val="240271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5" t="6521"/>
          <a:stretch/>
        </p:blipFill>
        <p:spPr>
          <a:xfrm>
            <a:off x="6276108" y="1766455"/>
            <a:ext cx="5327230" cy="4067608"/>
          </a:xfrm>
        </p:spPr>
      </p:pic>
      <p:sp>
        <p:nvSpPr>
          <p:cNvPr id="6" name="TextBox 5"/>
          <p:cNvSpPr txBox="1"/>
          <p:nvPr/>
        </p:nvSpPr>
        <p:spPr>
          <a:xfrm>
            <a:off x="716973" y="2119745"/>
            <a:ext cx="50811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Support Vector Machines are powerful but computational complexity </a:t>
            </a:r>
            <a:r>
              <a:rPr lang="en-US" dirty="0" smtClean="0"/>
              <a:t>increases </a:t>
            </a:r>
            <a:r>
              <a:rPr lang="en-US" dirty="0" smtClean="0"/>
              <a:t>rapidly as the number of training example increases.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Many Parallel SVM implementations </a:t>
            </a:r>
            <a:r>
              <a:rPr lang="en-US" dirty="0" smtClean="0"/>
              <a:t>exist, but not their comparative study with any benchmark dataset.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Mostly analyzed for binary classification.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use the MNIST hand written digit </a:t>
            </a:r>
            <a:r>
              <a:rPr lang="en-US" dirty="0" smtClean="0"/>
              <a:t>dataset </a:t>
            </a:r>
            <a:r>
              <a:rPr lang="en-US" dirty="0" smtClean="0"/>
              <a:t>to analyze performance and accuracy of three parallel algorithms.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0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740" y="2015331"/>
            <a:ext cx="5324360" cy="4549709"/>
          </a:xfrm>
        </p:spPr>
      </p:pic>
    </p:spTree>
    <p:extLst>
      <p:ext uri="{BB962C8B-B14F-4D97-AF65-F5344CB8AC3E}">
        <p14:creationId xmlns:p14="http://schemas.microsoft.com/office/powerpoint/2010/main" val="418137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Increased computation : Kernels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329" y="1825625"/>
            <a:ext cx="7775341" cy="4351338"/>
          </a:xfrm>
        </p:spPr>
      </p:pic>
    </p:spTree>
    <p:extLst>
      <p:ext uri="{BB962C8B-B14F-4D97-AF65-F5344CB8AC3E}">
        <p14:creationId xmlns:p14="http://schemas.microsoft.com/office/powerpoint/2010/main" val="98525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Increased computation : Multi Class </a:t>
            </a:r>
            <a:r>
              <a:rPr lang="en-US" sz="4000" dirty="0"/>
              <a:t>C</a:t>
            </a:r>
            <a:r>
              <a:rPr lang="en-US" sz="4000" dirty="0" smtClean="0"/>
              <a:t>lassification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28" b="3030"/>
          <a:stretch/>
        </p:blipFill>
        <p:spPr>
          <a:xfrm>
            <a:off x="2746872" y="1547467"/>
            <a:ext cx="6698255" cy="5192809"/>
          </a:xfrm>
        </p:spPr>
      </p:pic>
      <p:sp>
        <p:nvSpPr>
          <p:cNvPr id="3" name="TextBox 2"/>
          <p:cNvSpPr txBox="1"/>
          <p:nvPr/>
        </p:nvSpPr>
        <p:spPr>
          <a:xfrm>
            <a:off x="632460" y="5908358"/>
            <a:ext cx="1710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 Binary SVMs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576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Increased computation : Multi Class Classification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35" b="39176"/>
          <a:stretch/>
        </p:blipFill>
        <p:spPr>
          <a:xfrm>
            <a:off x="2873566" y="1690688"/>
            <a:ext cx="6444867" cy="4914678"/>
          </a:xfrm>
        </p:spPr>
      </p:pic>
      <p:sp>
        <p:nvSpPr>
          <p:cNvPr id="5" name="TextBox 4"/>
          <p:cNvSpPr txBox="1"/>
          <p:nvPr/>
        </p:nvSpPr>
        <p:spPr>
          <a:xfrm>
            <a:off x="451898" y="6114098"/>
            <a:ext cx="2807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N*(N-1)/2 Binary SVMs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864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dataset : MNIST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Mixed National Institute of Standards and Technology </a:t>
            </a:r>
            <a:r>
              <a:rPr lang="en-US" dirty="0" smtClean="0"/>
              <a:t>database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42,000 data points</a:t>
            </a:r>
          </a:p>
          <a:p>
            <a:endParaRPr lang="en-US" dirty="0" smtClean="0"/>
          </a:p>
          <a:p>
            <a:r>
              <a:rPr lang="en-US" dirty="0" smtClean="0"/>
              <a:t>28 X 28 pixels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32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31" y="1281294"/>
            <a:ext cx="7589520" cy="543258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365125"/>
            <a:ext cx="1140714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Data Preprocessing : Histogram of </a:t>
            </a:r>
            <a:r>
              <a:rPr lang="en-US" sz="3600" dirty="0" smtClean="0"/>
              <a:t>Oriented Gradients (HOGs)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9154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2847</TotalTime>
  <Words>495</Words>
  <Application>Microsoft Office PowerPoint</Application>
  <PresentationFormat>Widescreen</PresentationFormat>
  <Paragraphs>222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Office Theme</vt:lpstr>
      <vt:lpstr>Performance Analysis of Parallel Support Vector Machines on a MapReduce Architecture</vt:lpstr>
      <vt:lpstr>Agenda</vt:lpstr>
      <vt:lpstr>Introduction</vt:lpstr>
      <vt:lpstr>Support Vector Machines</vt:lpstr>
      <vt:lpstr>Increased computation : Kernels</vt:lpstr>
      <vt:lpstr>Increased computation : Multi Class Classification</vt:lpstr>
      <vt:lpstr>Increased computation : Multi Class Classification</vt:lpstr>
      <vt:lpstr>The dataset : MNIST</vt:lpstr>
      <vt:lpstr>Data Preprocessing : Histogram of Oriented Gradients (HOGs)</vt:lpstr>
      <vt:lpstr>Data Preprocessing : Histogram of oriented gradients</vt:lpstr>
      <vt:lpstr>Digits after preprocessing</vt:lpstr>
      <vt:lpstr>MapReduce Model</vt:lpstr>
      <vt:lpstr>Cascade SVM </vt:lpstr>
      <vt:lpstr>Cascade SVM : MapReduce Implementation</vt:lpstr>
      <vt:lpstr>Bagging SVM</vt:lpstr>
      <vt:lpstr>Bagging SVM : MapReduce Implementation</vt:lpstr>
      <vt:lpstr>Iterative SVM</vt:lpstr>
      <vt:lpstr>Iterative SVM : MapReduce Implementation</vt:lpstr>
      <vt:lpstr>Training time vs Partition count</vt:lpstr>
      <vt:lpstr>Accuracy</vt:lpstr>
      <vt:lpstr>Standard SVM confusion matrix</vt:lpstr>
      <vt:lpstr>False Negatives</vt:lpstr>
      <vt:lpstr>Recall comparison</vt:lpstr>
      <vt:lpstr>Support Vectors in the final model</vt:lpstr>
      <vt:lpstr>Conclusion</vt:lpstr>
      <vt:lpstr>Future work</vt:lpstr>
      <vt:lpstr>Acknowledgement</vt:lpstr>
      <vt:lpstr>Precision comparison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Analysis of Parallel Support Vector Machines on a MapReduce Architecture</dc:title>
  <dc:creator>Patel, Udita</dc:creator>
  <cp:lastModifiedBy>Patel, Udita</cp:lastModifiedBy>
  <cp:revision>70</cp:revision>
  <dcterms:created xsi:type="dcterms:W3CDTF">2016-04-26T04:43:43Z</dcterms:created>
  <dcterms:modified xsi:type="dcterms:W3CDTF">2016-04-28T11:44:39Z</dcterms:modified>
</cp:coreProperties>
</file>