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9" r:id="rId2"/>
    <p:sldId id="258" r:id="rId3"/>
    <p:sldId id="309" r:id="rId4"/>
    <p:sldId id="310" r:id="rId5"/>
    <p:sldId id="311" r:id="rId6"/>
    <p:sldId id="313" r:id="rId7"/>
    <p:sldId id="314" r:id="rId8"/>
    <p:sldId id="315" r:id="rId9"/>
    <p:sldId id="316" r:id="rId10"/>
    <p:sldId id="321" r:id="rId11"/>
    <p:sldId id="322" r:id="rId12"/>
    <p:sldId id="323" r:id="rId13"/>
    <p:sldId id="325" r:id="rId14"/>
    <p:sldId id="331" r:id="rId15"/>
    <p:sldId id="332" r:id="rId16"/>
    <p:sldId id="333" r:id="rId17"/>
    <p:sldId id="334" r:id="rId18"/>
    <p:sldId id="30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784A3BC-C00C-484A-87DC-05741E211BC5}">
          <p14:sldIdLst>
            <p14:sldId id="259"/>
            <p14:sldId id="258"/>
          </p14:sldIdLst>
        </p14:section>
        <p14:section name="有歧义的号码" id="{48AF1D5E-CC8F-4D7D-A0EE-0DC918525E5B}">
          <p14:sldIdLst>
            <p14:sldId id="309"/>
            <p14:sldId id="310"/>
            <p14:sldId id="311"/>
          </p14:sldIdLst>
        </p14:section>
        <p14:section name="最短游览路线" id="{FECA2CF4-0E86-461E-93DE-2E734DBBBBB0}">
          <p14:sldIdLst>
            <p14:sldId id="313"/>
            <p14:sldId id="314"/>
            <p14:sldId id="315"/>
            <p14:sldId id="316"/>
          </p14:sldIdLst>
        </p14:section>
        <p14:section name="重复字符串匹配" id="{3571A587-A814-42FF-B8FC-CD123DA70E42}">
          <p14:sldIdLst>
            <p14:sldId id="321"/>
            <p14:sldId id="322"/>
            <p14:sldId id="323"/>
            <p14:sldId id="325"/>
          </p14:sldIdLst>
        </p14:section>
        <p14:section name="缩写命名" id="{242D0FAD-B6E9-4415-8247-BFF6C7D8BD04}">
          <p14:sldIdLst>
            <p14:sldId id="331"/>
            <p14:sldId id="332"/>
            <p14:sldId id="333"/>
            <p14:sldId id="334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5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B866F-5364-4D58-9E50-9C6CA1D45E50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EC330-FA21-4BE4-ADA5-69A14DF5A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3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61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01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29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67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19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5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kk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3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319952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320376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320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320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320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6908376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6908800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6908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6908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6908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126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9200" y="381000"/>
            <a:ext cx="7620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3251200" cy="6883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1025602" y="584201"/>
            <a:ext cx="1199999" cy="1199999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119632" y="678231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37592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980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620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0" y="177800"/>
            <a:ext cx="2844800" cy="365125"/>
          </a:xfrm>
          <a:prstGeom prst="rect">
            <a:avLst/>
          </a:prstGeom>
        </p:spPr>
        <p:txBody>
          <a:bodyPr/>
          <a:lstStyle/>
          <a:p>
            <a:fld id="{0D883428-D042-4AA7-B5F2-ED0F0B671CF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15200" y="0"/>
            <a:ext cx="48768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739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4703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0636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1117600" y="19456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1117600" y="22098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117600" y="33680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1117600" y="36322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1117600" y="47904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1117600" y="50546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669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711200" y="21082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3680883" y="21082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711200" y="38354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3680883" y="38354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9388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2026920"/>
            <a:ext cx="3048000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0" y="2026920"/>
            <a:ext cx="3048000" cy="3048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6000" y="2026920"/>
            <a:ext cx="30480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44000" y="2026920"/>
            <a:ext cx="3048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2332989"/>
            <a:ext cx="3035808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3048000" y="2332989"/>
            <a:ext cx="3035808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6096000" y="2331720"/>
            <a:ext cx="3035808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9144000" y="2331720"/>
            <a:ext cx="3048000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8"/>
          </p:nvPr>
        </p:nvSpPr>
        <p:spPr>
          <a:xfrm>
            <a:off x="6096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/>
          </p:nvPr>
        </p:nvSpPr>
        <p:spPr>
          <a:xfrm>
            <a:off x="6096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30"/>
          </p:nvPr>
        </p:nvSpPr>
        <p:spPr>
          <a:xfrm>
            <a:off x="34544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31"/>
          </p:nvPr>
        </p:nvSpPr>
        <p:spPr>
          <a:xfrm>
            <a:off x="34544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32"/>
          </p:nvPr>
        </p:nvSpPr>
        <p:spPr>
          <a:xfrm>
            <a:off x="64008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3"/>
          </p:nvPr>
        </p:nvSpPr>
        <p:spPr>
          <a:xfrm>
            <a:off x="64008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34"/>
          </p:nvPr>
        </p:nvSpPr>
        <p:spPr>
          <a:xfrm>
            <a:off x="93472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35"/>
          </p:nvPr>
        </p:nvSpPr>
        <p:spPr>
          <a:xfrm>
            <a:off x="93472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314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711200" y="0"/>
            <a:ext cx="57912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08800" y="482600"/>
            <a:ext cx="46736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908800" y="1295400"/>
            <a:ext cx="4673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02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88706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1pPr>
            <a:lvl2pPr>
              <a:defRPr sz="2133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2pPr>
            <a:lvl3pPr>
              <a:defRPr sz="1867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JM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等线 Light" panose="02010600030101010101" pitchFamily="2" charset="-122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826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397000"/>
            <a:ext cx="12192000" cy="477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66940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0" y="584200"/>
            <a:ext cx="5080000" cy="1143000"/>
          </a:xfrm>
        </p:spPr>
        <p:txBody>
          <a:bodyPr>
            <a:noAutofit/>
          </a:bodyPr>
          <a:lstStyle>
            <a:lvl1pPr algn="l">
              <a:defRPr sz="2667"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6705600" y="2728359"/>
            <a:ext cx="4673600" cy="1320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7721600" y="4252362"/>
            <a:ext cx="3251200" cy="41063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7"/>
          </p:nvPr>
        </p:nvSpPr>
        <p:spPr>
          <a:xfrm>
            <a:off x="7721600" y="4953001"/>
            <a:ext cx="3251200" cy="62015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6705600" y="2413004"/>
            <a:ext cx="4673600" cy="4762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219170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828754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438339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705600" y="1371600"/>
            <a:ext cx="508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2421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63"/>
          </p:nvPr>
        </p:nvSpPr>
        <p:spPr>
          <a:xfrm>
            <a:off x="609600" y="1803400"/>
            <a:ext cx="5689600" cy="38608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66"/>
          </p:nvPr>
        </p:nvSpPr>
        <p:spPr>
          <a:xfrm>
            <a:off x="7518401" y="3337160"/>
            <a:ext cx="3992033" cy="9046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67"/>
          </p:nvPr>
        </p:nvSpPr>
        <p:spPr>
          <a:xfrm>
            <a:off x="7518401" y="2921001"/>
            <a:ext cx="2307167" cy="47836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latin typeface="Franklin Gothic Medium" pitchFamily="34" charset="0"/>
              </a:defRPr>
            </a:lvl2pPr>
            <a:lvl3pPr marL="1219170" indent="0">
              <a:buFontTx/>
              <a:buNone/>
              <a:defRPr sz="1867">
                <a:latin typeface="Franklin Gothic Medium" pitchFamily="34" charset="0"/>
              </a:defRPr>
            </a:lvl3pPr>
            <a:lvl4pPr marL="1828754" indent="0">
              <a:buFontTx/>
              <a:buNone/>
              <a:defRPr sz="1867">
                <a:latin typeface="Franklin Gothic Medium" pitchFamily="34" charset="0"/>
              </a:defRPr>
            </a:lvl4pPr>
            <a:lvl5pPr marL="2438339" indent="0">
              <a:buFontTx/>
              <a:buNone/>
              <a:defRPr sz="1867">
                <a:latin typeface="Franklin Gothic Medium" pitchFamily="34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68" hasCustomPrompt="1"/>
          </p:nvPr>
        </p:nvSpPr>
        <p:spPr>
          <a:xfrm>
            <a:off x="7112000" y="4749800"/>
            <a:ext cx="3657600" cy="508000"/>
          </a:xfrm>
          <a:prstGeom prst="roundRect">
            <a:avLst>
              <a:gd name="adj" fmla="val 16667"/>
            </a:avLst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 IPSUM</a:t>
            </a:r>
            <a:endParaRPr lang="en-JM" dirty="0"/>
          </a:p>
        </p:txBody>
      </p:sp>
      <p:sp>
        <p:nvSpPr>
          <p:cNvPr id="17" name="Content Placeholder 10"/>
          <p:cNvSpPr>
            <a:spLocks noGrp="1"/>
          </p:cNvSpPr>
          <p:nvPr>
            <p:ph sz="quarter" idx="69" hasCustomPrompt="1"/>
          </p:nvPr>
        </p:nvSpPr>
        <p:spPr>
          <a:xfrm>
            <a:off x="7112000" y="2209801"/>
            <a:ext cx="1016000" cy="379313"/>
          </a:xfrm>
          <a:prstGeom prst="roundRect">
            <a:avLst>
              <a:gd name="adj" fmla="val 8295"/>
            </a:avLst>
          </a:prstGeom>
          <a:solidFill>
            <a:schemeClr val="accent1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8" name="Content Placeholder 10"/>
          <p:cNvSpPr>
            <a:spLocks noGrp="1"/>
          </p:cNvSpPr>
          <p:nvPr>
            <p:ph sz="quarter" idx="70" hasCustomPrompt="1"/>
          </p:nvPr>
        </p:nvSpPr>
        <p:spPr>
          <a:xfrm>
            <a:off x="9347200" y="2213981"/>
            <a:ext cx="1016000" cy="379313"/>
          </a:xfrm>
          <a:prstGeom prst="roundRect">
            <a:avLst>
              <a:gd name="adj" fmla="val 8295"/>
            </a:avLst>
          </a:prstGeom>
          <a:solidFill>
            <a:schemeClr val="tx2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71" hasCustomPrompt="1"/>
          </p:nvPr>
        </p:nvSpPr>
        <p:spPr>
          <a:xfrm>
            <a:off x="8229600" y="2209801"/>
            <a:ext cx="1016000" cy="379313"/>
          </a:xfrm>
          <a:prstGeom prst="roundRect">
            <a:avLst>
              <a:gd name="adj" fmla="val 8295"/>
            </a:avLst>
          </a:prstGeom>
          <a:solidFill>
            <a:schemeClr val="accent4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5791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6096001" y="2281704"/>
            <a:ext cx="3892932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5384806" y="4638748"/>
            <a:ext cx="5892804" cy="1117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1524000" y="5156200"/>
            <a:ext cx="3115387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5428558" y="2870200"/>
            <a:ext cx="5442641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797136" y="2381336"/>
            <a:ext cx="2548128" cy="2548128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6096001" y="4241800"/>
            <a:ext cx="3892932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0776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0" y="2450053"/>
            <a:ext cx="0" cy="220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12801" y="2481783"/>
            <a:ext cx="3983567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833969" y="2116667"/>
            <a:ext cx="3278716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010406" y="2473317"/>
            <a:ext cx="3983567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31573" y="2108199"/>
            <a:ext cx="3278716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898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0" y="2450053"/>
            <a:ext cx="0" cy="220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12801" y="2421467"/>
            <a:ext cx="3983567" cy="854087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1524001" y="2116667"/>
            <a:ext cx="3278716" cy="499533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010406" y="2413001"/>
            <a:ext cx="3983567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31573" y="2108199"/>
            <a:ext cx="3278716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1560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197600" y="2616203"/>
            <a:ext cx="5232400" cy="3100916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133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1625600" y="2921002"/>
            <a:ext cx="39624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609600" y="1672168"/>
            <a:ext cx="10261600" cy="639233"/>
          </a:xfrm>
        </p:spPr>
        <p:txBody>
          <a:bodyPr>
            <a:noAutofit/>
          </a:bodyPr>
          <a:lstStyle>
            <a:lvl1pPr marL="0" indent="0" algn="ctr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 sz="1467"/>
            </a:lvl2pPr>
            <a:lvl3pPr marL="1219170" indent="0" algn="ctr">
              <a:buNone/>
              <a:defRPr sz="1467"/>
            </a:lvl3pPr>
            <a:lvl4pPr marL="1828754" indent="0" algn="ctr">
              <a:buNone/>
              <a:defRPr sz="1467"/>
            </a:lvl4pPr>
            <a:lvl5pPr marL="2438339" indent="0" algn="ctr"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1625600" y="2616200"/>
            <a:ext cx="24384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1625600" y="4756154"/>
            <a:ext cx="39624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1625600" y="4451353"/>
            <a:ext cx="24384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238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609600" y="1672168"/>
            <a:ext cx="10566400" cy="639233"/>
          </a:xfrm>
        </p:spPr>
        <p:txBody>
          <a:bodyPr>
            <a:noAutofit/>
          </a:bodyPr>
          <a:lstStyle>
            <a:lvl1pPr marL="0" indent="0" algn="ctr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 sz="1467"/>
            </a:lvl2pPr>
            <a:lvl3pPr marL="1219170" indent="0" algn="ctr">
              <a:buNone/>
              <a:defRPr sz="1467"/>
            </a:lvl3pPr>
            <a:lvl4pPr marL="1828754" indent="0" algn="ctr">
              <a:buNone/>
              <a:defRPr sz="1467"/>
            </a:lvl4pPr>
            <a:lvl5pPr marL="2438339" indent="0" algn="ctr"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8000" y="3797846"/>
            <a:ext cx="50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4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4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00" y="3797846"/>
            <a:ext cx="50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4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4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0000" y="3764429"/>
            <a:ext cx="50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4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4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24"/>
          </p:nvPr>
        </p:nvSpPr>
        <p:spPr>
          <a:xfrm>
            <a:off x="903187" y="4396232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8" name="Picture Placeholder 25"/>
          <p:cNvSpPr>
            <a:spLocks noGrp="1"/>
          </p:cNvSpPr>
          <p:nvPr>
            <p:ph type="pic" sz="quarter" idx="25"/>
          </p:nvPr>
        </p:nvSpPr>
        <p:spPr>
          <a:xfrm>
            <a:off x="4523232" y="4396231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0" name="Picture Placeholder 25"/>
          <p:cNvSpPr>
            <a:spLocks noGrp="1"/>
          </p:cNvSpPr>
          <p:nvPr>
            <p:ph type="pic" sz="quarter" idx="26"/>
          </p:nvPr>
        </p:nvSpPr>
        <p:spPr>
          <a:xfrm>
            <a:off x="8282432" y="4396231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7"/>
          </p:nvPr>
        </p:nvSpPr>
        <p:spPr>
          <a:xfrm>
            <a:off x="2133600" y="4711700"/>
            <a:ext cx="16256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5791200" y="4711700"/>
            <a:ext cx="16256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9550400" y="4711700"/>
            <a:ext cx="16256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557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15"/>
          </p:nvPr>
        </p:nvSpPr>
        <p:spPr>
          <a:xfrm>
            <a:off x="993753" y="2158419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65"/>
          </p:nvPr>
        </p:nvSpPr>
        <p:spPr>
          <a:xfrm>
            <a:off x="3707519" y="2209800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6" name="Picture Placeholder 21"/>
          <p:cNvSpPr>
            <a:spLocks noGrp="1"/>
          </p:cNvSpPr>
          <p:nvPr>
            <p:ph type="pic" sz="quarter" idx="66"/>
          </p:nvPr>
        </p:nvSpPr>
        <p:spPr>
          <a:xfrm>
            <a:off x="6400800" y="2209800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7" name="Picture Placeholder 21"/>
          <p:cNvSpPr>
            <a:spLocks noGrp="1"/>
          </p:cNvSpPr>
          <p:nvPr>
            <p:ph type="pic" sz="quarter" idx="67"/>
          </p:nvPr>
        </p:nvSpPr>
        <p:spPr>
          <a:xfrm>
            <a:off x="9154784" y="2209800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912284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3638360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912285" y="4248149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71"/>
          </p:nvPr>
        </p:nvSpPr>
        <p:spPr>
          <a:xfrm>
            <a:off x="912283" y="4487334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3655485" y="4241800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73"/>
          </p:nvPr>
        </p:nvSpPr>
        <p:spPr>
          <a:xfrm>
            <a:off x="3655483" y="4480985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6400800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6417925" y="4241800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76"/>
          </p:nvPr>
        </p:nvSpPr>
        <p:spPr>
          <a:xfrm>
            <a:off x="6417923" y="4480985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9226360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9243485" y="4241800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79"/>
          </p:nvPr>
        </p:nvSpPr>
        <p:spPr>
          <a:xfrm>
            <a:off x="9243483" y="4480985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367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7989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609600" y="1803401"/>
            <a:ext cx="3562349" cy="40089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17375E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978400" y="2423584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8542867" y="2413000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4982634" y="4540437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8547100" y="4529853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5486400" y="2023345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9042400" y="2023345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5486400" y="4135781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9042400" y="4135781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228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62125"/>
            <a:ext cx="5384800" cy="39020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62125"/>
            <a:ext cx="5384800" cy="39020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892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43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82875"/>
            <a:ext cx="5386917" cy="3387725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2043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682875"/>
            <a:ext cx="5389033" cy="3387725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73163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559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893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11200" y="2413000"/>
            <a:ext cx="4165600" cy="2743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6" name="Picture 5" descr="iPad-Retina-Display-Mock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1727200"/>
            <a:ext cx="3403837" cy="4749800"/>
          </a:xfrm>
          <a:prstGeom prst="rect">
            <a:avLst/>
          </a:prstGeom>
        </p:spPr>
      </p:pic>
      <p:sp>
        <p:nvSpPr>
          <p:cNvPr id="12" name="Picture Placeholder 20"/>
          <p:cNvSpPr>
            <a:spLocks noGrp="1"/>
          </p:cNvSpPr>
          <p:nvPr>
            <p:ph type="pic" sz="quarter" idx="24"/>
          </p:nvPr>
        </p:nvSpPr>
        <p:spPr>
          <a:xfrm>
            <a:off x="4775200" y="2235200"/>
            <a:ext cx="2609088" cy="31496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92864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5"/>
          </p:nvPr>
        </p:nvSpPr>
        <p:spPr>
          <a:xfrm>
            <a:off x="1016000" y="2717800"/>
            <a:ext cx="4572000" cy="1320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2pPr>
            <a:lvl3pPr marL="1219170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3pPr>
            <a:lvl4pPr marL="1828754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4pPr>
            <a:lvl5pPr marL="2438339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6"/>
          </p:nvPr>
        </p:nvSpPr>
        <p:spPr>
          <a:xfrm>
            <a:off x="1016000" y="2413000"/>
            <a:ext cx="30480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1524000" y="4152900"/>
            <a:ext cx="16256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28"/>
          </p:nvPr>
        </p:nvSpPr>
        <p:spPr>
          <a:xfrm>
            <a:off x="3759200" y="4153000"/>
            <a:ext cx="19304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1524000" y="4851300"/>
            <a:ext cx="16256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30"/>
          </p:nvPr>
        </p:nvSpPr>
        <p:spPr>
          <a:xfrm>
            <a:off x="3759200" y="4851400"/>
            <a:ext cx="19304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6" name="Picture 5" descr="iPad-Retina-Display-Mock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1701801"/>
            <a:ext cx="3454400" cy="4820356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/>
          </p:cNvSpPr>
          <p:nvPr>
            <p:ph type="pic" sz="quarter" idx="24"/>
          </p:nvPr>
        </p:nvSpPr>
        <p:spPr>
          <a:xfrm>
            <a:off x="7518400" y="2209800"/>
            <a:ext cx="2641600" cy="32512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73821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422400" y="4028017"/>
            <a:ext cx="3149600" cy="5122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2pPr>
            <a:lvl3pPr marL="121917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3pPr>
            <a:lvl4pPr marL="1828754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4pPr>
            <a:lvl5pPr marL="2438339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422400" y="4739216"/>
            <a:ext cx="3454400" cy="6201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121917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828754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2438339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609600" y="2446867"/>
            <a:ext cx="4572000" cy="1388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121917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828754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2438339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>
          <a:xfrm>
            <a:off x="609600" y="2108200"/>
            <a:ext cx="31496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>
                <a:solidFill>
                  <a:srgbClr val="424C53"/>
                </a:solidFill>
              </a:defRPr>
            </a:lvl2pPr>
            <a:lvl3pPr marL="1219170" indent="0">
              <a:buFontTx/>
              <a:buNone/>
              <a:defRPr sz="1467">
                <a:solidFill>
                  <a:srgbClr val="424C53"/>
                </a:solidFill>
              </a:defRPr>
            </a:lvl3pPr>
            <a:lvl4pPr marL="1828754" indent="0">
              <a:buFontTx/>
              <a:buNone/>
              <a:defRPr sz="1467">
                <a:solidFill>
                  <a:srgbClr val="424C53"/>
                </a:solidFill>
              </a:defRPr>
            </a:lvl4pPr>
            <a:lvl5pPr marL="2438339" indent="0">
              <a:buFontTx/>
              <a:buNone/>
              <a:defRPr sz="1467">
                <a:solidFill>
                  <a:srgbClr val="424C53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6" name="Picture 5" descr="iPhone-5C-Multicolors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1498600"/>
            <a:ext cx="2336800" cy="4419829"/>
          </a:xfrm>
          <a:prstGeom prst="rect">
            <a:avLst/>
          </a:prstGeom>
        </p:spPr>
      </p:pic>
      <p:sp>
        <p:nvSpPr>
          <p:cNvPr id="22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6807200" y="2209800"/>
            <a:ext cx="1679200" cy="304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pic>
        <p:nvPicPr>
          <p:cNvPr id="17" name="Picture 16" descr="iPhone-5C-Multicolors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00" y="1498600"/>
            <a:ext cx="2336800" cy="4419829"/>
          </a:xfrm>
          <a:prstGeom prst="rect">
            <a:avLst/>
          </a:prstGeom>
        </p:spPr>
      </p:pic>
      <p:sp>
        <p:nvSpPr>
          <p:cNvPr id="19" name="Picture Placeholder 21"/>
          <p:cNvSpPr>
            <a:spLocks noGrp="1"/>
          </p:cNvSpPr>
          <p:nvPr>
            <p:ph type="pic" sz="quarter" idx="29"/>
          </p:nvPr>
        </p:nvSpPr>
        <p:spPr>
          <a:xfrm>
            <a:off x="9042400" y="2209800"/>
            <a:ext cx="1679200" cy="304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83559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8804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16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kkk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9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3" name="Picture 2" descr="iMac-mock-up-diferents-view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498600"/>
            <a:ext cx="5892800" cy="4912064"/>
          </a:xfrm>
          <a:prstGeom prst="rect">
            <a:avLst/>
          </a:prstGeom>
        </p:spPr>
      </p:pic>
      <p:sp>
        <p:nvSpPr>
          <p:cNvPr id="19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3860800" y="1905000"/>
            <a:ext cx="4876800" cy="29464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1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3438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812800" y="2743200"/>
            <a:ext cx="3149600" cy="3022600"/>
          </a:xfrm>
        </p:spPr>
        <p:txBody>
          <a:bodyPr>
            <a:normAutofit/>
          </a:bodyPr>
          <a:lstStyle>
            <a:lvl1pPr algn="l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1519936" y="21082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Content Placeholder 13"/>
          <p:cNvSpPr>
            <a:spLocks noGrp="1"/>
          </p:cNvSpPr>
          <p:nvPr>
            <p:ph sz="quarter" idx="42"/>
          </p:nvPr>
        </p:nvSpPr>
        <p:spPr>
          <a:xfrm>
            <a:off x="4572000" y="2743200"/>
            <a:ext cx="3149600" cy="3022600"/>
          </a:xfrm>
        </p:spPr>
        <p:txBody>
          <a:bodyPr>
            <a:normAutofit/>
          </a:bodyPr>
          <a:lstStyle>
            <a:lvl1pPr algn="l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43"/>
          </p:nvPr>
        </p:nvSpPr>
        <p:spPr>
          <a:xfrm>
            <a:off x="8432800" y="2743200"/>
            <a:ext cx="3149600" cy="3022600"/>
          </a:xfrm>
        </p:spPr>
        <p:txBody>
          <a:bodyPr>
            <a:normAutofit/>
          </a:bodyPr>
          <a:lstStyle>
            <a:lvl1pPr algn="l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60"/>
          </p:nvPr>
        </p:nvSpPr>
        <p:spPr>
          <a:xfrm>
            <a:off x="5181600" y="21082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61"/>
          </p:nvPr>
        </p:nvSpPr>
        <p:spPr>
          <a:xfrm>
            <a:off x="9042400" y="21082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3506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600" y="1905000"/>
            <a:ext cx="10972800" cy="3962400"/>
          </a:xfrm>
        </p:spPr>
        <p:txBody>
          <a:bodyPr>
            <a:normAutofit/>
          </a:bodyPr>
          <a:lstStyle>
            <a:lvl1pPr marL="457189" indent="-457189">
              <a:buFont typeface="Courier New" pitchFamily="49" charset="0"/>
              <a:buChar char="o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990575" indent="-38099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2pPr>
            <a:lvl3pPr marL="1523962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3pPr>
            <a:lvl4pPr marL="2133547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4pPr>
            <a:lvl5pPr marL="2743131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502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3352800" y="2184000"/>
            <a:ext cx="2336800" cy="33528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5"/>
          </p:nvPr>
        </p:nvSpPr>
        <p:spPr>
          <a:xfrm>
            <a:off x="8432800" y="2184000"/>
            <a:ext cx="2336800" cy="33528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9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319952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320376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320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320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320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55" hasCustomPrompt="1"/>
          </p:nvPr>
        </p:nvSpPr>
        <p:spPr>
          <a:xfrm>
            <a:off x="711200" y="2006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6908376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6908800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6908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6908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6908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7" name="Content Placeholder 6"/>
          <p:cNvSpPr>
            <a:spLocks noGrp="1"/>
          </p:cNvSpPr>
          <p:nvPr>
            <p:ph sz="quarter" idx="65" hasCustomPrompt="1"/>
          </p:nvPr>
        </p:nvSpPr>
        <p:spPr>
          <a:xfrm>
            <a:off x="711200" y="273812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8" name="Content Placeholder 6"/>
          <p:cNvSpPr>
            <a:spLocks noGrp="1"/>
          </p:cNvSpPr>
          <p:nvPr>
            <p:ph sz="quarter" idx="66" hasCustomPrompt="1"/>
          </p:nvPr>
        </p:nvSpPr>
        <p:spPr>
          <a:xfrm>
            <a:off x="711200" y="3530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9" name="Content Placeholder 6"/>
          <p:cNvSpPr>
            <a:spLocks noGrp="1"/>
          </p:cNvSpPr>
          <p:nvPr>
            <p:ph sz="quarter" idx="67" hasCustomPrompt="1"/>
          </p:nvPr>
        </p:nvSpPr>
        <p:spPr>
          <a:xfrm>
            <a:off x="711200" y="42418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0" name="Content Placeholder 6"/>
          <p:cNvSpPr>
            <a:spLocks noGrp="1"/>
          </p:cNvSpPr>
          <p:nvPr>
            <p:ph sz="quarter" idx="68" hasCustomPrompt="1"/>
          </p:nvPr>
        </p:nvSpPr>
        <p:spPr>
          <a:xfrm>
            <a:off x="711200" y="49530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1" name="Content Placeholder 6"/>
          <p:cNvSpPr>
            <a:spLocks noGrp="1"/>
          </p:cNvSpPr>
          <p:nvPr>
            <p:ph sz="quarter" idx="69" hasCustomPrompt="1"/>
          </p:nvPr>
        </p:nvSpPr>
        <p:spPr>
          <a:xfrm>
            <a:off x="6258560" y="2006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2" name="Content Placeholder 6"/>
          <p:cNvSpPr>
            <a:spLocks noGrp="1"/>
          </p:cNvSpPr>
          <p:nvPr>
            <p:ph sz="quarter" idx="70" hasCustomPrompt="1"/>
          </p:nvPr>
        </p:nvSpPr>
        <p:spPr>
          <a:xfrm>
            <a:off x="6258560" y="273812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3" name="Content Placeholder 6"/>
          <p:cNvSpPr>
            <a:spLocks noGrp="1"/>
          </p:cNvSpPr>
          <p:nvPr>
            <p:ph sz="quarter" idx="71" hasCustomPrompt="1"/>
          </p:nvPr>
        </p:nvSpPr>
        <p:spPr>
          <a:xfrm>
            <a:off x="6258560" y="3530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4" name="Content Placeholder 6"/>
          <p:cNvSpPr>
            <a:spLocks noGrp="1"/>
          </p:cNvSpPr>
          <p:nvPr>
            <p:ph sz="quarter" idx="72" hasCustomPrompt="1"/>
          </p:nvPr>
        </p:nvSpPr>
        <p:spPr>
          <a:xfrm>
            <a:off x="6258560" y="42418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5" name="Content Placeholder 6"/>
          <p:cNvSpPr>
            <a:spLocks noGrp="1"/>
          </p:cNvSpPr>
          <p:nvPr>
            <p:ph sz="quarter" idx="73" hasCustomPrompt="1"/>
          </p:nvPr>
        </p:nvSpPr>
        <p:spPr>
          <a:xfrm>
            <a:off x="6258560" y="49530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392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kk.jpg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01805"/>
            <a:ext cx="10972800" cy="416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9" name="Slide Number Placeholder 3"/>
          <p:cNvSpPr txBox="1">
            <a:spLocks noChangeAspect="1"/>
          </p:cNvSpPr>
          <p:nvPr/>
        </p:nvSpPr>
        <p:spPr>
          <a:xfrm rot="5400000">
            <a:off x="11542800" y="849400"/>
            <a:ext cx="914400" cy="3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rgbClr val="A6A6A6"/>
                </a:solidFill>
                <a:latin typeface="Calibri"/>
                <a:ea typeface="Open Sans" pitchFamily="34" charset="0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1200" dirty="0" smtClean="0">
                <a:solidFill>
                  <a:schemeClr val="bg1"/>
                </a:solidFill>
                <a:latin typeface="Open Sans Light"/>
                <a:cs typeface="Open Sans Light"/>
              </a:rPr>
              <a:t>PAGE </a:t>
            </a:r>
            <a:fld id="{857B18ED-D931-45F4-8873-1BEDAB4DC03E}" type="slidenum">
              <a:rPr lang="en-JM" sz="1200" smtClean="0">
                <a:solidFill>
                  <a:schemeClr val="bg1"/>
                </a:solidFill>
                <a:latin typeface="Open Sans Light"/>
                <a:cs typeface="Open Sans Light"/>
              </a:rPr>
              <a:pPr/>
              <a:t>‹#›</a:t>
            </a:fld>
            <a:endParaRPr lang="en-JM" sz="12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1613656" y="6404251"/>
            <a:ext cx="8736000" cy="12700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 Placeholder 6"/>
          <p:cNvSpPr txBox="1">
            <a:spLocks/>
          </p:cNvSpPr>
          <p:nvPr/>
        </p:nvSpPr>
        <p:spPr>
          <a:xfrm>
            <a:off x="10363200" y="6213751"/>
            <a:ext cx="1320800" cy="4064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67" b="1" dirty="0" smtClean="0">
                <a:solidFill>
                  <a:schemeClr val="accent1"/>
                </a:solidFill>
                <a:latin typeface="Open Sans"/>
                <a:ea typeface="Open Sans" pitchFamily="34" charset="0"/>
                <a:cs typeface="Open Sans"/>
              </a:rPr>
              <a:t>hihoCoder</a:t>
            </a:r>
            <a:r>
              <a:rPr lang="en-JM" sz="1067" b="1" dirty="0" smtClean="0">
                <a:solidFill>
                  <a:schemeClr val="accent1"/>
                </a:solidFill>
                <a:latin typeface="Open Sans"/>
                <a:ea typeface="Open Sans" pitchFamily="34" charset="0"/>
                <a:cs typeface="Open Sans"/>
              </a:rPr>
              <a:t>.com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51842" y="584201"/>
            <a:ext cx="365759" cy="60959"/>
            <a:chOff x="563881" y="438150"/>
            <a:chExt cx="274319" cy="4571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638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Oval 16"/>
            <p:cNvSpPr/>
            <p:nvPr/>
          </p:nvSpPr>
          <p:spPr>
            <a:xfrm>
              <a:off x="6400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Oval 17"/>
            <p:cNvSpPr/>
            <p:nvPr/>
          </p:nvSpPr>
          <p:spPr>
            <a:xfrm>
              <a:off x="7162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Oval 18"/>
            <p:cNvSpPr/>
            <p:nvPr/>
          </p:nvSpPr>
          <p:spPr>
            <a:xfrm>
              <a:off x="7924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2" y="6290281"/>
            <a:ext cx="865597" cy="24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1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700" r:id="rId3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" y="3530600"/>
            <a:ext cx="12191999" cy="23368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Open Sans"/>
              <a:cs typeface="Open Sans"/>
            </a:endParaRPr>
          </a:p>
        </p:txBody>
      </p:sp>
      <p:pic>
        <p:nvPicPr>
          <p:cNvPr id="18" name="图片占位符 17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276" r="-2222" b="-1488"/>
          <a:stretch/>
        </p:blipFill>
        <p:spPr>
          <a:xfrm>
            <a:off x="690172" y="4022312"/>
            <a:ext cx="4313735" cy="1317171"/>
          </a:xfrm>
        </p:spPr>
      </p:pic>
      <p:sp>
        <p:nvSpPr>
          <p:cNvPr id="4" name="TextBox 3"/>
          <p:cNvSpPr txBox="1"/>
          <p:nvPr/>
        </p:nvSpPr>
        <p:spPr>
          <a:xfrm>
            <a:off x="6236607" y="4354852"/>
            <a:ext cx="203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Open Sans"/>
                <a:cs typeface="Open Sans"/>
              </a:rPr>
              <a:t>hihocoder.com</a:t>
            </a:r>
            <a:endParaRPr lang="en-JM" sz="1200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943592" y="4225512"/>
            <a:ext cx="0" cy="9669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55603" y="4828995"/>
            <a:ext cx="2794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Open Sans"/>
                <a:cs typeface="Open Sans"/>
              </a:rPr>
              <a:t>Offer</a:t>
            </a:r>
            <a:r>
              <a:rPr lang="zh-CN" altLang="en-US" sz="1200" b="1" dirty="0">
                <a:solidFill>
                  <a:schemeClr val="bg1"/>
                </a:solidFill>
                <a:latin typeface="Open Sans"/>
                <a:cs typeface="Open Sans"/>
              </a:rPr>
              <a:t>收割</a:t>
            </a:r>
            <a:r>
              <a:rPr lang="zh-CN" altLang="en-US" sz="1200" b="1" dirty="0" smtClean="0">
                <a:solidFill>
                  <a:schemeClr val="bg1"/>
                </a:solidFill>
                <a:latin typeface="Open Sans"/>
                <a:cs typeface="Open Sans"/>
              </a:rPr>
              <a:t>赛 </a:t>
            </a:r>
            <a:r>
              <a:rPr lang="en-US" altLang="zh-CN" sz="1200" b="1" dirty="0" smtClean="0">
                <a:solidFill>
                  <a:schemeClr val="bg1"/>
                </a:solidFill>
                <a:latin typeface="Open Sans"/>
                <a:cs typeface="Open Sans"/>
              </a:rPr>
              <a:t>#35</a:t>
            </a:r>
            <a:endParaRPr lang="en-JM" sz="1200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42624" y="4593097"/>
            <a:ext cx="770757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933" b="1" dirty="0" smtClean="0">
                <a:solidFill>
                  <a:schemeClr val="bg1"/>
                </a:solidFill>
                <a:latin typeface="Open Sans"/>
                <a:cs typeface="Open Sans"/>
              </a:rPr>
              <a:t>2017</a:t>
            </a:r>
            <a:endParaRPr lang="en-JM" sz="933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510181" y="4579527"/>
            <a:ext cx="0" cy="2879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519091" y="4593097"/>
            <a:ext cx="136634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33" b="1" dirty="0">
                <a:solidFill>
                  <a:schemeClr val="bg1"/>
                </a:solidFill>
                <a:latin typeface="Open Sans"/>
                <a:cs typeface="Open Sans"/>
              </a:rPr>
              <a:t>November</a:t>
            </a:r>
            <a:r>
              <a:rPr lang="en-US" altLang="zh-CN" sz="933" b="1" dirty="0" smtClean="0">
                <a:solidFill>
                  <a:schemeClr val="bg1"/>
                </a:solidFill>
                <a:latin typeface="Open Sans"/>
                <a:cs typeface="Open Sans"/>
              </a:rPr>
              <a:t> 12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69672" y="4985698"/>
            <a:ext cx="3093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bg1"/>
                </a:solidFill>
                <a:latin typeface="Open Sans"/>
                <a:cs typeface="Open Sans"/>
              </a:rPr>
              <a:t>程序员通过编程找工作的平台</a:t>
            </a:r>
            <a:endParaRPr lang="en-JM" sz="1200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909490" y="4562726"/>
            <a:ext cx="0" cy="2879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36607" y="4708999"/>
            <a:ext cx="203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94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重复字符串匹配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1" dirty="0" smtClean="0"/>
                  <a:t>对于给定的两个字符串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altLang="zh-CN" b="1" dirty="0" smtClean="0"/>
              </a:p>
              <a:p>
                <a:endParaRPr lang="en-US" altLang="zh-CN" b="1" dirty="0"/>
              </a:p>
              <a:p>
                <a:r>
                  <a:rPr lang="zh-CN" altLang="en-US" b="1" dirty="0" smtClean="0"/>
                  <a:t>寻找最小的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 smtClean="0"/>
                  <a:t>为将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复制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次的结果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i="0" dirty="0" smtClean="0">
                    <a:latin typeface="+mj-lt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/>
                  <a:t>的子串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0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题目描述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68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重复字符串匹配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h𝑖h𝑜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h𝑖h𝑜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h𝑖h𝑜</m:t>
                    </m:r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h𝑜h𝑖h𝑜h𝑖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h𝑖h𝑜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𝑐𝑜𝑑𝑒𝑟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altLang="zh-CN" b="1" i="1" dirty="0" smtClean="0">
                  <a:latin typeface="Cambria Math" panose="02040503050406030204" pitchFamily="18" charset="0"/>
                </a:endParaRPr>
              </a:p>
              <a:p>
                <a:endParaRPr lang="en-US" altLang="zh-CN" b="1" i="1" dirty="0" smtClean="0">
                  <a:latin typeface="Cambria Math" panose="02040503050406030204" pitchFamily="18" charset="0"/>
                </a:endParaRPr>
              </a:p>
              <a:p>
                <a:endParaRPr lang="en-US" altLang="zh-CN" b="1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样例解释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9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重复字符串匹配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64819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1" dirty="0" smtClean="0"/>
                  <a:t>匹配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endParaRPr lang="en-US" altLang="zh-CN" b="1" dirty="0"/>
              </a:p>
              <a:p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b="1" dirty="0"/>
              </a:p>
              <a:p>
                <a:r>
                  <a:rPr lang="zh-CN" altLang="en-US" b="1" dirty="0" smtClean="0"/>
                  <a:t>枚举</a:t>
                </a:r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=0~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匹配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𝑀𝑂𝐷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第一次匹配成功的位置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𝐴𝑛𝑠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b="1" dirty="0"/>
              </a:p>
              <a:p>
                <a:endParaRPr lang="en-US" altLang="zh-CN" b="1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648195"/>
              </a:xfrm>
              <a:blipFill>
                <a:blip r:embed="rId3"/>
                <a:stretch>
                  <a:fillRect l="-722" t="-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基本思路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97577" y="2256971"/>
            <a:ext cx="1210492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90800" y="2255524"/>
            <a:ext cx="1210492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90799" y="2583556"/>
            <a:ext cx="2486297" cy="261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26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重复字符串匹配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64819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1" dirty="0" smtClean="0">
                    <a:latin typeface="Cambria Math" panose="02040503050406030204" pitchFamily="18" charset="0"/>
                  </a:rPr>
                  <a:t>多次模式匹配</a:t>
                </a:r>
                <a:endParaRPr lang="en-US" altLang="zh-CN" b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=0~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𝑀𝑂𝐷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b="0" dirty="0" smtClean="0"/>
                  <a:t>最远</a:t>
                </a:r>
                <a:r>
                  <a:rPr lang="zh-CN" altLang="en-US" i="0" dirty="0" smtClean="0">
                    <a:latin typeface="+mj-lt"/>
                  </a:rPr>
                  <a:t>匹配到的位置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b="1" dirty="0" smtClean="0"/>
                  <a:t>复制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b="1" dirty="0" smtClean="0"/>
                  <a:t>，直到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altLang="zh-CN" b="1" dirty="0" smtClean="0"/>
              </a:p>
              <a:p>
                <a:endParaRPr lang="en-US" altLang="zh-CN" b="1" dirty="0"/>
              </a:p>
              <a:p>
                <a:r>
                  <a:rPr lang="zh-CN" altLang="en-US" b="1" dirty="0"/>
                  <a:t>单</a:t>
                </a:r>
                <a:r>
                  <a:rPr lang="zh-CN" altLang="en-US" b="1" dirty="0" smtClean="0"/>
                  <a:t>次模式匹配</a:t>
                </a:r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CN" dirty="0" smtClean="0"/>
                  <a:t> KMP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𝐴𝑛𝑠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𝑑𝑖𝑣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648195"/>
              </a:xfrm>
              <a:blipFill>
                <a:blip r:embed="rId3"/>
                <a:stretch>
                  <a:fillRect l="-722" t="-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优化思路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566263" y="2161176"/>
            <a:ext cx="1210492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615645" y="2524038"/>
            <a:ext cx="2486297" cy="261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32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缩写命名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b="1" dirty="0" smtClean="0"/>
                  <a:t>个单词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，一个目标单词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altLang="zh-CN" b="1" dirty="0" smtClean="0"/>
              </a:p>
              <a:p>
                <a:endParaRPr lang="en-US" altLang="zh-CN" dirty="0" smtClean="0"/>
              </a:p>
              <a:p>
                <a:r>
                  <a:rPr lang="zh-CN" altLang="en-US" b="1" dirty="0" smtClean="0"/>
                  <a:t>能否</a:t>
                </a:r>
                <a:r>
                  <a:rPr lang="zh-CN" altLang="en-US" b="1" dirty="0"/>
                  <a:t>从中</a:t>
                </a:r>
                <a:r>
                  <a:rPr lang="zh-CN" altLang="en-US" b="1" dirty="0" smtClean="0"/>
                  <a:t>选出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</m:oMath>
                </a14:m>
                <a:r>
                  <a:rPr lang="zh-CN" altLang="en-US" b="1" dirty="0" smtClean="0"/>
                  <a:t>个单词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然后每个单次中选出一个字母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从而</m:t>
                    </m:r>
                  </m:oMath>
                </a14:m>
                <a:r>
                  <a:rPr lang="zh-CN" altLang="en-US" b="1" dirty="0" smtClean="0"/>
                  <a:t>组成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altLang="zh-CN" b="1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𝟏𝟎𝟎</m:t>
                    </m:r>
                  </m:oMath>
                </a14:m>
                <a:endParaRPr lang="en-US" altLang="zh-CN" b="1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2" t="-10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题目描述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78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缩写命名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h𝑖h𝑜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h𝑎𝑡𝑒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𝑦𝑜𝑢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𝑎𝑡𝑒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𝑦𝑜𝑢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h𝑖h𝑜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h𝑎𝑝𝑝𝑦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𝑜𝑢𝑡𝑝𝑢𝑡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𝑁𝑜𝑡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𝑒𝑛𝑜𝑢𝑔h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𝑤𝑜𝑟𝑑𝑠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题目描述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65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缩写命名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57199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1" dirty="0" smtClean="0"/>
                  <a:t>搜索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预处理每个字符对应的所有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依次处理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 smtClean="0"/>
                  <a:t>的每一个字符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枚举该字符对应的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，标记为使用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递归回溯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指数</a:t>
                </a:r>
                <a:r>
                  <a:rPr lang="zh-CN" altLang="en-US" dirty="0" smtClean="0"/>
                  <a:t>级复杂度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h𝑖h𝑜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𝑜h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h𝑎𝑡𝑒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𝑦𝑜𝑢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𝑎𝑡𝑒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𝑦𝑜𝑢</m:t>
                        </m:r>
                      </m:e>
                    </m:d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571995"/>
              </a:xfrm>
              <a:blipFill>
                <a:blip r:embed="rId3"/>
                <a:stretch>
                  <a:fillRect l="-722" t="-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基本思路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874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缩写命名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701805"/>
            <a:ext cx="10972800" cy="4571995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二分图匹配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选择尽可能多的边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存在任何两条边共点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b="1" dirty="0" smtClean="0"/>
              <a:t>匈牙利算法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hihocoder.com/</a:t>
            </a:r>
            <a:r>
              <a:rPr lang="en-US" altLang="zh-CN" b="1" dirty="0" err="1" smtClean="0"/>
              <a:t>problemset</a:t>
            </a:r>
            <a:r>
              <a:rPr lang="en-US" altLang="zh-CN" b="1" dirty="0" smtClean="0"/>
              <a:t>/problem/1122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zh-CN" altLang="en-US" dirty="0" smtClean="0"/>
              <a:t>思路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/>
              <p:cNvSpPr/>
              <p:nvPr/>
            </p:nvSpPr>
            <p:spPr>
              <a:xfrm>
                <a:off x="6962114" y="2185907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椭圆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114" y="2185907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/>
              <p:cNvSpPr/>
              <p:nvPr/>
            </p:nvSpPr>
            <p:spPr>
              <a:xfrm>
                <a:off x="6962114" y="2903712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椭圆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114" y="2903712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/>
              <p:cNvSpPr/>
              <p:nvPr/>
            </p:nvSpPr>
            <p:spPr>
              <a:xfrm>
                <a:off x="6962114" y="3671113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椭圆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114" y="3671113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/>
              <p:cNvSpPr/>
              <p:nvPr/>
            </p:nvSpPr>
            <p:spPr>
              <a:xfrm>
                <a:off x="6962114" y="4437415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椭圆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114" y="4437415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9515192" y="2106942"/>
                <a:ext cx="1982709" cy="6189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𝑜h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192" y="2106942"/>
                <a:ext cx="1982709" cy="6189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9515191" y="2864229"/>
                <a:ext cx="1982709" cy="6189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191" y="2864229"/>
                <a:ext cx="1982709" cy="6189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9515190" y="3631631"/>
                <a:ext cx="1982709" cy="6189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𝑎𝑡𝑒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190" y="3631631"/>
                <a:ext cx="1982709" cy="6189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9515190" y="4399033"/>
                <a:ext cx="1982709" cy="6189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𝑦𝑜𝑢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190" y="4399033"/>
                <a:ext cx="1982709" cy="6189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/>
          <p:cNvCxnSpPr>
            <a:stCxn id="5" idx="6"/>
            <a:endCxn id="9" idx="1"/>
          </p:cNvCxnSpPr>
          <p:nvPr/>
        </p:nvCxnSpPr>
        <p:spPr>
          <a:xfrm flipV="1">
            <a:off x="7502114" y="2416425"/>
            <a:ext cx="2013078" cy="39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6"/>
            <a:endCxn id="11" idx="1"/>
          </p:cNvCxnSpPr>
          <p:nvPr/>
        </p:nvCxnSpPr>
        <p:spPr>
          <a:xfrm>
            <a:off x="7502114" y="2455907"/>
            <a:ext cx="2013076" cy="148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6"/>
            <a:endCxn id="10" idx="1"/>
          </p:cNvCxnSpPr>
          <p:nvPr/>
        </p:nvCxnSpPr>
        <p:spPr>
          <a:xfrm>
            <a:off x="7502114" y="3173712"/>
            <a:ext cx="2013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7" idx="6"/>
            <a:endCxn id="9" idx="1"/>
          </p:cNvCxnSpPr>
          <p:nvPr/>
        </p:nvCxnSpPr>
        <p:spPr>
          <a:xfrm flipV="1">
            <a:off x="7502114" y="2416425"/>
            <a:ext cx="2013078" cy="1524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7" idx="6"/>
            <a:endCxn id="11" idx="1"/>
          </p:cNvCxnSpPr>
          <p:nvPr/>
        </p:nvCxnSpPr>
        <p:spPr>
          <a:xfrm>
            <a:off x="7502114" y="3941113"/>
            <a:ext cx="20130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8" idx="6"/>
            <a:endCxn id="12" idx="1"/>
          </p:cNvCxnSpPr>
          <p:nvPr/>
        </p:nvCxnSpPr>
        <p:spPr>
          <a:xfrm>
            <a:off x="7502114" y="4707415"/>
            <a:ext cx="2013076" cy="1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8" idx="6"/>
            <a:endCxn id="9" idx="1"/>
          </p:cNvCxnSpPr>
          <p:nvPr/>
        </p:nvCxnSpPr>
        <p:spPr>
          <a:xfrm flipV="1">
            <a:off x="7502114" y="2416425"/>
            <a:ext cx="2013078" cy="2290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41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提问时间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062" y="3689350"/>
            <a:ext cx="523875" cy="190500"/>
          </a:xfrm>
        </p:spPr>
      </p:pic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4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收割赛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#35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有</a:t>
            </a:r>
            <a:r>
              <a:rPr lang="zh-CN" altLang="en-US" b="1" dirty="0"/>
              <a:t>歧义的号码</a:t>
            </a:r>
            <a:endParaRPr lang="en-US" altLang="zh-CN" b="1" dirty="0" smtClean="0"/>
          </a:p>
          <a:p>
            <a:pPr lvl="1"/>
            <a:r>
              <a:rPr lang="zh-CN" altLang="en-US" dirty="0"/>
              <a:t>枚举</a:t>
            </a:r>
            <a:endParaRPr lang="en-US" altLang="zh-CN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b="1" dirty="0"/>
              <a:t>最</a:t>
            </a:r>
            <a:r>
              <a:rPr lang="zh-CN" altLang="en-US" b="1" dirty="0" smtClean="0"/>
              <a:t>短游览路线</a:t>
            </a:r>
            <a:endParaRPr lang="en-US" altLang="zh-CN" b="1" dirty="0" smtClean="0"/>
          </a:p>
          <a:p>
            <a:pPr lvl="1"/>
            <a:r>
              <a:rPr lang="zh-CN" altLang="en-US" dirty="0"/>
              <a:t>最短路</a:t>
            </a:r>
            <a:endParaRPr lang="en-US" altLang="zh-CN" dirty="0"/>
          </a:p>
          <a:p>
            <a:r>
              <a:rPr lang="zh-CN" altLang="en-US" b="1" dirty="0" smtClean="0"/>
              <a:t>重复字符串匹配</a:t>
            </a:r>
            <a:endParaRPr lang="en-US" altLang="zh-CN" b="1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1"/>
            <a:r>
              <a:rPr lang="zh-CN" altLang="en-US" dirty="0" smtClean="0"/>
              <a:t>模式匹配</a:t>
            </a:r>
            <a:endParaRPr lang="en-US" altLang="zh-CN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b="1" dirty="0" smtClean="0"/>
              <a:t>缩写命名</a:t>
            </a:r>
            <a:endParaRPr lang="en-US" altLang="zh-CN" b="1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1"/>
            <a:r>
              <a:rPr lang="zh-CN" altLang="en-US" dirty="0"/>
              <a:t>二分图匹配</a:t>
            </a:r>
            <a:endParaRPr 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7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有歧义的号码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b="1" dirty="0" smtClean="0"/>
                  <a:t>输出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b="1" dirty="0" smtClean="0"/>
                  <a:t>范围内有歧义的自然数</a:t>
                </a:r>
                <a:endParaRPr lang="en-US" altLang="zh-CN" b="1" dirty="0" smtClean="0"/>
              </a:p>
              <a:p>
                <a:endParaRPr lang="en-US" altLang="zh-CN" b="1" dirty="0"/>
              </a:p>
              <a:p>
                <a:r>
                  <a:rPr lang="zh-CN" altLang="en-US" b="1" dirty="0" smtClean="0"/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b="1" dirty="0" smtClean="0"/>
                  <a:t>为将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zh-CN" altLang="en-US" b="1" dirty="0" smtClean="0"/>
                  <a:t>旋转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𝟏𝟖𝟎</m:t>
                    </m:r>
                  </m:oMath>
                </a14:m>
                <a:r>
                  <a:rPr lang="zh-CN" altLang="en-US" b="1" dirty="0" smtClean="0"/>
                  <a:t>度后得到的数字</a:t>
                </a:r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1⇒1,2⇒2,5⇒5,6⇒9,8⇒8,9⇒6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b="1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zh-CN" altLang="en-US" b="1" dirty="0"/>
                  <a:t>有</a:t>
                </a:r>
                <a:r>
                  <a:rPr lang="zh-CN" altLang="en-US" b="1" dirty="0" smtClean="0"/>
                  <a:t>歧义当且仅当</a:t>
                </a:r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/>
                  <a:t>是一个合法数字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dirty="0" smtClean="0"/>
              </a:p>
              <a:p>
                <a:endParaRPr lang="en-US" altLang="zh-CN" b="1" dirty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endParaRPr lang="en-US" altLang="zh-CN" b="1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题目描述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679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有歧义的号码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en-US" altLang="zh-CN" b="1" dirty="0" smtClean="0"/>
              </a:p>
              <a:p>
                <a:endParaRPr lang="en-US" altLang="zh-CN" b="1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endParaRPr lang="en-US" altLang="zh-CN" b="1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样</a:t>
            </a:r>
            <a:r>
              <a:rPr lang="zh-CN" altLang="en-US" dirty="0" smtClean="0"/>
              <a:t>例解释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350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有歧义的号码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枚举</a:t>
                </a:r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10,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10,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∗10+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判断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/>
                  <a:t>是否合法</a:t>
                </a:r>
                <a:endParaRPr lang="zh-CN" altLang="en-US" dirty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b="1" dirty="0" smtClean="0"/>
                  <a:t>是否合法</a:t>
                </a:r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 smtClean="0"/>
                  <a:t>模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zh-CN" altLang="en-US" dirty="0" smtClean="0"/>
                  <a:t>是否为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1≤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0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基本思路</a:t>
            </a:r>
          </a:p>
        </p:txBody>
      </p:sp>
    </p:spTree>
    <p:extLst>
      <p:ext uri="{BB962C8B-B14F-4D97-AF65-F5344CB8AC3E}">
        <p14:creationId xmlns:p14="http://schemas.microsoft.com/office/powerpoint/2010/main" val="277795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最短游览路线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1" dirty="0" smtClean="0"/>
                  <a:t>一个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b="1" dirty="0" smtClean="0"/>
                  <a:t>个点</a:t>
                </a:r>
                <a:r>
                  <a:rPr lang="en-US" altLang="zh-CN" b="1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zh-CN" altLang="en-US" b="1" dirty="0" smtClean="0"/>
                  <a:t>条边无自环的有向图</a:t>
                </a:r>
                <a:endParaRPr lang="en-US" altLang="zh-CN" b="1" dirty="0" smtClean="0"/>
              </a:p>
              <a:p>
                <a:endParaRPr lang="en-US" altLang="zh-CN" b="1" dirty="0" smtClean="0"/>
              </a:p>
              <a:p>
                <a:r>
                  <a:rPr lang="zh-CN" altLang="en-US" b="1" dirty="0" smtClean="0"/>
                  <a:t>所有包含编号为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 dirty="0" smtClean="0"/>
                  <a:t>的圈中</a:t>
                </a:r>
                <a:endParaRPr lang="en-US" altLang="zh-CN" b="1" dirty="0" smtClean="0"/>
              </a:p>
              <a:p>
                <a:endParaRPr lang="en-US" altLang="zh-CN" b="1" dirty="0" smtClean="0"/>
              </a:p>
              <a:p>
                <a:r>
                  <a:rPr lang="zh-CN" altLang="en-US" b="1" dirty="0"/>
                  <a:t>边</a:t>
                </a:r>
                <a:r>
                  <a:rPr lang="zh-CN" altLang="en-US" b="1" dirty="0" smtClean="0"/>
                  <a:t>数最少是多少？</a:t>
                </a:r>
                <a:endParaRPr lang="en-US" altLang="zh-CN" b="1" dirty="0"/>
              </a:p>
              <a:p>
                <a:pPr marL="0" indent="0">
                  <a:buNone/>
                </a:pPr>
                <a:endParaRPr lang="en-US" altLang="zh-CN" b="1" dirty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endParaRPr lang="en-US" altLang="zh-CN" b="1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0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题目描述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74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最短游览路线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endParaRPr lang="en-US" altLang="zh-CN" b="1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altLang="zh-CN" b="1" dirty="0" smtClean="0"/>
              </a:p>
              <a:p>
                <a:endParaRPr lang="en-US" altLang="zh-CN" b="1" dirty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b="1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……</m:t>
                    </m:r>
                  </m:oMath>
                </a14:m>
                <a:endParaRPr lang="en-US" altLang="zh-CN" b="1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样例解释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219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最短游览路线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1" dirty="0" smtClean="0"/>
                  <a:t>包含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 dirty="0" smtClean="0"/>
                  <a:t>的环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存在</a:t>
                </a:r>
                <a:r>
                  <a:rPr lang="zh-CN" altLang="en-US" b="0" i="0" dirty="0" smtClean="0">
                    <a:latin typeface="+mj-lt"/>
                  </a:rPr>
                  <a:t>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1→…→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/>
                  <a:t>的最短路为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环的长度为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dirty="0" smtClean="0"/>
              </a:p>
              <a:p>
                <a:endParaRPr lang="en-US" altLang="zh-CN" b="1" dirty="0"/>
              </a:p>
              <a:p>
                <a:r>
                  <a:rPr lang="zh-CN" altLang="en-US" b="1" dirty="0" smtClean="0"/>
                  <a:t>深度优先搜索</a:t>
                </a:r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𝑑𝑓𝑠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dirty="0" smtClean="0"/>
                  <a:t>，如果存在边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zh-CN" altLang="en-US" dirty="0" smtClean="0"/>
                  <a:t>，则用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 smtClean="0"/>
                  <a:t>更新答案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剪枝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：不重复的经过点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剪枝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：当前路径长度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 smtClean="0"/>
                  <a:t>超过最优值</a:t>
                </a:r>
                <a:endParaRPr lang="en-US" altLang="zh-CN" dirty="0" smtClean="0"/>
              </a:p>
              <a:p>
                <a:pPr lvl="1"/>
                <a:endParaRPr lang="en-US" altLang="zh-CN" b="1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0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基本思路</a:t>
            </a:r>
          </a:p>
        </p:txBody>
      </p:sp>
    </p:spTree>
    <p:extLst>
      <p:ext uri="{BB962C8B-B14F-4D97-AF65-F5344CB8AC3E}">
        <p14:creationId xmlns:p14="http://schemas.microsoft.com/office/powerpoint/2010/main" val="149930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最短游览路线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1" dirty="0" smtClean="0"/>
                  <a:t>宽度优先搜索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开始进行拓展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由于边的长度均为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，第一次拓展到时即为最短路</a:t>
                </a:r>
                <a:endParaRPr lang="en-US" altLang="zh-CN" dirty="0" smtClean="0"/>
              </a:p>
              <a:p>
                <a:pPr lvl="1"/>
                <a:r>
                  <a:rPr lang="zh-CN" altLang="en-US" b="0" dirty="0" smtClean="0"/>
                  <a:t>最短路径长度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如果存在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zh-CN" altLang="en-US" dirty="0" smtClean="0"/>
                  <a:t>，使用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 smtClean="0"/>
                  <a:t>更新答案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0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基本思路</a:t>
            </a:r>
          </a:p>
        </p:txBody>
      </p:sp>
    </p:spTree>
    <p:extLst>
      <p:ext uri="{BB962C8B-B14F-4D97-AF65-F5344CB8AC3E}">
        <p14:creationId xmlns:p14="http://schemas.microsoft.com/office/powerpoint/2010/main" val="239983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ihoCoder - 算法课模板">
  <a:themeElements>
    <a:clrScheme name="Custom 144">
      <a:dk1>
        <a:sysClr val="windowText" lastClr="000000"/>
      </a:dk1>
      <a:lt1>
        <a:sysClr val="window" lastClr="FFFFFF"/>
      </a:lt1>
      <a:dk2>
        <a:srgbClr val="363D43"/>
      </a:dk2>
      <a:lt2>
        <a:srgbClr val="EEECE1"/>
      </a:lt2>
      <a:accent1>
        <a:srgbClr val="0C4DA9"/>
      </a:accent1>
      <a:accent2>
        <a:srgbClr val="109899"/>
      </a:accent2>
      <a:accent3>
        <a:srgbClr val="2591E6"/>
      </a:accent3>
      <a:accent4>
        <a:srgbClr val="819EBF"/>
      </a:accent4>
      <a:accent5>
        <a:srgbClr val="385E8A"/>
      </a:accent5>
      <a:accent6>
        <a:srgbClr val="576A7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hihoCoder - 算法课模板</Template>
  <TotalTime>5044</TotalTime>
  <Words>385</Words>
  <Application>Microsoft Office PowerPoint</Application>
  <PresentationFormat>宽屏</PresentationFormat>
  <Paragraphs>172</Paragraphs>
  <Slides>18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8" baseType="lpstr">
      <vt:lpstr>Futura LT Book</vt:lpstr>
      <vt:lpstr>Mission Gothic Regular</vt:lpstr>
      <vt:lpstr>Nexa Bold</vt:lpstr>
      <vt:lpstr>Open Sans</vt:lpstr>
      <vt:lpstr>Open Sans Extrabold</vt:lpstr>
      <vt:lpstr>Open Sans Light</vt:lpstr>
      <vt:lpstr>Sketch Rockwell</vt:lpstr>
      <vt:lpstr>等线</vt:lpstr>
      <vt:lpstr>等线 Light</vt:lpstr>
      <vt:lpstr>宋体</vt:lpstr>
      <vt:lpstr>微软雅黑</vt:lpstr>
      <vt:lpstr>Arial</vt:lpstr>
      <vt:lpstr>Calibri</vt:lpstr>
      <vt:lpstr>Cambria Math</vt:lpstr>
      <vt:lpstr>Courier New</vt:lpstr>
      <vt:lpstr>Franklin Gothic Book</vt:lpstr>
      <vt:lpstr>Franklin Gothic Demi Cond</vt:lpstr>
      <vt:lpstr>Franklin Gothic Medium</vt:lpstr>
      <vt:lpstr>Garamond</vt:lpstr>
      <vt:lpstr>hihoCoder - 算法课模板</vt:lpstr>
      <vt:lpstr>PowerPoint 演示文稿</vt:lpstr>
      <vt:lpstr>Offer收割赛 #35</vt:lpstr>
      <vt:lpstr>有歧义的号码</vt:lpstr>
      <vt:lpstr>有歧义的号码</vt:lpstr>
      <vt:lpstr>有歧义的号码</vt:lpstr>
      <vt:lpstr>最短游览路线</vt:lpstr>
      <vt:lpstr>最短游览路线</vt:lpstr>
      <vt:lpstr>最短游览路线</vt:lpstr>
      <vt:lpstr>最短游览路线</vt:lpstr>
      <vt:lpstr>重复字符串匹配</vt:lpstr>
      <vt:lpstr>重复字符串匹配</vt:lpstr>
      <vt:lpstr>重复字符串匹配</vt:lpstr>
      <vt:lpstr>重复字符串匹配</vt:lpstr>
      <vt:lpstr>缩写命名</vt:lpstr>
      <vt:lpstr>缩写命名</vt:lpstr>
      <vt:lpstr>缩写命名</vt:lpstr>
      <vt:lpstr>缩写命名</vt:lpstr>
      <vt:lpstr>提问时间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胡天翔</dc:creator>
  <cp:lastModifiedBy>胡天翔</cp:lastModifiedBy>
  <cp:revision>870</cp:revision>
  <dcterms:created xsi:type="dcterms:W3CDTF">2017-07-15T05:40:54Z</dcterms:created>
  <dcterms:modified xsi:type="dcterms:W3CDTF">2017-11-12T07:17:47Z</dcterms:modified>
</cp:coreProperties>
</file>