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73" r:id="rId13"/>
    <p:sldId id="274" r:id="rId14"/>
    <p:sldId id="276" r:id="rId15"/>
    <p:sldId id="278" r:id="rId16"/>
    <p:sldId id="275" r:id="rId17"/>
    <p:sldId id="277" r:id="rId18"/>
    <p:sldId id="279" r:id="rId19"/>
    <p:sldId id="268" r:id="rId20"/>
    <p:sldId id="269" r:id="rId21"/>
    <p:sldId id="272" r:id="rId22"/>
    <p:sldId id="280" r:id="rId23"/>
    <p:sldId id="281" r:id="rId24"/>
    <p:sldId id="286" r:id="rId25"/>
    <p:sldId id="284" r:id="rId26"/>
    <p:sldId id="261" r:id="rId27"/>
    <p:sldId id="283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08" autoAdjust="0"/>
  </p:normalViewPr>
  <p:slideViewPr>
    <p:cSldViewPr>
      <p:cViewPr varScale="1">
        <p:scale>
          <a:sx n="86" d="100"/>
          <a:sy n="86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1D6D9-CD07-4B1F-84C4-E8A8CDDCFB13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8635-B039-4D98-8CA7-3AF7BDEE5A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8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https://testerhome.com/topics/node72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8635-B039-4D98-8CA7-3AF7BDEE5A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https://testerhome.com/topics/11107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8635-B039-4D98-8CA7-3AF7BDEE5A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67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http://www.cnblogs.com/by-dream/p/5143192.html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8635-B039-4D98-8CA7-3AF7BDEE5A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8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http://mobile.zol.com.cn/386/3863723_all.html#p3867469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8635-B039-4D98-8CA7-3AF7BDEE5A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4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http://blog.csdn.net/zhouchao001/article/details/50284881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8635-B039-4D98-8CA7-3AF7BDEE5A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4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1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2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1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5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8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5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2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56EE0-E86B-41A9-86D1-4384B81EF01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87F-F651-4E4C-8198-203CA9F7A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4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客户端性能测试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0072" y="5013176"/>
            <a:ext cx="2552328" cy="62562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性能组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680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端关注</a:t>
            </a:r>
            <a:r>
              <a:rPr lang="en-US" altLang="zh-CN" dirty="0" err="1" smtClean="0"/>
              <a:t>mem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Virtual </a:t>
            </a:r>
            <a:r>
              <a:rPr lang="en-US" altLang="zh-CN" dirty="0" err="1" smtClean="0"/>
              <a:t>mem</a:t>
            </a:r>
            <a:r>
              <a:rPr lang="zh-CN" altLang="en-US" dirty="0"/>
              <a:t>趋势</a:t>
            </a:r>
          </a:p>
        </p:txBody>
      </p:sp>
      <p:pic>
        <p:nvPicPr>
          <p:cNvPr id="6146" name="Picture 2" descr="C:\Users\ADMINI~1\AppData\Roaming\duowan\yy\cache\image\37\153555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3152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逻辑上讲的</a:t>
            </a:r>
            <a:r>
              <a:rPr lang="en-US" altLang="zh-CN" dirty="0"/>
              <a:t>Heap Size</a:t>
            </a:r>
            <a:r>
              <a:rPr lang="zh-CN" altLang="en-US" dirty="0"/>
              <a:t>和实际物理意义上使用的内存大小是不对等的，</a:t>
            </a:r>
            <a:r>
              <a:rPr lang="en-US" altLang="zh-CN" dirty="0"/>
              <a:t>Proportional Set Size(PSS)</a:t>
            </a:r>
            <a:r>
              <a:rPr lang="zh-CN" altLang="en-US" dirty="0"/>
              <a:t>记录了应用程序自身占用以及与其他进程进行共享的内存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Android</a:t>
            </a:r>
            <a:r>
              <a:rPr lang="zh-CN" altLang="en-US" dirty="0"/>
              <a:t>系统并不会对</a:t>
            </a:r>
            <a:r>
              <a:rPr lang="en-US" altLang="zh-CN" dirty="0"/>
              <a:t>Heap</a:t>
            </a:r>
            <a:r>
              <a:rPr lang="zh-CN" altLang="en-US" dirty="0"/>
              <a:t>中空闲内存区域做碎片整理。系统仅仅会在新的内存分配之前判断</a:t>
            </a:r>
            <a:r>
              <a:rPr lang="en-US" altLang="zh-CN" dirty="0"/>
              <a:t>Heap</a:t>
            </a:r>
            <a:r>
              <a:rPr lang="zh-CN" altLang="en-US" dirty="0"/>
              <a:t>的尾端剩余空间是否足够，如果空间不够会触发</a:t>
            </a:r>
            <a:r>
              <a:rPr lang="en-US" altLang="zh-CN" dirty="0"/>
              <a:t>GC</a:t>
            </a:r>
            <a:r>
              <a:rPr lang="zh-CN" altLang="en-US" dirty="0"/>
              <a:t>操作，从而腾出更多空闲的内存空间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getprop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heap</a:t>
            </a:r>
            <a:r>
              <a:rPr lang="zh-CN" altLang="en-US" dirty="0" smtClean="0"/>
              <a:t>查看手机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限制</a:t>
            </a:r>
            <a:endParaRPr lang="en-US" altLang="zh-CN" dirty="0" smtClean="0"/>
          </a:p>
          <a:p>
            <a:r>
              <a:rPr lang="en-US" altLang="zh-CN" dirty="0" err="1" smtClean="0"/>
              <a:t>ios</a:t>
            </a:r>
            <a:r>
              <a:rPr lang="en-US" altLang="zh-CN" dirty="0" smtClean="0"/>
              <a:t> arc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Dalvik</a:t>
            </a:r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请参考分享</a:t>
            </a:r>
            <a:r>
              <a:rPr lang="en-US" altLang="zh-CN" dirty="0" smtClean="0"/>
              <a:t>《 </a:t>
            </a:r>
            <a:r>
              <a:rPr lang="en-US" altLang="zh-CN" dirty="0" err="1" smtClean="0"/>
              <a:t>LeakCanary</a:t>
            </a:r>
            <a:r>
              <a:rPr lang="zh-CN" altLang="en-US" dirty="0" smtClean="0"/>
              <a:t>内存泄露分析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6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</a:t>
            </a:r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需要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手机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非</a:t>
            </a:r>
            <a:r>
              <a:rPr lang="en-US" altLang="zh-CN" sz="2400" dirty="0" err="1" smtClean="0"/>
              <a:t>userdebug</a:t>
            </a:r>
            <a:r>
              <a:rPr lang="zh-CN" altLang="en-US" sz="2400" dirty="0" smtClean="0"/>
              <a:t>版系统需要配备相应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版本的特殊</a:t>
            </a:r>
            <a:r>
              <a:rPr lang="en-US" altLang="zh-CN" sz="2400" dirty="0" err="1" smtClean="0"/>
              <a:t>libc</a:t>
            </a:r>
            <a:r>
              <a:rPr lang="zh-CN" altLang="en-US" sz="2400" dirty="0" smtClean="0"/>
              <a:t>库：</a:t>
            </a:r>
            <a:r>
              <a:rPr lang="zh-CN" altLang="zh-CN" sz="2400" dirty="0"/>
              <a:t> 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libc_malloc_debug_leak.so and </a:t>
            </a:r>
            <a:r>
              <a:rPr lang="en-US" altLang="zh-CN" sz="2400" dirty="0"/>
              <a:t>libc_malloc_debug_qemu.so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 smtClean="0"/>
              <a:t>Remount Android </a:t>
            </a:r>
            <a:r>
              <a:rPr lang="zh-CN" altLang="en-US" sz="2400" dirty="0" smtClean="0"/>
              <a:t>文件系统以便</a:t>
            </a:r>
            <a:r>
              <a:rPr lang="en-US" altLang="zh-CN" sz="2400" dirty="0" smtClean="0"/>
              <a:t>Copy </a:t>
            </a:r>
            <a:r>
              <a:rPr lang="zh-CN" altLang="en-US" sz="2400" dirty="0" smtClean="0"/>
              <a:t>上面的</a:t>
            </a:r>
            <a:r>
              <a:rPr lang="en-US" altLang="zh-CN" sz="2400" dirty="0" err="1" smtClean="0"/>
              <a:t>libc</a:t>
            </a:r>
            <a:r>
              <a:rPr lang="zh-CN" altLang="en-US" sz="2400" dirty="0" smtClean="0"/>
              <a:t>库到</a:t>
            </a:r>
            <a:r>
              <a:rPr lang="en-US" altLang="zh-CN" sz="2400" dirty="0" smtClean="0"/>
              <a:t>/system/lib</a:t>
            </a:r>
            <a:r>
              <a:rPr lang="zh-CN" altLang="en-US" sz="2400" dirty="0" smtClean="0"/>
              <a:t>，并设置访问权限（</a:t>
            </a:r>
            <a:r>
              <a:rPr lang="en-US" altLang="zh-CN" sz="2400" dirty="0" smtClean="0"/>
              <a:t>0644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重</a:t>
            </a:r>
            <a:r>
              <a:rPr lang="zh-CN" altLang="en-US" sz="2400" dirty="0" smtClean="0"/>
              <a:t>启手机</a:t>
            </a:r>
            <a:endParaRPr lang="en-US" altLang="zh-CN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 smtClean="0"/>
              <a:t>通过设置系统属性使用新的</a:t>
            </a:r>
            <a:r>
              <a:rPr lang="en-US" altLang="zh-CN" sz="2400" dirty="0" err="1" smtClean="0"/>
              <a:t>libc</a:t>
            </a:r>
            <a:r>
              <a:rPr lang="zh-CN" altLang="en-US" sz="2400" dirty="0" smtClean="0"/>
              <a:t>分配内存并重启框架：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adb</a:t>
            </a:r>
            <a:r>
              <a:rPr lang="en-US" altLang="zh-CN" sz="2400" dirty="0" smtClean="0"/>
              <a:t> shell</a:t>
            </a:r>
          </a:p>
          <a:p>
            <a:pPr marL="0" indent="0">
              <a:buNone/>
            </a:pPr>
            <a:r>
              <a:rPr lang="en-US" altLang="zh-CN" sz="2400" dirty="0" err="1" smtClean="0"/>
              <a:t>su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setprop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libc.debug.malloc</a:t>
            </a:r>
            <a:r>
              <a:rPr lang="en-US" altLang="zh-CN" sz="2400" dirty="0" smtClean="0"/>
              <a:t> 1</a:t>
            </a:r>
          </a:p>
          <a:p>
            <a:pPr marL="0" indent="0">
              <a:buNone/>
            </a:pPr>
            <a:r>
              <a:rPr lang="en-US" altLang="zh-CN" sz="2400" dirty="0" smtClean="0"/>
              <a:t>stop</a:t>
            </a:r>
          </a:p>
          <a:p>
            <a:pPr marL="0" indent="0">
              <a:buNone/>
            </a:pPr>
            <a:r>
              <a:rPr lang="en-US" altLang="zh-CN" sz="2400" dirty="0" smtClean="0"/>
              <a:t>start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Native</a:t>
            </a:r>
            <a:r>
              <a:rPr lang="zh-CN" altLang="en-US" dirty="0" smtClean="0"/>
              <a:t>内存泄漏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/>
              <a:t>6.   </a:t>
            </a:r>
            <a:r>
              <a:rPr lang="zh-CN" altLang="en-US" sz="2400" dirty="0" smtClean="0"/>
              <a:t>修改</a:t>
            </a:r>
            <a:r>
              <a:rPr lang="en-US" altLang="zh-CN" sz="2400" dirty="0" err="1" smtClean="0"/>
              <a:t>ddms.cfg</a:t>
            </a:r>
            <a:r>
              <a:rPr lang="zh-CN" altLang="en-US" sz="2400" dirty="0" smtClean="0"/>
              <a:t>文件，增加</a:t>
            </a:r>
            <a:r>
              <a:rPr lang="en-US" altLang="zh-CN" sz="2400" dirty="0" smtClean="0"/>
              <a:t>native=true</a:t>
            </a:r>
            <a:r>
              <a:rPr lang="zh-CN" altLang="en-US" sz="2400" dirty="0" smtClean="0"/>
              <a:t>行</a:t>
            </a:r>
            <a:endParaRPr lang="en-US" altLang="zh-CN" sz="2400" dirty="0" smtClean="0"/>
          </a:p>
          <a:p>
            <a:pPr marL="457200" indent="-457200">
              <a:buAutoNum type="arabicPeriod" startAt="7"/>
            </a:pPr>
            <a:r>
              <a:rPr lang="zh-CN" altLang="en-US" sz="2400" dirty="0" smtClean="0"/>
              <a:t>启动</a:t>
            </a:r>
            <a:r>
              <a:rPr lang="en-US" altLang="zh-CN" sz="2400" dirty="0" err="1" smtClean="0"/>
              <a:t>ddms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进程后，在</a:t>
            </a:r>
            <a:r>
              <a:rPr lang="en-US" altLang="zh-CN" sz="2400" dirty="0" smtClean="0"/>
              <a:t>native heap tab</a:t>
            </a:r>
            <a:r>
              <a:rPr lang="zh-CN" altLang="en-US" sz="2400" dirty="0" smtClean="0"/>
              <a:t>，点击</a:t>
            </a:r>
            <a:r>
              <a:rPr lang="en-US" altLang="zh-CN" sz="2400" dirty="0" smtClean="0"/>
              <a:t>Snapshot Current Native Heap Usages</a:t>
            </a:r>
            <a:r>
              <a:rPr lang="zh-CN" altLang="en-US" sz="2400" dirty="0" smtClean="0"/>
              <a:t>来生成当前的内存快照，可保存为</a:t>
            </a:r>
            <a:r>
              <a:rPr lang="en-US" altLang="zh-CN" sz="2400" dirty="0" smtClean="0"/>
              <a:t>txt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marL="457200" indent="-457200">
              <a:buAutoNum type="arabicPeriod" startAt="7"/>
            </a:pPr>
            <a:r>
              <a:rPr lang="zh-CN" altLang="en-US" sz="2400" dirty="0" smtClean="0"/>
              <a:t>通过场景化测试</a:t>
            </a:r>
            <a:r>
              <a:rPr lang="zh-CN" altLang="en-US" sz="2400" dirty="0" smtClean="0"/>
              <a:t>前后</a:t>
            </a:r>
            <a:r>
              <a:rPr lang="zh-CN" altLang="en-US" sz="2400" dirty="0" smtClean="0"/>
              <a:t>得出的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个（或更多个）内存快照对比，分析新增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持续增加的内存</a:t>
            </a:r>
            <a:endParaRPr lang="en-US" altLang="zh-CN" sz="2400" dirty="0" smtClean="0"/>
          </a:p>
          <a:p>
            <a:pPr marL="457200" indent="-457200">
              <a:buAutoNum type="arabicPeriod" startAt="7"/>
            </a:pPr>
            <a:r>
              <a:rPr lang="zh-CN" altLang="en-US" sz="2400" dirty="0" smtClean="0"/>
              <a:t>由于内存快照保存的是堆栈地址表，需要通过</a:t>
            </a:r>
            <a:r>
              <a:rPr lang="en-US" altLang="zh-CN" sz="2400" dirty="0" smtClean="0"/>
              <a:t>Android </a:t>
            </a:r>
            <a:r>
              <a:rPr lang="en-US" altLang="zh-CN" sz="2400" dirty="0" err="1" smtClean="0"/>
              <a:t>ndk</a:t>
            </a:r>
            <a:r>
              <a:rPr lang="zh-CN" altLang="en-US" sz="2400" dirty="0" smtClean="0"/>
              <a:t>的工具 </a:t>
            </a:r>
            <a:r>
              <a:rPr lang="en-US" altLang="zh-CN" sz="2400" dirty="0" smtClean="0"/>
              <a:t>addr2line</a:t>
            </a:r>
            <a:r>
              <a:rPr lang="zh-CN" altLang="en-US" sz="2400" dirty="0" smtClean="0"/>
              <a:t>把堆栈地址表转换为符号表：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）保存当前进程中目标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的起始加载地址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proc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pid</a:t>
            </a:r>
            <a:r>
              <a:rPr lang="en-US" altLang="zh-CN" sz="2400" dirty="0" smtClean="0"/>
              <a:t>/maps</a:t>
            </a:r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）根据堆栈帧地址得到其相对于</a:t>
            </a:r>
            <a:r>
              <a:rPr lang="en-US" altLang="zh-CN" sz="2400" dirty="0" smtClean="0"/>
              <a:t>so</a:t>
            </a:r>
            <a:r>
              <a:rPr lang="zh-CN" altLang="en-US" sz="2400" dirty="0" smtClean="0"/>
              <a:t>的偏移量，</a:t>
            </a:r>
            <a:r>
              <a:rPr lang="en-US" altLang="zh-CN" sz="2400" dirty="0" smtClean="0"/>
              <a:t>offset = </a:t>
            </a:r>
            <a:r>
              <a:rPr lang="en-US" altLang="zh-CN" sz="2400" dirty="0" err="1" smtClean="0"/>
              <a:t>addr</a:t>
            </a:r>
            <a:r>
              <a:rPr lang="en-US" altLang="zh-CN" sz="2400" dirty="0" smtClean="0"/>
              <a:t> – </a:t>
            </a:r>
            <a:r>
              <a:rPr lang="en-US" altLang="zh-CN" sz="2400" dirty="0" err="1" smtClean="0"/>
              <a:t>sobaseaddr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addr2line  -e &lt;</a:t>
            </a:r>
            <a:r>
              <a:rPr lang="en-US" altLang="zh-CN" sz="2400" dirty="0" err="1" smtClean="0"/>
              <a:t>so_path_name</a:t>
            </a:r>
            <a:r>
              <a:rPr lang="en-US" altLang="zh-CN" sz="2400" dirty="0" smtClean="0"/>
              <a:t>&gt;.so offset</a:t>
            </a:r>
            <a:r>
              <a:rPr lang="zh-CN" altLang="en-US" sz="2400" dirty="0" smtClean="0"/>
              <a:t>翻译成符号表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8579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进程内存</a:t>
            </a:r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 descr="C:\Users\ADMINI~1\AppData\Roaming\duowan\yy\cache\image\24\866031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124744"/>
            <a:ext cx="11810454" cy="56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Native—</a:t>
            </a:r>
            <a:r>
              <a:rPr lang="zh-CN" altLang="en-US" dirty="0" smtClean="0"/>
              <a:t>快照</a:t>
            </a:r>
            <a:r>
              <a:rPr lang="en-US" altLang="zh-CN" dirty="0" smtClean="0"/>
              <a:t>so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C:\Users\ADMINI~1\AppData\Roaming\duowan\yy\cache\image\8a\351692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836712"/>
            <a:ext cx="995362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zh-CN" dirty="0" smtClean="0"/>
              <a:t>Native -- </a:t>
            </a:r>
            <a:r>
              <a:rPr lang="zh-CN" altLang="en-US" dirty="0" smtClean="0"/>
              <a:t>符号的内存地址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 descr="C:\Users\ADMINI~1\AppData\Roaming\duowan\yy\cache\image\24\348524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3247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altLang="zh-CN" dirty="0" smtClean="0"/>
              <a:t>Native—</a:t>
            </a:r>
            <a:r>
              <a:rPr lang="zh-CN" altLang="en-US" dirty="0" smtClean="0"/>
              <a:t>堆栈符号表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C:\Users\ADMINI~1\AppData\Roaming\duowan\yy\cache\image\db\519822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697" y="1484784"/>
            <a:ext cx="109537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7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采集工具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902194"/>
              </p:ext>
            </p:extLst>
          </p:nvPr>
        </p:nvGraphicFramePr>
        <p:xfrm>
          <a:off x="1619672" y="1772816"/>
          <a:ext cx="5397500" cy="4518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2082800"/>
                <a:gridCol w="1257300"/>
                <a:gridCol w="13716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性能指标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r>
                        <a:rPr lang="zh-CN" altLang="en-US" sz="1100" u="none" strike="noStrike">
                          <a:effectLst/>
                        </a:rPr>
                        <a:t>获取方法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优点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缺点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简便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本身消耗资源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/proc/stat，/proc/pid/stat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需要计算</a:t>
                      </a:r>
                      <a:r>
                        <a:rPr lang="en-US" altLang="zh-CN" sz="1100" u="none" strike="noStrike">
                          <a:effectLst/>
                        </a:rPr>
                        <a:t>,</a:t>
                      </a:r>
                      <a:r>
                        <a:rPr lang="zh-CN" altLang="en-US" sz="1100" u="none" strike="noStrike">
                          <a:effectLst/>
                        </a:rPr>
                        <a:t>可能有精度误差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第三方</a:t>
                      </a:r>
                      <a:r>
                        <a:rPr lang="en-US" sz="1100" u="none" strike="noStrike">
                          <a:effectLst/>
                        </a:rPr>
                        <a:t>gt/Emmagee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222527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5143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内存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简便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不够详细，精度较差并且刷新有滞后性，本身消耗资源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第三方</a:t>
                      </a:r>
                      <a:r>
                        <a:rPr lang="en-US" sz="1100" u="none" strike="noStrike">
                          <a:effectLst/>
                        </a:rPr>
                        <a:t>gt/Emmagee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不够灵活，开源的需要扩展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dumpsys meminfo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较详细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有资源消耗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858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/sys/class/kgsl/kgsl-3d0/gpubusy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有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型号（支持高通、三星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，部分华为机型</a:t>
                      </a:r>
                      <a:r>
                        <a:rPr lang="en-US" altLang="zh-CN" sz="1100" u="none" strike="noStrike">
                          <a:effectLst/>
                        </a:rPr>
                        <a:t>)</a:t>
                      </a:r>
                      <a:r>
                        <a:rPr lang="zh-CN" altLang="en-US" sz="1100" u="none" strike="noStrike">
                          <a:effectLst/>
                        </a:rPr>
                        <a:t>、</a:t>
                      </a:r>
                      <a:r>
                        <a:rPr lang="en-US" altLang="zh-CN" sz="1100" u="none" strike="noStrike">
                          <a:effectLst/>
                        </a:rPr>
                        <a:t>Android</a:t>
                      </a:r>
                      <a:r>
                        <a:rPr lang="zh-CN" altLang="en-US" sz="1100" u="none" strike="noStrike">
                          <a:effectLst/>
                        </a:rPr>
                        <a:t>系统限制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第三方如高通AppTune-up Kit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仅支持高通部分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机型，不能实时输出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流量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/proc/net/xt_qtaguid/stats</a:t>
                      </a:r>
                      <a:endParaRPr lang="en-US" sz="1000" b="0" i="0" u="none" strike="noStrike">
                        <a:solidFill>
                          <a:srgbClr val="373737"/>
                        </a:solidFill>
                        <a:effectLst/>
                        <a:latin typeface="Consola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较全面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429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/proc/uid_stat/{uid}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tcp</a:t>
                      </a:r>
                      <a:r>
                        <a:rPr lang="zh-CN" altLang="en-US" sz="1100" u="none" strike="noStrike">
                          <a:effectLst/>
                        </a:rPr>
                        <a:t>流量，低版本系统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/proc/net/dev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整机流量，机型限制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1340768"/>
            <a:ext cx="552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主要工具 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python + 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instruments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r>
              <a:rPr lang="zh-CN" altLang="en-US" dirty="0" smtClean="0"/>
              <a:t>性能数据采集</a:t>
            </a:r>
            <a:endParaRPr lang="en-US" altLang="zh-CN" dirty="0" smtClean="0"/>
          </a:p>
          <a:p>
            <a:r>
              <a:rPr lang="zh-CN" altLang="en-US" dirty="0" smtClean="0"/>
              <a:t>性能场景</a:t>
            </a:r>
            <a:endParaRPr lang="en-US" altLang="zh-CN" dirty="0" smtClean="0"/>
          </a:p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pic>
        <p:nvPicPr>
          <p:cNvPr id="1026" name="Picture 2" descr="C:\Users\ADMINI~1\AppData\Roaming\duowan\yy\cache\image\a8\51907-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01288"/>
            <a:ext cx="36385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采集工具选型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682015"/>
              </p:ext>
            </p:extLst>
          </p:nvPr>
        </p:nvGraphicFramePr>
        <p:xfrm>
          <a:off x="1475656" y="1556792"/>
          <a:ext cx="5795095" cy="4346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318"/>
                <a:gridCol w="2236225"/>
                <a:gridCol w="1349916"/>
                <a:gridCol w="1472636"/>
              </a:tblGrid>
              <a:tr h="211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性能指标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Android</a:t>
                      </a:r>
                      <a:r>
                        <a:rPr lang="zh-CN" altLang="en-US" sz="1100" u="none" strike="noStrike">
                          <a:effectLst/>
                        </a:rPr>
                        <a:t>获取方法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优点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缺点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电量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dumpsys battery、</a:t>
                      </a:r>
                      <a:r>
                        <a:rPr lang="zh-CN" altLang="en-US" sz="1100" u="none" strike="noStrike">
                          <a:effectLst/>
                        </a:rPr>
                        <a:t>屏幕读数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贴近用户观感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定位问题难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612816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dumpsys batterystats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细分各项如唤醒、</a:t>
                      </a:r>
                      <a:r>
                        <a:rPr lang="en-US" altLang="zh-CN" sz="1100" u="none" strike="noStrike">
                          <a:effectLst/>
                        </a:rPr>
                        <a:t>cpu</a:t>
                      </a:r>
                      <a:r>
                        <a:rPr lang="zh-CN" altLang="en-US" sz="1100" u="none" strike="noStrike">
                          <a:effectLst/>
                        </a:rPr>
                        <a:t>、网络、传感器</a:t>
                      </a:r>
                      <a:r>
                        <a:rPr lang="en-US" altLang="zh-CN" sz="1100" u="none" strike="noStrike">
                          <a:effectLst/>
                        </a:rPr>
                        <a:t>etc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170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延时类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r>
                        <a:rPr lang="zh-CN" altLang="en-US" sz="1100" u="none" strike="noStrike">
                          <a:effectLst/>
                        </a:rPr>
                        <a:t>录屏解帧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贴近用户观感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有资源消耗，低端机某些复杂场景可能有误差，不同图片相似度算法可能有误差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410813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精准，子步骤能快捷定位问题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需要熟悉业务打桩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81708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流畅度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adb</a:t>
                      </a:r>
                      <a:r>
                        <a:rPr lang="zh-CN" altLang="en-US" sz="1100" u="none" strike="noStrike">
                          <a:effectLst/>
                        </a:rPr>
                        <a:t>录屏解帧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贴近用户观感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有资源消耗，低端机某些复杂场景可能有误差，不同图片相似度算法可能有误差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log/debug panel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源码，开发提供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1108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线程数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top,/proc/pid/status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550948"/>
              </p:ext>
            </p:extLst>
          </p:nvPr>
        </p:nvGraphicFramePr>
        <p:xfrm>
          <a:off x="1907704" y="188627"/>
          <a:ext cx="5328591" cy="6192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4733"/>
                <a:gridCol w="1421762"/>
                <a:gridCol w="1256089"/>
                <a:gridCol w="1976007"/>
              </a:tblGrid>
              <a:tr h="345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性能指标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ios</a:t>
                      </a:r>
                      <a:r>
                        <a:rPr lang="zh-CN" altLang="en-US" sz="800" u="none" strike="noStrike">
                          <a:effectLst/>
                        </a:rPr>
                        <a:t>获取方法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优点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缺点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3455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CPU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受</a:t>
                      </a:r>
                      <a:r>
                        <a:rPr lang="en-US" altLang="zh-CN" sz="800" u="none" strike="noStrike">
                          <a:effectLst/>
                        </a:rPr>
                        <a:t>ios</a:t>
                      </a:r>
                      <a:r>
                        <a:rPr lang="zh-CN" altLang="en-US" sz="800" u="none" strike="noStrike">
                          <a:effectLst/>
                        </a:rPr>
                        <a:t>系统及</a:t>
                      </a:r>
                      <a:r>
                        <a:rPr lang="en-US" altLang="zh-CN" sz="800" u="none" strike="noStrike">
                          <a:effectLst/>
                        </a:rPr>
                        <a:t>xcode</a:t>
                      </a:r>
                      <a:r>
                        <a:rPr lang="zh-CN" altLang="en-US" sz="800" u="none" strike="noStrike">
                          <a:effectLst/>
                        </a:rPr>
                        <a:t>版本影响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第三方</a:t>
                      </a:r>
                      <a:r>
                        <a:rPr lang="en-US" sz="800" u="none" strike="noStrike">
                          <a:effectLst/>
                        </a:rPr>
                        <a:t>gt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嵌套</a:t>
                      </a:r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内置</a:t>
                      </a:r>
                      <a:r>
                        <a:rPr lang="en-US" sz="800" u="none" strike="noStrike">
                          <a:effectLst/>
                        </a:rPr>
                        <a:t>sdk</a:t>
                      </a:r>
                      <a:r>
                        <a:rPr lang="zh-CN" altLang="en-US" sz="800" u="none" strike="noStrike">
                          <a:effectLst/>
                        </a:rPr>
                        <a:t>统计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方便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源码且需要开发投入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内存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受</a:t>
                      </a:r>
                      <a:r>
                        <a:rPr lang="en-US" altLang="zh-CN" sz="800" u="none" strike="noStrike">
                          <a:effectLst/>
                        </a:rPr>
                        <a:t>ios</a:t>
                      </a:r>
                      <a:r>
                        <a:rPr lang="zh-CN" altLang="en-US" sz="800" u="none" strike="noStrike">
                          <a:effectLst/>
                        </a:rPr>
                        <a:t>系统及</a:t>
                      </a:r>
                      <a:r>
                        <a:rPr lang="en-US" altLang="zh-CN" sz="800" u="none" strike="noStrike">
                          <a:effectLst/>
                        </a:rPr>
                        <a:t>xcode</a:t>
                      </a:r>
                      <a:r>
                        <a:rPr lang="zh-CN" altLang="en-US" sz="800" u="none" strike="noStrike">
                          <a:effectLst/>
                        </a:rPr>
                        <a:t>版本影响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第三方</a:t>
                      </a:r>
                      <a:r>
                        <a:rPr lang="en-US" sz="800" u="none" strike="noStrike">
                          <a:effectLst/>
                        </a:rPr>
                        <a:t>gt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嵌套</a:t>
                      </a:r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内置</a:t>
                      </a:r>
                      <a:r>
                        <a:rPr lang="en-US" sz="800" u="none" strike="noStrike">
                          <a:effectLst/>
                        </a:rPr>
                        <a:t>sdk</a:t>
                      </a:r>
                      <a:r>
                        <a:rPr lang="zh-CN" altLang="en-US" sz="800" u="none" strike="noStrike">
                          <a:effectLst/>
                        </a:rPr>
                        <a:t>统计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方便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源码且需要开发投入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gpu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流量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第三方</a:t>
                      </a:r>
                      <a:r>
                        <a:rPr lang="en-US" sz="800" u="none" strike="noStrike">
                          <a:effectLst/>
                        </a:rPr>
                        <a:t>gt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嵌套</a:t>
                      </a:r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内置</a:t>
                      </a:r>
                      <a:r>
                        <a:rPr lang="en-US" sz="800" u="none" strike="noStrike">
                          <a:effectLst/>
                        </a:rPr>
                        <a:t>sdk</a:t>
                      </a:r>
                      <a:r>
                        <a:rPr lang="zh-CN" altLang="en-US" sz="800" u="none" strike="noStrike">
                          <a:effectLst/>
                        </a:rPr>
                        <a:t>统计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方便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源码且需要开发投入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电量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屏幕读数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定位问题难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延时类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quicktime</a:t>
                      </a:r>
                      <a:r>
                        <a:rPr lang="zh-CN" altLang="en-US" sz="800" u="none" strike="noStrike">
                          <a:effectLst/>
                        </a:rPr>
                        <a:t>录屏解帧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贴近用户观感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不同图片相似度算法可能有误差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347451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精准，子步骤能快捷定位问题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需要熟悉业务打桩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流畅度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录屏解帧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贴近用户观感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不同图片相似度算法可能有误差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instruments(</a:t>
                      </a:r>
                      <a:r>
                        <a:rPr lang="zh-CN" altLang="en-US" sz="800" u="none" strike="noStrike">
                          <a:effectLst/>
                        </a:rPr>
                        <a:t>渲染</a:t>
                      </a:r>
                      <a:r>
                        <a:rPr lang="en-US" altLang="zh-CN" sz="800" u="none" strike="noStrike">
                          <a:effectLst/>
                        </a:rPr>
                        <a:t>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屏幕渲染刷新率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视频</a:t>
                      </a:r>
                      <a:r>
                        <a:rPr lang="en-US" sz="800" u="none" strike="noStrike">
                          <a:effectLst/>
                        </a:rPr>
                        <a:t>log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178525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34553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线程数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instruments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适用性高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  <a:tr h="345531"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app</a:t>
                      </a:r>
                      <a:r>
                        <a:rPr lang="zh-CN" altLang="en-US" sz="800" u="none" strike="noStrike">
                          <a:effectLst/>
                        </a:rPr>
                        <a:t>内置</a:t>
                      </a:r>
                      <a:r>
                        <a:rPr lang="en-US" sz="800" u="none" strike="noStrike">
                          <a:effectLst/>
                        </a:rPr>
                        <a:t>sdk</a:t>
                      </a:r>
                      <a:r>
                        <a:rPr lang="zh-CN" altLang="en-US" sz="800" u="none" strike="noStrike">
                          <a:effectLst/>
                        </a:rPr>
                        <a:t>统计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方便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015" marR="7015" marT="701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目前手</a:t>
            </a:r>
            <a:r>
              <a:rPr lang="en-US" altLang="zh-CN" dirty="0" smtClean="0"/>
              <a:t>Y</a:t>
            </a:r>
            <a:r>
              <a:rPr lang="zh-CN" altLang="en-US" dirty="0" smtClean="0"/>
              <a:t>性能测试场景主要包括：</a:t>
            </a:r>
            <a:endParaRPr lang="en-US" altLang="zh-CN" dirty="0" smtClean="0"/>
          </a:p>
          <a:p>
            <a:r>
              <a:rPr lang="zh-CN" altLang="en-US" dirty="0"/>
              <a:t>核心</a:t>
            </a:r>
            <a:r>
              <a:rPr lang="zh-CN" altLang="en-US" dirty="0" smtClean="0"/>
              <a:t>场景测试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dirty="0" smtClean="0"/>
              <a:t>开播、观看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UcPeriod"/>
            </a:pPr>
            <a:r>
              <a:rPr lang="zh-CN" altLang="en-US" dirty="0" smtClean="0"/>
              <a:t>延时类（启动、加载耗时）</a:t>
            </a:r>
            <a:endParaRPr lang="en-US" altLang="zh-CN" dirty="0" smtClean="0"/>
          </a:p>
          <a:p>
            <a:r>
              <a:rPr lang="zh-CN" altLang="en-US" dirty="0" smtClean="0"/>
              <a:t>稳定性测试</a:t>
            </a:r>
            <a:r>
              <a:rPr lang="en-US" altLang="zh-CN" dirty="0" smtClean="0"/>
              <a:t>/</a:t>
            </a:r>
            <a:r>
              <a:rPr lang="zh-CN" altLang="en-US" dirty="0" smtClean="0"/>
              <a:t>压测</a:t>
            </a:r>
            <a:endParaRPr lang="en-US" altLang="zh-CN" dirty="0"/>
          </a:p>
          <a:p>
            <a:r>
              <a:rPr lang="zh-CN" altLang="en-US" dirty="0" smtClean="0"/>
              <a:t>专项测试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音</a:t>
            </a:r>
            <a:r>
              <a:rPr lang="zh-CN" altLang="en-US" dirty="0" smtClean="0"/>
              <a:t>视频同步、视频</a:t>
            </a:r>
            <a:r>
              <a:rPr lang="en-US" altLang="zh-CN" dirty="0" smtClean="0"/>
              <a:t>/</a:t>
            </a:r>
            <a:r>
              <a:rPr lang="zh-CN" altLang="en-US" dirty="0" smtClean="0"/>
              <a:t>连麦延时、弱网、视频流畅度、视频质量客观评测 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599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CN" altLang="en-US" dirty="0" smtClean="0"/>
              <a:t>根据场景选择性能指标和测试工具</a:t>
            </a:r>
            <a:endParaRPr lang="en-US" altLang="zh-CN" dirty="0" smtClean="0"/>
          </a:p>
          <a:p>
            <a:r>
              <a:rPr lang="zh-CN" altLang="en-US" dirty="0" smtClean="0"/>
              <a:t>一般的性能测试方法：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07904" y="3198743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195736" y="4365104"/>
            <a:ext cx="468052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数据监控采集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51720" y="3198743"/>
            <a:ext cx="115212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准备</a:t>
            </a:r>
          </a:p>
        </p:txBody>
      </p:sp>
      <p:sp>
        <p:nvSpPr>
          <p:cNvPr id="8" name="上箭头 7"/>
          <p:cNvSpPr/>
          <p:nvPr/>
        </p:nvSpPr>
        <p:spPr>
          <a:xfrm>
            <a:off x="4535996" y="3918823"/>
            <a:ext cx="108012" cy="4462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2627784" y="3897930"/>
            <a:ext cx="72008" cy="467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6"/>
            <a:endCxn id="4" idx="1"/>
          </p:cNvCxnSpPr>
          <p:nvPr/>
        </p:nvCxnSpPr>
        <p:spPr>
          <a:xfrm>
            <a:off x="3203848" y="35227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652120" y="3198743"/>
            <a:ext cx="1080120" cy="668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18" name="上箭头 17"/>
          <p:cNvSpPr/>
          <p:nvPr/>
        </p:nvSpPr>
        <p:spPr>
          <a:xfrm>
            <a:off x="6192180" y="3897930"/>
            <a:ext cx="72008" cy="467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4" idx="3"/>
            <a:endCxn id="14" idx="2"/>
          </p:cNvCxnSpPr>
          <p:nvPr/>
        </p:nvCxnSpPr>
        <p:spPr>
          <a:xfrm>
            <a:off x="5364088" y="3522779"/>
            <a:ext cx="288032" cy="10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设计性能场景：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专项测试场景尽量单一、目标场景性能数据及此场景前后的状态数据；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目标功能叠加场景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 smtClean="0"/>
              <a:t>压测：单一场景压测、综合压测场景尽量复杂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3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性能测试是否通过 标准是什么？</a:t>
            </a:r>
            <a:endParaRPr lang="en-US" altLang="zh-CN" sz="24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>
                <a:effectLst/>
              </a:rPr>
              <a:t>有业界标准的或本身设计目标的，如音视频同步时间、视频帧率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2000" dirty="0" smtClean="0"/>
              <a:t>没有标准的 </a:t>
            </a:r>
            <a:r>
              <a:rPr lang="en-US" altLang="zh-CN" sz="2000" dirty="0" smtClean="0"/>
              <a:t>--》 </a:t>
            </a:r>
            <a:r>
              <a:rPr lang="zh-CN" altLang="en-US" sz="2000" dirty="0" smtClean="0"/>
              <a:t>对比分析 </a:t>
            </a:r>
            <a:r>
              <a:rPr lang="en-US" altLang="zh-CN" sz="2000" dirty="0" smtClean="0"/>
              <a:t>-- 》</a:t>
            </a:r>
            <a:r>
              <a:rPr lang="zh-CN" altLang="en-US" sz="2000" dirty="0" smtClean="0"/>
              <a:t>评估影响（中低端机器、稳定性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压测的表现）</a:t>
            </a:r>
          </a:p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一般情况：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effectLst/>
              </a:rPr>
              <a:t>静态页面一般</a:t>
            </a:r>
            <a:r>
              <a:rPr lang="en-US" altLang="zh-CN" sz="2000" dirty="0" err="1" smtClean="0">
                <a:effectLst/>
              </a:rPr>
              <a:t>cpu</a:t>
            </a:r>
            <a:r>
              <a:rPr lang="zh-CN" altLang="en-US" sz="2000" dirty="0" smtClean="0">
                <a:effectLst/>
              </a:rPr>
              <a:t>较低、内存稳定</a:t>
            </a:r>
          </a:p>
          <a:p>
            <a:pPr lvl="1"/>
            <a:r>
              <a:rPr lang="zh-CN" altLang="en-US" sz="2000" dirty="0" smtClean="0">
                <a:effectLst/>
              </a:rPr>
              <a:t>页面切换会有瞬时的</a:t>
            </a:r>
            <a:r>
              <a:rPr lang="en-US" altLang="zh-CN" sz="2000" dirty="0" err="1" smtClean="0">
                <a:effectLst/>
              </a:rPr>
              <a:t>cpu</a:t>
            </a:r>
            <a:r>
              <a:rPr lang="zh-CN" altLang="en-US" sz="2000" dirty="0" smtClean="0">
                <a:effectLst/>
              </a:rPr>
              <a:t>波动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28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测试数据评估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对比分析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 smtClean="0"/>
              <a:t>相似测试</a:t>
            </a:r>
            <a:r>
              <a:rPr lang="zh-CN" altLang="en-US" dirty="0"/>
              <a:t>场景（测试用例）下的对比；</a:t>
            </a:r>
          </a:p>
          <a:p>
            <a:r>
              <a:rPr lang="zh-CN" altLang="en-US" dirty="0"/>
              <a:t>相同测试场景下，不同版本之间的对比；</a:t>
            </a:r>
          </a:p>
          <a:p>
            <a:r>
              <a:rPr lang="zh-CN" altLang="en-US" dirty="0"/>
              <a:t>相同测试场景下，竞品之间的对比；</a:t>
            </a:r>
          </a:p>
          <a:p>
            <a:r>
              <a:rPr lang="zh-CN" altLang="en-US" dirty="0"/>
              <a:t>相同测试场景下，不同设备之间的</a:t>
            </a:r>
            <a:r>
              <a:rPr lang="zh-CN" altLang="en-US" dirty="0" smtClean="0"/>
              <a:t>对比；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6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同一场景前后版本对比</a:t>
            </a:r>
            <a:endParaRPr lang="zh-CN" altLang="en-US" dirty="0"/>
          </a:p>
        </p:txBody>
      </p:sp>
      <p:pic>
        <p:nvPicPr>
          <p:cNvPr id="16386" name="Picture 2" descr="C:\Users\ADMINI~1\AppData\Roaming\duowan\yy\cache\image\93\84961-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348880"/>
            <a:ext cx="6408712" cy="38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音视频同步测试介绍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9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800" dirty="0" smtClean="0"/>
              <a:t>做什么？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测试人员识别被测产品的关键</a:t>
            </a:r>
            <a:r>
              <a:rPr lang="zh-CN" altLang="en-US" sz="2400" dirty="0"/>
              <a:t>场景，通过场景化</a:t>
            </a:r>
            <a:r>
              <a:rPr lang="zh-CN" altLang="en-US" sz="2400" dirty="0" smtClean="0"/>
              <a:t>、自动化</a:t>
            </a:r>
            <a:r>
              <a:rPr lang="zh-CN" altLang="en-US" sz="2400" dirty="0"/>
              <a:t>的测试手段，</a:t>
            </a:r>
            <a:r>
              <a:rPr lang="zh-CN" altLang="en-US" sz="2400" dirty="0" smtClean="0"/>
              <a:t>发现性能</a:t>
            </a:r>
            <a:r>
              <a:rPr lang="zh-CN" altLang="en-US" sz="2400" dirty="0"/>
              <a:t>问题，使得性能</a:t>
            </a:r>
            <a:r>
              <a:rPr lang="en-US" altLang="zh-CN" sz="2400" dirty="0"/>
              <a:t>BUG</a:t>
            </a:r>
            <a:r>
              <a:rPr lang="zh-CN" altLang="en-US" sz="2400" dirty="0"/>
              <a:t>收敛于产品发布前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 smtClean="0"/>
              <a:t>怎么做？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sz="2600" dirty="0" smtClean="0"/>
              <a:t>移动</a:t>
            </a:r>
            <a:r>
              <a:rPr lang="zh-CN" altLang="en-US" sz="2600" dirty="0"/>
              <a:t>客户端的性能测试，主要是模拟用户</a:t>
            </a:r>
            <a:r>
              <a:rPr lang="zh-CN" altLang="en-US" sz="2600" dirty="0" smtClean="0"/>
              <a:t>操作（有时需要扩展操作）来</a:t>
            </a:r>
            <a:r>
              <a:rPr lang="zh-CN" altLang="en-US" sz="2600" dirty="0"/>
              <a:t>创造类用户使用场景，获取使用过程中的</a:t>
            </a:r>
            <a:r>
              <a:rPr lang="en-US" altLang="zh-CN" sz="2600" dirty="0"/>
              <a:t>CPU</a:t>
            </a:r>
            <a:r>
              <a:rPr lang="zh-CN" altLang="en-US" sz="2600" dirty="0"/>
              <a:t>、</a:t>
            </a:r>
            <a:r>
              <a:rPr lang="en-US" altLang="zh-CN" sz="2600" dirty="0"/>
              <a:t>memory</a:t>
            </a:r>
            <a:r>
              <a:rPr lang="zh-CN" altLang="en-US" sz="2600" dirty="0"/>
              <a:t>、流畅度等数据，以衡量该使用场景下，被测应用的性能指标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800" dirty="0" smtClean="0"/>
              <a:t> 有什么要求？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数据准确、稳定可靠，分析方法可信度高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1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一般来说，移动客户端性能指标主要包括：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使用率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内存使用</a:t>
            </a:r>
            <a:endParaRPr lang="zh-CN" altLang="en-US" dirty="0" smtClean="0">
              <a:effectLst/>
            </a:endParaRPr>
          </a:p>
          <a:p>
            <a:r>
              <a:rPr lang="zh-CN" altLang="en-US" dirty="0"/>
              <a:t>启动</a:t>
            </a:r>
            <a:r>
              <a:rPr lang="zh-CN" altLang="en-US" dirty="0" smtClean="0">
                <a:effectLst/>
              </a:rPr>
              <a:t>时间</a:t>
            </a:r>
            <a:r>
              <a:rPr lang="en-US" altLang="zh-CN" dirty="0" smtClean="0">
                <a:effectLst/>
              </a:rPr>
              <a:t>/</a:t>
            </a:r>
            <a:r>
              <a:rPr lang="zh-CN" altLang="en-US" dirty="0" smtClean="0">
                <a:effectLst/>
              </a:rPr>
              <a:t>加载速度</a:t>
            </a:r>
          </a:p>
          <a:p>
            <a:r>
              <a:rPr lang="en-US" altLang="zh-CN" dirty="0" smtClean="0">
                <a:effectLst/>
              </a:rPr>
              <a:t>GPU</a:t>
            </a:r>
          </a:p>
          <a:p>
            <a:r>
              <a:rPr lang="zh-CN" altLang="en-US" dirty="0" smtClean="0">
                <a:effectLst/>
              </a:rPr>
              <a:t>流量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流畅度（</a:t>
            </a:r>
            <a:r>
              <a:rPr lang="en-US" altLang="zh-CN" dirty="0" smtClean="0">
                <a:effectLst/>
              </a:rPr>
              <a:t>FPS</a:t>
            </a:r>
            <a:r>
              <a:rPr lang="zh-CN" altLang="en-US" dirty="0" smtClean="0">
                <a:effectLst/>
              </a:rPr>
              <a:t>）</a:t>
            </a:r>
          </a:p>
          <a:p>
            <a:r>
              <a:rPr lang="zh-CN" altLang="en-US" dirty="0" smtClean="0">
                <a:effectLst/>
              </a:rPr>
              <a:t>显示性能（画质</a:t>
            </a:r>
            <a:r>
              <a:rPr lang="en-US" altLang="zh-CN" dirty="0" smtClean="0">
                <a:effectLst/>
              </a:rPr>
              <a:t>-</a:t>
            </a:r>
            <a:r>
              <a:rPr lang="en-US" altLang="zh-CN" dirty="0" err="1" smtClean="0">
                <a:effectLst/>
              </a:rPr>
              <a:t>ssim</a:t>
            </a:r>
            <a:r>
              <a:rPr lang="zh-CN" altLang="en-US" dirty="0" smtClean="0">
                <a:effectLst/>
              </a:rPr>
              <a:t>分值）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功耗：电量、温度</a:t>
            </a:r>
            <a:endParaRPr lang="en-US" altLang="zh-CN" dirty="0" smtClean="0">
              <a:effectLst/>
            </a:endParaRPr>
          </a:p>
          <a:p>
            <a:r>
              <a:rPr lang="zh-CN" altLang="en-US" dirty="0"/>
              <a:t>音</a:t>
            </a:r>
            <a:r>
              <a:rPr lang="zh-CN" altLang="en-US" dirty="0" smtClean="0"/>
              <a:t>视频同步</a:t>
            </a:r>
            <a:endParaRPr lang="zh-CN" altLang="en-US" dirty="0" smtClean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使用率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系统内核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使用率不是</a:t>
            </a:r>
            <a:r>
              <a:rPr lang="zh-CN" altLang="en-US" dirty="0"/>
              <a:t>一个瞬时态，而是一个过程态的体现</a:t>
            </a:r>
            <a:endParaRPr lang="en-US" altLang="zh-CN" dirty="0" smtClean="0"/>
          </a:p>
          <a:p>
            <a:r>
              <a:rPr lang="en-US" altLang="zh-CN" dirty="0"/>
              <a:t>jiffies</a:t>
            </a:r>
            <a:r>
              <a:rPr lang="zh-CN" altLang="en-US" dirty="0"/>
              <a:t>，为</a:t>
            </a:r>
            <a:r>
              <a:rPr lang="en-US" altLang="zh-CN" dirty="0"/>
              <a:t>Linux</a:t>
            </a:r>
            <a:r>
              <a:rPr lang="zh-CN" altLang="en-US" dirty="0"/>
              <a:t>核心</a:t>
            </a:r>
            <a:r>
              <a:rPr lang="zh-CN" altLang="en-US" dirty="0" smtClean="0"/>
              <a:t>变数，</a:t>
            </a:r>
            <a:r>
              <a:rPr lang="zh-CN" altLang="en-US" dirty="0"/>
              <a:t>用来记录系统自开机以来，已经过了多少</a:t>
            </a:r>
            <a:r>
              <a:rPr lang="en-US" altLang="zh-CN" dirty="0"/>
              <a:t>tick</a:t>
            </a:r>
            <a:r>
              <a:rPr lang="zh-CN" altLang="en-US" dirty="0"/>
              <a:t>。每发生一次</a:t>
            </a:r>
            <a:r>
              <a:rPr lang="en-US" altLang="zh-CN" dirty="0"/>
              <a:t>timer interrupt</a:t>
            </a:r>
            <a:r>
              <a:rPr lang="zh-CN" altLang="en-US" dirty="0"/>
              <a:t>，</a:t>
            </a:r>
            <a:r>
              <a:rPr lang="en-US" altLang="zh-CN" dirty="0"/>
              <a:t>Jiffies</a:t>
            </a:r>
            <a:r>
              <a:rPr lang="zh-CN" altLang="en-US" dirty="0"/>
              <a:t>变数会被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1.</a:t>
            </a:r>
            <a:r>
              <a:rPr lang="zh-CN" altLang="en-US" dirty="0" smtClean="0"/>
              <a:t>通过计算时间段内进程的</a:t>
            </a:r>
            <a:r>
              <a:rPr lang="en-US" altLang="zh-CN" dirty="0" smtClean="0"/>
              <a:t>Jiffies</a:t>
            </a:r>
            <a:r>
              <a:rPr lang="zh-CN" altLang="en-US" dirty="0" smtClean="0"/>
              <a:t>数对总</a:t>
            </a:r>
            <a:r>
              <a:rPr lang="en-US" altLang="zh-CN" dirty="0" smtClean="0"/>
              <a:t>Jiffies</a:t>
            </a:r>
            <a:r>
              <a:rPr lang="zh-CN" altLang="en-US" dirty="0" smtClean="0"/>
              <a:t>数占比得出某进程的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使用率</a:t>
            </a:r>
            <a:endParaRPr lang="en-US" altLang="zh-CN" dirty="0" smtClean="0"/>
          </a:p>
          <a:p>
            <a:r>
              <a:rPr lang="en-US" altLang="zh-CN" dirty="0" smtClean="0"/>
              <a:t>Jiffies</a:t>
            </a:r>
            <a:r>
              <a:rPr lang="zh-CN" altLang="en-US" dirty="0" smtClean="0"/>
              <a:t>记录在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/stat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}/stat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5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使用率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Jiffies</a:t>
            </a:r>
            <a:r>
              <a:rPr lang="zh-CN" altLang="en-US" dirty="0" smtClean="0"/>
              <a:t>：</a:t>
            </a:r>
            <a:r>
              <a:rPr lang="en-US" altLang="zh-CN" dirty="0"/>
              <a:t> cat /</a:t>
            </a:r>
            <a:r>
              <a:rPr lang="en-US" altLang="zh-CN" dirty="0" err="1"/>
              <a:t>proc</a:t>
            </a:r>
            <a:r>
              <a:rPr lang="en-US" altLang="zh-CN" dirty="0"/>
              <a:t>/stat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</a:t>
            </a:r>
            <a:r>
              <a:rPr lang="zh-CN" altLang="en-US" dirty="0"/>
              <a:t>的</a:t>
            </a:r>
            <a:r>
              <a:rPr lang="en-US" altLang="zh-CN" dirty="0"/>
              <a:t>Jiffies</a:t>
            </a:r>
            <a:r>
              <a:rPr lang="zh-CN" altLang="en-US" dirty="0"/>
              <a:t>就是上面所有项加起来的总和。</a:t>
            </a:r>
            <a:r>
              <a:rPr lang="zh-CN" altLang="en-US" dirty="0" smtClean="0"/>
              <a:t>因此计算</a:t>
            </a:r>
            <a:r>
              <a:rPr lang="zh-CN" altLang="en-US" dirty="0"/>
              <a:t>一段时间的</a:t>
            </a:r>
            <a:r>
              <a:rPr lang="en-US" altLang="zh-CN" dirty="0"/>
              <a:t>CPU</a:t>
            </a:r>
            <a:r>
              <a:rPr lang="zh-CN" altLang="en-US" dirty="0"/>
              <a:t>占用率的时候就可以使用：</a:t>
            </a:r>
          </a:p>
          <a:p>
            <a:pPr marL="0" indent="0">
              <a:buNone/>
            </a:pPr>
            <a:r>
              <a:rPr lang="en-US" altLang="zh-CN" dirty="0" smtClean="0"/>
              <a:t>Total jiffies=</a:t>
            </a:r>
            <a:r>
              <a:rPr lang="en-US" altLang="zh-CN" dirty="0" err="1" smtClean="0"/>
              <a:t>user+system+nice+idle+iowait+irq+softirq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en-US" altLang="zh-CN" dirty="0"/>
              <a:t>usage</a:t>
            </a:r>
            <a:r>
              <a:rPr lang="en-US" altLang="zh-CN" dirty="0" smtClean="0"/>
              <a:t>=[(</a:t>
            </a:r>
            <a:r>
              <a:rPr lang="en-US" altLang="zh-CN" dirty="0" err="1" smtClean="0"/>
              <a:t>total_end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total_begin</a:t>
            </a:r>
            <a:r>
              <a:rPr lang="en-US" altLang="zh-CN" dirty="0" smtClean="0"/>
              <a:t>) </a:t>
            </a:r>
            <a:r>
              <a:rPr lang="en-US" altLang="zh-CN" dirty="0"/>
              <a:t>-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idle_end</a:t>
            </a:r>
            <a:r>
              <a:rPr lang="en-US" altLang="zh-CN" dirty="0" smtClean="0"/>
              <a:t> – </a:t>
            </a:r>
            <a:r>
              <a:rPr lang="en-US" altLang="zh-CN" dirty="0" err="1" smtClean="0"/>
              <a:t>idle_begin</a:t>
            </a:r>
            <a:r>
              <a:rPr lang="en-US" altLang="zh-CN" dirty="0" smtClean="0"/>
              <a:t>)]/(</a:t>
            </a:r>
            <a:r>
              <a:rPr lang="en-US" altLang="zh-CN" dirty="0" err="1"/>
              <a:t>total_end</a:t>
            </a:r>
            <a:r>
              <a:rPr lang="en-US" altLang="zh-CN" dirty="0"/>
              <a:t> - </a:t>
            </a:r>
            <a:r>
              <a:rPr lang="en-US" altLang="zh-CN" dirty="0" err="1"/>
              <a:t>total_begin</a:t>
            </a:r>
            <a:r>
              <a:rPr lang="en-US" altLang="zh-CN" dirty="0"/>
              <a:t>)*</a:t>
            </a:r>
            <a:r>
              <a:rPr lang="en-US" altLang="zh-CN" dirty="0" smtClean="0"/>
              <a:t>100%</a:t>
            </a:r>
          </a:p>
          <a:p>
            <a:pPr marL="0" indent="0">
              <a:buNone/>
            </a:pPr>
            <a:r>
              <a:rPr lang="en-US" altLang="zh-CN" dirty="0" smtClean="0"/>
              <a:t>process jiffies = </a:t>
            </a:r>
            <a:r>
              <a:rPr lang="en-US" altLang="zh-CN" dirty="0" err="1" smtClean="0"/>
              <a:t>utime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stime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cutime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cstime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 descr="C:\Users\ADMINI~1\AppData\Roaming\duowan\yy\cache\image\31\54439-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060848"/>
            <a:ext cx="47339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~1\AppData\Roaming\duowan\yy\cache\image\ef\22205-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9381"/>
            <a:ext cx="38862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8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变频的影响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836" y="1196752"/>
            <a:ext cx="8229600" cy="524708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测试过程中可能会遇到温度升高而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使用率上涨的情况</a:t>
            </a:r>
            <a:endParaRPr lang="en-US" altLang="zh-CN" sz="2400" dirty="0" smtClean="0"/>
          </a:p>
          <a:p>
            <a:r>
              <a:rPr lang="zh-CN" altLang="en-US" sz="2400" dirty="0" smtClean="0"/>
              <a:t>不同的机器采取不同的变频策略</a:t>
            </a:r>
            <a:endParaRPr lang="en-US" altLang="zh-CN" sz="2400" dirty="0" smtClean="0"/>
          </a:p>
          <a:p>
            <a:r>
              <a:rPr lang="zh-CN" altLang="en-US" sz="2400" dirty="0" smtClean="0"/>
              <a:t>某些</a:t>
            </a:r>
            <a:r>
              <a:rPr lang="en-US" altLang="zh-CN" sz="2400" dirty="0" smtClean="0"/>
              <a:t>ROOT</a:t>
            </a:r>
            <a:r>
              <a:rPr lang="zh-CN" altLang="en-US" sz="2400" dirty="0" smtClean="0"/>
              <a:t>手机的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thermald.conf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里面标明了随着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温度升高而采取的降频策略。</a:t>
            </a:r>
            <a:endParaRPr lang="en-US" altLang="zh-CN" sz="2400" dirty="0" smtClean="0"/>
          </a:p>
          <a:p>
            <a:r>
              <a:rPr lang="en-US" altLang="zh-CN" sz="2400" dirty="0" smtClean="0"/>
              <a:t>/sys/devices/system/</a:t>
            </a:r>
            <a:r>
              <a:rPr lang="en-US" altLang="zh-CN" sz="2400" dirty="0" err="1" smtClean="0"/>
              <a:t>cpu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可查看</a:t>
            </a:r>
            <a:r>
              <a:rPr lang="en-US" altLang="zh-CN" sz="2400" dirty="0" err="1" smtClean="0"/>
              <a:t>cpu</a:t>
            </a:r>
            <a:r>
              <a:rPr lang="zh-CN" altLang="en-US" sz="2400" dirty="0" smtClean="0"/>
              <a:t>频率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小米</a:t>
            </a:r>
            <a:r>
              <a:rPr lang="en-US" altLang="zh-CN" sz="2400" dirty="0" smtClean="0"/>
              <a:t>2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Vivo </a:t>
            </a:r>
            <a:r>
              <a:rPr lang="en-US" altLang="zh-CN" sz="2400" dirty="0" err="1" smtClean="0"/>
              <a:t>xplay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 descr="C:\Users\ADMINI~1\AppData\Roaming\duowan\yy\cache\image\96\41810-~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864950"/>
            <a:ext cx="4762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~1\AppData\Roaming\duowan\yy\cache\image\b0\57998-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11" y="4869160"/>
            <a:ext cx="47720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178696" cy="452596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内存指标</a:t>
            </a:r>
            <a:r>
              <a:rPr lang="zh-CN" altLang="en-US" dirty="0" smtClean="0"/>
              <a:t>有：</a:t>
            </a:r>
            <a:endParaRPr lang="zh-CN" altLang="en-US" dirty="0"/>
          </a:p>
          <a:p>
            <a:r>
              <a:rPr lang="en-US" altLang="zh-CN" dirty="0"/>
              <a:t>VSS- Virtual Set Size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虚拟</a:t>
            </a:r>
            <a:r>
              <a:rPr lang="zh-CN" altLang="en-US" dirty="0"/>
              <a:t>耗用内存（包含共享库占用的内存）</a:t>
            </a:r>
          </a:p>
          <a:p>
            <a:r>
              <a:rPr lang="en-US" altLang="zh-CN" dirty="0"/>
              <a:t>RSS- Resident Set Size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实际</a:t>
            </a:r>
            <a:r>
              <a:rPr lang="zh-CN" altLang="en-US" dirty="0"/>
              <a:t>使用物理内存（包含共享库占用的内存）</a:t>
            </a:r>
          </a:p>
          <a:p>
            <a:r>
              <a:rPr lang="en-US" altLang="zh-CN" dirty="0"/>
              <a:t>PSS- Proportional Set Size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实际</a:t>
            </a:r>
            <a:r>
              <a:rPr lang="zh-CN" altLang="en-US" dirty="0"/>
              <a:t>使用的物理内存（比例分配共享库占用的内存）</a:t>
            </a:r>
          </a:p>
          <a:p>
            <a:r>
              <a:rPr lang="en-US" altLang="zh-CN" dirty="0"/>
              <a:t>USS- Unique Set Size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进程</a:t>
            </a:r>
            <a:r>
              <a:rPr lang="zh-CN" altLang="en-US" dirty="0"/>
              <a:t>独自占用的物理内存（不包含共享库占用的内存）</a:t>
            </a:r>
          </a:p>
          <a:p>
            <a:r>
              <a:rPr lang="zh-CN" altLang="en-US" dirty="0"/>
              <a:t>一般来说内存占用大小有如下规律：</a:t>
            </a:r>
            <a:r>
              <a:rPr lang="en-US" altLang="zh-CN" dirty="0"/>
              <a:t>VSS &gt;= RSS &gt;= PSS &gt;= USS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 descr="C:\Users\ADMINI~1\AppData\Roaming\duowan\yy\cache\image\f0\111528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638" y="1506185"/>
            <a:ext cx="55721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测试目前选择</a:t>
            </a:r>
            <a:r>
              <a:rPr lang="en-US" altLang="zh-CN" dirty="0" smtClean="0"/>
              <a:t>PSS</a:t>
            </a:r>
            <a:r>
              <a:rPr lang="zh-CN" altLang="en-US" dirty="0" smtClean="0"/>
              <a:t>作为衡量标准</a:t>
            </a:r>
            <a:endParaRPr lang="zh-CN" altLang="en-US" dirty="0"/>
          </a:p>
        </p:txBody>
      </p:sp>
      <p:pic>
        <p:nvPicPr>
          <p:cNvPr id="5122" name="Picture 2" descr="C:\Users\ADMINI~1\AppData\Roaming\duowan\yy\cache\image\b9\150293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59817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1394</Words>
  <Application>Microsoft Office PowerPoint</Application>
  <PresentationFormat>全屏显示(4:3)</PresentationFormat>
  <Paragraphs>261</Paragraphs>
  <Slides>28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客户端性能测试</vt:lpstr>
      <vt:lpstr>性能测试</vt:lpstr>
      <vt:lpstr>性能测试</vt:lpstr>
      <vt:lpstr>性能指标</vt:lpstr>
      <vt:lpstr>Cpu使用率</vt:lpstr>
      <vt:lpstr>Cpu使用率</vt:lpstr>
      <vt:lpstr>Cpu变频的影响</vt:lpstr>
      <vt:lpstr>内存</vt:lpstr>
      <vt:lpstr>内存</vt:lpstr>
      <vt:lpstr>内存</vt:lpstr>
      <vt:lpstr>内存</vt:lpstr>
      <vt:lpstr>Dalvik内存泄漏</vt:lpstr>
      <vt:lpstr>Native内存泄漏</vt:lpstr>
      <vt:lpstr>Native内存泄漏</vt:lpstr>
      <vt:lpstr>进程内存map</vt:lpstr>
      <vt:lpstr>Native—快照so库</vt:lpstr>
      <vt:lpstr>Native -- 符号的内存地址</vt:lpstr>
      <vt:lpstr>Native—堆栈符号表</vt:lpstr>
      <vt:lpstr>采集工具</vt:lpstr>
      <vt:lpstr>采集工具选型</vt:lpstr>
      <vt:lpstr>PowerPoint 演示文稿</vt:lpstr>
      <vt:lpstr>测试场景</vt:lpstr>
      <vt:lpstr>测试场景</vt:lpstr>
      <vt:lpstr>测试场景</vt:lpstr>
      <vt:lpstr>测试数据分析</vt:lpstr>
      <vt:lpstr>测试数据评估</vt:lpstr>
      <vt:lpstr>数据分析</vt:lpstr>
      <vt:lpstr>音视频同步测试介绍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</dc:creator>
  <cp:lastModifiedBy>YY</cp:lastModifiedBy>
  <cp:revision>68</cp:revision>
  <dcterms:created xsi:type="dcterms:W3CDTF">2017-12-18T02:07:37Z</dcterms:created>
  <dcterms:modified xsi:type="dcterms:W3CDTF">2017-12-21T03:08:53Z</dcterms:modified>
</cp:coreProperties>
</file>