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handoutMasterIdLst>
    <p:handoutMasterId r:id="rId26"/>
  </p:handoutMasterIdLst>
  <p:sldIdLst>
    <p:sldId id="256" r:id="rId4"/>
    <p:sldId id="257" r:id="rId5"/>
    <p:sldId id="258" r:id="rId6"/>
    <p:sldId id="265" r:id="rId7"/>
    <p:sldId id="261" r:id="rId9"/>
    <p:sldId id="353" r:id="rId10"/>
    <p:sldId id="411" r:id="rId11"/>
    <p:sldId id="341" r:id="rId12"/>
    <p:sldId id="412" r:id="rId13"/>
    <p:sldId id="262" r:id="rId14"/>
    <p:sldId id="401" r:id="rId15"/>
    <p:sldId id="269" r:id="rId16"/>
    <p:sldId id="392" r:id="rId17"/>
    <p:sldId id="273" r:id="rId18"/>
    <p:sldId id="334" r:id="rId19"/>
    <p:sldId id="427" r:id="rId20"/>
    <p:sldId id="426" r:id="rId21"/>
    <p:sldId id="414" r:id="rId22"/>
    <p:sldId id="377" r:id="rId23"/>
    <p:sldId id="378" r:id="rId24"/>
    <p:sldId id="27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知识图谱（KG）提供了有效的结构化信息，它以其强大的语义处理能力得到了学术界和工业界的极大关注，并且已经成功应用到许多应用，包括网络搜索、问答系统和蛋白质复合物检测等。</a:t>
            </a:r>
            <a:endParaRPr lang="zh-CN" altLang="en-US"/>
          </a:p>
          <a:p>
            <a:r>
              <a:rPr lang="zh-CN" altLang="en-US"/>
              <a:t>众所周知，科技文献是一个非常庞大的数据，以生物医学文献为例，仅PubMed上的文献就超过1500万。</a:t>
            </a:r>
            <a:endParaRPr lang="zh-CN" altLang="en-US"/>
          </a:p>
          <a:p>
            <a:r>
              <a:rPr lang="zh-CN" altLang="en-US"/>
              <a:t>因此随着知识图谱规模的增加，许多以往的方法由于计算效率低下和数据稀疏性而变得不合适。</a:t>
            </a:r>
            <a:endParaRPr lang="zh-CN" altLang="en-US"/>
          </a:p>
          <a:p>
            <a:r>
              <a:rPr lang="zh-CN" altLang="en-US"/>
              <a:t>同时已有的知识图谱表示算法仅仅考虑了知识图谱中的直接事实，忽略了知识图谱中一些隐藏的语义信息。</a:t>
            </a:r>
            <a:endParaRPr lang="zh-CN" altLang="en-US"/>
          </a:p>
          <a:p>
            <a:endParaRPr lang="zh-CN" altLang="en-US"/>
          </a:p>
          <a:p>
            <a:endParaRPr lang="zh-CN" altLang="en-US"/>
          </a:p>
          <a:p>
            <a:endParaRPr lang="zh-CN" altLang="en-US"/>
          </a:p>
          <a:p>
            <a:r>
              <a:rPr lang="zh-CN" altLang="en-US"/>
              <a:t>为了解决这个挑战，我们设计一种知识图谱的表征学习算法，通过提取少量的特征最大限度的保持原始知识图谱的信息，并将研究对象的语义信息表示为稠密低维实值向量。</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smtClean="0">
                  <a:solidFill>
                    <a:schemeClr val="bg1"/>
                  </a:solidFill>
                </a:rPr>
                <a:t>PART THREE</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主要研究内容</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22630"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5</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a:t>增大</a:t>
            </a:r>
            <a:r>
              <a:rPr lang="en-US" altLang="zh-CN"/>
              <a:t>h,</a:t>
            </a:r>
            <a:r>
              <a:rPr lang="zh-CN" altLang="en-US"/>
              <a:t>重复</a:t>
            </a:r>
            <a:r>
              <a:rPr lang="en-US" altLang="zh-CN"/>
              <a:t>2</a:t>
            </a:r>
            <a:r>
              <a:rPr lang="zh-CN" altLang="en-US"/>
              <a:t>。取误差率最小的</a:t>
            </a:r>
            <a:r>
              <a:rPr lang="en-US" altLang="zh-CN"/>
              <a:t>[[u1,u2...u*],[h]]</a:t>
            </a:r>
            <a:r>
              <a:rPr lang="zh-CN" altLang="en-US"/>
              <a:t>为结果</a:t>
            </a:r>
            <a:r>
              <a:rPr lang="zh-CN" altLang="en-US"/>
              <a:t>。</a:t>
            </a:r>
            <a:endParaRPr lang="zh-CN" altLang="en-US"/>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92245"/>
            <a:ext cx="6890385" cy="368300"/>
          </a:xfrm>
          <a:prstGeom prst="rect">
            <a:avLst/>
          </a:prstGeom>
          <a:noFill/>
        </p:spPr>
        <p:txBody>
          <a:bodyPr wrap="square" rtlCol="0">
            <a:spAutoFit/>
          </a:bodyPr>
          <a:p>
            <a:r>
              <a:rPr lang="en-US" altLang="zh-CN"/>
              <a:t>1  </a:t>
            </a:r>
            <a:r>
              <a:rPr lang="zh-CN" altLang="en-US" sz="1600"/>
              <a:t>感染社区识别</a:t>
            </a:r>
            <a:endParaRPr lang="zh-CN" altLang="en-US" sz="1600"/>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860425"/>
          </a:xfrm>
          <a:prstGeom prst="rect">
            <a:avLst/>
          </a:prstGeom>
          <a:noFill/>
        </p:spPr>
        <p:txBody>
          <a:bodyPr wrap="square" rtlCol="0">
            <a:spAutoFit/>
          </a:bodyPr>
          <a:p>
            <a:r>
              <a:rPr lang="en-US" altLang="zh-CN" sz="1600"/>
              <a:t> 2 </a:t>
            </a:r>
            <a:r>
              <a:rPr lang="zh-CN" altLang="en-US" sz="1600">
                <a:sym typeface="+mn-ea"/>
              </a:rPr>
              <a:t>使用</a:t>
            </a:r>
            <a:r>
              <a:rPr lang="en-US" altLang="zh-CN" sz="1600">
                <a:sym typeface="+mn-ea"/>
              </a:rPr>
              <a:t>(u,h)</a:t>
            </a:r>
            <a:r>
              <a:rPr lang="zh-CN" altLang="en-US" sz="1600">
                <a:sym typeface="+mn-ea"/>
              </a:rPr>
              <a:t>构成的</a:t>
            </a:r>
            <a:r>
              <a:rPr lang="en-US" altLang="zh-CN" sz="1600">
                <a:sym typeface="+mn-ea"/>
              </a:rPr>
              <a:t>BFS</a:t>
            </a:r>
            <a:r>
              <a:rPr lang="zh-CN" altLang="en-US" sz="1600">
                <a:sym typeface="+mn-ea"/>
              </a:rPr>
              <a:t>树结构</a:t>
            </a:r>
            <a:r>
              <a:rPr lang="en-US" altLang="zh-CN" sz="1600">
                <a:sym typeface="+mn-ea"/>
              </a:rPr>
              <a:t>(</a:t>
            </a:r>
            <a:r>
              <a:rPr lang="zh-CN" altLang="en-US" sz="1600">
                <a:sym typeface="+mn-ea"/>
              </a:rPr>
              <a:t>一或者多个）不断去覆盖每个传播社区，</a:t>
            </a:r>
            <a:endParaRPr lang="zh-CN" altLang="en-US" sz="1600">
              <a:sym typeface="+mn-ea"/>
            </a:endParaRPr>
          </a:p>
          <a:p>
            <a:r>
              <a:rPr lang="zh-CN" altLang="en-US" sz="1600">
                <a:sym typeface="+mn-ea"/>
              </a:rPr>
              <a:t>过程使用</a:t>
            </a:r>
            <a:r>
              <a:rPr lang="en-US" altLang="zh-CN" sz="1600">
                <a:sym typeface="+mn-ea"/>
              </a:rPr>
              <a:t>jaya</a:t>
            </a:r>
            <a:r>
              <a:rPr lang="zh-CN" altLang="en-US" sz="1600">
                <a:sym typeface="+mn-ea"/>
              </a:rPr>
              <a:t>算法优化，计算每次</a:t>
            </a:r>
            <a:r>
              <a:rPr lang="zh-CN" altLang="en-US" sz="1600">
                <a:sym typeface="+mn-ea"/>
              </a:rPr>
              <a:t>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500"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645160"/>
          </a:xfrm>
          <a:prstGeom prst="rect">
            <a:avLst/>
          </a:prstGeom>
          <a:noFill/>
        </p:spPr>
        <p:txBody>
          <a:bodyPr wrap="square" rtlCol="0">
            <a:spAutoFit/>
          </a:bodyPr>
          <a:p>
            <a:r>
              <a:rPr lang="en-US" altLang="zh-CN"/>
              <a:t>   </a:t>
            </a:r>
            <a:r>
              <a:rPr lang="zh-CN" altLang="en-US"/>
              <a:t>同一数据集上的实验，我们的效果优于它</a:t>
            </a:r>
            <a:r>
              <a:rPr lang="zh-CN" altLang="en-US"/>
              <a:t>们</a:t>
            </a:r>
            <a:endParaRPr lang="zh-CN" altLang="en-US"/>
          </a:p>
        </p:txBody>
      </p:sp>
      <p:pic>
        <p:nvPicPr>
          <p:cNvPr id="2" name="图片 1"/>
          <p:cNvPicPr>
            <a:picLocks noChangeAspect="1"/>
          </p:cNvPicPr>
          <p:nvPr/>
        </p:nvPicPr>
        <p:blipFill>
          <a:blip r:embed="rId3"/>
          <a:stretch>
            <a:fillRect/>
          </a:stretch>
        </p:blipFill>
        <p:spPr>
          <a:xfrm>
            <a:off x="685800" y="3780155"/>
            <a:ext cx="3402965" cy="2574290"/>
          </a:xfrm>
          <a:prstGeom prst="rect">
            <a:avLst/>
          </a:prstGeom>
        </p:spPr>
      </p:pic>
      <p:pic>
        <p:nvPicPr>
          <p:cNvPr id="4" name="图片 3"/>
          <p:cNvPicPr>
            <a:picLocks noChangeAspect="1"/>
          </p:cNvPicPr>
          <p:nvPr/>
        </p:nvPicPr>
        <p:blipFill>
          <a:blip r:embed="rId4"/>
          <a:stretch>
            <a:fillRect/>
          </a:stretch>
        </p:blipFill>
        <p:spPr>
          <a:xfrm>
            <a:off x="685800" y="1050925"/>
            <a:ext cx="3500120" cy="2729230"/>
          </a:xfrm>
          <a:prstGeom prst="rect">
            <a:avLst/>
          </a:prstGeom>
        </p:spPr>
      </p:pic>
      <p:sp>
        <p:nvSpPr>
          <p:cNvPr id="6" name="文本框 5"/>
          <p:cNvSpPr txBox="1"/>
          <p:nvPr/>
        </p:nvSpPr>
        <p:spPr>
          <a:xfrm>
            <a:off x="5295265" y="4471035"/>
            <a:ext cx="3075940" cy="645160"/>
          </a:xfrm>
          <a:prstGeom prst="rect">
            <a:avLst/>
          </a:prstGeom>
          <a:noFill/>
        </p:spPr>
        <p:txBody>
          <a:bodyPr wrap="square" rtlCol="0">
            <a:spAutoFit/>
          </a:bodyPr>
          <a:p>
            <a:r>
              <a:rPr lang="en-US" altLang="zh-CN"/>
              <a:t>our-method</a:t>
            </a:r>
            <a:r>
              <a:rPr lang="zh-CN" altLang="en-US"/>
              <a:t>第二个数据集实验效果</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影响因素</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759325" y="1492885"/>
            <a:ext cx="3562985" cy="645160"/>
          </a:xfrm>
          <a:prstGeom prst="rect">
            <a:avLst/>
          </a:prstGeom>
          <a:noFill/>
        </p:spPr>
        <p:txBody>
          <a:bodyPr wrap="square" rtlCol="0">
            <a:spAutoFit/>
          </a:bodyPr>
          <a:p>
            <a:pPr lvl="1"/>
            <a:r>
              <a:rPr lang="en-US" altLang="zh-CN"/>
              <a:t>    jaya</a:t>
            </a:r>
            <a:r>
              <a:rPr lang="zh-CN" altLang="en-US"/>
              <a:t>算法迭代次数对覆盖误差率的影响</a:t>
            </a:r>
            <a:endParaRPr lang="zh-CN" altLang="en-US"/>
          </a:p>
        </p:txBody>
      </p:sp>
      <p:pic>
        <p:nvPicPr>
          <p:cNvPr id="4" name="图片 3"/>
          <p:cNvPicPr>
            <a:picLocks noChangeAspect="1"/>
          </p:cNvPicPr>
          <p:nvPr/>
        </p:nvPicPr>
        <p:blipFill>
          <a:blip r:embed="rId3"/>
          <a:stretch>
            <a:fillRect/>
          </a:stretch>
        </p:blipFill>
        <p:spPr>
          <a:xfrm>
            <a:off x="956945" y="1118870"/>
            <a:ext cx="3376930" cy="2627630"/>
          </a:xfrm>
          <a:prstGeom prst="rect">
            <a:avLst/>
          </a:prstGeom>
        </p:spPr>
      </p:pic>
      <p:pic>
        <p:nvPicPr>
          <p:cNvPr id="6" name="图片 5"/>
          <p:cNvPicPr>
            <a:picLocks noChangeAspect="1"/>
          </p:cNvPicPr>
          <p:nvPr/>
        </p:nvPicPr>
        <p:blipFill>
          <a:blip r:embed="rId4"/>
          <a:stretch>
            <a:fillRect/>
          </a:stretch>
        </p:blipFill>
        <p:spPr>
          <a:xfrm>
            <a:off x="956945" y="3964305"/>
            <a:ext cx="3495675" cy="2658745"/>
          </a:xfrm>
          <a:prstGeom prst="rect">
            <a:avLst/>
          </a:prstGeom>
        </p:spPr>
      </p:pic>
      <p:sp>
        <p:nvSpPr>
          <p:cNvPr id="11" name="文本框 10"/>
          <p:cNvSpPr txBox="1"/>
          <p:nvPr/>
        </p:nvSpPr>
        <p:spPr>
          <a:xfrm>
            <a:off x="5303520" y="4763135"/>
            <a:ext cx="3327400" cy="645160"/>
          </a:xfrm>
          <a:prstGeom prst="rect">
            <a:avLst/>
          </a:prstGeom>
          <a:noFill/>
        </p:spPr>
        <p:txBody>
          <a:bodyPr wrap="square" rtlCol="0">
            <a:spAutoFit/>
          </a:bodyPr>
          <a:p>
            <a:r>
              <a:rPr lang="en-US" altLang="zh-CN">
                <a:sym typeface="+mn-ea"/>
              </a:rPr>
              <a:t>jaya</a:t>
            </a:r>
            <a:r>
              <a:rPr lang="zh-CN" altLang="en-US">
                <a:sym typeface="+mn-ea"/>
              </a:rPr>
              <a:t>算法迭代次数对结果影响</a:t>
            </a:r>
            <a:endParaRPr lang="zh-CN" altLang="en-US"/>
          </a:p>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4025" y="1545590"/>
            <a:ext cx="7623175" cy="1938020"/>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利用贪心算法判断源数目</a:t>
            </a:r>
            <a:endParaRPr lang="zh-CN" altLang="en-US" sz="2400"/>
          </a:p>
          <a:p>
            <a:pPr marL="342900" indent="-342900">
              <a:buAutoNum type="arabicPeriod"/>
            </a:pPr>
            <a:r>
              <a:rPr lang="en-US" altLang="zh-CN" sz="2400"/>
              <a:t> </a:t>
            </a:r>
            <a:r>
              <a:rPr lang="zh-CN" altLang="en-US" sz="2400"/>
              <a:t>首次使用</a:t>
            </a:r>
            <a:r>
              <a:rPr lang="en-US" altLang="zh-CN" sz="2400"/>
              <a:t>jaya</a:t>
            </a:r>
            <a:r>
              <a:rPr lang="zh-CN" altLang="en-US" sz="2400"/>
              <a:t>进化算法快速定位较好</a:t>
            </a:r>
            <a:r>
              <a:rPr lang="en-US" altLang="zh-CN" sz="2400"/>
              <a:t>u1</a:t>
            </a:r>
            <a:r>
              <a:rPr lang="zh-CN" altLang="en-US" sz="2400"/>
              <a:t>、</a:t>
            </a:r>
            <a:r>
              <a:rPr lang="en-US" altLang="zh-CN" sz="2400"/>
              <a:t>u2</a:t>
            </a:r>
            <a:r>
              <a:rPr lang="zh-CN" altLang="en-US" sz="2400"/>
              <a:t>至</a:t>
            </a:r>
            <a:r>
              <a:rPr lang="en-US" altLang="zh-CN" sz="2400"/>
              <a:t>u*</a:t>
            </a:r>
            <a:r>
              <a:rPr lang="zh-CN" altLang="en-US" sz="2400"/>
              <a:t>源点</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6</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将要扩展的工作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3253" y="447829"/>
            <a:ext cx="1574652" cy="1754326"/>
            <a:chOff x="400683" y="418801"/>
            <a:chExt cx="1574652" cy="1754326"/>
          </a:xfrm>
        </p:grpSpPr>
        <p:sp>
          <p:nvSpPr>
            <p:cNvPr id="12" name="TextBox 5"/>
            <p:cNvSpPr txBox="1"/>
            <p:nvPr/>
          </p:nvSpPr>
          <p:spPr>
            <a:xfrm>
              <a:off x="400683" y="418801"/>
              <a:ext cx="1428117" cy="1754326"/>
            </a:xfrm>
            <a:prstGeom prst="rect">
              <a:avLst/>
            </a:prstGeom>
            <a:noFill/>
          </p:spPr>
          <p:txBody>
            <a:bodyPr wrap="square" rtlCol="0">
              <a:spAutoFit/>
            </a:bodyPr>
            <a:lstStyle/>
            <a:p>
              <a:r>
                <a:rPr lang="zh-CN" altLang="en-US" sz="5400" b="1" smtClean="0">
                  <a:solidFill>
                    <a:schemeClr val="bg1"/>
                  </a:solidFill>
                  <a:latin typeface="+mj-ea"/>
                  <a:ea typeface="+mj-ea"/>
                </a:rPr>
                <a:t>目</a:t>
              </a:r>
              <a:endParaRPr lang="en-US" altLang="zh-CN" sz="5400" b="1" smtClean="0">
                <a:solidFill>
                  <a:schemeClr val="bg1"/>
                </a:solidFill>
                <a:latin typeface="+mj-ea"/>
                <a:ea typeface="+mj-ea"/>
              </a:endParaRPr>
            </a:p>
            <a:p>
              <a:r>
                <a:rPr lang="zh-CN" altLang="en-US" sz="5400" b="1" smtClean="0">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3248" y="838431"/>
              <a:ext cx="461665" cy="1334696"/>
            </a:xfrm>
            <a:prstGeom prst="rect">
              <a:avLst/>
            </a:prstGeom>
            <a:noFill/>
          </p:spPr>
          <p:txBody>
            <a:bodyPr vert="eaVert" wrap="square" rtlCol="0">
              <a:spAutoFit/>
            </a:bodyPr>
            <a:lstStyle/>
            <a:p>
              <a:pPr algn="ctr"/>
              <a:r>
                <a:rPr lang="en-US" altLang="zh-CN" spc="300" smtClean="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252686" y="1454507"/>
            <a:ext cx="4818577" cy="3969385"/>
          </a:xfrm>
          <a:prstGeom prst="rect">
            <a:avLst/>
          </a:prstGeom>
          <a:noFill/>
        </p:spPr>
        <p:txBody>
          <a:bodyPr wrap="square" rtlCol="0">
            <a:spAutoFit/>
          </a:bodyPr>
          <a:lstStyle/>
          <a:p>
            <a:pPr>
              <a:lnSpc>
                <a:spcPct val="150000"/>
              </a:lnSpc>
            </a:pPr>
            <a:r>
              <a:rPr lang="en-US" altLang="zh-CN" sz="2800" b="1" dirty="0">
                <a:solidFill>
                  <a:srgbClr val="3592BE"/>
                </a:solidFill>
              </a:rPr>
              <a:t>X</a:t>
            </a:r>
            <a:r>
              <a:rPr lang="en-US" altLang="zh-CN" sz="2800" b="1" dirty="0" smtClean="0">
                <a:solidFill>
                  <a:srgbClr val="3592BE"/>
                </a:solidFill>
              </a:rPr>
              <a:t>1</a:t>
            </a:r>
            <a:r>
              <a:rPr lang="zh-CN" altLang="en-US" sz="2800" b="1" dirty="0" smtClean="0">
                <a:solidFill>
                  <a:srgbClr val="3592BE"/>
                </a:solidFill>
              </a:rPr>
              <a:t>  </a:t>
            </a:r>
            <a:r>
              <a:rPr lang="en-US" altLang="zh-CN" sz="2800" b="1" dirty="0" smtClean="0">
                <a:solidFill>
                  <a:srgbClr val="3592BE"/>
                </a:solidFill>
              </a:rPr>
              <a:t>|    </a:t>
            </a:r>
            <a:r>
              <a:rPr lang="zh-CN" altLang="en-US" sz="2800" dirty="0" smtClean="0">
                <a:solidFill>
                  <a:schemeClr val="tx1">
                    <a:lumMod val="85000"/>
                    <a:lumOff val="15000"/>
                  </a:schemeClr>
                </a:solidFill>
              </a:rPr>
              <a:t>选题背景与目的</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X2</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研究现状分析</a:t>
            </a:r>
            <a:endParaRPr lang="zh-CN" altLang="en-US" sz="2800" dirty="0" smtClean="0">
              <a:solidFill>
                <a:schemeClr val="tx1">
                  <a:lumMod val="85000"/>
                  <a:lumOff val="15000"/>
                </a:schemeClr>
              </a:solidFill>
            </a:endParaRPr>
          </a:p>
          <a:p>
            <a:pPr>
              <a:lnSpc>
                <a:spcPct val="150000"/>
              </a:lnSpc>
            </a:pPr>
            <a:r>
              <a:rPr lang="en-US" altLang="zh-CN" sz="2800" b="1" dirty="0">
                <a:solidFill>
                  <a:srgbClr val="3592BE"/>
                </a:solidFill>
              </a:rPr>
              <a:t>X3</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主要研究内容</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X4</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模型框架</a:t>
            </a:r>
            <a:endParaRPr lang="zh-CN" altLang="en-US" sz="2800" dirty="0" smtClean="0">
              <a:solidFill>
                <a:schemeClr val="tx1">
                  <a:lumMod val="85000"/>
                  <a:lumOff val="15000"/>
                </a:schemeClr>
              </a:solidFill>
            </a:endParaRPr>
          </a:p>
          <a:p>
            <a:pPr>
              <a:lnSpc>
                <a:spcPct val="150000"/>
              </a:lnSpc>
            </a:pPr>
            <a:r>
              <a:rPr lang="en-US" altLang="zh-CN" sz="2800" b="1" dirty="0" smtClean="0">
                <a:solidFill>
                  <a:srgbClr val="3592BE"/>
                </a:solidFill>
              </a:rPr>
              <a:t>X5</a:t>
            </a:r>
            <a:r>
              <a:rPr lang="zh-CN" altLang="en-US" sz="2800" b="1" dirty="0" smtClean="0">
                <a:solidFill>
                  <a:srgbClr val="3592BE"/>
                </a:solidFill>
              </a:rPr>
              <a:t>  </a:t>
            </a:r>
            <a:r>
              <a:rPr lang="en-US" altLang="zh-CN" sz="2800" b="1" dirty="0" smtClean="0">
                <a:solidFill>
                  <a:srgbClr val="3592BE"/>
                </a:solidFill>
              </a:rPr>
              <a:t>|    </a:t>
            </a:r>
            <a:r>
              <a:rPr lang="zh-CN" altLang="en-US" sz="2800" dirty="0">
                <a:solidFill>
                  <a:schemeClr val="tx1">
                    <a:lumMod val="85000"/>
                    <a:lumOff val="15000"/>
                  </a:schemeClr>
                </a:solidFill>
              </a:rPr>
              <a:t>当前已做工作</a:t>
            </a:r>
            <a:endParaRPr lang="zh-CN" altLang="en-US" sz="2800" dirty="0">
              <a:solidFill>
                <a:schemeClr val="tx1">
                  <a:lumMod val="85000"/>
                  <a:lumOff val="15000"/>
                </a:schemeClr>
              </a:solidFill>
            </a:endParaRPr>
          </a:p>
          <a:p>
            <a:pPr>
              <a:lnSpc>
                <a:spcPct val="150000"/>
              </a:lnSpc>
            </a:pPr>
            <a:r>
              <a:rPr lang="en-US" altLang="zh-CN" sz="2800" b="1" dirty="0" smtClean="0">
                <a:solidFill>
                  <a:srgbClr val="3592BE"/>
                </a:solidFill>
                <a:sym typeface="+mn-ea"/>
              </a:rPr>
              <a:t>X6</a:t>
            </a:r>
            <a:r>
              <a:rPr lang="zh-CN" altLang="en-US" sz="2800" b="1" dirty="0" smtClean="0">
                <a:solidFill>
                  <a:srgbClr val="3592BE"/>
                </a:solidFill>
                <a:sym typeface="+mn-ea"/>
              </a:rPr>
              <a:t>  </a:t>
            </a:r>
            <a:r>
              <a:rPr lang="en-US" altLang="zh-CN" sz="2800" b="1" dirty="0" smtClean="0">
                <a:solidFill>
                  <a:srgbClr val="3592BE"/>
                </a:solidFill>
                <a:sym typeface="+mn-ea"/>
              </a:rPr>
              <a:t>|    </a:t>
            </a:r>
            <a:r>
              <a:rPr lang="zh-CN" altLang="en-US" sz="2800" dirty="0">
                <a:solidFill>
                  <a:schemeClr val="tx1">
                    <a:lumMod val="85000"/>
                    <a:lumOff val="15000"/>
                  </a:schemeClr>
                </a:solidFill>
                <a:sym typeface="+mn-ea"/>
              </a:rPr>
              <a:t>将要研究内容</a:t>
            </a:r>
            <a:r>
              <a:rPr lang="en-US" altLang="zh-CN" sz="2800" b="1" dirty="0" smtClean="0">
                <a:solidFill>
                  <a:srgbClr val="3592BE"/>
                </a:solidFill>
                <a:sym typeface="+mn-ea"/>
              </a:rPr>
              <a:t>  </a:t>
            </a:r>
            <a:endParaRPr lang="zh-CN" altLang="en-US" sz="2800" b="1" dirty="0" smtClean="0">
              <a:solidFill>
                <a:srgbClr val="3592BE"/>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a:sym typeface="+mn-ea"/>
              </a:rPr>
              <a:t>将要扩展</a:t>
            </a:r>
            <a:r>
              <a:rPr>
                <a:sym typeface="+mn-ea"/>
              </a:rPr>
              <a:t>内容</a:t>
            </a:r>
            <a:endParaRPr>
              <a:sym typeface="+mn-ea"/>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587193" y="1518386"/>
            <a:ext cx="7802336" cy="224536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将此方法用于时变网络（更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符合真实网络传播</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从复杂网络中模拟出源点传播树结构，更好地进行定位（缩</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边</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预先选择出合适的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树根节点集合进行覆盖（贪心选出图多中心，降低计算复杂性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10039" y="2580476"/>
            <a:ext cx="4523922" cy="923330"/>
          </a:xfrm>
          <a:prstGeom prst="rect">
            <a:avLst/>
          </a:prstGeom>
          <a:noFill/>
        </p:spPr>
        <p:txBody>
          <a:bodyPr wrap="square" rtlCol="0">
            <a:spAutoFit/>
          </a:bodyPr>
          <a:lstStyle/>
          <a:p>
            <a:pPr algn="ctr"/>
            <a:r>
              <a:rPr lang="zh-CN" altLang="en-US" sz="5400" b="1" dirty="0" smtClean="0">
                <a:solidFill>
                  <a:schemeClr val="bg1"/>
                </a:solidFill>
                <a:effectLst>
                  <a:outerShdw blurRad="203200" dist="38100" dir="2700000" algn="tl" rotWithShape="0">
                    <a:prstClr val="black">
                      <a:alpha val="31000"/>
                    </a:prstClr>
                  </a:outerShdw>
                </a:effectLst>
              </a:rPr>
              <a:t>感谢您的聆听</a:t>
            </a:r>
            <a:endParaRPr lang="en-US" altLang="zh-CN" sz="5400" b="1" dirty="0" smtClean="0">
              <a:solidFill>
                <a:schemeClr val="bg1"/>
              </a:solidFill>
              <a:effectLst>
                <a:outerShdw blurRad="203200" dist="38100" dir="2700000" algn="tl" rotWithShape="0">
                  <a:prstClr val="black">
                    <a:alpha val="31000"/>
                  </a:prstClr>
                </a:outerShdw>
              </a:effectLst>
            </a:endParaRPr>
          </a:p>
        </p:txBody>
      </p:sp>
      <p:sp>
        <p:nvSpPr>
          <p:cNvPr id="2" name="文本框 1"/>
          <p:cNvSpPr txBox="1"/>
          <p:nvPr/>
        </p:nvSpPr>
        <p:spPr>
          <a:xfrm>
            <a:off x="3440921" y="3497944"/>
            <a:ext cx="2262158" cy="369332"/>
          </a:xfrm>
          <a:prstGeom prst="rect">
            <a:avLst/>
          </a:prstGeom>
          <a:noFill/>
        </p:spPr>
        <p:txBody>
          <a:bodyPr wrap="none" rtlCol="0">
            <a:spAutoFit/>
          </a:bodyPr>
          <a:lstStyle/>
          <a:p>
            <a:pPr algn="ctr"/>
            <a:r>
              <a:rPr lang="zh-CN" altLang="en-US" dirty="0" smtClean="0">
                <a:solidFill>
                  <a:schemeClr val="bg1"/>
                </a:solidFill>
              </a:rPr>
              <a:t>请各位老师点评指正</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smtClean="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smtClean="0">
                <a:solidFill>
                  <a:schemeClr val="bg1"/>
                </a:solidFill>
                <a:effectLst>
                  <a:outerShdw blurRad="203200" dist="38100" dir="2700000" algn="tl" rotWithShape="0">
                    <a:prstClr val="black">
                      <a:alpha val="31000"/>
                    </a:prstClr>
                  </a:outerShdw>
                </a:effectLst>
              </a:rPr>
              <a:t>选题背景与目的</a:t>
            </a:r>
            <a:endParaRPr lang="en-US" altLang="zh-CN" sz="4400" b="1"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选题背景与目的</a:t>
            </a:r>
            <a:endParaRPr lang="zh-CN" altLang="en-US"/>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31643" y="2075281"/>
            <a:ext cx="7802336" cy="2707005"/>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谣言传播在社交网络（微博、</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Facebook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）中，具有巨大的破坏力，如何在谣言传播时期定位谣言源点成为一个热点问题</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现有的方法大多集中于单独的单源定位或者多源定位，未能很好的针对树形网络、一般现实网络进行建模进行统一单、多源定位</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spcAft>
                <a:spcPts val="1200"/>
              </a:spcAft>
              <a:buFont typeface="Arial" panose="020B0604020202020204" pitchFamily="34" charset="0"/>
              <a:buNone/>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5"/>
          <p:cNvSpPr txBox="1"/>
          <p:nvPr/>
        </p:nvSpPr>
        <p:spPr>
          <a:xfrm>
            <a:off x="631643" y="4587341"/>
            <a:ext cx="7802336" cy="1014730"/>
          </a:xfrm>
          <a:prstGeom prst="rect">
            <a:avLst/>
          </a:prstGeom>
          <a:noFill/>
        </p:spPr>
        <p:txBody>
          <a:bodyPr wrap="square" rtlCol="0">
            <a:spAutoFit/>
          </a:bodyPr>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目的：实现一个</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统一的单、多源定位框架</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，不需要先验知识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源点个数）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，针对任意网络进行谣言源头</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定位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rPr>
                <a:t>X</a:t>
              </a:r>
              <a:endParaRPr lang="en-US" altLang="zh-CN" sz="8000" b="1" dirty="0">
                <a:solidFill>
                  <a:schemeClr val="bg1"/>
                </a:solidFill>
                <a:latin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TWO</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808990"/>
          </a:xfrm>
          <a:prstGeom prst="rect">
            <a:avLst/>
          </a:prstGeom>
          <a:noFill/>
        </p:spPr>
        <p:txBody>
          <a:bodyPr wrap="square" rtlCol="0">
            <a:spAutoFit/>
          </a:bodyPr>
          <a:lstStyle/>
          <a:p>
            <a:r>
              <a:rPr lang="zh-CN" altLang="en-US" sz="4400" b="1">
                <a:solidFill>
                  <a:schemeClr val="bg1"/>
                </a:solidFill>
                <a:effectLst>
                  <a:outerShdw blurRad="203200" dist="38100" dir="2700000" algn="tl" rotWithShape="0">
                    <a:prstClr val="black">
                      <a:alpha val="31000"/>
                    </a:prstClr>
                  </a:outerShdw>
                </a:effectLst>
              </a:rPr>
              <a:t>研究现状分析</a:t>
            </a:r>
            <a:endParaRPr lang="zh-CN" altLang="en-US" sz="4400" b="1">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613410"/>
          </a:xfrm>
        </p:spPr>
        <p:txBody>
          <a:bodyPr/>
          <a:lstStyle/>
          <a:p>
            <a:r>
              <a:rPr smtClean="0"/>
              <a:t>研究现状分析</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44978" y="1644751"/>
            <a:ext cx="7802336" cy="298450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altLang="zh-CN" sz="2800" smtClean="0">
                <a:sym typeface="+mn-ea"/>
              </a:rPr>
              <a:t>1  </a:t>
            </a:r>
            <a:r>
              <a:rPr lang="zh-CN" altLang="en-US" sz="2800" smtClean="0">
                <a:sym typeface="+mn-ea"/>
              </a:rPr>
              <a:t>基于特征值的</a:t>
            </a:r>
            <a:r>
              <a:rPr lang="en-US" altLang="zh-CN" sz="2800" smtClean="0">
                <a:sym typeface="+mn-ea"/>
              </a:rPr>
              <a:t>dynamic age </a:t>
            </a:r>
            <a:r>
              <a:rPr lang="zh-CN" altLang="en-US" sz="2800" smtClean="0">
                <a:sym typeface="+mn-ea"/>
              </a:rPr>
              <a:t>方法</a:t>
            </a:r>
            <a:r>
              <a:rPr lang="en-US" altLang="zh-CN" sz="2800" smtClean="0">
                <a:sym typeface="+mn-ea"/>
              </a:rPr>
              <a:t>(2014)</a:t>
            </a:r>
            <a:endParaRPr lang="en-US" altLang="zh-CN"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2  </a:t>
            </a:r>
            <a:r>
              <a:rPr lang="zh-CN" altLang="en-US" sz="2800" smtClean="0">
                <a:sym typeface="+mn-ea"/>
              </a:rPr>
              <a:t>基于</a:t>
            </a:r>
            <a:r>
              <a:rPr lang="en-US" altLang="zh-CN" sz="2800" smtClean="0">
                <a:sym typeface="+mn-ea"/>
              </a:rPr>
              <a:t>K-</a:t>
            </a:r>
            <a:r>
              <a:rPr lang="zh-CN" altLang="en-US" sz="2800" smtClean="0">
                <a:sym typeface="+mn-ea"/>
              </a:rPr>
              <a:t>中心法的</a:t>
            </a:r>
            <a:r>
              <a:rPr lang="en-US" altLang="zh-CN" sz="2800" smtClean="0">
                <a:sym typeface="+mn-ea"/>
              </a:rPr>
              <a:t>K-center</a:t>
            </a:r>
            <a:r>
              <a:rPr lang="zh-CN" altLang="en-US" sz="2800" smtClean="0">
                <a:sym typeface="+mn-ea"/>
              </a:rPr>
              <a:t>方法（</a:t>
            </a:r>
            <a:r>
              <a:rPr lang="en-US" altLang="zh-CN" sz="2800" smtClean="0">
                <a:sym typeface="+mn-ea"/>
              </a:rPr>
              <a:t>2015</a:t>
            </a:r>
            <a:r>
              <a:rPr lang="zh-CN" altLang="en-US" sz="2800" smtClean="0">
                <a:sym typeface="+mn-ea"/>
              </a:rPr>
              <a:t>）</a:t>
            </a:r>
            <a:endParaRPr lang="zh-CN" altLang="en-US"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 3  </a:t>
            </a:r>
            <a:r>
              <a:rPr lang="zh-CN" altLang="en-US" sz="2800" smtClean="0">
                <a:sym typeface="+mn-ea"/>
              </a:rPr>
              <a:t>基于规则树的多源点（</a:t>
            </a:r>
            <a:r>
              <a:rPr lang="zh-CN" altLang="en-US" sz="2800" smtClean="0">
                <a:sym typeface="+mn-ea"/>
              </a:rPr>
              <a:t>不同时间开始散播</a:t>
            </a:r>
            <a:r>
              <a:rPr lang="zh-CN" altLang="en-US" sz="2800" smtClean="0">
                <a:sym typeface="+mn-ea"/>
              </a:rPr>
              <a:t>）定位方法</a:t>
            </a:r>
            <a:r>
              <a:rPr lang="en-US" altLang="zh-CN" sz="2800" smtClean="0">
                <a:sym typeface="+mn-ea"/>
              </a:rPr>
              <a:t>(2017)</a:t>
            </a:r>
            <a:endParaRPr lang="en-US" altLang="zh-CN" sz="280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1 </a:t>
            </a:r>
            <a:r>
              <a:rPr>
                <a:sym typeface="+mn-ea"/>
              </a:rPr>
              <a:t>基于特征值的</a:t>
            </a:r>
            <a:r>
              <a:rPr lang="en-US" altLang="zh-CN">
                <a:sym typeface="+mn-ea"/>
              </a:rPr>
              <a:t>dynamic age </a:t>
            </a:r>
            <a:r>
              <a:rPr>
                <a:sym typeface="+mn-ea"/>
              </a:rPr>
              <a:t>方法</a:t>
            </a:r>
            <a:r>
              <a:rPr lang="en-US" altLang="zh-CN">
                <a:sym typeface="+mn-ea"/>
              </a:rPr>
              <a:t>(2014)</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198110" y="1602740"/>
            <a:ext cx="3738245" cy="897255"/>
          </a:xfrm>
          <a:prstGeom prst="rect">
            <a:avLst/>
          </a:prstGeom>
        </p:spPr>
      </p:pic>
      <p:sp>
        <p:nvSpPr>
          <p:cNvPr id="8" name="文本框 7"/>
          <p:cNvSpPr txBox="1"/>
          <p:nvPr/>
        </p:nvSpPr>
        <p:spPr>
          <a:xfrm>
            <a:off x="5198110" y="5236845"/>
            <a:ext cx="3181350" cy="922020"/>
          </a:xfrm>
          <a:prstGeom prst="rect">
            <a:avLst/>
          </a:prstGeom>
          <a:noFill/>
        </p:spPr>
        <p:txBody>
          <a:bodyPr wrap="square" rtlCol="0">
            <a:spAutoFit/>
          </a:bodyPr>
          <a:p>
            <a:r>
              <a:rPr lang="en-US" altLang="zh-CN"/>
              <a:t>    </a:t>
            </a:r>
            <a:r>
              <a:rPr lang="zh-CN" altLang="en-US"/>
              <a:t>每个节点都有年龄</a:t>
            </a:r>
            <a:r>
              <a:rPr lang="en-US" altLang="zh-CN"/>
              <a:t>DA</a:t>
            </a:r>
            <a:r>
              <a:rPr lang="zh-CN" altLang="en-US"/>
              <a:t>，通过计算上式得到每个节点年龄，最大的年龄</a:t>
            </a:r>
            <a:r>
              <a:rPr lang="en-US" altLang="zh-CN">
                <a:sym typeface="+mn-ea"/>
              </a:rPr>
              <a:t>DA</a:t>
            </a:r>
            <a:r>
              <a:rPr lang="zh-CN" altLang="en-US"/>
              <a:t>认为是源点。</a:t>
            </a:r>
            <a:endParaRPr lang="zh-CN" altLang="en-US"/>
          </a:p>
        </p:txBody>
      </p:sp>
      <p:pic>
        <p:nvPicPr>
          <p:cNvPr id="11" name="图片 10"/>
          <p:cNvPicPr>
            <a:picLocks noChangeAspect="1"/>
          </p:cNvPicPr>
          <p:nvPr/>
        </p:nvPicPr>
        <p:blipFill>
          <a:blip r:embed="rId2"/>
          <a:stretch>
            <a:fillRect/>
          </a:stretch>
        </p:blipFill>
        <p:spPr>
          <a:xfrm>
            <a:off x="1012825" y="1446530"/>
            <a:ext cx="2927985" cy="2066925"/>
          </a:xfrm>
          <a:prstGeom prst="rect">
            <a:avLst/>
          </a:prstGeom>
        </p:spPr>
      </p:pic>
      <p:cxnSp>
        <p:nvCxnSpPr>
          <p:cNvPr id="33" name="肘形连接符 32"/>
          <p:cNvCxnSpPr/>
          <p:nvPr/>
        </p:nvCxnSpPr>
        <p:spPr>
          <a:xfrm flipV="1">
            <a:off x="4057650" y="2296160"/>
            <a:ext cx="2531745" cy="575945"/>
          </a:xfrm>
          <a:prstGeom prst="bentConnector3">
            <a:avLst>
              <a:gd name="adj1" fmla="val 100025"/>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38" name="图片 37"/>
          <p:cNvPicPr>
            <a:picLocks noChangeAspect="1"/>
          </p:cNvPicPr>
          <p:nvPr/>
        </p:nvPicPr>
        <p:blipFill>
          <a:blip r:embed="rId3"/>
          <a:stretch>
            <a:fillRect/>
          </a:stretch>
        </p:blipFill>
        <p:spPr>
          <a:xfrm>
            <a:off x="931545" y="3960495"/>
            <a:ext cx="2928620" cy="1989455"/>
          </a:xfrm>
          <a:prstGeom prst="rect">
            <a:avLst/>
          </a:prstGeom>
        </p:spPr>
      </p:pic>
      <p:cxnSp>
        <p:nvCxnSpPr>
          <p:cNvPr id="42" name="肘形连接符 41"/>
          <p:cNvCxnSpPr/>
          <p:nvPr/>
        </p:nvCxnSpPr>
        <p:spPr>
          <a:xfrm flipV="1">
            <a:off x="3935730" y="4771390"/>
            <a:ext cx="3879215" cy="48895"/>
          </a:xfrm>
          <a:prstGeom prst="bentConnector3">
            <a:avLst>
              <a:gd name="adj1" fmla="val 50008"/>
            </a:avLst>
          </a:prstGeom>
          <a:ln w="381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3989705" y="2336800"/>
            <a:ext cx="3177540" cy="2752090"/>
          </a:xfrm>
          <a:prstGeom prst="bentConnector3">
            <a:avLst>
              <a:gd name="adj1" fmla="val 100339"/>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4" name="文本框 43"/>
          <p:cNvSpPr txBox="1"/>
          <p:nvPr/>
        </p:nvSpPr>
        <p:spPr>
          <a:xfrm>
            <a:off x="4143375" y="2555875"/>
            <a:ext cx="2097405" cy="306705"/>
          </a:xfrm>
          <a:prstGeom prst="rect">
            <a:avLst/>
          </a:prstGeom>
          <a:noFill/>
        </p:spPr>
        <p:txBody>
          <a:bodyPr wrap="square" rtlCol="0">
            <a:spAutoFit/>
          </a:bodyPr>
          <a:p>
            <a:r>
              <a:rPr lang="zh-CN" altLang="en-US" sz="1400"/>
              <a:t>领接矩阵最大特征值</a:t>
            </a:r>
            <a:endParaRPr lang="zh-CN" altLang="en-US" sz="1400"/>
          </a:p>
        </p:txBody>
      </p:sp>
      <p:sp>
        <p:nvSpPr>
          <p:cNvPr id="45" name="文本框 44"/>
          <p:cNvSpPr txBox="1"/>
          <p:nvPr/>
        </p:nvSpPr>
        <p:spPr>
          <a:xfrm>
            <a:off x="3940810" y="4638040"/>
            <a:ext cx="3131185" cy="306705"/>
          </a:xfrm>
          <a:prstGeom prst="rect">
            <a:avLst/>
          </a:prstGeom>
          <a:noFill/>
        </p:spPr>
        <p:txBody>
          <a:bodyPr wrap="square" rtlCol="0">
            <a:spAutoFit/>
          </a:bodyPr>
          <a:p>
            <a:r>
              <a:rPr lang="zh-CN" altLang="en-US" sz="1400"/>
              <a:t>除去该点的领接矩阵最大特征值</a:t>
            </a:r>
            <a:endParaRPr lang="zh-CN" altLang="en-US" sz="1400"/>
          </a:p>
        </p:txBody>
      </p:sp>
      <p:sp>
        <p:nvSpPr>
          <p:cNvPr id="46" name="文本框 45"/>
          <p:cNvSpPr txBox="1"/>
          <p:nvPr/>
        </p:nvSpPr>
        <p:spPr>
          <a:xfrm>
            <a:off x="1152525" y="6248400"/>
            <a:ext cx="5600065" cy="368300"/>
          </a:xfrm>
          <a:prstGeom prst="rect">
            <a:avLst/>
          </a:prstGeom>
          <a:noFill/>
        </p:spPr>
        <p:txBody>
          <a:bodyPr wrap="square" rtlCol="0">
            <a:spAutoFit/>
          </a:bodyPr>
          <a:p>
            <a:r>
              <a:rPr lang="zh-CN" altLang="en-US"/>
              <a:t>缺点：未能很好拟合传播结构，时间复杂度高</a:t>
            </a:r>
            <a:endParaRPr lang="zh-CN" altLang="en-US"/>
          </a:p>
        </p:txBody>
      </p:sp>
      <p:cxnSp>
        <p:nvCxnSpPr>
          <p:cNvPr id="10" name="直接箭头连接符 9"/>
          <p:cNvCxnSpPr/>
          <p:nvPr/>
        </p:nvCxnSpPr>
        <p:spPr>
          <a:xfrm>
            <a:off x="796290" y="3420745"/>
            <a:ext cx="1227455" cy="1428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760730" y="2560955"/>
            <a:ext cx="1404620" cy="861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11760" y="3021330"/>
            <a:ext cx="684530" cy="645160"/>
          </a:xfrm>
          <a:prstGeom prst="rect">
            <a:avLst/>
          </a:prstGeom>
          <a:noFill/>
        </p:spPr>
        <p:txBody>
          <a:bodyPr wrap="square" rtlCol="0">
            <a:spAutoFit/>
          </a:bodyPr>
          <a:p>
            <a:r>
              <a:rPr lang="zh-CN" altLang="en-US"/>
              <a:t>该点</a:t>
            </a:r>
            <a:r>
              <a:rPr lang="zh-CN" altLang="en-US"/>
              <a:t>移除</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2 </a:t>
            </a:r>
            <a:r>
              <a:rPr>
                <a:sym typeface="+mn-ea"/>
              </a:rPr>
              <a:t>基于</a:t>
            </a:r>
            <a:r>
              <a:rPr lang="en-US" altLang="zh-CN">
                <a:sym typeface="+mn-ea"/>
              </a:rPr>
              <a:t>K-</a:t>
            </a:r>
            <a:r>
              <a:rPr>
                <a:sym typeface="+mn-ea"/>
              </a:rPr>
              <a:t>中心法的</a:t>
            </a:r>
            <a:r>
              <a:rPr lang="en-US" altLang="zh-CN">
                <a:sym typeface="+mn-ea"/>
              </a:rPr>
              <a:t>K-center</a:t>
            </a:r>
            <a:r>
              <a:rPr>
                <a:sym typeface="+mn-ea"/>
              </a:rPr>
              <a:t>方法（</a:t>
            </a:r>
            <a:r>
              <a:rPr lang="en-US" altLang="zh-CN">
                <a:sym typeface="+mn-ea"/>
              </a:rPr>
              <a:t>2015</a:t>
            </a:r>
            <a:r>
              <a:rPr>
                <a:sym typeface="+mn-ea"/>
              </a:rPr>
              <a:t>）</a:t>
            </a:r>
            <a:endParaRPr lang="zh-CN" altLang="en-US"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53340" y="1861820"/>
            <a:ext cx="4265930" cy="2778125"/>
          </a:xfrm>
          <a:prstGeom prst="rect">
            <a:avLst/>
          </a:prstGeom>
        </p:spPr>
      </p:pic>
      <p:pic>
        <p:nvPicPr>
          <p:cNvPr id="13" name="图片 12"/>
          <p:cNvPicPr>
            <a:picLocks noChangeAspect="1"/>
          </p:cNvPicPr>
          <p:nvPr/>
        </p:nvPicPr>
        <p:blipFill>
          <a:blip r:embed="rId2"/>
          <a:stretch>
            <a:fillRect/>
          </a:stretch>
        </p:blipFill>
        <p:spPr>
          <a:xfrm>
            <a:off x="2769235" y="5506085"/>
            <a:ext cx="2714625" cy="714375"/>
          </a:xfrm>
          <a:prstGeom prst="rect">
            <a:avLst/>
          </a:prstGeom>
        </p:spPr>
      </p:pic>
      <p:sp>
        <p:nvSpPr>
          <p:cNvPr id="14" name="椭圆 13"/>
          <p:cNvSpPr/>
          <p:nvPr/>
        </p:nvSpPr>
        <p:spPr>
          <a:xfrm>
            <a:off x="6122670" y="1888490"/>
            <a:ext cx="367665" cy="3092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ltLang="zh-CN"/>
          </a:p>
        </p:txBody>
      </p:sp>
      <p:sp>
        <p:nvSpPr>
          <p:cNvPr id="15" name="椭圆 14"/>
          <p:cNvSpPr/>
          <p:nvPr/>
        </p:nvSpPr>
        <p:spPr>
          <a:xfrm>
            <a:off x="5402580" y="219773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5</a:t>
            </a:r>
            <a:endParaRPr lang="en-US" altLang="zh-CN"/>
          </a:p>
        </p:txBody>
      </p:sp>
      <p:sp>
        <p:nvSpPr>
          <p:cNvPr id="16" name="椭圆 15"/>
          <p:cNvSpPr/>
          <p:nvPr/>
        </p:nvSpPr>
        <p:spPr>
          <a:xfrm>
            <a:off x="6912610" y="206057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9</a:t>
            </a:r>
            <a:endParaRPr lang="en-US" altLang="zh-CN"/>
          </a:p>
        </p:txBody>
      </p:sp>
      <p:sp>
        <p:nvSpPr>
          <p:cNvPr id="17" name="椭圆 16"/>
          <p:cNvSpPr/>
          <p:nvPr/>
        </p:nvSpPr>
        <p:spPr>
          <a:xfrm>
            <a:off x="6801485" y="380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椭圆 17"/>
          <p:cNvSpPr/>
          <p:nvPr/>
        </p:nvSpPr>
        <p:spPr>
          <a:xfrm>
            <a:off x="5908040" y="3531870"/>
            <a:ext cx="297815" cy="274955"/>
          </a:xfrm>
          <a:prstGeom prst="ellipse">
            <a:avLst/>
          </a:prstGeom>
          <a:solidFill>
            <a:srgbClr val="D6A16D"/>
          </a:solidFill>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a:t>
            </a:r>
            <a:endParaRPr lang="en-US" altLang="zh-CN"/>
          </a:p>
        </p:txBody>
      </p:sp>
      <p:sp>
        <p:nvSpPr>
          <p:cNvPr id="19" name="椭圆 18"/>
          <p:cNvSpPr/>
          <p:nvPr/>
        </p:nvSpPr>
        <p:spPr>
          <a:xfrm>
            <a:off x="7459345" y="253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3</a:t>
            </a:r>
            <a:endParaRPr lang="en-US" altLang="zh-CN"/>
          </a:p>
        </p:txBody>
      </p:sp>
      <p:sp>
        <p:nvSpPr>
          <p:cNvPr id="20" name="椭圆 19"/>
          <p:cNvSpPr/>
          <p:nvPr/>
        </p:nvSpPr>
        <p:spPr>
          <a:xfrm>
            <a:off x="5824855" y="281178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6</a:t>
            </a:r>
            <a:endParaRPr lang="en-US" altLang="zh-CN"/>
          </a:p>
        </p:txBody>
      </p:sp>
      <p:sp>
        <p:nvSpPr>
          <p:cNvPr id="21" name="椭圆 20"/>
          <p:cNvSpPr/>
          <p:nvPr/>
        </p:nvSpPr>
        <p:spPr>
          <a:xfrm>
            <a:off x="5231765" y="301688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4</a:t>
            </a:r>
            <a:endParaRPr lang="en-US" altLang="zh-CN"/>
          </a:p>
        </p:txBody>
      </p:sp>
      <p:sp>
        <p:nvSpPr>
          <p:cNvPr id="22" name="椭圆 21"/>
          <p:cNvSpPr/>
          <p:nvPr/>
        </p:nvSpPr>
        <p:spPr>
          <a:xfrm>
            <a:off x="6614795" y="2741930"/>
            <a:ext cx="297815" cy="274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sp>
        <p:nvSpPr>
          <p:cNvPr id="23" name="椭圆 22"/>
          <p:cNvSpPr/>
          <p:nvPr/>
        </p:nvSpPr>
        <p:spPr>
          <a:xfrm>
            <a:off x="661479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8</a:t>
            </a:r>
            <a:endParaRPr lang="en-US" altLang="zh-CN"/>
          </a:p>
        </p:txBody>
      </p:sp>
      <p:sp>
        <p:nvSpPr>
          <p:cNvPr id="24" name="椭圆 23"/>
          <p:cNvSpPr/>
          <p:nvPr/>
        </p:nvSpPr>
        <p:spPr>
          <a:xfrm>
            <a:off x="523176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7</a:t>
            </a:r>
            <a:endParaRPr lang="en-US" altLang="zh-CN"/>
          </a:p>
        </p:txBody>
      </p:sp>
      <p:cxnSp>
        <p:nvCxnSpPr>
          <p:cNvPr id="25" name="直接连接符 24"/>
          <p:cNvCxnSpPr>
            <a:stCxn id="15" idx="6"/>
            <a:endCxn id="22" idx="1"/>
          </p:cNvCxnSpPr>
          <p:nvPr/>
        </p:nvCxnSpPr>
        <p:spPr>
          <a:xfrm>
            <a:off x="5707946" y="2335534"/>
            <a:ext cx="958215" cy="4464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6"/>
            <a:endCxn id="16" idx="2"/>
          </p:cNvCxnSpPr>
          <p:nvPr/>
        </p:nvCxnSpPr>
        <p:spPr>
          <a:xfrm>
            <a:off x="6497811" y="2043416"/>
            <a:ext cx="422275" cy="15494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0" idx="3"/>
          </p:cNvCxnSpPr>
          <p:nvPr/>
        </p:nvCxnSpPr>
        <p:spPr>
          <a:xfrm flipV="1">
            <a:off x="5493594" y="3046762"/>
            <a:ext cx="382905"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0" idx="7"/>
            <a:endCxn id="22" idx="2"/>
          </p:cNvCxnSpPr>
          <p:nvPr/>
        </p:nvCxnSpPr>
        <p:spPr>
          <a:xfrm>
            <a:off x="6086747" y="2851859"/>
            <a:ext cx="535940" cy="279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9" idx="3"/>
            <a:endCxn id="22" idx="6"/>
          </p:cNvCxnSpPr>
          <p:nvPr/>
        </p:nvCxnSpPr>
        <p:spPr>
          <a:xfrm flipH="1">
            <a:off x="6920151" y="2772076"/>
            <a:ext cx="590550" cy="1079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9" idx="0"/>
            <a:endCxn id="16" idx="5"/>
          </p:cNvCxnSpPr>
          <p:nvPr/>
        </p:nvCxnSpPr>
        <p:spPr>
          <a:xfrm flipH="1" flipV="1">
            <a:off x="7174495" y="2295773"/>
            <a:ext cx="441960" cy="24130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504815" y="4739005"/>
            <a:ext cx="1141730" cy="387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18" idx="1"/>
            <a:endCxn id="21" idx="4"/>
          </p:cNvCxnSpPr>
          <p:nvPr/>
        </p:nvCxnSpPr>
        <p:spPr>
          <a:xfrm flipH="1" flipV="1">
            <a:off x="5388653" y="3291563"/>
            <a:ext cx="570865" cy="28003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8" idx="5"/>
            <a:endCxn id="17" idx="2"/>
          </p:cNvCxnSpPr>
          <p:nvPr/>
        </p:nvCxnSpPr>
        <p:spPr>
          <a:xfrm>
            <a:off x="6169755" y="3766997"/>
            <a:ext cx="639445" cy="17780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8" idx="3"/>
            <a:endCxn id="23" idx="1"/>
          </p:cNvCxnSpPr>
          <p:nvPr/>
        </p:nvCxnSpPr>
        <p:spPr>
          <a:xfrm>
            <a:off x="5959238" y="3766732"/>
            <a:ext cx="706755" cy="87312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4" idx="3"/>
            <a:endCxn id="21" idx="7"/>
          </p:cNvCxnSpPr>
          <p:nvPr/>
        </p:nvCxnSpPr>
        <p:spPr>
          <a:xfrm flipH="1">
            <a:off x="5493169" y="2152587"/>
            <a:ext cx="690880" cy="9042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1" idx="0"/>
            <a:endCxn id="15" idx="4"/>
          </p:cNvCxnSpPr>
          <p:nvPr/>
        </p:nvCxnSpPr>
        <p:spPr>
          <a:xfrm flipV="1">
            <a:off x="5388925" y="2472946"/>
            <a:ext cx="170815" cy="54419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5459095" y="3777615"/>
            <a:ext cx="503555" cy="835660"/>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317625" y="5679440"/>
            <a:ext cx="1543685" cy="368300"/>
          </a:xfrm>
          <a:prstGeom prst="rect">
            <a:avLst/>
          </a:prstGeom>
          <a:noFill/>
        </p:spPr>
        <p:txBody>
          <a:bodyPr wrap="square" rtlCol="0">
            <a:spAutoFit/>
          </a:bodyPr>
          <a:p>
            <a:r>
              <a:rPr lang="zh-CN" altLang="en-US"/>
              <a:t>目标函数</a:t>
            </a:r>
            <a:endParaRPr lang="zh-CN" altLang="en-US"/>
          </a:p>
        </p:txBody>
      </p:sp>
      <p:sp>
        <p:nvSpPr>
          <p:cNvPr id="33" name="文本框 32"/>
          <p:cNvSpPr txBox="1"/>
          <p:nvPr/>
        </p:nvSpPr>
        <p:spPr>
          <a:xfrm>
            <a:off x="1317625" y="6220460"/>
            <a:ext cx="5453380" cy="368300"/>
          </a:xfrm>
          <a:prstGeom prst="rect">
            <a:avLst/>
          </a:prstGeom>
          <a:noFill/>
        </p:spPr>
        <p:txBody>
          <a:bodyPr wrap="square" rtlCol="0">
            <a:spAutoFit/>
          </a:bodyPr>
          <a:p>
            <a:r>
              <a:rPr lang="zh-CN" altLang="en-US"/>
              <a:t>缺点：随机性大，复杂度高。</a:t>
            </a:r>
            <a:endParaRPr lang="zh-CN" altLang="en-US"/>
          </a:p>
        </p:txBody>
      </p:sp>
      <p:sp>
        <p:nvSpPr>
          <p:cNvPr id="34" name="文本框 33"/>
          <p:cNvSpPr txBox="1"/>
          <p:nvPr/>
        </p:nvSpPr>
        <p:spPr>
          <a:xfrm>
            <a:off x="4319270" y="5096510"/>
            <a:ext cx="4307205" cy="368300"/>
          </a:xfrm>
          <a:prstGeom prst="rect">
            <a:avLst/>
          </a:prstGeom>
          <a:noFill/>
        </p:spPr>
        <p:txBody>
          <a:bodyPr wrap="square" rtlCol="0">
            <a:spAutoFit/>
          </a:bodyPr>
          <a:p>
            <a:r>
              <a:rPr lang="en-US" altLang="zh-CN"/>
              <a:t>sample</a:t>
            </a:r>
            <a:r>
              <a:rPr lang="zh-CN" altLang="en-US"/>
              <a:t>：源点为</a:t>
            </a:r>
            <a:r>
              <a:rPr lang="en-US" altLang="zh-CN"/>
              <a:t>2</a:t>
            </a:r>
            <a:r>
              <a:rPr lang="zh-CN" altLang="en-US"/>
              <a:t>，随机取两点做中心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par>
                                <p:cTn id="8" presetID="3" presetClass="entr" presetSubtype="10" fill="hold" nodeType="withEffect">
                                  <p:stCondLst>
                                    <p:cond delay="0"/>
                                  </p:stCondLst>
                                  <p:childTnLst>
                                    <p:set>
                                      <p:cBhvr>
                                        <p:cTn id="9" dur="500"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2" nodeType="clickEffect">
                                  <p:stCondLst>
                                    <p:cond delay="0"/>
                                  </p:stCondLst>
                                  <p:childTnLst>
                                    <p:animClr clrSpc="hsl" dir="cw">
                                      <p:cBhvr override="childStyle">
                                        <p:cTn id="14" dur="500" fill="hold"/>
                                        <p:tgtEl>
                                          <p:spTgt spid="19"/>
                                        </p:tgtEl>
                                        <p:attrNameLst>
                                          <p:attrName>style.color</p:attrName>
                                        </p:attrNameLst>
                                      </p:cBhvr>
                                      <p:by>
                                        <p:hsl h="7200000" s="0" l="0"/>
                                      </p:by>
                                    </p:animClr>
                                    <p:animClr clrSpc="hsl" dir="cw">
                                      <p:cBhvr>
                                        <p:cTn id="15" dur="500" fill="hold"/>
                                        <p:tgtEl>
                                          <p:spTgt spid="19"/>
                                        </p:tgtEl>
                                        <p:attrNameLst>
                                          <p:attrName>fillcolor</p:attrName>
                                        </p:attrNameLst>
                                      </p:cBhvr>
                                      <p:by>
                                        <p:hsl h="7200000" s="0" l="0"/>
                                      </p:by>
                                    </p:animClr>
                                    <p:animClr clrSpc="hsl" dir="cw">
                                      <p:cBhvr>
                                        <p:cTn id="16" dur="500" fill="hold"/>
                                        <p:tgtEl>
                                          <p:spTgt spid="19"/>
                                        </p:tgtEl>
                                        <p:attrNameLst>
                                          <p:attrName>stroke.color</p:attrName>
                                        </p:attrNameLst>
                                      </p:cBhvr>
                                      <p:by>
                                        <p:hsl h="7200000" s="0" l="0"/>
                                      </p:by>
                                    </p:animClr>
                                    <p:set>
                                      <p:cBhvr>
                                        <p:cTn id="17" dur="500" fill="hold"/>
                                        <p:tgtEl>
                                          <p:spTgt spid="19"/>
                                        </p:tgtEl>
                                        <p:attrNameLst>
                                          <p:attrName>fill.type</p:attrName>
                                        </p:attrNameLst>
                                      </p:cBhvr>
                                      <p:to>
                                        <p:strVal val="solid"/>
                                      </p:to>
                                    </p:se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subTnLst>
                                    <p:animClr clrSpc="rgb" dir="cw">
                                      <p:cBhvr override="childStyle">
                                        <p:cTn dur="65" fill="hold" display="1" masterRel="nextClick" afterEffect="1"/>
                                        <p:tgtEl>
                                          <p:spTgt spid="17"/>
                                        </p:tgtEl>
                                        <p:attrNameLst>
                                          <p:attrName>ppt_c</p:attrName>
                                        </p:attrNameLst>
                                      </p:cBhvr>
                                      <p:to>
                                        <a:srgbClr val="d38f62"/>
                                      </p:to>
                                    </p:animClr>
                                  </p:subTnLst>
                                </p:cTn>
                              </p:par>
                              <p:par>
                                <p:cTn id="23" presetID="3" presetClass="entr" presetSubtype="10" fill="hold" nodeType="withEffect">
                                  <p:stCondLst>
                                    <p:cond delay="0"/>
                                  </p:stCondLst>
                                  <p:childTnLst>
                                    <p:set>
                                      <p:cBhvr>
                                        <p:cTn id="24" dur="500"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subTnLst>
                                    <p:animClr clrSpc="rgb" dir="cw">
                                      <p:cBhvr override="childStyle">
                                        <p:cTn dur="65" fill="hold" display="1" masterRel="nextClick" afterEffect="1"/>
                                        <p:tgtEl>
                                          <p:spTgt spid="21"/>
                                        </p:tgtEl>
                                        <p:attrNameLst>
                                          <p:attrName>ppt_c</p:attrName>
                                        </p:attrNameLst>
                                      </p:cBhvr>
                                      <p:to>
                                        <a:srgbClr val="d38f62"/>
                                      </p:to>
                                    </p:animClr>
                                  </p:subTnLst>
                                </p:cTn>
                              </p:par>
                              <p:par>
                                <p:cTn id="31" presetID="3" presetClass="entr" presetSubtype="10" fill="hold" nodeType="withEffect">
                                  <p:stCondLst>
                                    <p:cond delay="0"/>
                                  </p:stCondLst>
                                  <p:childTnLst>
                                    <p:set>
                                      <p:cBhvr>
                                        <p:cTn id="32" dur="500"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500"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500"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subTnLst>
                                    <p:animClr clrSpc="rgb" dir="cw">
                                      <p:cBhvr override="childStyle">
                                        <p:cTn dur="65" fill="hold" display="1" masterRel="nextClick" afterEffect="1"/>
                                        <p:tgtEl>
                                          <p:spTgt spid="15"/>
                                        </p:tgtEl>
                                        <p:attrNameLst>
                                          <p:attrName>ppt_c</p:attrName>
                                        </p:attrNameLst>
                                      </p:cBhvr>
                                      <p:to>
                                        <a:schemeClr val="accent2"/>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subTnLst>
                                    <p:animClr clrSpc="rgb" dir="cw">
                                      <p:cBhvr override="childStyle">
                                        <p:cTn dur="65" fill="hold" display="1" masterRel="nextClick" afterEffect="1"/>
                                        <p:tgtEl>
                                          <p:spTgt spid="20"/>
                                        </p:tgtEl>
                                        <p:attrNameLst>
                                          <p:attrName>ppt_c</p:attrName>
                                        </p:attrNameLst>
                                      </p:cBhvr>
                                      <p:to>
                                        <a:schemeClr val="accent2"/>
                                      </p:to>
                                    </p:animClr>
                                  </p:subTnLst>
                                </p:cTn>
                              </p:par>
                              <p:par>
                                <p:cTn id="50" presetID="3" presetClass="entr" presetSubtype="10" fill="hold" nodeType="withEffect">
                                  <p:stCondLst>
                                    <p:cond delay="0"/>
                                  </p:stCondLst>
                                  <p:childTnLst>
                                    <p:set>
                                      <p:cBhvr>
                                        <p:cTn id="51" dur="500"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500"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500"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par>
                                <p:cTn id="61" presetID="3" presetClass="entr" presetSubtype="10" fill="hold" grpId="0" nodeType="withEffect">
                                  <p:stCondLst>
                                    <p:cond delay="0"/>
                                  </p:stCondLst>
                                  <p:childTnLst>
                                    <p:set>
                                      <p:cBhvr>
                                        <p:cTn id="62" dur="500"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subTnLst>
                                    <p:animClr clrSpc="rgb" dir="cw">
                                      <p:cBhvr override="childStyle">
                                        <p:cTn dur="65" fill="hold" display="1" masterRel="nextClick" afterEffect="1"/>
                                        <p:tgtEl>
                                          <p:spTgt spid="24"/>
                                        </p:tgtEl>
                                        <p:attrNameLst>
                                          <p:attrName>ppt_c</p:attrName>
                                        </p:attrNameLst>
                                      </p:cBhvr>
                                      <p:to>
                                        <a:srgbClr val="d38f62"/>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500"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subTnLst>
                                    <p:animClr clrSpc="rgb" dir="cw">
                                      <p:cBhvr override="childStyle">
                                        <p:cTn dur="65" fill="hold" display="1" masterRel="nextClick" afterEffect="1"/>
                                        <p:tgtEl>
                                          <p:spTgt spid="23"/>
                                        </p:tgtEl>
                                        <p:attrNameLst>
                                          <p:attrName>ppt_c</p:attrName>
                                        </p:attrNameLst>
                                      </p:cBhvr>
                                      <p:to>
                                        <a:srgbClr val="d38f62"/>
                                      </p:to>
                                    </p:animClr>
                                  </p:subTnLst>
                                </p:cTn>
                              </p:par>
                              <p:par>
                                <p:cTn id="69" presetID="3" presetClass="entr" presetSubtype="10" fill="hold" nodeType="withEffect">
                                  <p:stCondLst>
                                    <p:cond delay="0"/>
                                  </p:stCondLst>
                                  <p:childTnLst>
                                    <p:set>
                                      <p:cBhvr>
                                        <p:cTn id="70" dur="500"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500"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500"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500" fill="hold">
                                          <p:stCondLst>
                                            <p:cond delay="0"/>
                                          </p:stCondLst>
                                        </p:cTn>
                                        <p:tgtEl>
                                          <p:spTgt spid="16"/>
                                        </p:tgtEl>
                                        <p:attrNameLst>
                                          <p:attrName>style.visibility</p:attrName>
                                        </p:attrNameLst>
                                      </p:cBhvr>
                                      <p:to>
                                        <p:strVal val="visible"/>
                                      </p:to>
                                    </p:set>
                                    <p:animEffect transition="in" filter="blinds(horizontal)">
                                      <p:cBhvr>
                                        <p:cTn id="82" dur="500"/>
                                        <p:tgtEl>
                                          <p:spTgt spid="16"/>
                                        </p:tgtEl>
                                      </p:cBhvr>
                                    </p:animEffect>
                                  </p:childTnLst>
                                  <p:subTnLst>
                                    <p:animClr clrSpc="rgb" dir="cw">
                                      <p:cBhvr override="childStyle">
                                        <p:cTn dur="65" fill="hold" display="1" masterRel="nextClick" afterEffect="1"/>
                                        <p:tgtEl>
                                          <p:spTgt spid="16"/>
                                        </p:tgtEl>
                                        <p:attrNameLst>
                                          <p:attrName>ppt_c</p:attrName>
                                        </p:attrNameLst>
                                      </p:cBhvr>
                                      <p:to>
                                        <a:schemeClr val="accent2"/>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subTnLst>
                                    <p:animClr clrSpc="rgb" dir="cw">
                                      <p:cBhvr override="childStyle">
                                        <p:cTn dur="65" fill="hold" display="1" masterRel="nextClick" afterEffect="1"/>
                                        <p:tgtEl>
                                          <p:spTgt spid="14"/>
                                        </p:tgtEl>
                                        <p:attrNameLst>
                                          <p:attrName>ppt_c</p:attrName>
                                        </p:attrNameLst>
                                      </p:cBhvr>
                                      <p:to>
                                        <a:srgbClr val="d38f62"/>
                                      </p:to>
                                    </p:animClr>
                                  </p:subTnLst>
                                </p:cTn>
                              </p:par>
                              <p:par>
                                <p:cTn id="88" presetID="3" presetClass="entr" presetSubtype="10" fill="hold" nodeType="withEffect">
                                  <p:stCondLst>
                                    <p:cond delay="0"/>
                                  </p:stCondLst>
                                  <p:childTnLst>
                                    <p:set>
                                      <p:cBhvr>
                                        <p:cTn id="89" dur="500"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nodeType="withEffect">
                                  <p:stCondLst>
                                    <p:cond delay="0"/>
                                  </p:stCondLst>
                                  <p:childTnLst>
                                    <p:set>
                                      <p:cBhvr>
                                        <p:cTn id="92" dur="500"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blinds(horizontal)">
                                      <p:cBhvr>
                                        <p:cTn id="98" dur="500"/>
                                        <p:tgtEl>
                                          <p:spTgt spid="1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blinds(horizontal)">
                                      <p:cBhvr>
                                        <p:cTn id="101" dur="500"/>
                                        <p:tgtEl>
                                          <p:spTgt spid="31"/>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linds(horizontal)">
                                      <p:cBhvr>
                                        <p:cTn id="10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19" grpId="2" bldLvl="0" animBg="1"/>
      <p:bldP spid="17" grpId="0" bldLvl="0" animBg="1"/>
      <p:bldP spid="17" grpId="1" animBg="1"/>
      <p:bldP spid="21" grpId="0" bldLvl="0" animBg="1"/>
      <p:bldP spid="21" grpId="1" animBg="1"/>
      <p:bldP spid="15" grpId="0" bldLvl="0" animBg="1"/>
      <p:bldP spid="15" grpId="1" animBg="1"/>
      <p:bldP spid="20" grpId="0" bldLvl="0" animBg="1"/>
      <p:bldP spid="20" grpId="1" animBg="1"/>
      <p:bldP spid="24" grpId="0" bldLvl="0" animBg="1"/>
      <p:bldP spid="24" grpId="1" animBg="1"/>
      <p:bldP spid="23" grpId="0" bldLvl="0" animBg="1"/>
      <p:bldP spid="23" grpId="1" animBg="1"/>
      <p:bldP spid="16" grpId="0" bldLvl="0" animBg="1"/>
      <p:bldP spid="16" grpId="1" animBg="1"/>
      <p:bldP spid="14" grpId="0" bldLvl="0" animBg="1"/>
      <p:bldP spid="14" grpId="1" animBg="1"/>
      <p:bldP spid="31" grpId="0"/>
      <p:bldP spid="33" grpId="0"/>
      <p:bldP spid="31" grpId="1"/>
      <p:bldP spid="3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560" y="217805"/>
            <a:ext cx="8168640" cy="1019810"/>
          </a:xfrm>
        </p:spPr>
        <p:txBody>
          <a:bodyPr wrap="square"/>
          <a:lstStyle/>
          <a:p>
            <a:r>
              <a:rPr lang="en-US" altLang="zh-CN">
                <a:sym typeface="+mn-ea"/>
              </a:rPr>
              <a:t>1 </a:t>
            </a:r>
            <a:r>
              <a:rPr>
                <a:sym typeface="+mn-ea"/>
              </a:rPr>
              <a:t>基于规则树的多源点定位方法</a:t>
            </a:r>
            <a:r>
              <a:rPr lang="en-US" altLang="zh-CN">
                <a:sym typeface="+mn-ea"/>
              </a:rPr>
              <a:t>(2017)</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378460" y="1666875"/>
            <a:ext cx="4265930" cy="2778125"/>
          </a:xfrm>
          <a:prstGeom prst="rect">
            <a:avLst/>
          </a:prstGeom>
        </p:spPr>
      </p:pic>
      <p:sp>
        <p:nvSpPr>
          <p:cNvPr id="7" name="文本框 6"/>
          <p:cNvSpPr txBox="1"/>
          <p:nvPr/>
        </p:nvSpPr>
        <p:spPr>
          <a:xfrm>
            <a:off x="893445" y="5875655"/>
            <a:ext cx="6768465" cy="368300"/>
          </a:xfrm>
          <a:prstGeom prst="rect">
            <a:avLst/>
          </a:prstGeom>
          <a:noFill/>
        </p:spPr>
        <p:txBody>
          <a:bodyPr wrap="square" rtlCol="0">
            <a:spAutoFit/>
          </a:bodyPr>
          <a:p>
            <a:r>
              <a:rPr lang="zh-CN" altLang="en-US"/>
              <a:t>缺点：需要预先知道源点个数</a:t>
            </a:r>
            <a:r>
              <a:rPr lang="en-US" altLang="zh-CN"/>
              <a:t>,</a:t>
            </a:r>
            <a:r>
              <a:rPr lang="zh-CN" altLang="en-US"/>
              <a:t>终止条件未能很好收敛</a:t>
            </a:r>
            <a:endParaRPr lang="zh-CN" altLang="en-US"/>
          </a:p>
        </p:txBody>
      </p:sp>
      <p:sp>
        <p:nvSpPr>
          <p:cNvPr id="9" name="椭圆 8"/>
          <p:cNvSpPr/>
          <p:nvPr/>
        </p:nvSpPr>
        <p:spPr>
          <a:xfrm>
            <a:off x="2556510" y="1769110"/>
            <a:ext cx="1095375" cy="10541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93445" y="2889250"/>
            <a:ext cx="1010285" cy="10795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a:off x="1903730" y="3602990"/>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4834890" y="3526790"/>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sp>
        <p:nvSpPr>
          <p:cNvPr id="16" name="椭圆 15"/>
          <p:cNvSpPr/>
          <p:nvPr/>
        </p:nvSpPr>
        <p:spPr>
          <a:xfrm>
            <a:off x="1701165" y="1768475"/>
            <a:ext cx="1951355" cy="1647825"/>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58190" y="3130550"/>
            <a:ext cx="1722755" cy="137795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3493770" y="196659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文本框 18"/>
          <p:cNvSpPr txBox="1"/>
          <p:nvPr/>
        </p:nvSpPr>
        <p:spPr>
          <a:xfrm>
            <a:off x="5193665" y="1768475"/>
            <a:ext cx="3278505" cy="645160"/>
          </a:xfrm>
          <a:prstGeom prst="rect">
            <a:avLst/>
          </a:prstGeom>
          <a:noFill/>
        </p:spPr>
        <p:txBody>
          <a:bodyPr wrap="square" rtlCol="0">
            <a:spAutoFit/>
          </a:bodyPr>
          <a:p>
            <a:r>
              <a:rPr lang="en-US" altLang="zh-CN"/>
              <a:t>(u1,h1)</a:t>
            </a:r>
            <a:r>
              <a:rPr lang="zh-CN" altLang="en-US"/>
              <a:t>为</a:t>
            </a:r>
            <a:r>
              <a:rPr lang="zh-CN" altLang="en-US"/>
              <a:t>对应</a:t>
            </a:r>
            <a:r>
              <a:rPr lang="en-US" altLang="zh-CN"/>
              <a:t>BFS</a:t>
            </a:r>
            <a:r>
              <a:rPr lang="zh-CN" altLang="en-US"/>
              <a:t>树，</a:t>
            </a:r>
            <a:r>
              <a:rPr lang="en-US" altLang="zh-CN"/>
              <a:t>u1</a:t>
            </a:r>
            <a:r>
              <a:rPr lang="zh-CN" altLang="en-US"/>
              <a:t>为源点，</a:t>
            </a:r>
            <a:r>
              <a:rPr lang="en-US" altLang="zh-CN"/>
              <a:t>h</a:t>
            </a:r>
            <a:r>
              <a:rPr lang="zh-CN" altLang="en-US"/>
              <a:t>为树深度。</a:t>
            </a:r>
            <a:endParaRPr lang="zh-CN" altLang="en-US"/>
          </a:p>
        </p:txBody>
      </p:sp>
      <p:cxnSp>
        <p:nvCxnSpPr>
          <p:cNvPr id="20" name="直接箭头连接符 19"/>
          <p:cNvCxnSpPr/>
          <p:nvPr/>
        </p:nvCxnSpPr>
        <p:spPr>
          <a:xfrm>
            <a:off x="3434080" y="283527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5032375" y="2615565"/>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2" name="直接箭头连接符 21"/>
          <p:cNvCxnSpPr/>
          <p:nvPr/>
        </p:nvCxnSpPr>
        <p:spPr>
          <a:xfrm>
            <a:off x="2289175" y="4140200"/>
            <a:ext cx="2516505" cy="60515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3" name="文本框 22"/>
          <p:cNvSpPr txBox="1"/>
          <p:nvPr/>
        </p:nvSpPr>
        <p:spPr>
          <a:xfrm>
            <a:off x="4644390" y="4508500"/>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sp>
        <p:nvSpPr>
          <p:cNvPr id="29" name="文本框 28"/>
          <p:cNvSpPr txBox="1"/>
          <p:nvPr/>
        </p:nvSpPr>
        <p:spPr>
          <a:xfrm>
            <a:off x="1096010" y="5037455"/>
            <a:ext cx="6184900" cy="368300"/>
          </a:xfrm>
          <a:prstGeom prst="rect">
            <a:avLst/>
          </a:prstGeom>
          <a:noFill/>
        </p:spPr>
        <p:txBody>
          <a:bodyPr wrap="square" rtlCol="0">
            <a:spAutoFit/>
          </a:bodyPr>
          <a:p>
            <a:r>
              <a:rPr lang="zh-CN" altLang="en-US"/>
              <a:t>源点为</a:t>
            </a:r>
            <a:r>
              <a:rPr lang="en-US" altLang="zh-CN"/>
              <a:t>2</a:t>
            </a:r>
            <a:r>
              <a:rPr lang="zh-CN" altLang="en-US"/>
              <a:t>情况：使用</a:t>
            </a:r>
            <a:r>
              <a:rPr lang="en-US" altLang="zh-CN"/>
              <a:t>(u1,h1)</a:t>
            </a:r>
            <a:r>
              <a:rPr lang="zh-CN" altLang="en-US"/>
              <a:t>和</a:t>
            </a:r>
            <a:r>
              <a:rPr lang="en-US" altLang="zh-CN">
                <a:sym typeface="+mn-ea"/>
              </a:rPr>
              <a:t>(u1*,h1*)</a:t>
            </a:r>
            <a:r>
              <a:rPr lang="zh-CN" altLang="en-US"/>
              <a:t>去拟合传播区域</a:t>
            </a:r>
            <a:endParaRPr lang="zh-CN" altLang="en-US"/>
          </a:p>
        </p:txBody>
      </p:sp>
      <p:sp>
        <p:nvSpPr>
          <p:cNvPr id="31" name="文本框 30"/>
          <p:cNvSpPr txBox="1"/>
          <p:nvPr/>
        </p:nvSpPr>
        <p:spPr>
          <a:xfrm>
            <a:off x="1044575" y="5507355"/>
            <a:ext cx="7799070" cy="368300"/>
          </a:xfrm>
          <a:prstGeom prst="rect">
            <a:avLst/>
          </a:prstGeom>
          <a:noFill/>
        </p:spPr>
        <p:txBody>
          <a:bodyPr wrap="square" rtlCol="0">
            <a:spAutoFit/>
          </a:bodyPr>
          <a:p>
            <a:r>
              <a:rPr lang="zh-CN" altLang="en-US"/>
              <a:t>增大</a:t>
            </a:r>
            <a:r>
              <a:rPr lang="en-US" altLang="zh-CN"/>
              <a:t>h</a:t>
            </a:r>
            <a:r>
              <a:rPr lang="zh-CN" altLang="en-US"/>
              <a:t>，换</a:t>
            </a:r>
            <a:r>
              <a:rPr lang="en-US" altLang="zh-CN"/>
              <a:t>u</a:t>
            </a:r>
            <a:r>
              <a:rPr lang="zh-CN" altLang="en-US"/>
              <a:t>。使用</a:t>
            </a:r>
            <a:r>
              <a:rPr lang="en-US" altLang="zh-CN"/>
              <a:t>(</a:t>
            </a:r>
            <a:r>
              <a:rPr lang="en-US" altLang="zh-CN">
                <a:sym typeface="+mn-ea"/>
              </a:rPr>
              <a:t>u2,h2</a:t>
            </a:r>
            <a:r>
              <a:rPr lang="en-US" altLang="zh-CN"/>
              <a:t>)</a:t>
            </a:r>
            <a:r>
              <a:rPr lang="zh-CN" altLang="en-US"/>
              <a:t>和</a:t>
            </a:r>
            <a:r>
              <a:rPr lang="en-US" altLang="zh-CN"/>
              <a:t>(</a:t>
            </a:r>
            <a:r>
              <a:rPr lang="en-US" altLang="zh-CN">
                <a:sym typeface="+mn-ea"/>
              </a:rPr>
              <a:t>u2*,h2*</a:t>
            </a:r>
            <a:r>
              <a:rPr lang="en-US" altLang="zh-CN"/>
              <a:t>)</a:t>
            </a:r>
            <a:r>
              <a:rPr lang="zh-CN" altLang="en-US"/>
              <a:t>去拟合传播区域。直到</a:t>
            </a:r>
            <a:r>
              <a:rPr lang="en-US" altLang="zh-CN"/>
              <a:t>d(u1,u2)&lt;n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3" grpId="0"/>
      <p:bldP spid="17" grpId="0" animBg="1"/>
      <p:bldP spid="16" grpId="0" animBg="1"/>
      <p:bldP spid="21" grpId="0"/>
      <p:bldP spid="31" grpId="1"/>
      <p:bldP spid="23" grpId="1"/>
      <p:bldP spid="17" grpId="1" animBg="1"/>
      <p:bldP spid="16" grpId="1" animBg="1"/>
      <p:bldP spid="21" grpId="1"/>
      <p:bldP spid="7" grpId="0"/>
      <p:bldP spid="7" grpId="1"/>
      <p:bldP spid="15" grpId="0"/>
      <p:bldP spid="10" grpId="0" animBg="1"/>
      <p:bldP spid="29" grpId="0"/>
      <p:bldP spid="19" grpId="0"/>
      <p:bldP spid="9" grpId="0" animBg="1"/>
      <p:bldP spid="15" grpId="1"/>
      <p:bldP spid="10" grpId="1" animBg="1"/>
      <p:bldP spid="29" grpId="1"/>
      <p:bldP spid="19" grpId="1"/>
      <p:bldP spid="9" grpId="1" animBg="1"/>
    </p:bld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1494</Words>
  <Application>WPS 演示</Application>
  <PresentationFormat>全屏显示(4:3)</PresentationFormat>
  <Paragraphs>241</Paragraphs>
  <Slides>21</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3</vt:i4>
      </vt:variant>
      <vt:variant>
        <vt:lpstr>幻灯片标题</vt:lpstr>
      </vt:variant>
      <vt:variant>
        <vt:i4>21</vt:i4>
      </vt:variant>
    </vt:vector>
  </HeadingPairs>
  <TitlesOfParts>
    <vt:vector size="32" baseType="lpstr">
      <vt:lpstr>Arial</vt:lpstr>
      <vt:lpstr>宋体</vt:lpstr>
      <vt:lpstr>Wingdings</vt:lpstr>
      <vt:lpstr>微软雅黑</vt:lpstr>
      <vt:lpstr>Calibri</vt:lpstr>
      <vt:lpstr>Arial Unicode MS</vt:lpstr>
      <vt:lpstr>Office 主题</vt:lpstr>
      <vt:lpstr>自定义设计方案</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496</cp:revision>
  <dcterms:created xsi:type="dcterms:W3CDTF">2016-04-12T12:45:00Z</dcterms:created>
  <dcterms:modified xsi:type="dcterms:W3CDTF">2019-06-27T12:27:19Z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