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7" r:id="rId6"/>
    <p:sldId id="288" r:id="rId7"/>
    <p:sldId id="259" r:id="rId8"/>
    <p:sldId id="261" r:id="rId9"/>
    <p:sldId id="262" r:id="rId10"/>
    <p:sldId id="263" r:id="rId11"/>
    <p:sldId id="264" r:id="rId12"/>
    <p:sldId id="260" r:id="rId13"/>
    <p:sldId id="265" r:id="rId14"/>
    <p:sldId id="279" r:id="rId15"/>
    <p:sldId id="266" r:id="rId16"/>
    <p:sldId id="267" r:id="rId17"/>
    <p:sldId id="271" r:id="rId18"/>
    <p:sldId id="275" r:id="rId19"/>
    <p:sldId id="276" r:id="rId20"/>
    <p:sldId id="269" r:id="rId21"/>
    <p:sldId id="272" r:id="rId22"/>
    <p:sldId id="304" r:id="rId23"/>
    <p:sldId id="30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谣言单源定位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815340"/>
            <a:ext cx="10515600" cy="4351338"/>
          </a:xfrm>
        </p:spPr>
        <p:txBody>
          <a:bodyPr/>
          <a:p>
            <a:r>
              <a:rPr lang="zh-CN" altLang="en-US"/>
              <a:t>第二部分：</a:t>
            </a:r>
            <a:r>
              <a:rPr lang="zh-CN" altLang="en-US">
                <a:solidFill>
                  <a:srgbClr val="FF0000"/>
                </a:solidFill>
              </a:rPr>
              <a:t>先验概率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290" y="2129790"/>
            <a:ext cx="1919605" cy="9385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04895" y="2338070"/>
            <a:ext cx="702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= </a:t>
            </a:r>
            <a:r>
              <a:rPr lang="zh-CN" altLang="en-US" sz="2800" b="1"/>
              <a:t>覆盖率</a:t>
            </a:r>
            <a:r>
              <a:rPr lang="en-US" altLang="zh-CN" sz="2800" b="1">
                <a:solidFill>
                  <a:srgbClr val="FF0000"/>
                </a:solidFill>
              </a:rPr>
              <a:t>*</a:t>
            </a:r>
            <a:r>
              <a:rPr lang="en-US" altLang="zh-CN" sz="2800" b="1"/>
              <a:t>EPA</a:t>
            </a:r>
            <a:r>
              <a:rPr lang="zh-CN" altLang="en-US" sz="2800" b="1"/>
              <a:t>中心参数</a:t>
            </a:r>
            <a:endParaRPr lang="zh-CN" altLang="en-US" sz="2800" b="1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838575" y="2971800"/>
            <a:ext cx="552450" cy="704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391275" y="2952750"/>
            <a:ext cx="495300" cy="952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20" y="3847465"/>
            <a:ext cx="4585335" cy="11233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66265" y="6010910"/>
            <a:ext cx="8228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我所做的工作就是将覆盖率以及</a:t>
            </a:r>
            <a:r>
              <a:rPr lang="en-US" altLang="zh-CN" sz="2000" b="1"/>
              <a:t>EPA</a:t>
            </a:r>
            <a:r>
              <a:rPr lang="zh-CN" altLang="en-US" sz="2000" b="1"/>
              <a:t>中心参数（</a:t>
            </a:r>
            <a:r>
              <a:rPr lang="zh-CN" altLang="en-US" sz="2000" b="1">
                <a:solidFill>
                  <a:srgbClr val="FF0000"/>
                </a:solidFill>
              </a:rPr>
              <a:t>赋予权重</a:t>
            </a:r>
            <a:r>
              <a:rPr lang="zh-CN" altLang="en-US" sz="2000" b="1"/>
              <a:t>）加入，做了一个方法组合工作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0447655" y="4909185"/>
            <a:ext cx="269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我加入的公式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88600" y="4076700"/>
            <a:ext cx="1922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感染邻居权重之和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邻居点权重之和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10095230" y="4177665"/>
            <a:ext cx="380365" cy="4629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4543" y="3956050"/>
          <a:ext cx="3055620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0" imgH="342900" progId="Equation.KSEE3">
                  <p:embed/>
                </p:oleObj>
              </mc:Choice>
              <mc:Fallback>
                <p:oleObj name="" r:id="rId3" imgW="12700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4543" y="3956050"/>
                        <a:ext cx="3055620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042160" y="4808220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我加入的公式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853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覆盖率公式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623310" y="1638300"/>
            <a:ext cx="34290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4179570" y="2834640"/>
            <a:ext cx="972820" cy="319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52390" y="3154045"/>
            <a:ext cx="3793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</a:t>
            </a:r>
            <a:r>
              <a:rPr lang="zh-CN" altLang="en-US"/>
              <a:t>为这一层</a:t>
            </a:r>
            <a:r>
              <a:rPr lang="zh-CN" altLang="en-US">
                <a:solidFill>
                  <a:srgbClr val="FF0000"/>
                </a:solidFill>
              </a:rPr>
              <a:t>总节点</a:t>
            </a:r>
            <a:r>
              <a:rPr lang="zh-CN" altLang="en-US"/>
              <a:t>数目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99635" y="4012565"/>
            <a:ext cx="5648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直觉：假如以源点进行</a:t>
            </a:r>
            <a:r>
              <a:rPr lang="en-US" altLang="zh-CN"/>
              <a:t>BFS</a:t>
            </a:r>
            <a:r>
              <a:rPr lang="zh-CN" altLang="en-US"/>
              <a:t>树构建，离源点越近的树层，</a:t>
            </a:r>
            <a:r>
              <a:rPr lang="zh-CN" altLang="en-US">
                <a:solidFill>
                  <a:srgbClr val="FF0000"/>
                </a:solidFill>
              </a:rPr>
              <a:t>感染点所占比例越大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5795" y="2240280"/>
          <a:ext cx="3086735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342900" progId="Equation.KSEE3">
                  <p:embed/>
                </p:oleObj>
              </mc:Choice>
              <mc:Fallback>
                <p:oleObj name="" r:id="rId1" imgW="12827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5795" y="2240280"/>
                        <a:ext cx="3086735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46170" y="1059180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Iu</a:t>
            </a:r>
            <a:r>
              <a:rPr lang="zh-CN" altLang="en-US"/>
              <a:t>为这一层</a:t>
            </a:r>
            <a:r>
              <a:rPr lang="zh-CN" altLang="en-US">
                <a:solidFill>
                  <a:srgbClr val="FF0000"/>
                </a:solidFill>
              </a:rPr>
              <a:t>感染节点</a:t>
            </a:r>
            <a:r>
              <a:rPr lang="zh-CN" altLang="en-US"/>
              <a:t>数目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56510" y="4534535"/>
            <a:ext cx="291465" cy="2533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906010" y="2256155"/>
            <a:ext cx="1097280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32830" y="1936115"/>
            <a:ext cx="486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zh-CN" altLang="en-US"/>
              <a:t>为以该点为根</a:t>
            </a:r>
            <a:r>
              <a:rPr lang="zh-CN" altLang="en-US"/>
              <a:t>进行</a:t>
            </a:r>
            <a:r>
              <a:rPr lang="en-US" altLang="zh-CN"/>
              <a:t>BFS</a:t>
            </a:r>
            <a:r>
              <a:rPr lang="zh-CN" altLang="en-US"/>
              <a:t>树构建的</a:t>
            </a:r>
            <a:r>
              <a:rPr lang="zh-CN" altLang="en-US"/>
              <a:t>层数，某一层没有感染点，则停止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56510" y="422719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289810" y="3917315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02130" y="505269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356610" y="4993640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73070" y="4406265"/>
            <a:ext cx="266700" cy="22098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823210" y="483171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2289810" y="483171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73070" y="5214620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23160" y="5290185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973070" y="3917315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15" idx="4"/>
            <a:endCxn id="11" idx="0"/>
          </p:cNvCxnSpPr>
          <p:nvPr/>
        </p:nvCxnSpPr>
        <p:spPr>
          <a:xfrm>
            <a:off x="2689860" y="4448175"/>
            <a:ext cx="12700" cy="8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6" idx="3"/>
            <a:endCxn id="18" idx="7"/>
          </p:cNvCxnSpPr>
          <p:nvPr/>
        </p:nvCxnSpPr>
        <p:spPr>
          <a:xfrm flipH="1">
            <a:off x="2029460" y="5020310"/>
            <a:ext cx="299720" cy="64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3"/>
            <a:endCxn id="16" idx="7"/>
          </p:cNvCxnSpPr>
          <p:nvPr/>
        </p:nvCxnSpPr>
        <p:spPr>
          <a:xfrm flipH="1">
            <a:off x="2517140" y="4751070"/>
            <a:ext cx="81915" cy="113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5"/>
            <a:endCxn id="21" idx="0"/>
          </p:cNvCxnSpPr>
          <p:nvPr/>
        </p:nvCxnSpPr>
        <p:spPr>
          <a:xfrm>
            <a:off x="2805430" y="4751070"/>
            <a:ext cx="151130" cy="80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7" idx="5"/>
            <a:endCxn id="15" idx="1"/>
          </p:cNvCxnSpPr>
          <p:nvPr/>
        </p:nvCxnSpPr>
        <p:spPr>
          <a:xfrm>
            <a:off x="2517140" y="4105910"/>
            <a:ext cx="78740" cy="15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7"/>
            <a:endCxn id="24" idx="3"/>
          </p:cNvCxnSpPr>
          <p:nvPr/>
        </p:nvCxnSpPr>
        <p:spPr>
          <a:xfrm flipV="1">
            <a:off x="2783840" y="4105910"/>
            <a:ext cx="228600" cy="15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" idx="5"/>
            <a:endCxn id="20" idx="0"/>
          </p:cNvCxnSpPr>
          <p:nvPr/>
        </p:nvCxnSpPr>
        <p:spPr>
          <a:xfrm flipV="1">
            <a:off x="2783840" y="4406265"/>
            <a:ext cx="32258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6" idx="5"/>
            <a:endCxn id="23" idx="0"/>
          </p:cNvCxnSpPr>
          <p:nvPr/>
        </p:nvCxnSpPr>
        <p:spPr>
          <a:xfrm>
            <a:off x="2517140" y="5020310"/>
            <a:ext cx="39370" cy="269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4"/>
          </p:cNvCxnSpPr>
          <p:nvPr/>
        </p:nvCxnSpPr>
        <p:spPr>
          <a:xfrm>
            <a:off x="2956560" y="5052695"/>
            <a:ext cx="132080" cy="200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1" idx="5"/>
            <a:endCxn id="19" idx="1"/>
          </p:cNvCxnSpPr>
          <p:nvPr/>
        </p:nvCxnSpPr>
        <p:spPr>
          <a:xfrm>
            <a:off x="3050540" y="5020310"/>
            <a:ext cx="345440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35120" y="5140960"/>
            <a:ext cx="399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例子：</a:t>
            </a:r>
            <a:r>
              <a:rPr lang="en-US" altLang="zh-CN"/>
              <a:t>1</a:t>
            </a:r>
            <a:r>
              <a:rPr lang="zh-CN" altLang="en-US"/>
              <a:t>为源点的概率</a:t>
            </a:r>
            <a:r>
              <a:rPr lang="en-US" altLang="zh-CN"/>
              <a:t>&gt;2</a:t>
            </a:r>
            <a:r>
              <a:rPr lang="zh-CN" altLang="en-US"/>
              <a:t>点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475" y="923290"/>
            <a:ext cx="10515600" cy="4351338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</a:rPr>
              <a:t>EPA</a:t>
            </a:r>
            <a:r>
              <a:rPr lang="zh-CN" altLang="en-US">
                <a:solidFill>
                  <a:srgbClr val="FF0000"/>
                </a:solidFill>
              </a:rPr>
              <a:t>中心参数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9160" y="2460625"/>
            <a:ext cx="5599430" cy="1457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24320" y="1517015"/>
            <a:ext cx="4375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直觉：离真实源点</a:t>
            </a:r>
            <a:r>
              <a:rPr lang="zh-CN" altLang="en-US">
                <a:solidFill>
                  <a:srgbClr val="FF0000"/>
                </a:solidFill>
              </a:rPr>
              <a:t>越近</a:t>
            </a:r>
            <a:r>
              <a:rPr lang="zh-CN" altLang="en-US"/>
              <a:t>的区域，感染点越</a:t>
            </a:r>
            <a:r>
              <a:rPr lang="zh-CN" altLang="en-US">
                <a:solidFill>
                  <a:srgbClr val="FF0000"/>
                </a:solidFill>
              </a:rPr>
              <a:t>密集。那么以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zh-CN" altLang="en-US">
                <a:solidFill>
                  <a:srgbClr val="FF0000"/>
                </a:solidFill>
              </a:rPr>
              <a:t>根节点构建</a:t>
            </a:r>
            <a:r>
              <a:rPr lang="en-US" altLang="zh-CN">
                <a:solidFill>
                  <a:srgbClr val="FF0000"/>
                </a:solidFill>
              </a:rPr>
              <a:t>BFS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232525" y="3917950"/>
            <a:ext cx="15240" cy="611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60670" y="4805045"/>
            <a:ext cx="166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l</a:t>
            </a:r>
            <a:r>
              <a:rPr lang="zh-CN" altLang="en-US" sz="2000" b="1"/>
              <a:t>为传播层数</a:t>
            </a:r>
            <a:endParaRPr lang="zh-CN" altLang="en-US" sz="2000" b="1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026910" y="3978910"/>
            <a:ext cx="153035" cy="1453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33235" y="5508625"/>
            <a:ext cx="2000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V</a:t>
            </a:r>
            <a:r>
              <a:rPr lang="zh-CN" altLang="en-US" sz="2000" b="1"/>
              <a:t>为每一层的点</a:t>
            </a:r>
            <a:endParaRPr lang="zh-CN" altLang="en-US" sz="2000" b="1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7527925" y="3870960"/>
            <a:ext cx="2463800" cy="20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733790" y="4678680"/>
            <a:ext cx="2463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点覆盖率计算：</a:t>
            </a:r>
            <a:r>
              <a:rPr lang="en-US" altLang="zh-CN" b="1"/>
              <a:t>Iv</a:t>
            </a:r>
            <a:r>
              <a:rPr lang="zh-CN" altLang="en-US" b="1"/>
              <a:t>为被感染邻居点数目，</a:t>
            </a:r>
            <a:r>
              <a:rPr lang="en-US" altLang="zh-CN" b="1"/>
              <a:t>Ov</a:t>
            </a:r>
            <a:r>
              <a:rPr lang="zh-CN" altLang="en-US" b="1"/>
              <a:t>为邻居点数目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707120" y="4060190"/>
            <a:ext cx="544830" cy="547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" y="1993900"/>
            <a:ext cx="4577715" cy="3438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08590" y="2864485"/>
            <a:ext cx="1922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 sz="1600" b="1"/>
              <a:t>感染邻居权重之和</a:t>
            </a:r>
            <a:r>
              <a:rPr lang="zh-CN" altLang="en-US" sz="1600"/>
              <a:t>）</a:t>
            </a:r>
            <a:r>
              <a:rPr lang="en-US" altLang="zh-CN" sz="1600"/>
              <a:t>/</a:t>
            </a:r>
            <a:r>
              <a:rPr lang="zh-CN" altLang="en-US" sz="1600"/>
              <a:t>（</a:t>
            </a:r>
            <a:r>
              <a:rPr lang="zh-CN" altLang="en-US" sz="1400" b="1"/>
              <a:t>邻居点权重之和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5" name="乘号 4"/>
          <p:cNvSpPr/>
          <p:nvPr/>
        </p:nvSpPr>
        <p:spPr>
          <a:xfrm>
            <a:off x="9939655" y="3093720"/>
            <a:ext cx="380365" cy="4629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9580" y="4081145"/>
            <a:ext cx="1423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我加入的公式（赋予权重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  <a:p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8185"/>
            <a:ext cx="10515600" cy="4351338"/>
          </a:xfrm>
        </p:spPr>
        <p:txBody>
          <a:bodyPr/>
          <a:p>
            <a:r>
              <a:rPr lang="zh-CN" altLang="en-US"/>
              <a:t>为什么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赋予权重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2382520"/>
            <a:ext cx="3210560" cy="246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21275" y="1737360"/>
            <a:ext cx="581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直觉：某点</a:t>
            </a:r>
            <a:r>
              <a:rPr lang="en-US" altLang="zh-CN"/>
              <a:t>u</a:t>
            </a:r>
            <a:r>
              <a:rPr lang="zh-CN" altLang="en-US"/>
              <a:t>一阶邻域中，如果</a:t>
            </a:r>
            <a:r>
              <a:rPr lang="zh-CN" altLang="en-US">
                <a:solidFill>
                  <a:srgbClr val="FF0000"/>
                </a:solidFill>
              </a:rPr>
              <a:t>感染邻居感染概率小</a:t>
            </a:r>
            <a:r>
              <a:rPr lang="zh-CN" altLang="en-US"/>
              <a:t>。说明该</a:t>
            </a:r>
            <a:r>
              <a:rPr lang="en-US" altLang="zh-CN"/>
              <a:t>u</a:t>
            </a:r>
            <a:r>
              <a:rPr lang="zh-CN" altLang="en-US"/>
              <a:t>应该离源点较近。</a:t>
            </a:r>
            <a:r>
              <a:rPr lang="en-US" altLang="zh-CN"/>
              <a:t>u</a:t>
            </a:r>
            <a:r>
              <a:rPr lang="zh-CN" altLang="en-US"/>
              <a:t>有较多时间感染邻居点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4230" y="2682875"/>
          <a:ext cx="4627880" cy="96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01800" imgH="355600" progId="Equation.KSEE3">
                  <p:embed/>
                </p:oleObj>
              </mc:Choice>
              <mc:Fallback>
                <p:oleObj name="" r:id="rId2" imgW="17018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74230" y="2682875"/>
                        <a:ext cx="4627880" cy="967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75380" y="2844165"/>
            <a:ext cx="2200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感染邻居权重之和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（</a:t>
            </a:r>
            <a:r>
              <a:rPr lang="zh-CN" altLang="en-US" b="1">
                <a:sym typeface="+mn-ea"/>
              </a:rPr>
              <a:t>邻居点权重之和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7615" y="2781935"/>
            <a:ext cx="681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=</a:t>
            </a:r>
            <a:endParaRPr lang="en-US" altLang="zh-CN" sz="4400" b="1"/>
          </a:p>
        </p:txBody>
      </p:sp>
      <p:sp>
        <p:nvSpPr>
          <p:cNvPr id="9" name="文本框 8"/>
          <p:cNvSpPr txBox="1"/>
          <p:nvPr/>
        </p:nvSpPr>
        <p:spPr>
          <a:xfrm>
            <a:off x="4666615" y="5069840"/>
            <a:ext cx="5606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例子：比如点</a:t>
            </a:r>
            <a:r>
              <a:rPr lang="en-US" altLang="zh-CN"/>
              <a:t>2</a:t>
            </a:r>
            <a:r>
              <a:rPr lang="zh-CN" altLang="en-US"/>
              <a:t>和点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	P2= [</a:t>
            </a:r>
            <a:r>
              <a:rPr lang="zh-CN" altLang="en-US"/>
              <a:t>（</a:t>
            </a:r>
            <a:r>
              <a:rPr lang="en-US" altLang="zh-CN"/>
              <a:t>1-0.2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1-0.7</a:t>
            </a:r>
            <a:r>
              <a:rPr lang="zh-CN" altLang="en-US"/>
              <a:t>）</a:t>
            </a:r>
            <a:r>
              <a:rPr lang="en-US" altLang="zh-CN"/>
              <a:t>]</a:t>
            </a:r>
            <a:r>
              <a:rPr lang="en-US" altLang="zh-CN"/>
              <a:t>/[(1-0.2)+(1-0.9)+(1-0.5)+(1-0.7)] = 0.64</a:t>
            </a:r>
            <a:endParaRPr lang="en-US" altLang="zh-CN"/>
          </a:p>
          <a:p>
            <a:r>
              <a:rPr lang="en-US" altLang="zh-CN"/>
              <a:t>	P1 = [</a:t>
            </a:r>
            <a:r>
              <a:rPr lang="en-US" altLang="zh-CN">
                <a:sym typeface="+mn-ea"/>
              </a:rPr>
              <a:t>(1-0.7)</a:t>
            </a:r>
            <a:r>
              <a:rPr lang="en-US" altLang="zh-CN"/>
              <a:t>] /[</a:t>
            </a:r>
            <a:r>
              <a:rPr lang="en-US" altLang="zh-CN">
                <a:sym typeface="+mn-ea"/>
              </a:rPr>
              <a:t>(1-0.6)+(1-0.7)</a:t>
            </a:r>
            <a:r>
              <a:rPr lang="en-US" altLang="zh-CN"/>
              <a:t>] = 0.42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为源点概率</a:t>
            </a:r>
            <a:r>
              <a:rPr lang="en-US" altLang="zh-CN">
                <a:solidFill>
                  <a:srgbClr val="FF0000"/>
                </a:solidFill>
              </a:rPr>
              <a:t>&gt;1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651240" y="3388995"/>
            <a:ext cx="59690" cy="523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62595" y="4081145"/>
            <a:ext cx="250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权重（感染概率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0255"/>
            <a:ext cx="10515600" cy="5407025"/>
          </a:xfrm>
        </p:spPr>
        <p:txBody>
          <a:bodyPr/>
          <a:p>
            <a:r>
              <a:rPr lang="en-US" altLang="zh-CN"/>
              <a:t>4</a:t>
            </a:r>
            <a:r>
              <a:rPr lang="zh-CN" altLang="en-US"/>
              <a:t>实验验证</a:t>
            </a:r>
            <a:endParaRPr lang="zh-CN" altLang="en-US"/>
          </a:p>
          <a:p>
            <a:pPr lvl="1"/>
            <a:r>
              <a:rPr lang="en-US" altLang="zh-CN" b="1"/>
              <a:t>4.1 baseline</a:t>
            </a:r>
            <a:endParaRPr lang="en-US" altLang="zh-CN" b="1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包括</a:t>
            </a:r>
            <a:r>
              <a:rPr lang="en-US" altLang="zh-CN"/>
              <a:t>2018</a:t>
            </a:r>
            <a:r>
              <a:rPr lang="zh-CN" altLang="en-US"/>
              <a:t>最大后验</a:t>
            </a:r>
            <a:r>
              <a:rPr lang="en-US" altLang="zh-CN"/>
              <a:t>(MPE)</a:t>
            </a:r>
            <a:r>
              <a:rPr lang="zh-CN" altLang="en-US"/>
              <a:t>，</a:t>
            </a:r>
            <a:r>
              <a:rPr lang="en-US" altLang="zh-CN"/>
              <a:t>2019</a:t>
            </a:r>
            <a:r>
              <a:rPr lang="zh-CN" altLang="en-US"/>
              <a:t>覆盖率（</a:t>
            </a:r>
            <a:r>
              <a:rPr lang="en-US" altLang="zh-CN"/>
              <a:t>EPA+</a:t>
            </a:r>
            <a:r>
              <a:rPr lang="zh-CN" altLang="en-US"/>
              <a:t>）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 b="1"/>
              <a:t>4.2     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/>
              <a:t>种评价标准</a:t>
            </a:r>
            <a:endParaRPr lang="zh-CN" altLang="en-US" b="1"/>
          </a:p>
          <a:p>
            <a:pPr marL="914400" lvl="2" indent="0"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准确率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890" y="2729230"/>
            <a:ext cx="2929255" cy="995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0215" y="2862580"/>
            <a:ext cx="422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MT</a:t>
            </a:r>
            <a:r>
              <a:rPr lang="zh-CN" altLang="en-US"/>
              <a:t>为正确定位，</a:t>
            </a:r>
            <a:r>
              <a:rPr lang="en-US" altLang="zh-CN"/>
              <a:t>M</a:t>
            </a:r>
            <a:r>
              <a:rPr lang="zh-CN" altLang="en-US"/>
              <a:t>为实验总数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1295" y="3869690"/>
            <a:ext cx="342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拓扑</a:t>
            </a:r>
            <a:r>
              <a:rPr lang="zh-CN" altLang="en-US">
                <a:sym typeface="+mn-ea"/>
              </a:rPr>
              <a:t>距离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8645" y="4380865"/>
            <a:ext cx="426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所找到点跟真实源点</a:t>
            </a:r>
            <a:r>
              <a:rPr lang="zh-CN" altLang="en-US">
                <a:solidFill>
                  <a:srgbClr val="FF0000"/>
                </a:solidFill>
              </a:rPr>
              <a:t>拓扑</a:t>
            </a:r>
            <a:r>
              <a:rPr lang="zh-CN" altLang="en-US"/>
              <a:t>距离。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41295" y="5062220"/>
            <a:ext cx="395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  </a:t>
            </a:r>
            <a:r>
              <a:rPr lang="zh-CN" altLang="en-US">
                <a:solidFill>
                  <a:srgbClr val="FF0000"/>
                </a:solidFill>
              </a:rPr>
              <a:t>排名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5692140"/>
            <a:ext cx="3973830" cy="7467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43800" y="5681980"/>
            <a:ext cx="409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真实源点在算法所给出节点分数中排名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915"/>
            <a:ext cx="10515600" cy="5587365"/>
          </a:xfrm>
        </p:spPr>
        <p:txBody>
          <a:bodyPr/>
          <a:p>
            <a:r>
              <a:rPr lang="en-US" altLang="zh-CN"/>
              <a:t>4.3 </a:t>
            </a:r>
            <a:r>
              <a:rPr lang="zh-CN" altLang="en-US"/>
              <a:t>实验（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数据集</a:t>
            </a:r>
            <a:r>
              <a:rPr lang="en-US" altLang="zh-CN"/>
              <a:t>1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</a:rPr>
              <a:t>ca-astroph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17903</a:t>
            </a:r>
            <a:r>
              <a:rPr lang="zh-CN" altLang="en-US">
                <a:solidFill>
                  <a:srgbClr val="FF0000"/>
                </a:solidFill>
              </a:rPr>
              <a:t>点）</a:t>
            </a:r>
            <a:r>
              <a:rPr lang="zh-CN" altLang="en-US"/>
              <a:t>，分别取感染不同节点数目的传播子图进行实验。（感染点数目较少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61347" y="2072005"/>
          <a:ext cx="10076180" cy="357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45"/>
                <a:gridCol w="2519045"/>
                <a:gridCol w="2519045"/>
                <a:gridCol w="251904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准确率（越高越好）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0.56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9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0.28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0.32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0.32</a:t>
                      </a:r>
                      <a:endParaRPr lang="en-US" altLang="zh-CN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0.25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454785" y="449580"/>
          <a:ext cx="10001885" cy="301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130"/>
                <a:gridCol w="2521585"/>
                <a:gridCol w="2521585"/>
                <a:gridCol w="252158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拓扑距离（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0.48</a:t>
                      </a:r>
                      <a:endParaRPr lang="en-US" altLang="zh-CN" b="1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0.58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0.79</a:t>
                      </a:r>
                      <a:endParaRPr lang="en-US" altLang="zh-CN" b="1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0.83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0.92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458595" y="3703955"/>
          <a:ext cx="996696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740"/>
                <a:gridCol w="2491740"/>
                <a:gridCol w="2491740"/>
                <a:gridCol w="249174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rank</a:t>
                      </a:r>
                      <a:r>
                        <a:rPr lang="zh-CN" altLang="en-US"/>
                        <a:t>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0.17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0.16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0.14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0.11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0.14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0.13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915"/>
            <a:ext cx="10515600" cy="5587365"/>
          </a:xfrm>
        </p:spPr>
        <p:txBody>
          <a:bodyPr/>
          <a:p>
            <a:r>
              <a:rPr lang="en-US" altLang="zh-CN"/>
              <a:t>4.3 </a:t>
            </a:r>
            <a:r>
              <a:rPr lang="zh-CN" altLang="en-US"/>
              <a:t>实验（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数据集</a:t>
            </a:r>
            <a:r>
              <a:rPr lang="en-US" altLang="zh-CN"/>
              <a:t>2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power-grid(4941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点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/>
              <a:t>，分别取感染不同节点数目的传播子图进行实验。（感染点数目较少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61347" y="2072005"/>
          <a:ext cx="10076180" cy="357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45"/>
                <a:gridCol w="2519045"/>
                <a:gridCol w="2519045"/>
                <a:gridCol w="251904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准确率（越高越好）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0.37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9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0.23</a:t>
                      </a:r>
                      <a:endParaRPr lang="en-US" altLang="zh-CN" b="1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0.18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0.16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454785" y="449580"/>
          <a:ext cx="10001885" cy="301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130"/>
                <a:gridCol w="2521585"/>
                <a:gridCol w="2521585"/>
                <a:gridCol w="252158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拓扑距离（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1.01</a:t>
                      </a:r>
                      <a:endParaRPr lang="en-US" altLang="zh-CN" b="0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1.13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1.57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1.77</a:t>
                      </a:r>
                      <a:endParaRPr lang="en-US" altLang="zh-CN" b="0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1.87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2.18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458595" y="3703955"/>
          <a:ext cx="996696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740"/>
                <a:gridCol w="2491740"/>
                <a:gridCol w="2491740"/>
                <a:gridCol w="249174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rank</a:t>
                      </a:r>
                      <a:r>
                        <a:rPr lang="zh-CN" altLang="en-US"/>
                        <a:t>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0.27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0.21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0.22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0.17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915"/>
            <a:ext cx="10515600" cy="5587365"/>
          </a:xfrm>
        </p:spPr>
        <p:txBody>
          <a:bodyPr/>
          <a:p>
            <a:r>
              <a:rPr lang="en-US" altLang="zh-CN"/>
              <a:t>4.3 </a:t>
            </a:r>
            <a:r>
              <a:rPr lang="zh-CN" altLang="en-US"/>
              <a:t>实验（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数据集</a:t>
            </a:r>
            <a:r>
              <a:rPr lang="en-US" altLang="zh-CN"/>
              <a:t>2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</a:rPr>
              <a:t>power-grid(4941</a:t>
            </a:r>
            <a:r>
              <a:rPr lang="zh-CN" altLang="en-US">
                <a:solidFill>
                  <a:srgbClr val="FF0000"/>
                </a:solidFill>
              </a:rPr>
              <a:t>点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，随机选择点遵循</a:t>
            </a:r>
            <a:r>
              <a:rPr lang="en-US" altLang="zh-CN">
                <a:solidFill>
                  <a:srgbClr val="FF0000"/>
                </a:solidFill>
              </a:rPr>
              <a:t>SI</a:t>
            </a:r>
            <a:r>
              <a:rPr lang="zh-CN" altLang="en-US">
                <a:solidFill>
                  <a:srgbClr val="FF0000"/>
                </a:solidFill>
              </a:rPr>
              <a:t>模型传播</a:t>
            </a:r>
            <a:r>
              <a:rPr lang="zh-CN" altLang="en-US"/>
              <a:t>。分别取感染不同节点数目的传播子图进行实验。（感染点数量多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73505" y="2300605"/>
          <a:ext cx="10138410" cy="289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85"/>
                <a:gridCol w="2555240"/>
                <a:gridCol w="2555875"/>
                <a:gridCol w="2556510"/>
              </a:tblGrid>
              <a:tr h="598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准确率（</a:t>
                      </a:r>
                      <a:r>
                        <a:rPr lang="zh-CN" altLang="en-US" sz="1400"/>
                        <a:t>越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zh-CN" altLang="en-US" sz="1400"/>
                        <a:t>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0.03</a:t>
                      </a:r>
                      <a:endParaRPr lang="en-US" altLang="zh-CN" b="1"/>
                    </a:p>
                  </a:txBody>
                  <a:tcPr/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0.03</a:t>
                      </a:r>
                      <a:endParaRPr lang="en-US" altLang="zh-CN" b="0"/>
                    </a:p>
                  </a:txBody>
                  <a:tcPr/>
                </a:tc>
              </a:tr>
              <a:tr h="574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</a:t>
                      </a:r>
                      <a:endParaRPr lang="en-US" altLang="zh-CN"/>
                    </a:p>
                  </a:txBody>
                  <a:tcPr/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1 </a:t>
            </a:r>
            <a:r>
              <a:rPr lang="zh-CN" altLang="en-US" sz="4000"/>
              <a:t>预备知识</a:t>
            </a:r>
            <a:endParaRPr lang="zh-CN" altLang="en-US" sz="4000"/>
          </a:p>
          <a:p>
            <a:r>
              <a:rPr lang="en-US" altLang="zh-CN" sz="4000"/>
              <a:t>2 </a:t>
            </a:r>
            <a:r>
              <a:rPr lang="zh-CN" altLang="en-US" sz="4000"/>
              <a:t>问题定义</a:t>
            </a:r>
            <a:endParaRPr lang="zh-CN" altLang="en-US" sz="4000"/>
          </a:p>
          <a:p>
            <a:r>
              <a:rPr lang="en-US" altLang="zh-CN" sz="4000"/>
              <a:t>3 </a:t>
            </a:r>
            <a:r>
              <a:rPr lang="zh-CN" altLang="en-US" sz="4000"/>
              <a:t>提出方法</a:t>
            </a:r>
            <a:endParaRPr lang="zh-CN" altLang="en-US" sz="4000"/>
          </a:p>
          <a:p>
            <a:r>
              <a:rPr lang="en-US" altLang="zh-CN" sz="4000"/>
              <a:t>4 </a:t>
            </a:r>
            <a:r>
              <a:rPr lang="zh-CN" altLang="en-US" sz="4000"/>
              <a:t>实验验证</a:t>
            </a:r>
            <a:endParaRPr lang="zh-CN" alt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276350" y="231775"/>
          <a:ext cx="10003155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130"/>
                <a:gridCol w="2522220"/>
                <a:gridCol w="2521585"/>
                <a:gridCol w="2522220"/>
              </a:tblGrid>
              <a:tr h="4540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拓扑距离（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3.55</a:t>
                      </a:r>
                      <a:endParaRPr lang="en-US" altLang="zh-CN" b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3.5</a:t>
                      </a:r>
                      <a:endParaRPr lang="en-US" altLang="zh-CN" b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4.44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7.52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276350" y="3397250"/>
          <a:ext cx="10002520" cy="224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630"/>
                <a:gridCol w="2500630"/>
                <a:gridCol w="2500630"/>
                <a:gridCol w="2500630"/>
              </a:tblGrid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rank</a:t>
                      </a:r>
                      <a:r>
                        <a:rPr lang="zh-CN" altLang="en-US"/>
                        <a:t>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0.20</a:t>
                      </a:r>
                      <a:endParaRPr lang="en-US" altLang="zh-CN" b="1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0.17</a:t>
                      </a:r>
                      <a:endParaRPr lang="en-US" altLang="zh-CN" b="1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0.24</a:t>
                      </a:r>
                      <a:endParaRPr lang="en-US" altLang="zh-CN" b="1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0.49</a:t>
                      </a:r>
                      <a:endParaRPr lang="en-US" altLang="zh-CN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62835" y="6454140"/>
            <a:ext cx="733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当数据集</a:t>
            </a:r>
            <a:r>
              <a:rPr lang="zh-CN" altLang="en-US">
                <a:solidFill>
                  <a:srgbClr val="FF0000"/>
                </a:solidFill>
              </a:rPr>
              <a:t>传播点数变多</a:t>
            </a:r>
            <a:r>
              <a:rPr lang="zh-CN" altLang="en-US"/>
              <a:t>的时候，我们的方法</a:t>
            </a:r>
            <a:r>
              <a:rPr lang="zh-CN" altLang="en-US" b="1">
                <a:solidFill>
                  <a:srgbClr val="FF0000"/>
                </a:solidFill>
              </a:rPr>
              <a:t>只能在</a:t>
            </a:r>
            <a:r>
              <a:rPr lang="en-US" altLang="zh-CN" b="1">
                <a:solidFill>
                  <a:srgbClr val="FF0000"/>
                </a:solidFill>
              </a:rPr>
              <a:t>rank</a:t>
            </a:r>
            <a:r>
              <a:rPr lang="zh-CN" altLang="en-US" b="1">
                <a:solidFill>
                  <a:srgbClr val="FF0000"/>
                </a:solidFill>
              </a:rPr>
              <a:t>指标</a:t>
            </a:r>
            <a:r>
              <a:rPr lang="zh-CN" altLang="en-US"/>
              <a:t>上超越。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比较</a:t>
            </a:r>
            <a:r>
              <a:rPr lang="en-US" altLang="zh-CN"/>
              <a:t>epa</a:t>
            </a:r>
            <a:r>
              <a:rPr lang="zh-CN" altLang="en-US"/>
              <a:t>以及</a:t>
            </a:r>
            <a:r>
              <a:rPr lang="en-US" altLang="zh-CN"/>
              <a:t>coverage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87955" y="3591560"/>
            <a:ext cx="309245" cy="292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0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40710" y="3591560"/>
            <a:ext cx="309245" cy="292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32200" y="3591560"/>
            <a:ext cx="309245" cy="292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69410" y="3591560"/>
            <a:ext cx="309245" cy="292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34560" y="3591560"/>
            <a:ext cx="309245" cy="292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34560" y="4149090"/>
            <a:ext cx="309245" cy="293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/>
          </a:p>
        </p:txBody>
      </p:sp>
      <p:sp>
        <p:nvSpPr>
          <p:cNvPr id="10" name="椭圆 9"/>
          <p:cNvSpPr/>
          <p:nvPr/>
        </p:nvSpPr>
        <p:spPr>
          <a:xfrm>
            <a:off x="4734560" y="3084830"/>
            <a:ext cx="309245" cy="292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6"/>
            <a:endCxn id="5" idx="2"/>
          </p:cNvCxnSpPr>
          <p:nvPr/>
        </p:nvCxnSpPr>
        <p:spPr>
          <a:xfrm>
            <a:off x="2997200" y="3738245"/>
            <a:ext cx="143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49955" y="3738245"/>
            <a:ext cx="182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3941445" y="3738245"/>
            <a:ext cx="227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6"/>
            <a:endCxn id="8" idx="2"/>
          </p:cNvCxnSpPr>
          <p:nvPr/>
        </p:nvCxnSpPr>
        <p:spPr>
          <a:xfrm>
            <a:off x="4478655" y="3738245"/>
            <a:ext cx="255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4"/>
          </p:cNvCxnSpPr>
          <p:nvPr/>
        </p:nvCxnSpPr>
        <p:spPr>
          <a:xfrm>
            <a:off x="4889500" y="3884295"/>
            <a:ext cx="7620" cy="262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4"/>
            <a:endCxn id="8" idx="0"/>
          </p:cNvCxnSpPr>
          <p:nvPr/>
        </p:nvCxnSpPr>
        <p:spPr>
          <a:xfrm>
            <a:off x="4889500" y="3377565"/>
            <a:ext cx="0" cy="213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169410" y="3084830"/>
            <a:ext cx="309245" cy="292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169410" y="4149090"/>
            <a:ext cx="309245" cy="292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32200" y="3084830"/>
            <a:ext cx="309245" cy="292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632200" y="4149090"/>
            <a:ext cx="309245" cy="2927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8" idx="4"/>
            <a:endCxn id="7" idx="0"/>
          </p:cNvCxnSpPr>
          <p:nvPr/>
        </p:nvCxnSpPr>
        <p:spPr>
          <a:xfrm>
            <a:off x="4324350" y="3377565"/>
            <a:ext cx="0" cy="213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1" idx="4"/>
            <a:endCxn id="6" idx="0"/>
          </p:cNvCxnSpPr>
          <p:nvPr/>
        </p:nvCxnSpPr>
        <p:spPr>
          <a:xfrm>
            <a:off x="3787140" y="3377565"/>
            <a:ext cx="0" cy="213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58360" y="4110990"/>
            <a:ext cx="48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25" name="直接连接符 24"/>
          <p:cNvCxnSpPr>
            <a:stCxn id="7" idx="4"/>
            <a:endCxn id="20" idx="0"/>
          </p:cNvCxnSpPr>
          <p:nvPr/>
        </p:nvCxnSpPr>
        <p:spPr>
          <a:xfrm>
            <a:off x="4324350" y="3884295"/>
            <a:ext cx="0" cy="264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4"/>
            <a:endCxn id="22" idx="0"/>
          </p:cNvCxnSpPr>
          <p:nvPr/>
        </p:nvCxnSpPr>
        <p:spPr>
          <a:xfrm>
            <a:off x="3787140" y="3884295"/>
            <a:ext cx="0" cy="264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340985" y="3591560"/>
            <a:ext cx="309245" cy="2927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8" idx="6"/>
            <a:endCxn id="30" idx="2"/>
          </p:cNvCxnSpPr>
          <p:nvPr/>
        </p:nvCxnSpPr>
        <p:spPr>
          <a:xfrm>
            <a:off x="5043805" y="3738245"/>
            <a:ext cx="2971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90185" y="3533775"/>
            <a:ext cx="46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稀疏化图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预备知识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1925"/>
            <a:ext cx="8538845" cy="1715770"/>
          </a:xfrm>
        </p:spPr>
        <p:txBody>
          <a:bodyPr>
            <a:normAutofit lnSpcReduction="10000"/>
          </a:bodyPr>
          <a:p>
            <a:r>
              <a:rPr lang="en-US" altLang="zh-CN"/>
              <a:t>1.1 </a:t>
            </a:r>
            <a:r>
              <a:rPr lang="zh-CN" altLang="en-US"/>
              <a:t>传播模型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单源谣言遵循</a:t>
            </a:r>
            <a:r>
              <a:rPr lang="en-US" altLang="zh-CN"/>
              <a:t>SI</a:t>
            </a:r>
            <a:r>
              <a:rPr lang="zh-CN" altLang="en-US"/>
              <a:t>模型在一个边</a:t>
            </a:r>
            <a:r>
              <a:rPr lang="zh-CN" altLang="en-US"/>
              <a:t>权重（感染概率不一</a:t>
            </a:r>
            <a:r>
              <a:rPr lang="zh-CN" altLang="en-US"/>
              <a:t>）的一般图上传播。在传播过程的某个时间刻</a:t>
            </a:r>
            <a:r>
              <a:rPr lang="en-US" altLang="zh-CN"/>
              <a:t>t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未知</a:t>
            </a:r>
            <a:r>
              <a:rPr lang="zh-CN" altLang="en-US"/>
              <a:t>），我们获取</a:t>
            </a:r>
            <a:r>
              <a:rPr lang="zh-CN" altLang="en-US">
                <a:solidFill>
                  <a:srgbClr val="FF0000"/>
                </a:solidFill>
              </a:rPr>
              <a:t>快照</a:t>
            </a:r>
            <a:r>
              <a:rPr lang="zh-CN" altLang="en-US"/>
              <a:t>，需要确定源点在哪里。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59660" y="395287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72005" y="439674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14650" y="412877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49830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04745" y="481012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14650" y="447103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24480" y="498602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78660" y="410273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37790" y="365188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7" idx="0"/>
            <a:endCxn id="4" idx="4"/>
          </p:cNvCxnSpPr>
          <p:nvPr/>
        </p:nvCxnSpPr>
        <p:spPr>
          <a:xfrm flipH="1" flipV="1">
            <a:off x="2453005" y="4128770"/>
            <a:ext cx="90170" cy="26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6"/>
            <a:endCxn id="6" idx="5"/>
          </p:cNvCxnSpPr>
          <p:nvPr/>
        </p:nvCxnSpPr>
        <p:spPr>
          <a:xfrm flipH="1" flipV="1">
            <a:off x="307403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7"/>
            <a:endCxn id="7" idx="4"/>
          </p:cNvCxnSpPr>
          <p:nvPr/>
        </p:nvCxnSpPr>
        <p:spPr>
          <a:xfrm flipH="1" flipV="1">
            <a:off x="2543175" y="4572635"/>
            <a:ext cx="20955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2519680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3"/>
            <a:endCxn id="5" idx="0"/>
          </p:cNvCxnSpPr>
          <p:nvPr/>
        </p:nvCxnSpPr>
        <p:spPr>
          <a:xfrm flipH="1" flipV="1">
            <a:off x="2165350" y="4396740"/>
            <a:ext cx="311785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4"/>
            <a:endCxn id="4" idx="0"/>
          </p:cNvCxnSpPr>
          <p:nvPr/>
        </p:nvCxnSpPr>
        <p:spPr>
          <a:xfrm flipH="1">
            <a:off x="245300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1"/>
            <a:endCxn id="7" idx="6"/>
          </p:cNvCxnSpPr>
          <p:nvPr/>
        </p:nvCxnSpPr>
        <p:spPr>
          <a:xfrm flipH="1" flipV="1">
            <a:off x="2636520" y="4485005"/>
            <a:ext cx="305435" cy="12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4"/>
            <a:endCxn id="8" idx="6"/>
          </p:cNvCxnSpPr>
          <p:nvPr/>
        </p:nvCxnSpPr>
        <p:spPr>
          <a:xfrm flipH="1" flipV="1">
            <a:off x="259143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5"/>
          </p:cNvCxnSpPr>
          <p:nvPr/>
        </p:nvCxnSpPr>
        <p:spPr>
          <a:xfrm flipV="1">
            <a:off x="213804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27558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87925" y="439674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830570" y="412877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365750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32066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83057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740400" y="498602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894580" y="410273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553710" y="365188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31" idx="0"/>
            <a:endCxn id="28" idx="4"/>
          </p:cNvCxnSpPr>
          <p:nvPr/>
        </p:nvCxnSpPr>
        <p:spPr>
          <a:xfrm flipH="1" flipV="1">
            <a:off x="5368925" y="4128770"/>
            <a:ext cx="90170" cy="26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3" idx="6"/>
            <a:endCxn id="30" idx="5"/>
          </p:cNvCxnSpPr>
          <p:nvPr/>
        </p:nvCxnSpPr>
        <p:spPr>
          <a:xfrm flipH="1" flipV="1">
            <a:off x="598995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" idx="7"/>
            <a:endCxn id="31" idx="4"/>
          </p:cNvCxnSpPr>
          <p:nvPr/>
        </p:nvCxnSpPr>
        <p:spPr>
          <a:xfrm flipH="1" flipV="1">
            <a:off x="5459095" y="4572635"/>
            <a:ext cx="20955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0" idx="3"/>
            <a:endCxn id="28" idx="5"/>
          </p:cNvCxnSpPr>
          <p:nvPr/>
        </p:nvCxnSpPr>
        <p:spPr>
          <a:xfrm flipH="1" flipV="1">
            <a:off x="543496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3"/>
            <a:endCxn id="29" idx="0"/>
          </p:cNvCxnSpPr>
          <p:nvPr/>
        </p:nvCxnSpPr>
        <p:spPr>
          <a:xfrm flipH="1" flipV="1">
            <a:off x="5081270" y="4396740"/>
            <a:ext cx="311785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6" idx="4"/>
            <a:endCxn id="28" idx="0"/>
          </p:cNvCxnSpPr>
          <p:nvPr/>
        </p:nvCxnSpPr>
        <p:spPr>
          <a:xfrm flipH="1">
            <a:off x="536892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1"/>
            <a:endCxn id="31" idx="6"/>
          </p:cNvCxnSpPr>
          <p:nvPr/>
        </p:nvCxnSpPr>
        <p:spPr>
          <a:xfrm flipH="1" flipV="1">
            <a:off x="5552440" y="4485005"/>
            <a:ext cx="305435" cy="12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4"/>
            <a:endCxn id="32" idx="6"/>
          </p:cNvCxnSpPr>
          <p:nvPr/>
        </p:nvCxnSpPr>
        <p:spPr>
          <a:xfrm flipH="1" flipV="1">
            <a:off x="550735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5" idx="5"/>
          </p:cNvCxnSpPr>
          <p:nvPr/>
        </p:nvCxnSpPr>
        <p:spPr>
          <a:xfrm flipV="1">
            <a:off x="505396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810006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812405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655050" y="412877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190230" y="43840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14514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65505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564880" y="498602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719060" y="41027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378190" y="365188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9" idx="0"/>
            <a:endCxn id="46" idx="4"/>
          </p:cNvCxnSpPr>
          <p:nvPr/>
        </p:nvCxnSpPr>
        <p:spPr>
          <a:xfrm flipH="1" flipV="1">
            <a:off x="8193405" y="4128770"/>
            <a:ext cx="90170" cy="255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1" idx="6"/>
            <a:endCxn id="48" idx="5"/>
          </p:cNvCxnSpPr>
          <p:nvPr/>
        </p:nvCxnSpPr>
        <p:spPr>
          <a:xfrm flipH="1" flipV="1">
            <a:off x="881443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7"/>
            <a:endCxn id="49" idx="4"/>
          </p:cNvCxnSpPr>
          <p:nvPr/>
        </p:nvCxnSpPr>
        <p:spPr>
          <a:xfrm flipH="1" flipV="1">
            <a:off x="8283575" y="4559935"/>
            <a:ext cx="20955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3"/>
            <a:endCxn id="46" idx="5"/>
          </p:cNvCxnSpPr>
          <p:nvPr/>
        </p:nvCxnSpPr>
        <p:spPr>
          <a:xfrm flipH="1" flipV="1">
            <a:off x="825944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9" idx="3"/>
            <a:endCxn id="47" idx="0"/>
          </p:cNvCxnSpPr>
          <p:nvPr/>
        </p:nvCxnSpPr>
        <p:spPr>
          <a:xfrm flipH="1" flipV="1">
            <a:off x="7905750" y="439674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4"/>
            <a:endCxn id="46" idx="0"/>
          </p:cNvCxnSpPr>
          <p:nvPr/>
        </p:nvCxnSpPr>
        <p:spPr>
          <a:xfrm flipH="1">
            <a:off x="819340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1" idx="1"/>
            <a:endCxn id="49" idx="6"/>
          </p:cNvCxnSpPr>
          <p:nvPr/>
        </p:nvCxnSpPr>
        <p:spPr>
          <a:xfrm flipH="1" flipV="1">
            <a:off x="8376920" y="4472305"/>
            <a:ext cx="305435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2" idx="4"/>
            <a:endCxn id="50" idx="6"/>
          </p:cNvCxnSpPr>
          <p:nvPr/>
        </p:nvCxnSpPr>
        <p:spPr>
          <a:xfrm flipH="1" flipV="1">
            <a:off x="833183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3" idx="5"/>
          </p:cNvCxnSpPr>
          <p:nvPr/>
        </p:nvCxnSpPr>
        <p:spPr>
          <a:xfrm flipV="1">
            <a:off x="787844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3327400" y="4489450"/>
            <a:ext cx="12192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6350000" y="4464050"/>
            <a:ext cx="11176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04745" y="541655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t=1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5365750" y="5416550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t=2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8286750" y="5416550"/>
            <a:ext cx="1206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t=3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98420" y="403860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0.2</a:t>
            </a:r>
            <a:endParaRPr lang="en-US" altLang="zh-CN" sz="800" b="1"/>
          </a:p>
        </p:txBody>
      </p:sp>
      <p:sp>
        <p:nvSpPr>
          <p:cNvPr id="14" name="文本框 13"/>
          <p:cNvSpPr txBox="1"/>
          <p:nvPr/>
        </p:nvSpPr>
        <p:spPr>
          <a:xfrm>
            <a:off x="2164715" y="449707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0.3</a:t>
            </a:r>
            <a:endParaRPr lang="en-US" altLang="zh-CN" sz="800" b="1"/>
          </a:p>
        </p:txBody>
      </p:sp>
      <p:sp>
        <p:nvSpPr>
          <p:cNvPr id="15" name="文本框 14"/>
          <p:cNvSpPr txBox="1"/>
          <p:nvPr/>
        </p:nvSpPr>
        <p:spPr>
          <a:xfrm>
            <a:off x="2519680" y="489839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0.4</a:t>
            </a:r>
            <a:endParaRPr lang="en-US" altLang="zh-CN" sz="800" b="1"/>
          </a:p>
        </p:txBody>
      </p:sp>
      <p:sp>
        <p:nvSpPr>
          <p:cNvPr id="16" name="文本框 15"/>
          <p:cNvSpPr txBox="1"/>
          <p:nvPr/>
        </p:nvSpPr>
        <p:spPr>
          <a:xfrm>
            <a:off x="2598420" y="4345305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0.5</a:t>
            </a:r>
            <a:endParaRPr lang="en-US" altLang="zh-CN" sz="800" b="1"/>
          </a:p>
        </p:txBody>
      </p:sp>
      <p:sp>
        <p:nvSpPr>
          <p:cNvPr id="17" name="文本框 16"/>
          <p:cNvSpPr txBox="1"/>
          <p:nvPr/>
        </p:nvSpPr>
        <p:spPr>
          <a:xfrm>
            <a:off x="2453005" y="459740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0.8</a:t>
            </a:r>
            <a:endParaRPr lang="en-US" altLang="zh-CN" sz="800" b="1"/>
          </a:p>
        </p:txBody>
      </p:sp>
      <p:sp>
        <p:nvSpPr>
          <p:cNvPr id="18" name="文本框 17"/>
          <p:cNvSpPr txBox="1"/>
          <p:nvPr/>
        </p:nvSpPr>
        <p:spPr>
          <a:xfrm>
            <a:off x="2519680" y="378333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0.9</a:t>
            </a:r>
            <a:endParaRPr lang="en-US" altLang="zh-CN" sz="800" b="1"/>
          </a:p>
        </p:txBody>
      </p:sp>
      <p:sp>
        <p:nvSpPr>
          <p:cNvPr id="69" name="文本框 68"/>
          <p:cNvSpPr txBox="1"/>
          <p:nvPr/>
        </p:nvSpPr>
        <p:spPr>
          <a:xfrm>
            <a:off x="2130425" y="409067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1.0</a:t>
            </a:r>
            <a:endParaRPr lang="en-US" altLang="zh-CN" sz="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V="1">
            <a:off x="838200" y="1155065"/>
            <a:ext cx="6763385" cy="670560"/>
          </a:xfrm>
        </p:spPr>
        <p:txBody>
          <a:bodyPr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6431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176655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019300" y="412877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554480" y="43840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50939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01930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9130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83310" y="41027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742440" y="3651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9" idx="0"/>
            <a:endCxn id="46" idx="4"/>
          </p:cNvCxnSpPr>
          <p:nvPr/>
        </p:nvCxnSpPr>
        <p:spPr>
          <a:xfrm flipH="1" flipV="1">
            <a:off x="1543685" y="4128770"/>
            <a:ext cx="90170" cy="255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1" idx="6"/>
            <a:endCxn id="48" idx="5"/>
          </p:cNvCxnSpPr>
          <p:nvPr/>
        </p:nvCxnSpPr>
        <p:spPr>
          <a:xfrm flipH="1" flipV="1">
            <a:off x="216471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7"/>
            <a:endCxn id="49" idx="4"/>
          </p:cNvCxnSpPr>
          <p:nvPr/>
        </p:nvCxnSpPr>
        <p:spPr>
          <a:xfrm flipH="1" flipV="1">
            <a:off x="1633855" y="4559935"/>
            <a:ext cx="20955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3"/>
            <a:endCxn id="46" idx="5"/>
          </p:cNvCxnSpPr>
          <p:nvPr/>
        </p:nvCxnSpPr>
        <p:spPr>
          <a:xfrm flipH="1" flipV="1">
            <a:off x="160972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9" idx="3"/>
            <a:endCxn id="47" idx="0"/>
          </p:cNvCxnSpPr>
          <p:nvPr/>
        </p:nvCxnSpPr>
        <p:spPr>
          <a:xfrm flipH="1" flipV="1">
            <a:off x="1256030" y="439674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4"/>
            <a:endCxn id="46" idx="0"/>
          </p:cNvCxnSpPr>
          <p:nvPr/>
        </p:nvCxnSpPr>
        <p:spPr>
          <a:xfrm flipH="1">
            <a:off x="154368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1" idx="1"/>
            <a:endCxn id="49" idx="6"/>
          </p:cNvCxnSpPr>
          <p:nvPr/>
        </p:nvCxnSpPr>
        <p:spPr>
          <a:xfrm flipH="1" flipV="1">
            <a:off x="1727200" y="4472305"/>
            <a:ext cx="305435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2" idx="4"/>
            <a:endCxn id="50" idx="6"/>
          </p:cNvCxnSpPr>
          <p:nvPr/>
        </p:nvCxnSpPr>
        <p:spPr>
          <a:xfrm flipH="1" flipV="1">
            <a:off x="168211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3" idx="5"/>
          </p:cNvCxnSpPr>
          <p:nvPr/>
        </p:nvCxnSpPr>
        <p:spPr>
          <a:xfrm flipV="1">
            <a:off x="122872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123440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3310" y="472249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23440" y="382778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22705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10130" y="443420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86255" y="53378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86255" y="461010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92020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76655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9" idx="2"/>
          </p:cNvCxnSpPr>
          <p:nvPr/>
        </p:nvCxnSpPr>
        <p:spPr>
          <a:xfrm flipH="1" flipV="1">
            <a:off x="1400810" y="5218430"/>
            <a:ext cx="371475" cy="20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0" idx="2"/>
            <a:endCxn id="12" idx="6"/>
          </p:cNvCxnSpPr>
          <p:nvPr/>
        </p:nvCxnSpPr>
        <p:spPr>
          <a:xfrm flipH="1">
            <a:off x="1349375" y="4898390"/>
            <a:ext cx="14605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2" idx="1"/>
          </p:cNvCxnSpPr>
          <p:nvPr/>
        </p:nvCxnSpPr>
        <p:spPr>
          <a:xfrm flipH="1">
            <a:off x="1501775" y="5012055"/>
            <a:ext cx="440690" cy="23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2" idx="5"/>
            <a:endCxn id="9" idx="7"/>
          </p:cNvCxnSpPr>
          <p:nvPr/>
        </p:nvCxnSpPr>
        <p:spPr>
          <a:xfrm flipH="1">
            <a:off x="1931670" y="5135880"/>
            <a:ext cx="142875" cy="22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1"/>
            <a:endCxn id="50" idx="1"/>
          </p:cNvCxnSpPr>
          <p:nvPr/>
        </p:nvCxnSpPr>
        <p:spPr>
          <a:xfrm>
            <a:off x="1096645" y="4748530"/>
            <a:ext cx="426085" cy="87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4"/>
            <a:endCxn id="8" idx="7"/>
          </p:cNvCxnSpPr>
          <p:nvPr/>
        </p:nvCxnSpPr>
        <p:spPr>
          <a:xfrm>
            <a:off x="2202815" y="4003675"/>
            <a:ext cx="252730" cy="4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4" idx="5"/>
            <a:endCxn id="6" idx="4"/>
          </p:cNvCxnSpPr>
          <p:nvPr/>
        </p:nvCxnSpPr>
        <p:spPr>
          <a:xfrm>
            <a:off x="1887855" y="3801745"/>
            <a:ext cx="314960" cy="20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7"/>
            <a:endCxn id="48" idx="6"/>
          </p:cNvCxnSpPr>
          <p:nvPr/>
        </p:nvCxnSpPr>
        <p:spPr>
          <a:xfrm flipH="1" flipV="1">
            <a:off x="2192020" y="4217035"/>
            <a:ext cx="26352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6037580" y="3313430"/>
            <a:ext cx="386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4976495" y="44107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354320" y="43980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4963160" y="40551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542280" y="366585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3" name="直接连接符 192"/>
          <p:cNvCxnSpPr>
            <a:stCxn id="183" idx="3"/>
            <a:endCxn id="181" idx="0"/>
          </p:cNvCxnSpPr>
          <p:nvPr/>
        </p:nvCxnSpPr>
        <p:spPr>
          <a:xfrm flipH="1" flipV="1">
            <a:off x="5083810" y="441071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202" idx="6"/>
            <a:endCxn id="183" idx="6"/>
          </p:cNvCxnSpPr>
          <p:nvPr/>
        </p:nvCxnSpPr>
        <p:spPr>
          <a:xfrm flipH="1" flipV="1">
            <a:off x="5541010" y="4486275"/>
            <a:ext cx="755650" cy="50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5923280" y="482409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632450" y="478663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923280" y="384175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122545" y="5175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6109970" y="44481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586095" y="535178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991860" y="5175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4976495" y="499999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200" idx="4"/>
            <a:endCxn id="202" idx="7"/>
          </p:cNvCxnSpPr>
          <p:nvPr/>
        </p:nvCxnSpPr>
        <p:spPr>
          <a:xfrm>
            <a:off x="6030595" y="4017645"/>
            <a:ext cx="252730" cy="4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01" idx="1"/>
            <a:endCxn id="183" idx="5"/>
          </p:cNvCxnSpPr>
          <p:nvPr/>
        </p:nvCxnSpPr>
        <p:spPr>
          <a:xfrm flipV="1">
            <a:off x="5163820" y="4547870"/>
            <a:ext cx="363855" cy="654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198" idx="7"/>
          </p:cNvCxnSpPr>
          <p:nvPr/>
        </p:nvCxnSpPr>
        <p:spPr>
          <a:xfrm flipH="1" flipV="1">
            <a:off x="5418455" y="4480560"/>
            <a:ext cx="678180" cy="369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88" idx="3"/>
            <a:endCxn id="183" idx="0"/>
          </p:cNvCxnSpPr>
          <p:nvPr/>
        </p:nvCxnSpPr>
        <p:spPr>
          <a:xfrm flipH="1">
            <a:off x="5461635" y="3815715"/>
            <a:ext cx="121920" cy="58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87" idx="5"/>
          </p:cNvCxnSpPr>
          <p:nvPr/>
        </p:nvCxnSpPr>
        <p:spPr>
          <a:xfrm>
            <a:off x="5136515" y="4204970"/>
            <a:ext cx="31242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03" idx="0"/>
          </p:cNvCxnSpPr>
          <p:nvPr/>
        </p:nvCxnSpPr>
        <p:spPr>
          <a:xfrm flipH="1" flipV="1">
            <a:off x="5462905" y="4525010"/>
            <a:ext cx="230505" cy="826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99" idx="7"/>
          </p:cNvCxnSpPr>
          <p:nvPr/>
        </p:nvCxnSpPr>
        <p:spPr>
          <a:xfrm flipH="1" flipV="1">
            <a:off x="5518150" y="4486275"/>
            <a:ext cx="287655" cy="326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03" idx="0"/>
            <a:endCxn id="199" idx="6"/>
          </p:cNvCxnSpPr>
          <p:nvPr/>
        </p:nvCxnSpPr>
        <p:spPr>
          <a:xfrm flipV="1">
            <a:off x="5693410" y="4874895"/>
            <a:ext cx="139700" cy="476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05" idx="5"/>
            <a:endCxn id="198" idx="7"/>
          </p:cNvCxnSpPr>
          <p:nvPr/>
        </p:nvCxnSpPr>
        <p:spPr>
          <a:xfrm flipH="1" flipV="1">
            <a:off x="6096635" y="4850130"/>
            <a:ext cx="68580" cy="475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flipV="1">
            <a:off x="2963545" y="4511040"/>
            <a:ext cx="1558290" cy="1460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021330" y="3861435"/>
            <a:ext cx="1370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稀疏化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5010"/>
          </a:xfrm>
        </p:spPr>
        <p:txBody>
          <a:bodyPr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49809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210435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53080" y="412877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588260" y="43840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54317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05308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62910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117090" y="41027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776220" y="3651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9" idx="0"/>
            <a:endCxn id="46" idx="4"/>
          </p:cNvCxnSpPr>
          <p:nvPr/>
        </p:nvCxnSpPr>
        <p:spPr>
          <a:xfrm flipH="1" flipV="1">
            <a:off x="2577465" y="4128770"/>
            <a:ext cx="90170" cy="255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1" idx="6"/>
            <a:endCxn id="48" idx="5"/>
          </p:cNvCxnSpPr>
          <p:nvPr/>
        </p:nvCxnSpPr>
        <p:spPr>
          <a:xfrm flipH="1" flipV="1">
            <a:off x="319849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7"/>
            <a:endCxn id="49" idx="4"/>
          </p:cNvCxnSpPr>
          <p:nvPr/>
        </p:nvCxnSpPr>
        <p:spPr>
          <a:xfrm flipH="1" flipV="1">
            <a:off x="2667635" y="4559935"/>
            <a:ext cx="20955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3"/>
            <a:endCxn id="46" idx="5"/>
          </p:cNvCxnSpPr>
          <p:nvPr/>
        </p:nvCxnSpPr>
        <p:spPr>
          <a:xfrm flipH="1" flipV="1">
            <a:off x="264350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9" idx="3"/>
            <a:endCxn id="47" idx="0"/>
          </p:cNvCxnSpPr>
          <p:nvPr/>
        </p:nvCxnSpPr>
        <p:spPr>
          <a:xfrm flipH="1" flipV="1">
            <a:off x="2289810" y="439674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4"/>
            <a:endCxn id="46" idx="0"/>
          </p:cNvCxnSpPr>
          <p:nvPr/>
        </p:nvCxnSpPr>
        <p:spPr>
          <a:xfrm flipH="1">
            <a:off x="257746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1" idx="1"/>
            <a:endCxn id="49" idx="6"/>
          </p:cNvCxnSpPr>
          <p:nvPr/>
        </p:nvCxnSpPr>
        <p:spPr>
          <a:xfrm flipH="1" flipV="1">
            <a:off x="2760980" y="4472305"/>
            <a:ext cx="305435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2" idx="4"/>
            <a:endCxn id="50" idx="6"/>
          </p:cNvCxnSpPr>
          <p:nvPr/>
        </p:nvCxnSpPr>
        <p:spPr>
          <a:xfrm flipH="1" flipV="1">
            <a:off x="271589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3" idx="5"/>
          </p:cNvCxnSpPr>
          <p:nvPr/>
        </p:nvCxnSpPr>
        <p:spPr>
          <a:xfrm flipV="1">
            <a:off x="226250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157220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117090" y="472249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57220" y="382778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56485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43910" y="443420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20035" y="53378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20035" y="461010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25800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10435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9" idx="2"/>
          </p:cNvCxnSpPr>
          <p:nvPr/>
        </p:nvCxnSpPr>
        <p:spPr>
          <a:xfrm flipH="1" flipV="1">
            <a:off x="2448560" y="5218430"/>
            <a:ext cx="371475" cy="20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0" idx="2"/>
            <a:endCxn id="12" idx="6"/>
          </p:cNvCxnSpPr>
          <p:nvPr/>
        </p:nvCxnSpPr>
        <p:spPr>
          <a:xfrm flipH="1">
            <a:off x="2397125" y="4898390"/>
            <a:ext cx="14605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2" idx="1"/>
          </p:cNvCxnSpPr>
          <p:nvPr/>
        </p:nvCxnSpPr>
        <p:spPr>
          <a:xfrm flipH="1">
            <a:off x="2549525" y="5012055"/>
            <a:ext cx="440690" cy="23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2" idx="5"/>
            <a:endCxn id="9" idx="7"/>
          </p:cNvCxnSpPr>
          <p:nvPr/>
        </p:nvCxnSpPr>
        <p:spPr>
          <a:xfrm flipH="1">
            <a:off x="2979420" y="5135880"/>
            <a:ext cx="142875" cy="22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1"/>
            <a:endCxn id="50" idx="1"/>
          </p:cNvCxnSpPr>
          <p:nvPr/>
        </p:nvCxnSpPr>
        <p:spPr>
          <a:xfrm>
            <a:off x="2144395" y="4748530"/>
            <a:ext cx="426085" cy="87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4"/>
            <a:endCxn id="8" idx="7"/>
          </p:cNvCxnSpPr>
          <p:nvPr/>
        </p:nvCxnSpPr>
        <p:spPr>
          <a:xfrm>
            <a:off x="3250565" y="4003675"/>
            <a:ext cx="252730" cy="4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4" idx="5"/>
            <a:endCxn id="6" idx="4"/>
          </p:cNvCxnSpPr>
          <p:nvPr/>
        </p:nvCxnSpPr>
        <p:spPr>
          <a:xfrm>
            <a:off x="2935605" y="3801745"/>
            <a:ext cx="314960" cy="20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7"/>
            <a:endCxn id="48" idx="6"/>
          </p:cNvCxnSpPr>
          <p:nvPr/>
        </p:nvCxnSpPr>
        <p:spPr>
          <a:xfrm flipH="1" flipV="1">
            <a:off x="3239770" y="4217035"/>
            <a:ext cx="26352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问题定义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定义为最大似然估计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77000" y="4229100"/>
            <a:ext cx="168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传播子图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0175" y="4378325"/>
            <a:ext cx="88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选中点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00550" y="4127500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源点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92020" y="4984750"/>
            <a:ext cx="853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问题描述：</a:t>
            </a:r>
            <a:r>
              <a:rPr lang="zh-CN" altLang="en-US"/>
              <a:t>在该</a:t>
            </a:r>
            <a:r>
              <a:rPr lang="zh-CN" altLang="en-US">
                <a:solidFill>
                  <a:srgbClr val="FF0000"/>
                </a:solidFill>
              </a:rPr>
              <a:t>传播子图</a:t>
            </a:r>
            <a:r>
              <a:rPr lang="en-US" altLang="zh-CN">
                <a:solidFill>
                  <a:srgbClr val="FF0000"/>
                </a:solidFill>
              </a:rPr>
              <a:t>GI</a:t>
            </a:r>
            <a:r>
              <a:rPr lang="zh-CN" altLang="en-US"/>
              <a:t>下，</a:t>
            </a:r>
            <a:r>
              <a:rPr lang="en-US" altLang="zh-CN"/>
              <a:t>v</a:t>
            </a:r>
            <a:r>
              <a:rPr lang="zh-CN" altLang="en-US"/>
              <a:t>为源点</a:t>
            </a:r>
            <a:r>
              <a:rPr lang="en-US" altLang="zh-CN"/>
              <a:t>V’</a:t>
            </a:r>
            <a:r>
              <a:rPr lang="zh-CN" altLang="en-US"/>
              <a:t>的最大</a:t>
            </a:r>
            <a:r>
              <a:rPr lang="zh-CN" altLang="en-US"/>
              <a:t>概率。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045" y="2595245"/>
            <a:ext cx="3915410" cy="71310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895850" y="3124200"/>
            <a:ext cx="546100" cy="996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753100" y="3124200"/>
            <a:ext cx="346075" cy="1104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6477000" y="3136900"/>
            <a:ext cx="105410" cy="1066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455"/>
          </a:xfrm>
        </p:spPr>
        <p:txBody>
          <a:bodyPr/>
          <a:p>
            <a:r>
              <a:rPr lang="en-US" altLang="zh-CN"/>
              <a:t>3.1 </a:t>
            </a:r>
            <a:r>
              <a:rPr lang="zh-CN" altLang="en-US"/>
              <a:t>转化为</a:t>
            </a:r>
            <a:r>
              <a:rPr lang="en-US" altLang="zh-CN">
                <a:solidFill>
                  <a:srgbClr val="FF0000"/>
                </a:solidFill>
              </a:rPr>
              <a:t>MAP</a:t>
            </a:r>
            <a:r>
              <a:rPr lang="zh-CN" altLang="en-US">
                <a:solidFill>
                  <a:srgbClr val="FF0000"/>
                </a:solidFill>
              </a:rPr>
              <a:t>最大后验估计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845" y="2496820"/>
            <a:ext cx="4333875" cy="16859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7372350" y="2717800"/>
            <a:ext cx="9906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655050" y="2496820"/>
            <a:ext cx="218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贝叶斯公式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156450" y="2819400"/>
            <a:ext cx="1155700" cy="596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39545" y="2717800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69045" y="5801360"/>
            <a:ext cx="154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目标函数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921250" y="4241800"/>
            <a:ext cx="228600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02050" y="4648200"/>
            <a:ext cx="189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zh-CN" altLang="en-US"/>
              <a:t>为先验概率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445250" y="4229100"/>
            <a:ext cx="190500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870450" y="4140200"/>
            <a:ext cx="723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48350" y="4152900"/>
            <a:ext cx="10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42050" y="4674870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zh-CN" altLang="en-US"/>
              <a:t>为源点情况下，形成传播子图</a:t>
            </a:r>
            <a:r>
              <a:rPr lang="en-US" altLang="zh-CN"/>
              <a:t>GI</a:t>
            </a:r>
            <a:r>
              <a:rPr lang="zh-CN" altLang="en-US"/>
              <a:t>似然概率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5198745"/>
            <a:ext cx="4667250" cy="1172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72870" y="5433060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</a:t>
            </a:r>
            <a:r>
              <a:rPr lang="zh-CN" altLang="en-US"/>
              <a:t>步：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896860" y="6007100"/>
            <a:ext cx="82804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47365" y="6342380"/>
            <a:ext cx="658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最大后验概率估计：求得参数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/>
              <a:t>使得</a:t>
            </a:r>
            <a:r>
              <a:rPr lang="zh-CN" altLang="en-US">
                <a:solidFill>
                  <a:srgbClr val="FF0000"/>
                </a:solidFill>
              </a:rPr>
              <a:t>目标函数</a:t>
            </a:r>
            <a:r>
              <a:rPr lang="zh-CN" altLang="en-US"/>
              <a:t>最大化。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147445"/>
            <a:ext cx="10515600" cy="4351338"/>
          </a:xfrm>
        </p:spPr>
        <p:txBody>
          <a:bodyPr/>
          <a:p>
            <a:r>
              <a:rPr lang="zh-CN" altLang="en-US" sz="2000" b="1"/>
              <a:t>第三步</a:t>
            </a:r>
            <a:endParaRPr lang="zh-CN" altLang="en-US" sz="2000" b="1"/>
          </a:p>
          <a:p>
            <a:pPr marL="457200" lvl="1" indent="0">
              <a:buNone/>
            </a:pP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945" y="1632585"/>
            <a:ext cx="4599940" cy="785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8165" y="1753870"/>
            <a:ext cx="204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目标函数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470775" y="1927860"/>
            <a:ext cx="577215" cy="20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151630" y="2242820"/>
            <a:ext cx="664210" cy="981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215380" y="2342515"/>
            <a:ext cx="178435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45175" y="3491230"/>
            <a:ext cx="4892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第二部分：</a:t>
            </a:r>
            <a:r>
              <a:rPr lang="zh-CN" altLang="en-US" sz="2000" b="1"/>
              <a:t>先验概率（用某种方法作为先验概率）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812165" y="3491230"/>
            <a:ext cx="4721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第一部分：基于</a:t>
            </a:r>
            <a:r>
              <a:rPr lang="zh-CN" altLang="en-US" sz="2000" b="1">
                <a:solidFill>
                  <a:srgbClr val="FF0000"/>
                </a:solidFill>
              </a:rPr>
              <a:t>传播子图（数据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  <a:r>
              <a:rPr lang="zh-CN" altLang="en-US" sz="2000" b="1"/>
              <a:t>贪心构建</a:t>
            </a:r>
            <a:r>
              <a:rPr lang="en-US" altLang="zh-CN" sz="2000" b="1"/>
              <a:t>GI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6305"/>
            <a:ext cx="10515600" cy="4351338"/>
          </a:xfrm>
        </p:spPr>
        <p:txBody>
          <a:bodyPr/>
          <a:p>
            <a:pPr lvl="1"/>
            <a:r>
              <a:rPr lang="zh-CN" altLang="en-US" b="1"/>
              <a:t>第一部分：贪心构建</a:t>
            </a:r>
            <a:r>
              <a:rPr lang="en-US" altLang="zh-CN" b="1"/>
              <a:t>GI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80" y="2251075"/>
            <a:ext cx="3210560" cy="246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6630" y="3012440"/>
            <a:ext cx="725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贪心策略</a:t>
            </a:r>
            <a:r>
              <a:rPr lang="en-US" altLang="zh-CN"/>
              <a:t>:</a:t>
            </a:r>
            <a:r>
              <a:rPr lang="zh-CN" altLang="en-US"/>
              <a:t>从每个点开始，构建以它为源点的最大可能的</a:t>
            </a:r>
            <a:r>
              <a:rPr lang="zh-CN" altLang="en-US">
                <a:solidFill>
                  <a:srgbClr val="FF0000"/>
                </a:solidFill>
              </a:rPr>
              <a:t>传播序列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6485" y="4034155"/>
            <a:ext cx="63214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例子：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/>
              <a:t>     从点</a:t>
            </a:r>
            <a:r>
              <a:rPr lang="en-US" altLang="zh-CN"/>
              <a:t>2</a:t>
            </a:r>
            <a:r>
              <a:rPr lang="zh-CN" altLang="en-US"/>
              <a:t>开始，每次</a:t>
            </a:r>
            <a:r>
              <a:rPr lang="zh-CN" altLang="en-US">
                <a:solidFill>
                  <a:srgbClr val="FF0000"/>
                </a:solidFill>
              </a:rPr>
              <a:t>贪心</a:t>
            </a:r>
            <a:r>
              <a:rPr lang="zh-CN" altLang="en-US"/>
              <a:t>选择已经感染点的一阶邻域中最大可能被感染的点加入序列中。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 sz="2800" b="1"/>
              <a:t>P{2,1,4}  &gt;P{2,4,1}</a:t>
            </a:r>
            <a:endParaRPr lang="en-US" altLang="zh-CN" sz="28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75" y="1628140"/>
            <a:ext cx="2087245" cy="8470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50460" y="1852295"/>
            <a:ext cx="2063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目的：构建</a:t>
            </a:r>
            <a:endParaRPr lang="zh-CN" altLang="en-US" sz="20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b4c30d6-6b41-463b-9264-bf5bde8c4cc2}"/>
</p:tagLst>
</file>

<file path=ppt/tags/tag2.xml><?xml version="1.0" encoding="utf-8"?>
<p:tagLst xmlns:p="http://schemas.openxmlformats.org/presentationml/2006/main">
  <p:tag name="KSO_WM_UNIT_TABLE_BEAUTIFY" val="smartTable{317c2203-68db-4c33-9d80-14544d65393c}"/>
</p:tagLst>
</file>

<file path=ppt/tags/tag3.xml><?xml version="1.0" encoding="utf-8"?>
<p:tagLst xmlns:p="http://schemas.openxmlformats.org/presentationml/2006/main">
  <p:tag name="KSO_WM_UNIT_TABLE_BEAUTIFY" val="smartTable{93a8bc44-5d79-4121-a699-61ad69ddd91e}"/>
</p:tagLst>
</file>

<file path=ppt/tags/tag4.xml><?xml version="1.0" encoding="utf-8"?>
<p:tagLst xmlns:p="http://schemas.openxmlformats.org/presentationml/2006/main">
  <p:tag name="KSO_WM_UNIT_TABLE_BEAUTIFY" val="smartTable{5b4c30d6-6b41-463b-9264-bf5bde8c4cc2}"/>
</p:tagLst>
</file>

<file path=ppt/tags/tag5.xml><?xml version="1.0" encoding="utf-8"?>
<p:tagLst xmlns:p="http://schemas.openxmlformats.org/presentationml/2006/main">
  <p:tag name="KSO_WM_UNIT_TABLE_BEAUTIFY" val="smartTable{317c2203-68db-4c33-9d80-14544d65393c}"/>
</p:tagLst>
</file>

<file path=ppt/tags/tag6.xml><?xml version="1.0" encoding="utf-8"?>
<p:tagLst xmlns:p="http://schemas.openxmlformats.org/presentationml/2006/main">
  <p:tag name="KSO_WM_UNIT_TABLE_BEAUTIFY" val="smartTable{93a8bc44-5d79-4121-a699-61ad69ddd91e}"/>
</p:tagLst>
</file>

<file path=ppt/tags/tag7.xml><?xml version="1.0" encoding="utf-8"?>
<p:tagLst xmlns:p="http://schemas.openxmlformats.org/presentationml/2006/main">
  <p:tag name="KSO_WM_UNIT_TABLE_BEAUTIFY" val="smartTable{317c2203-68db-4c33-9d80-14544d65393c}"/>
</p:tagLst>
</file>

<file path=ppt/tags/tag8.xml><?xml version="1.0" encoding="utf-8"?>
<p:tagLst xmlns:p="http://schemas.openxmlformats.org/presentationml/2006/main">
  <p:tag name="KSO_WM_UNIT_TABLE_BEAUTIFY" val="smartTable{317c2203-68db-4c33-9d80-14544d65393c}"/>
</p:tagLst>
</file>

<file path=ppt/tags/tag9.xml><?xml version="1.0" encoding="utf-8"?>
<p:tagLst xmlns:p="http://schemas.openxmlformats.org/presentationml/2006/main">
  <p:tag name="KSO_WM_UNIT_TABLE_BEAUTIFY" val="smartTable{93a8bc44-5d79-4121-a699-61ad69ddd91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</Words>
  <Application>WPS 演示</Application>
  <PresentationFormat>宽屏</PresentationFormat>
  <Paragraphs>708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Equation.KSEE3</vt:lpstr>
      <vt:lpstr>Equation.KSEE3</vt:lpstr>
      <vt:lpstr>Equation.KSEE3</vt:lpstr>
      <vt:lpstr>谣言单源定位</vt:lpstr>
      <vt:lpstr>目录</vt:lpstr>
      <vt:lpstr>1 预备知识</vt:lpstr>
      <vt:lpstr>PowerPoint 演示文稿</vt:lpstr>
      <vt:lpstr>PowerPoint 演示文稿</vt:lpstr>
      <vt:lpstr>2 问题定义</vt:lpstr>
      <vt:lpstr>3 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冰心</cp:lastModifiedBy>
  <cp:revision>350</cp:revision>
  <dcterms:created xsi:type="dcterms:W3CDTF">2019-12-10T00:53:00Z</dcterms:created>
  <dcterms:modified xsi:type="dcterms:W3CDTF">2020-01-06T02:48:10Z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