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handoutMasterIdLst>
    <p:handoutMasterId r:id="rId25"/>
  </p:handoutMasterIdLst>
  <p:sldIdLst>
    <p:sldId id="256" r:id="rId4"/>
    <p:sldId id="257" r:id="rId5"/>
    <p:sldId id="258" r:id="rId6"/>
    <p:sldId id="265" r:id="rId7"/>
    <p:sldId id="261" r:id="rId9"/>
    <p:sldId id="353" r:id="rId10"/>
    <p:sldId id="411" r:id="rId11"/>
    <p:sldId id="341" r:id="rId12"/>
    <p:sldId id="412" r:id="rId13"/>
    <p:sldId id="262" r:id="rId14"/>
    <p:sldId id="401" r:id="rId15"/>
    <p:sldId id="269" r:id="rId16"/>
    <p:sldId id="392" r:id="rId17"/>
    <p:sldId id="273" r:id="rId18"/>
    <p:sldId id="334" r:id="rId19"/>
    <p:sldId id="332" r:id="rId20"/>
    <p:sldId id="331" r:id="rId21"/>
    <p:sldId id="377" r:id="rId22"/>
    <p:sldId id="378"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62"/>
    <a:srgbClr val="D6A16D"/>
    <a:srgbClr val="5A7F91"/>
    <a:srgbClr val="3C8A97"/>
    <a:srgbClr val="DE365D"/>
    <a:srgbClr val="00506C"/>
    <a:srgbClr val="3592B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3" d="100"/>
          <a:sy n="73" d="100"/>
        </p:scale>
        <p:origin x="270" y="6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32E7B3-DB05-461C-8AD1-4C7DB8C544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617E1E-7AC5-41AC-8C0D-FEDF3A3B9C2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EDE97-AC2B-484D-A3A4-2B346D5A60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D5E5B-E302-4037-973C-4553F33788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知识图谱（KG）提供了有效的结构化信息，它以其强大的语义处理能力得到了学术界和工业界的极大关注，并且已经成功应用到许多应用，包括网络搜索、问答系统和蛋白质复合物检测等。</a:t>
            </a:r>
            <a:endParaRPr lang="zh-CN" altLang="en-US"/>
          </a:p>
          <a:p>
            <a:r>
              <a:rPr lang="zh-CN" altLang="en-US"/>
              <a:t>众所周知，科技文献是一个非常庞大的数据，以生物医学文献为例，仅PubMed上的文献就超过1500万。</a:t>
            </a:r>
            <a:endParaRPr lang="zh-CN" altLang="en-US"/>
          </a:p>
          <a:p>
            <a:r>
              <a:rPr lang="zh-CN" altLang="en-US"/>
              <a:t>因此随着知识图谱规模的增加，许多以往的方法由于计算效率低下和数据稀疏性而变得不合适。</a:t>
            </a:r>
            <a:endParaRPr lang="zh-CN" altLang="en-US"/>
          </a:p>
          <a:p>
            <a:r>
              <a:rPr lang="zh-CN" altLang="en-US"/>
              <a:t>同时已有的知识图谱表示算法仅仅考虑了知识图谱中的直接事实，忽略了知识图谱中一些隐藏的语义信息。</a:t>
            </a:r>
            <a:endParaRPr lang="zh-CN" altLang="en-US"/>
          </a:p>
          <a:p>
            <a:endParaRPr lang="zh-CN" altLang="en-US"/>
          </a:p>
          <a:p>
            <a:endParaRPr lang="zh-CN" altLang="en-US"/>
          </a:p>
          <a:p>
            <a:endParaRPr lang="zh-CN" altLang="en-US"/>
          </a:p>
          <a:p>
            <a:r>
              <a:rPr lang="zh-CN" altLang="en-US"/>
              <a:t>为了解决这个挑战，我们设计一种知识图谱的表征学习算法，通过提取少量的特征最大限度的保持原始知识图谱的信息，并将研究对象的语义信息表示为稠密低维实值向量。</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从网上找的一个知识图谱示例图，途中包含三个基本元素(头部实体，关联，尾部实体)。很多现有针对知识图谱的表征学习算法由于其本身的限制，通常只考虑知识图谱的三个基本元素,而并没有把实体描述考虑在内，这样就忽略了知识图谱中一些隐藏的语义信息。</a:t>
            </a:r>
            <a:endParaRPr lang="zh-CN" altLang="en-US"/>
          </a:p>
          <a:p>
            <a:endParaRPr lang="zh-CN" altLang="en-US"/>
          </a:p>
          <a:p>
            <a:endParaRPr lang="zh-CN" altLang="en-US"/>
          </a:p>
          <a:p>
            <a:endParaRPr lang="zh-CN" altLang="en-US"/>
          </a:p>
          <a:p>
            <a:r>
              <a:rPr lang="zh-CN" altLang="en-US"/>
              <a:t>本文拟提出一种基于卷积神经网络的表征学习算法，用卷积神经网络（CNN）作为编码器来代表实体描述的语义，把知识图谱中头部实体及其描述，尾部实体及其描述，以及头部实体与尾部实体之间的关联关系嵌入到一个连续的低维空间，从而大幅提升表征学习的效率。</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我们从以下两个方面介绍当前已有的知识图谱表示模型以及相应的改进方法。</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药品不良事件(ADE):  是指药物治疗过程中所发生的任何不幸的医疗卫生事件。</a:t>
            </a:r>
            <a:endParaRPr lang="zh-CN" altLang="en-US"/>
          </a:p>
          <a:p>
            <a:r>
              <a:rPr lang="zh-CN" altLang="en-US"/>
              <a:t>本工作是知识图谱在ADE方面的应用。</a:t>
            </a:r>
            <a:endParaRPr lang="zh-CN" altLang="en-US"/>
          </a:p>
          <a:p>
            <a:r>
              <a:rPr lang="zh-CN" altLang="en-US"/>
              <a:t>鉴定药物使用与生物医学文献不良事件之间的联系可以为药物安全性监测做出很大贡献。 这种鉴定不仅可以帮助药物安全监测，而且可以纠正事件之间的已知依赖关系，从而采取相应的干预措施。</a:t>
            </a:r>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8D5E5B-E302-4037-973C-4553F337886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952172" y="1901372"/>
            <a:ext cx="5239657" cy="3352800"/>
          </a:xfrm>
          <a:prstGeom prst="rect">
            <a:avLst/>
          </a:prstGeom>
          <a:solidFill>
            <a:srgbClr val="00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0" y="2133599"/>
            <a:ext cx="9144000" cy="2757715"/>
          </a:xfrm>
          <a:custGeom>
            <a:avLst/>
            <a:gdLst>
              <a:gd name="connsiteX0" fmla="*/ 0 w 9144000"/>
              <a:gd name="connsiteY0" fmla="*/ 0 h 2757715"/>
              <a:gd name="connsiteX1" fmla="*/ 4308857 w 9144000"/>
              <a:gd name="connsiteY1" fmla="*/ 0 h 2757715"/>
              <a:gd name="connsiteX2" fmla="*/ 4572000 w 9144000"/>
              <a:gd name="connsiteY2" fmla="*/ 319314 h 2757715"/>
              <a:gd name="connsiteX3" fmla="*/ 4835144 w 9144000"/>
              <a:gd name="connsiteY3" fmla="*/ 0 h 2757715"/>
              <a:gd name="connsiteX4" fmla="*/ 9144000 w 9144000"/>
              <a:gd name="connsiteY4" fmla="*/ 0 h 2757715"/>
              <a:gd name="connsiteX5" fmla="*/ 9144000 w 9144000"/>
              <a:gd name="connsiteY5" fmla="*/ 2757715 h 2757715"/>
              <a:gd name="connsiteX6" fmla="*/ 0 w 9144000"/>
              <a:gd name="connsiteY6" fmla="*/ 2757715 h 2757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2757715">
                <a:moveTo>
                  <a:pt x="0" y="0"/>
                </a:moveTo>
                <a:lnTo>
                  <a:pt x="4308857" y="0"/>
                </a:lnTo>
                <a:lnTo>
                  <a:pt x="4572000" y="319314"/>
                </a:lnTo>
                <a:lnTo>
                  <a:pt x="4835144" y="0"/>
                </a:lnTo>
                <a:lnTo>
                  <a:pt x="9144000" y="0"/>
                </a:lnTo>
                <a:lnTo>
                  <a:pt x="9144000" y="2757715"/>
                </a:lnTo>
                <a:lnTo>
                  <a:pt x="0" y="2757715"/>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4239986" y="5015139"/>
            <a:ext cx="664029" cy="101378"/>
            <a:chOff x="3323772" y="5218341"/>
            <a:chExt cx="950687" cy="145142"/>
          </a:xfrm>
          <a:solidFill>
            <a:schemeClr val="bg1"/>
          </a:solidFill>
        </p:grpSpPr>
        <p:sp>
          <p:nvSpPr>
            <p:cNvPr id="13" name="椭圆 12"/>
            <p:cNvSpPr/>
            <p:nvPr/>
          </p:nvSpPr>
          <p:spPr>
            <a:xfrm>
              <a:off x="332377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59228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860802"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29317" y="5218341"/>
              <a:ext cx="145142" cy="1451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任意多边形 3"/>
          <p:cNvSpPr/>
          <p:nvPr userDrawn="1"/>
        </p:nvSpPr>
        <p:spPr>
          <a:xfrm>
            <a:off x="3295650" y="0"/>
            <a:ext cx="584835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3672340 h 6858000"/>
              <a:gd name="connsiteX5" fmla="*/ 419552 w 5848350"/>
              <a:gd name="connsiteY5" fmla="*/ 3429001 h 6858000"/>
              <a:gd name="connsiteX6" fmla="*/ 0 w 5848350"/>
              <a:gd name="connsiteY6" fmla="*/ 318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8350" h="6858000">
                <a:moveTo>
                  <a:pt x="0" y="0"/>
                </a:moveTo>
                <a:lnTo>
                  <a:pt x="5848350" y="0"/>
                </a:lnTo>
                <a:lnTo>
                  <a:pt x="5848350" y="6858000"/>
                </a:lnTo>
                <a:lnTo>
                  <a:pt x="0" y="6858000"/>
                </a:lnTo>
                <a:lnTo>
                  <a:pt x="0" y="3672340"/>
                </a:lnTo>
                <a:lnTo>
                  <a:pt x="419552" y="3429001"/>
                </a:lnTo>
                <a:lnTo>
                  <a:pt x="0" y="3185661"/>
                </a:lnTo>
                <a:close/>
              </a:path>
            </a:pathLst>
          </a:custGeom>
          <a:solidFill>
            <a:schemeClr val="bg1"/>
          </a:solidFill>
          <a:ln>
            <a:noFill/>
          </a:ln>
          <a:effectLst>
            <a:outerShdw blurRad="939800" sx="95000" sy="95000" algn="ctr" rotWithShape="0">
              <a:prstClr val="black">
                <a:alpha val="5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9"/>
          <p:cNvSpPr/>
          <p:nvPr userDrawn="1"/>
        </p:nvSpPr>
        <p:spPr>
          <a:xfrm>
            <a:off x="0" y="941295"/>
            <a:ext cx="9144000" cy="5793334"/>
          </a:xfrm>
          <a:custGeom>
            <a:avLst/>
            <a:gdLst>
              <a:gd name="connsiteX0" fmla="*/ 0 w 9144000"/>
              <a:gd name="connsiteY0" fmla="*/ 0 h 5916706"/>
              <a:gd name="connsiteX1" fmla="*/ 581182 w 9144000"/>
              <a:gd name="connsiteY1" fmla="*/ 0 h 5916706"/>
              <a:gd name="connsiteX2" fmla="*/ 692523 w 9144000"/>
              <a:gd name="connsiteY2" fmla="*/ 191968 h 5916706"/>
              <a:gd name="connsiteX3" fmla="*/ 803865 w 9144000"/>
              <a:gd name="connsiteY3" fmla="*/ 0 h 5916706"/>
              <a:gd name="connsiteX4" fmla="*/ 9144000 w 9144000"/>
              <a:gd name="connsiteY4" fmla="*/ 0 h 5916706"/>
              <a:gd name="connsiteX5" fmla="*/ 9144000 w 9144000"/>
              <a:gd name="connsiteY5" fmla="*/ 5916706 h 5916706"/>
              <a:gd name="connsiteX6" fmla="*/ 0 w 9144000"/>
              <a:gd name="connsiteY6" fmla="*/ 5916706 h 59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16706">
                <a:moveTo>
                  <a:pt x="0" y="0"/>
                </a:moveTo>
                <a:lnTo>
                  <a:pt x="581182" y="0"/>
                </a:lnTo>
                <a:lnTo>
                  <a:pt x="692523" y="191968"/>
                </a:lnTo>
                <a:lnTo>
                  <a:pt x="803865" y="0"/>
                </a:lnTo>
                <a:lnTo>
                  <a:pt x="9144000" y="0"/>
                </a:lnTo>
                <a:lnTo>
                  <a:pt x="9144000" y="5916706"/>
                </a:lnTo>
                <a:lnTo>
                  <a:pt x="0" y="591670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文本占位符 6"/>
          <p:cNvSpPr>
            <a:spLocks noGrp="1"/>
          </p:cNvSpPr>
          <p:nvPr>
            <p:ph type="body" sz="quarter" idx="10"/>
          </p:nvPr>
        </p:nvSpPr>
        <p:spPr>
          <a:xfrm>
            <a:off x="289608" y="217489"/>
            <a:ext cx="7098163" cy="584775"/>
          </a:xfrm>
          <a:prstGeom prst="rect">
            <a:avLst/>
          </a:prstGeom>
          <a:noFill/>
        </p:spPr>
        <p:txBody>
          <a:bodyPr wrap="square" rtlCol="0">
            <a:spAutoFit/>
          </a:bodyPr>
          <a:lstStyle>
            <a:lvl1pPr marL="0" indent="0">
              <a:lnSpc>
                <a:spcPct val="100000"/>
              </a:lnSpc>
              <a:buFont typeface="Arial" panose="020B0604020202020204" pitchFamily="34" charset="0"/>
              <a:buNone/>
              <a:defRPr lang="zh-CN" altLang="en-US" sz="3200" b="1" smtClean="0">
                <a:solidFill>
                  <a:schemeClr val="bg1"/>
                </a:solidFill>
                <a:effectLst>
                  <a:outerShdw blurRad="203200" dist="38100" dir="2700000" algn="tl" rotWithShape="0">
                    <a:prstClr val="black">
                      <a:alpha val="31000"/>
                    </a:prstClr>
                  </a:outerShdw>
                </a:effectLst>
              </a:defRPr>
            </a:lvl1pPr>
          </a:lstStyle>
          <a:p>
            <a:pPr marL="0" lvl="0"/>
            <a:r>
              <a:rPr lang="zh-CN" altLang="en-US" smtClean="0"/>
              <a:t>单击此处编辑母版文本样式</a:t>
            </a:r>
            <a:endParaRPr lang="zh-CN" altLang="en-US" smtClean="0"/>
          </a:p>
        </p:txBody>
      </p:sp>
      <p:sp>
        <p:nvSpPr>
          <p:cNvPr id="12" name="灯片编号占位符 5"/>
          <p:cNvSpPr>
            <a:spLocks noGrp="1"/>
          </p:cNvSpPr>
          <p:nvPr>
            <p:ph type="sldNum" sz="quarter" idx="4"/>
          </p:nvPr>
        </p:nvSpPr>
        <p:spPr>
          <a:xfrm>
            <a:off x="8113485" y="282916"/>
            <a:ext cx="822778" cy="453921"/>
          </a:xfrm>
          <a:prstGeom prst="rect">
            <a:avLst/>
          </a:prstGeom>
        </p:spPr>
        <p:txBody>
          <a:bodyPr vert="horz" lIns="91440" tIns="45720" rIns="91440" bIns="45720" rtlCol="0" anchor="ctr"/>
          <a:lstStyle>
            <a:lvl1pPr algn="r">
              <a:defRPr sz="1800">
                <a:solidFill>
                  <a:schemeClr val="bg1"/>
                </a:solidFill>
              </a:defRPr>
            </a:lvl1pPr>
          </a:lstStyle>
          <a:p>
            <a:fld id="{E4AD1595-9615-4E1E-9346-9F3D638DC42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AD1595-9615-4E1E-9346-9F3D638DC42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2" Type="http://schemas.openxmlformats.org/officeDocument/2006/relationships/theme" Target="../theme/theme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9144000" cy="6858000"/>
          </a:xfrm>
          <a:prstGeom prst="rect">
            <a:avLst/>
          </a:prstGeom>
          <a:blipFill dpi="0" rotWithShape="1">
            <a:blip r:embed="rId5">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D1595-9615-4E1E-9346-9F3D638DC42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5"/>
          <p:cNvSpPr txBox="1"/>
          <p:nvPr/>
        </p:nvSpPr>
        <p:spPr>
          <a:xfrm>
            <a:off x="1478915" y="2697480"/>
            <a:ext cx="5610225" cy="521970"/>
          </a:xfrm>
          <a:prstGeom prst="rect">
            <a:avLst/>
          </a:prstGeom>
          <a:noFill/>
        </p:spPr>
        <p:txBody>
          <a:bodyPr wrap="square" rtlCol="0">
            <a:spAutoFit/>
          </a:bodyPr>
          <a:lstStyle/>
          <a:p>
            <a:pPr algn="ctr"/>
            <a:r>
              <a:rPr lang="zh-CN" altLang="en-US" sz="2800" b="1" dirty="0">
                <a:solidFill>
                  <a:srgbClr val="3592BE"/>
                </a:solidFill>
                <a:latin typeface="+mj-ea"/>
                <a:ea typeface="+mj-ea"/>
              </a:rPr>
              <a:t>谣言单、多源定位的统一</a:t>
            </a:r>
            <a:r>
              <a:rPr lang="zh-CN" altLang="en-US" sz="2800" b="1" dirty="0">
                <a:solidFill>
                  <a:srgbClr val="3592BE"/>
                </a:solidFill>
                <a:latin typeface="+mj-ea"/>
                <a:ea typeface="+mj-ea"/>
              </a:rPr>
              <a:t>框架</a:t>
            </a:r>
            <a:endParaRPr lang="zh-CN" altLang="en-US" sz="2800" b="1" dirty="0">
              <a:solidFill>
                <a:srgbClr val="3592BE"/>
              </a:solidFill>
              <a:latin typeface="+mj-ea"/>
              <a:ea typeface="+mj-ea"/>
            </a:endParaRPr>
          </a:p>
        </p:txBody>
      </p:sp>
      <p:sp>
        <p:nvSpPr>
          <p:cNvPr id="13" name="TextBox 6"/>
          <p:cNvSpPr txBox="1"/>
          <p:nvPr/>
        </p:nvSpPr>
        <p:spPr>
          <a:xfrm>
            <a:off x="2055309" y="4170201"/>
            <a:ext cx="5033383" cy="370840"/>
          </a:xfrm>
          <a:prstGeom prst="rect">
            <a:avLst/>
          </a:prstGeom>
          <a:noFill/>
        </p:spPr>
        <p:txBody>
          <a:bodyPr wrap="square" rtlCol="0">
            <a:spAutoFit/>
          </a:bodyPr>
          <a:lstStyle/>
          <a:p>
            <a:pPr algn="ctr">
              <a:lnSpc>
                <a:spcPct val="130000"/>
              </a:lnSpc>
            </a:pPr>
            <a:r>
              <a:rPr lang="zh-CN" altLang="en-US" sz="1400" b="1" dirty="0" smtClean="0">
                <a:solidFill>
                  <a:schemeClr val="tx1">
                    <a:lumMod val="85000"/>
                    <a:lumOff val="15000"/>
                  </a:schemeClr>
                </a:solidFill>
                <a:latin typeface="+mn-ea"/>
              </a:rPr>
              <a:t>导师：陈卫东教授</a:t>
            </a:r>
            <a:r>
              <a:rPr lang="zh-CN" altLang="en-US" sz="1400" dirty="0" smtClean="0">
                <a:solidFill>
                  <a:schemeClr val="tx1">
                    <a:lumMod val="85000"/>
                    <a:lumOff val="15000"/>
                  </a:schemeClr>
                </a:solidFill>
                <a:latin typeface="+mn-ea"/>
              </a:rPr>
              <a:t>       </a:t>
            </a:r>
            <a:r>
              <a:rPr lang="zh-CN" altLang="en-US" sz="1400" b="1" dirty="0" smtClean="0">
                <a:solidFill>
                  <a:schemeClr val="tx1">
                    <a:lumMod val="85000"/>
                    <a:lumOff val="15000"/>
                  </a:schemeClr>
                </a:solidFill>
                <a:latin typeface="+mn-ea"/>
              </a:rPr>
              <a:t>报告人</a:t>
            </a:r>
            <a:r>
              <a:rPr lang="zh-CN" altLang="en-US" sz="1400" b="1" dirty="0">
                <a:solidFill>
                  <a:schemeClr val="tx1">
                    <a:lumMod val="85000"/>
                    <a:lumOff val="15000"/>
                  </a:schemeClr>
                </a:solidFill>
                <a:latin typeface="+mn-ea"/>
              </a:rPr>
              <a:t>：</a:t>
            </a:r>
            <a:r>
              <a:rPr lang="zh-CN" altLang="en-US" sz="1400" dirty="0">
                <a:solidFill>
                  <a:schemeClr val="tx1">
                    <a:lumMod val="85000"/>
                    <a:lumOff val="15000"/>
                  </a:schemeClr>
                </a:solidFill>
                <a:latin typeface="+mn-ea"/>
              </a:rPr>
              <a:t>鲍志强</a:t>
            </a:r>
            <a:r>
              <a:rPr lang="zh-CN" altLang="en-US" sz="1400" dirty="0">
                <a:solidFill>
                  <a:schemeClr val="tx1">
                    <a:lumMod val="85000"/>
                    <a:lumOff val="15000"/>
                  </a:schemeClr>
                </a:solidFill>
                <a:latin typeface="+mn-ea"/>
              </a:rPr>
              <a:t> </a:t>
            </a:r>
            <a:endParaRPr lang="zh-CN" altLang="en-US" sz="1400" dirty="0">
              <a:solidFill>
                <a:schemeClr val="tx1">
                  <a:lumMod val="85000"/>
                  <a:lumOff val="15000"/>
                </a:schemeClr>
              </a:solidFill>
              <a:latin typeface="+mn-ea"/>
            </a:endParaRPr>
          </a:p>
        </p:txBody>
      </p:sp>
      <p:sp>
        <p:nvSpPr>
          <p:cNvPr id="14" name="TextBox 15"/>
          <p:cNvSpPr txBox="1"/>
          <p:nvPr/>
        </p:nvSpPr>
        <p:spPr>
          <a:xfrm>
            <a:off x="1965774" y="3757732"/>
            <a:ext cx="5033383" cy="410845"/>
          </a:xfrm>
          <a:prstGeom prst="rect">
            <a:avLst/>
          </a:prstGeom>
          <a:noFill/>
        </p:spPr>
        <p:txBody>
          <a:bodyPr wrap="square" rtlCol="0">
            <a:spAutoFit/>
          </a:bodyPr>
          <a:lstStyle/>
          <a:p>
            <a:pPr algn="ctr">
              <a:lnSpc>
                <a:spcPct val="130000"/>
              </a:lnSpc>
            </a:pPr>
            <a:r>
              <a:rPr lang="zh-CN" altLang="en-US" sz="1600" dirty="0" smtClean="0">
                <a:solidFill>
                  <a:schemeClr val="tx1">
                    <a:lumMod val="85000"/>
                    <a:lumOff val="15000"/>
                  </a:schemeClr>
                </a:solidFill>
                <a:latin typeface="+mn-ea"/>
              </a:rPr>
              <a:t>研究方向：网络科学</a:t>
            </a:r>
            <a:endParaRPr lang="zh-CN" altLang="en-US" sz="1600" dirty="0" smtClean="0">
              <a:solidFill>
                <a:schemeClr val="tx1">
                  <a:lumMod val="85000"/>
                  <a:lumOff val="1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3</a:t>
              </a:r>
              <a:endParaRPr lang="zh-CN" altLang="en-US" sz="5400" b="1" dirty="0">
                <a:solidFill>
                  <a:schemeClr val="bg1"/>
                </a:solidFill>
                <a:latin typeface="+mj-ea"/>
                <a:ea typeface="+mj-ea"/>
              </a:endParaRPr>
            </a:p>
          </p:txBody>
        </p:sp>
        <p:sp>
          <p:nvSpPr>
            <p:cNvPr id="14" name="TextBox 15"/>
            <p:cNvSpPr txBox="1"/>
            <p:nvPr/>
          </p:nvSpPr>
          <p:spPr>
            <a:xfrm>
              <a:off x="1575581" y="794889"/>
              <a:ext cx="369332" cy="1334696"/>
            </a:xfrm>
            <a:prstGeom prst="rect">
              <a:avLst/>
            </a:prstGeom>
            <a:noFill/>
          </p:spPr>
          <p:txBody>
            <a:bodyPr vert="eaVert" wrap="square" rtlCol="0">
              <a:spAutoFit/>
            </a:bodyPr>
            <a:lstStyle/>
            <a:p>
              <a:pPr algn="dist"/>
              <a:r>
                <a:rPr lang="en-US" altLang="zh-CN" sz="1200" spc="300" smtClean="0">
                  <a:solidFill>
                    <a:schemeClr val="bg1"/>
                  </a:solidFill>
                </a:rPr>
                <a:t>PART THREE</a:t>
              </a:r>
              <a:endParaRPr lang="zh-CN" altLang="en-US" sz="12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主要研究内容</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12" name="文本占位符 1"/>
          <p:cNvSpPr>
            <a:spLocks noGrp="1"/>
          </p:cNvSpPr>
          <p:nvPr>
            <p:ph type="body" sz="quarter" idx="10"/>
          </p:nvPr>
        </p:nvSpPr>
        <p:spPr>
          <a:xfrm>
            <a:off x="289608" y="217489"/>
            <a:ext cx="7098163" cy="583565"/>
          </a:xfrm>
        </p:spPr>
        <p:txBody>
          <a:bodyPr/>
          <a:lstStyle/>
          <a:p>
            <a:r>
              <a:rPr lang="zh-CN" altLang="en-US" dirty="0" smtClean="0"/>
              <a:t>研究内容</a:t>
            </a:r>
            <a:endParaRPr lang="zh-CN" altLang="en-US" dirty="0" smtClean="0"/>
          </a:p>
        </p:txBody>
      </p:sp>
      <p:sp>
        <p:nvSpPr>
          <p:cNvPr id="2" name="文本框 1"/>
          <p:cNvSpPr txBox="1"/>
          <p:nvPr/>
        </p:nvSpPr>
        <p:spPr>
          <a:xfrm>
            <a:off x="6806565" y="1746250"/>
            <a:ext cx="2107565" cy="645160"/>
          </a:xfrm>
          <a:prstGeom prst="rect">
            <a:avLst/>
          </a:prstGeom>
          <a:noFill/>
        </p:spPr>
        <p:txBody>
          <a:bodyPr wrap="square" rtlCol="0">
            <a:spAutoFit/>
          </a:bodyPr>
          <a:p>
            <a:r>
              <a:rPr lang="zh-CN" altLang="en-US"/>
              <a:t>黄色：被感染节点</a:t>
            </a:r>
            <a:endParaRPr lang="zh-CN" altLang="en-US"/>
          </a:p>
          <a:p>
            <a:r>
              <a:rPr lang="zh-CN" altLang="en-US"/>
              <a:t>紫色：源点</a:t>
            </a:r>
            <a:endParaRPr lang="zh-CN" altLang="en-US"/>
          </a:p>
        </p:txBody>
      </p:sp>
      <p:sp>
        <p:nvSpPr>
          <p:cNvPr id="7" name="文本框 6"/>
          <p:cNvSpPr txBox="1"/>
          <p:nvPr/>
        </p:nvSpPr>
        <p:spPr>
          <a:xfrm>
            <a:off x="289560" y="4424680"/>
            <a:ext cx="8244205" cy="922020"/>
          </a:xfrm>
          <a:prstGeom prst="rect">
            <a:avLst/>
          </a:prstGeom>
          <a:noFill/>
        </p:spPr>
        <p:txBody>
          <a:bodyPr wrap="square" rtlCol="0">
            <a:spAutoFit/>
          </a:bodyPr>
          <a:p>
            <a:r>
              <a:rPr lang="zh-CN" altLang="en-US">
                <a:sym typeface="+mn-ea"/>
              </a:rPr>
              <a:t>主要思路：</a:t>
            </a:r>
            <a:endParaRPr lang="zh-CN" altLang="en-US"/>
          </a:p>
          <a:p>
            <a:r>
              <a:rPr lang="en-US" altLang="zh-CN">
                <a:sym typeface="+mn-ea"/>
              </a:rPr>
              <a:t>	1  </a:t>
            </a:r>
            <a:r>
              <a:rPr lang="zh-CN" altLang="en-US">
                <a:sym typeface="+mn-ea"/>
              </a:rPr>
              <a:t>对这些</a:t>
            </a:r>
            <a:r>
              <a:rPr lang="zh-CN" altLang="en-US">
                <a:sym typeface="+mn-ea"/>
              </a:rPr>
              <a:t>传播子图分区</a:t>
            </a:r>
            <a:endParaRPr lang="zh-CN" altLang="en-US">
              <a:sym typeface="+mn-ea"/>
            </a:endParaRPr>
          </a:p>
          <a:p>
            <a:r>
              <a:rPr lang="en-US" altLang="zh-CN">
                <a:sym typeface="+mn-ea"/>
              </a:rPr>
              <a:t>	2  </a:t>
            </a:r>
            <a:r>
              <a:rPr lang="zh-CN" altLang="en-US">
                <a:sym typeface="+mn-ea"/>
              </a:rPr>
              <a:t>对每一个传播子图，进行单、多源定位（分治法</a:t>
            </a:r>
            <a:r>
              <a:rPr lang="zh-CN" altLang="en-US">
                <a:sym typeface="+mn-ea"/>
              </a:rPr>
              <a:t>）</a:t>
            </a:r>
            <a:endParaRPr lang="zh-CN" altLang="en-US"/>
          </a:p>
        </p:txBody>
      </p:sp>
      <p:pic>
        <p:nvPicPr>
          <p:cNvPr id="8" name="图片 7" descr="多源定位"/>
          <p:cNvPicPr>
            <a:picLocks noChangeAspect="1"/>
          </p:cNvPicPr>
          <p:nvPr/>
        </p:nvPicPr>
        <p:blipFill>
          <a:blip r:embed="rId1"/>
          <a:stretch>
            <a:fillRect/>
          </a:stretch>
        </p:blipFill>
        <p:spPr>
          <a:xfrm>
            <a:off x="289560" y="1321435"/>
            <a:ext cx="6690995" cy="290004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4</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FOUR</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8350"/>
          </a:xfrm>
          <a:prstGeom prst="rect">
            <a:avLst/>
          </a:prstGeom>
          <a:noFill/>
        </p:spPr>
        <p:txBody>
          <a:bodyPr wrap="square" rtlCol="0">
            <a:spAutoFit/>
          </a:bodyPr>
          <a:lstStyle/>
          <a:p>
            <a:r>
              <a:rPr lang="zh-CN" altLang="en-US" sz="4400" b="1" dirty="0">
                <a:solidFill>
                  <a:schemeClr val="bg1"/>
                </a:solidFill>
                <a:effectLst>
                  <a:outerShdw blurRad="203200" dist="38100" dir="2700000" algn="tl" rotWithShape="0">
                    <a:prstClr val="black">
                      <a:alpha val="31000"/>
                    </a:prstClr>
                  </a:outerShdw>
                </a:effectLst>
              </a:rPr>
              <a:t>系统算法流程图</a:t>
            </a:r>
            <a:endParaRPr lang="zh-CN" altLang="en-US" sz="4400" b="1" dirty="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smtClean="0"/>
              <a:t>算法流程图</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pic>
        <p:nvPicPr>
          <p:cNvPr id="4" name="图片 3" descr="算法流程图"/>
          <p:cNvPicPr>
            <a:picLocks noChangeAspect="1"/>
          </p:cNvPicPr>
          <p:nvPr/>
        </p:nvPicPr>
        <p:blipFill>
          <a:blip r:embed="rId1"/>
          <a:stretch>
            <a:fillRect/>
          </a:stretch>
        </p:blipFill>
        <p:spPr>
          <a:xfrm>
            <a:off x="289560" y="996950"/>
            <a:ext cx="7206615" cy="52387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5</a:t>
              </a:r>
              <a:endParaRPr lang="zh-CN" altLang="en-US" sz="5400" b="1" dirty="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当前工作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560" y="217805"/>
            <a:ext cx="8594725" cy="583565"/>
          </a:xfrm>
        </p:spPr>
        <p:txBody>
          <a:bodyPr wrap="square"/>
          <a:lstStyle/>
          <a:p>
            <a:r>
              <a:rPr lang="en-US" altLang="zh-CN" dirty="0" smtClean="0"/>
              <a:t>1</a:t>
            </a:r>
            <a:r>
              <a:rPr dirty="0" smtClean="0"/>
              <a:t>源点传播区域</a:t>
            </a:r>
            <a:r>
              <a:rPr dirty="0" smtClean="0"/>
              <a:t>分区</a:t>
            </a:r>
            <a:endParaRPr dirty="0" smtClean="0"/>
          </a:p>
        </p:txBody>
      </p:sp>
      <p:sp>
        <p:nvSpPr>
          <p:cNvPr id="6" name="文本框 5"/>
          <p:cNvSpPr txBox="1"/>
          <p:nvPr/>
        </p:nvSpPr>
        <p:spPr>
          <a:xfrm>
            <a:off x="639445" y="3620135"/>
            <a:ext cx="7838440" cy="1076325"/>
          </a:xfrm>
          <a:prstGeom prst="rect">
            <a:avLst/>
          </a:prstGeom>
          <a:noFill/>
        </p:spPr>
        <p:txBody>
          <a:bodyPr wrap="square" rtlCol="0">
            <a:spAutoFit/>
          </a:bodyPr>
          <a:p>
            <a:r>
              <a:rPr lang="en-US" altLang="zh-CN" sz="2000"/>
              <a:t>1 </a:t>
            </a:r>
            <a:r>
              <a:rPr lang="zh-CN" altLang="en-US" sz="2000"/>
              <a:t>使用</a:t>
            </a:r>
            <a:r>
              <a:rPr lang="en-US" altLang="zh-CN" sz="2000"/>
              <a:t>(u,h)</a:t>
            </a:r>
            <a:r>
              <a:rPr lang="zh-CN" altLang="en-US" sz="2000"/>
              <a:t>构成的</a:t>
            </a:r>
            <a:r>
              <a:rPr lang="en-US" altLang="zh-CN" sz="2000"/>
              <a:t>BFS</a:t>
            </a:r>
            <a:r>
              <a:rPr lang="zh-CN" altLang="en-US" sz="2000"/>
              <a:t>树结构</a:t>
            </a:r>
            <a:r>
              <a:rPr lang="en-US" altLang="zh-CN" sz="2000"/>
              <a:t>(</a:t>
            </a:r>
            <a:r>
              <a:rPr lang="zh-CN" altLang="en-US" sz="2000"/>
              <a:t>一或者多个）去覆盖每个传播子图</a:t>
            </a:r>
            <a:endParaRPr lang="zh-CN" altLang="en-US" sz="2400"/>
          </a:p>
          <a:p>
            <a:r>
              <a:rPr lang="en-US" altLang="zh-CN" sz="2400"/>
              <a:t>2 </a:t>
            </a:r>
            <a:r>
              <a:rPr lang="zh-CN" altLang="en-US" sz="2000"/>
              <a:t>计算误差率</a:t>
            </a:r>
            <a:r>
              <a:rPr lang="zh-CN" altLang="en-US" sz="2000"/>
              <a:t>为</a:t>
            </a:r>
            <a:endParaRPr lang="zh-CN" altLang="en-US" sz="2000"/>
          </a:p>
          <a:p>
            <a:r>
              <a:rPr lang="en-US" altLang="zh-CN" sz="2000"/>
              <a:t>3  </a:t>
            </a:r>
            <a:r>
              <a:rPr lang="zh-CN" altLang="en-US" sz="2000"/>
              <a:t>增大</a:t>
            </a:r>
            <a:r>
              <a:rPr lang="en-US" altLang="zh-CN" sz="2000"/>
              <a:t>h,</a:t>
            </a:r>
            <a:r>
              <a:rPr lang="zh-CN" altLang="en-US" sz="2000"/>
              <a:t>重复</a:t>
            </a:r>
            <a:r>
              <a:rPr lang="en-US" altLang="zh-CN" sz="2000"/>
              <a:t>1</a:t>
            </a:r>
            <a:r>
              <a:rPr lang="zh-CN" altLang="en-US" sz="2000"/>
              <a:t>，</a:t>
            </a:r>
            <a:r>
              <a:rPr lang="en-US" altLang="zh-CN" sz="2000"/>
              <a:t>2</a:t>
            </a:r>
            <a:r>
              <a:rPr lang="zh-CN" altLang="en-US" sz="2000"/>
              <a:t>。取误差率最小为结果</a:t>
            </a:r>
            <a:r>
              <a:rPr lang="zh-CN" altLang="en-US" sz="2000"/>
              <a:t>。</a:t>
            </a:r>
            <a:endParaRPr lang="en-US" altLang="zh-CN" sz="2000"/>
          </a:p>
        </p:txBody>
      </p:sp>
      <p:pic>
        <p:nvPicPr>
          <p:cNvPr id="2" name="图片 1" descr="多源覆盖"/>
          <p:cNvPicPr>
            <a:picLocks noChangeAspect="1"/>
          </p:cNvPicPr>
          <p:nvPr/>
        </p:nvPicPr>
        <p:blipFill>
          <a:blip r:embed="rId1"/>
          <a:stretch>
            <a:fillRect/>
          </a:stretch>
        </p:blipFill>
        <p:spPr>
          <a:xfrm>
            <a:off x="289560" y="274320"/>
            <a:ext cx="7324725" cy="3589020"/>
          </a:xfrm>
          <a:prstGeom prst="rect">
            <a:avLst/>
          </a:prstGeom>
        </p:spPr>
      </p:pic>
      <p:sp>
        <p:nvSpPr>
          <p:cNvPr id="5" name="文本框 4"/>
          <p:cNvSpPr txBox="1"/>
          <p:nvPr/>
        </p:nvSpPr>
        <p:spPr>
          <a:xfrm>
            <a:off x="6676390" y="1746250"/>
            <a:ext cx="2035810" cy="645160"/>
          </a:xfrm>
          <a:prstGeom prst="rect">
            <a:avLst/>
          </a:prstGeom>
          <a:noFill/>
        </p:spPr>
        <p:txBody>
          <a:bodyPr wrap="square" rtlCol="0">
            <a:spAutoFit/>
          </a:bodyPr>
          <a:p>
            <a:r>
              <a:rPr lang="en-US" altLang="zh-CN"/>
              <a:t>tip</a:t>
            </a:r>
            <a:r>
              <a:rPr lang="zh-CN" altLang="en-US"/>
              <a:t>：</a:t>
            </a:r>
            <a:r>
              <a:rPr lang="en-US" altLang="zh-CN"/>
              <a:t>BFS</a:t>
            </a:r>
            <a:r>
              <a:rPr lang="zh-CN" altLang="en-US"/>
              <a:t>树由</a:t>
            </a:r>
            <a:r>
              <a:rPr lang="en-US" altLang="zh-CN"/>
              <a:t>u</a:t>
            </a:r>
            <a:r>
              <a:rPr lang="zh-CN" altLang="en-US"/>
              <a:t>中心点及</a:t>
            </a:r>
            <a:r>
              <a:rPr lang="en-US" altLang="zh-CN"/>
              <a:t>h</a:t>
            </a:r>
            <a:r>
              <a:rPr lang="zh-CN" altLang="en-US"/>
              <a:t>深度构成</a:t>
            </a:r>
            <a:endParaRPr lang="zh-CN" altLang="en-US"/>
          </a:p>
        </p:txBody>
      </p:sp>
      <p:pic>
        <p:nvPicPr>
          <p:cNvPr id="7" name="图片 6"/>
          <p:cNvPicPr>
            <a:picLocks noChangeAspect="1"/>
          </p:cNvPicPr>
          <p:nvPr/>
        </p:nvPicPr>
        <p:blipFill>
          <a:blip r:embed="rId2"/>
          <a:stretch>
            <a:fillRect/>
          </a:stretch>
        </p:blipFill>
        <p:spPr>
          <a:xfrm>
            <a:off x="2712085" y="4697095"/>
            <a:ext cx="4187825" cy="12827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lang="en-US" altLang="zh-CN" dirty="0" smtClean="0"/>
              <a:t>2 </a:t>
            </a:r>
            <a:r>
              <a:rPr lang="zh-CN" altLang="en-US" dirty="0" smtClean="0"/>
              <a:t>单源定位</a:t>
            </a:r>
            <a:endParaRPr lang="zh-CN" altLang="en-US" dirty="0" smtClean="0"/>
          </a:p>
        </p:txBody>
      </p:sp>
      <p:sp>
        <p:nvSpPr>
          <p:cNvPr id="4" name="文本框 3"/>
          <p:cNvSpPr txBox="1"/>
          <p:nvPr/>
        </p:nvSpPr>
        <p:spPr>
          <a:xfrm>
            <a:off x="692150" y="4808220"/>
            <a:ext cx="8038465" cy="1906905"/>
          </a:xfrm>
          <a:prstGeom prst="rect">
            <a:avLst/>
          </a:prstGeom>
          <a:noFill/>
        </p:spPr>
        <p:txBody>
          <a:bodyPr wrap="square" rtlCol="0" anchor="t">
            <a:spAutoFit/>
          </a:bodyPr>
          <a:p>
            <a:r>
              <a:rPr lang="zh-CN" altLang="en-US" sz="2000">
                <a:sym typeface="+mn-ea"/>
              </a:rPr>
              <a:t>反向传播算法：</a:t>
            </a:r>
            <a:endParaRPr lang="zh-CN" altLang="en-US" sz="2000"/>
          </a:p>
          <a:p>
            <a:r>
              <a:rPr lang="en-US" altLang="zh-CN" sz="2000">
                <a:sym typeface="+mn-ea"/>
              </a:rPr>
              <a:t>1  </a:t>
            </a:r>
            <a:r>
              <a:rPr lang="zh-CN" altLang="en-US" sz="2000">
                <a:sym typeface="+mn-ea"/>
              </a:rPr>
              <a:t>让每个节点每一个时间刻</a:t>
            </a:r>
            <a:r>
              <a:rPr lang="zh-CN" altLang="en-US" sz="2000">
                <a:sym typeface="+mn-ea"/>
              </a:rPr>
              <a:t>传播自身</a:t>
            </a:r>
            <a:r>
              <a:rPr lang="en-US" altLang="zh-CN" sz="2000">
                <a:sym typeface="+mn-ea"/>
              </a:rPr>
              <a:t>ID</a:t>
            </a:r>
            <a:r>
              <a:rPr lang="zh-CN" altLang="en-US" sz="2000">
                <a:sym typeface="+mn-ea"/>
              </a:rPr>
              <a:t>到邻居</a:t>
            </a:r>
            <a:endParaRPr lang="en-US" altLang="zh-CN" sz="2000">
              <a:sym typeface="+mn-ea"/>
            </a:endParaRPr>
          </a:p>
          <a:p>
            <a:r>
              <a:rPr lang="en-US" altLang="zh-CN" sz="2000">
                <a:sym typeface="+mn-ea"/>
              </a:rPr>
              <a:t>2   </a:t>
            </a:r>
            <a:r>
              <a:rPr lang="zh-CN" altLang="en-US" sz="2000">
                <a:sym typeface="+mn-ea"/>
              </a:rPr>
              <a:t>邻居节点更新本身节点集合</a:t>
            </a:r>
            <a:endParaRPr lang="en-US" altLang="zh-CN" sz="2000">
              <a:sym typeface="+mn-ea"/>
            </a:endParaRPr>
          </a:p>
          <a:p>
            <a:r>
              <a:rPr lang="en-US" altLang="zh-CN" sz="2000">
                <a:sym typeface="+mn-ea"/>
              </a:rPr>
              <a:t>3   </a:t>
            </a:r>
            <a:r>
              <a:rPr lang="zh-CN" altLang="en-US" sz="2000">
                <a:sym typeface="+mn-ea"/>
              </a:rPr>
              <a:t>重复</a:t>
            </a:r>
            <a:r>
              <a:rPr lang="en-US" altLang="zh-CN" sz="2000">
                <a:sym typeface="+mn-ea"/>
              </a:rPr>
              <a:t>1</a:t>
            </a:r>
            <a:r>
              <a:rPr lang="zh-CN" altLang="en-US" sz="2000">
                <a:sym typeface="+mn-ea"/>
              </a:rPr>
              <a:t>，</a:t>
            </a:r>
            <a:r>
              <a:rPr lang="en-US" altLang="zh-CN" sz="2000">
                <a:sym typeface="+mn-ea"/>
              </a:rPr>
              <a:t>2</a:t>
            </a:r>
            <a:r>
              <a:rPr lang="zh-CN" altLang="en-US" sz="2000">
                <a:sym typeface="+mn-ea"/>
              </a:rPr>
              <a:t>直至有节点接收所有节点</a:t>
            </a:r>
            <a:r>
              <a:rPr lang="en-US" altLang="zh-CN" sz="2000">
                <a:sym typeface="+mn-ea"/>
              </a:rPr>
              <a:t>ID</a:t>
            </a:r>
            <a:r>
              <a:rPr lang="zh-CN" altLang="en-US" sz="2000">
                <a:sym typeface="+mn-ea"/>
              </a:rPr>
              <a:t>。如</a:t>
            </a:r>
            <a:r>
              <a:rPr lang="en-US" altLang="zh-CN" sz="2000">
                <a:sym typeface="+mn-ea"/>
              </a:rPr>
              <a:t>T1</a:t>
            </a:r>
            <a:r>
              <a:rPr lang="zh-CN" altLang="en-US" sz="2000">
                <a:sym typeface="+mn-ea"/>
              </a:rPr>
              <a:t>中的</a:t>
            </a:r>
            <a:r>
              <a:rPr lang="en-US" altLang="zh-CN" sz="2000">
                <a:sym typeface="+mn-ea"/>
              </a:rPr>
              <a:t>1</a:t>
            </a:r>
            <a:r>
              <a:rPr lang="zh-CN" altLang="en-US" sz="2000">
                <a:sym typeface="+mn-ea"/>
              </a:rPr>
              <a:t>和</a:t>
            </a:r>
            <a:r>
              <a:rPr lang="en-US" altLang="zh-CN" sz="2000">
                <a:sym typeface="+mn-ea"/>
              </a:rPr>
              <a:t>5</a:t>
            </a:r>
            <a:r>
              <a:rPr lang="zh-CN" altLang="en-US" sz="2000">
                <a:sym typeface="+mn-ea"/>
              </a:rPr>
              <a:t>节点，偏心率低的为源点。即</a:t>
            </a:r>
            <a:r>
              <a:rPr lang="en-US" altLang="zh-CN" sz="2000">
                <a:sym typeface="+mn-ea"/>
              </a:rPr>
              <a:t>1</a:t>
            </a:r>
            <a:r>
              <a:rPr lang="zh-CN" altLang="en-US" sz="2000">
                <a:sym typeface="+mn-ea"/>
              </a:rPr>
              <a:t>节点</a:t>
            </a:r>
            <a:endParaRPr lang="zh-CN" altLang="en-US"/>
          </a:p>
          <a:p>
            <a:endParaRPr lang="zh-CN" altLang="en-US"/>
          </a:p>
        </p:txBody>
      </p:sp>
      <p:pic>
        <p:nvPicPr>
          <p:cNvPr id="8" name="图片 7"/>
          <p:cNvPicPr>
            <a:picLocks noChangeAspect="1"/>
          </p:cNvPicPr>
          <p:nvPr/>
        </p:nvPicPr>
        <p:blipFill>
          <a:blip r:embed="rId1"/>
          <a:stretch>
            <a:fillRect/>
          </a:stretch>
        </p:blipFill>
        <p:spPr>
          <a:xfrm>
            <a:off x="107315" y="1598295"/>
            <a:ext cx="9208770" cy="32099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38" name="文本占位符 1"/>
          <p:cNvSpPr>
            <a:spLocks noGrp="1"/>
          </p:cNvSpPr>
          <p:nvPr>
            <p:ph type="body" sz="quarter" idx="10"/>
          </p:nvPr>
        </p:nvSpPr>
        <p:spPr>
          <a:xfrm>
            <a:off x="289608" y="217489"/>
            <a:ext cx="7098163" cy="583565"/>
          </a:xfrm>
        </p:spPr>
        <p:txBody>
          <a:bodyPr/>
          <a:lstStyle/>
          <a:p>
            <a:r>
              <a:rPr dirty="0">
                <a:sym typeface="+mn-ea"/>
              </a:rPr>
              <a:t>实验结</a:t>
            </a:r>
            <a:r>
              <a:rPr dirty="0">
                <a:sym typeface="+mn-ea"/>
              </a:rPr>
              <a:t>果及</a:t>
            </a:r>
            <a:r>
              <a:rPr lang="zh-CN" altLang="en-US" dirty="0"/>
              <a:t>贡献点</a:t>
            </a:r>
            <a:endParaRPr lang="zh-CN" altLang="en-US" dirty="0"/>
          </a:p>
        </p:txBody>
      </p:sp>
      <p:graphicFrame>
        <p:nvGraphicFramePr>
          <p:cNvPr id="5" name="对象 4">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54025" y="1360805"/>
            <a:ext cx="8236585" cy="398780"/>
          </a:xfrm>
          <a:prstGeom prst="rect">
            <a:avLst/>
          </a:prstGeom>
          <a:noFill/>
        </p:spPr>
        <p:txBody>
          <a:bodyPr wrap="square" rtlCol="0">
            <a:spAutoFit/>
          </a:bodyPr>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983615" y="3964305"/>
            <a:ext cx="7623175" cy="2306955"/>
          </a:xfrm>
          <a:prstGeom prst="rect">
            <a:avLst/>
          </a:prstGeom>
          <a:noFill/>
        </p:spPr>
        <p:txBody>
          <a:bodyPr wrap="square" rtlCol="0">
            <a:spAutoFit/>
          </a:bodyPr>
          <a:p>
            <a:pPr marL="342900" indent="-342900">
              <a:buAutoNum type="arabicPeriod"/>
            </a:pPr>
            <a:r>
              <a:rPr lang="en-US" altLang="zh-CN" sz="2400"/>
              <a:t>  </a:t>
            </a:r>
            <a:r>
              <a:rPr lang="zh-CN" altLang="en-US" sz="2400"/>
              <a:t>提出统一框架，来对一个网络谣言</a:t>
            </a:r>
            <a:r>
              <a:rPr lang="zh-CN" altLang="en-US" sz="2400"/>
              <a:t>源定位。</a:t>
            </a:r>
            <a:endParaRPr lang="zh-CN" altLang="en-US" sz="2400"/>
          </a:p>
          <a:p>
            <a:pPr marL="342900" indent="-342900">
              <a:buAutoNum type="arabicPeriod"/>
            </a:pPr>
            <a:r>
              <a:rPr lang="zh-CN" altLang="en-US" sz="2400"/>
              <a:t>  不需要提前知道源个数。</a:t>
            </a:r>
            <a:endParaRPr lang="zh-CN" altLang="en-US" sz="2400"/>
          </a:p>
          <a:p>
            <a:pPr marL="342900" indent="-342900">
              <a:buAutoNum type="arabicPeriod"/>
            </a:pPr>
            <a:r>
              <a:rPr lang="zh-CN" altLang="en-US" sz="2400"/>
              <a:t> 对感染区域重合的多源感染区域分区，第一次提出</a:t>
            </a:r>
            <a:r>
              <a:rPr lang="zh-CN" altLang="en-US" sz="2400">
                <a:sym typeface="+mn-ea"/>
              </a:rPr>
              <a:t>分区</a:t>
            </a:r>
            <a:r>
              <a:rPr lang="zh-CN" altLang="en-US" sz="2400"/>
              <a:t>评价函数，拟合多源中的单源传播区域</a:t>
            </a:r>
            <a:endParaRPr lang="zh-CN" altLang="en-US" sz="2400"/>
          </a:p>
          <a:p>
            <a:pPr marL="342900" indent="-342900">
              <a:buAutoNum type="arabicPeriod"/>
            </a:pPr>
            <a:r>
              <a:rPr lang="zh-CN" altLang="en-US" sz="2400"/>
              <a:t> 实验效果在多</a:t>
            </a:r>
            <a:r>
              <a:rPr lang="zh-CN" altLang="en-US" sz="2400"/>
              <a:t>源定位上优于现有方法</a:t>
            </a:r>
            <a:endParaRPr lang="zh-CN" altLang="en-US" sz="2400"/>
          </a:p>
          <a:p>
            <a:pPr marL="342900" indent="-342900">
              <a:buAutoNum type="arabicPeriod"/>
            </a:pPr>
            <a:r>
              <a:rPr lang="zh-CN" altLang="en-US" sz="2400"/>
              <a:t>贪心快速定位较好感染区域。</a:t>
            </a:r>
            <a:endParaRPr lang="zh-CN" altLang="en-US" sz="2400"/>
          </a:p>
        </p:txBody>
      </p:sp>
      <p:pic>
        <p:nvPicPr>
          <p:cNvPr id="6" name="图片 5"/>
          <p:cNvPicPr>
            <a:picLocks noChangeAspect="1"/>
          </p:cNvPicPr>
          <p:nvPr/>
        </p:nvPicPr>
        <p:blipFill>
          <a:blip r:embed="rId3"/>
          <a:stretch>
            <a:fillRect/>
          </a:stretch>
        </p:blipFill>
        <p:spPr>
          <a:xfrm>
            <a:off x="2105025" y="1163955"/>
            <a:ext cx="2924175" cy="22193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0535"/>
            <a:chOff x="458739" y="476859"/>
            <a:chExt cx="1516596" cy="1740535"/>
          </a:xfrm>
        </p:grpSpPr>
        <p:sp>
          <p:nvSpPr>
            <p:cNvPr id="12" name="TextBox 5"/>
            <p:cNvSpPr txBox="1"/>
            <p:nvPr/>
          </p:nvSpPr>
          <p:spPr>
            <a:xfrm>
              <a:off x="458739" y="476859"/>
              <a:ext cx="1428117" cy="1740535"/>
            </a:xfrm>
            <a:prstGeom prst="rect">
              <a:avLst/>
            </a:prstGeom>
            <a:noFill/>
          </p:spPr>
          <p:txBody>
            <a:bodyPr wrap="square" rtlCol="0">
              <a:spAutoFit/>
            </a:bodyPr>
            <a:lstStyle/>
            <a:p>
              <a:pPr>
                <a:lnSpc>
                  <a:spcPct val="80000"/>
                </a:lnSpc>
              </a:pPr>
              <a:r>
                <a:rPr lang="en-US" altLang="zh-CN" sz="8000" b="1" dirty="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6</a:t>
              </a:r>
              <a:endParaRPr lang="en-US" altLang="zh-CN" sz="5400" b="1" dirty="0" smtClean="0">
                <a:solidFill>
                  <a:schemeClr val="bg1"/>
                </a:solidFill>
                <a:latin typeface="+mj-ea"/>
                <a:ea typeface="+mj-ea"/>
              </a:endParaRPr>
            </a:p>
          </p:txBody>
        </p:sp>
        <p:sp>
          <p:nvSpPr>
            <p:cNvPr id="14" name="TextBox 15"/>
            <p:cNvSpPr txBox="1"/>
            <p:nvPr/>
          </p:nvSpPr>
          <p:spPr>
            <a:xfrm>
              <a:off x="1544803" y="794889"/>
              <a:ext cx="400110" cy="1334696"/>
            </a:xfrm>
            <a:prstGeom prst="rect">
              <a:avLst/>
            </a:prstGeom>
            <a:noFill/>
          </p:spPr>
          <p:txBody>
            <a:bodyPr vert="eaVert" wrap="square" rtlCol="0">
              <a:spAutoFit/>
            </a:bodyPr>
            <a:lstStyle/>
            <a:p>
              <a:pPr algn="dist"/>
              <a:r>
                <a:rPr lang="en-US" altLang="zh-CN" sz="1400" spc="300" smtClean="0">
                  <a:solidFill>
                    <a:schemeClr val="bg1"/>
                  </a:solidFill>
                </a:rPr>
                <a:t>PART FIVE</a:t>
              </a:r>
              <a:endParaRPr lang="zh-CN" altLang="en-US" sz="14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645160"/>
          </a:xfrm>
          <a:prstGeom prst="rect">
            <a:avLst/>
          </a:prstGeom>
          <a:noFill/>
        </p:spPr>
        <p:txBody>
          <a:bodyPr wrap="square" rtlCol="0">
            <a:spAutoFit/>
          </a:bodyPr>
          <a:lstStyle/>
          <a:p>
            <a:r>
              <a:rPr lang="zh-CN" altLang="en-US" sz="3600" b="1" dirty="0" smtClean="0">
                <a:solidFill>
                  <a:schemeClr val="bg1"/>
                </a:solidFill>
                <a:effectLst>
                  <a:outerShdw blurRad="203200" dist="38100" dir="2700000" algn="tl" rotWithShape="0">
                    <a:prstClr val="black">
                      <a:alpha val="31000"/>
                    </a:prstClr>
                  </a:outerShdw>
                </a:effectLst>
              </a:rPr>
              <a:t>将要扩展的工作</a:t>
            </a:r>
            <a:endParaRPr lang="zh-CN" altLang="en-US" sz="3600" b="1" dirty="0"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583565"/>
          </a:xfrm>
        </p:spPr>
        <p:txBody>
          <a:bodyPr/>
          <a:lstStyle/>
          <a:p>
            <a:r>
              <a:rPr>
                <a:sym typeface="+mn-ea"/>
              </a:rPr>
              <a:t>将要扩展</a:t>
            </a:r>
            <a:r>
              <a:rPr>
                <a:sym typeface="+mn-ea"/>
              </a:rPr>
              <a:t>内容</a:t>
            </a:r>
            <a:endParaRPr>
              <a:sym typeface="+mn-ea"/>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587193" y="1518386"/>
            <a:ext cx="7802336" cy="2245360"/>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将此方法用于时变网络（更</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符合真实网络传播</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从复杂网络中模拟出源点传播树结构，更好地进行定位（缩</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边</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预先选择出合适的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BFS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树根节点集合进行覆盖（贪心选出图多中心，降低计算复杂性</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73253" y="447829"/>
            <a:ext cx="1574652" cy="1754326"/>
            <a:chOff x="400683" y="418801"/>
            <a:chExt cx="1574652" cy="1754326"/>
          </a:xfrm>
        </p:grpSpPr>
        <p:sp>
          <p:nvSpPr>
            <p:cNvPr id="12" name="TextBox 5"/>
            <p:cNvSpPr txBox="1"/>
            <p:nvPr/>
          </p:nvSpPr>
          <p:spPr>
            <a:xfrm>
              <a:off x="400683" y="418801"/>
              <a:ext cx="1428117" cy="1754326"/>
            </a:xfrm>
            <a:prstGeom prst="rect">
              <a:avLst/>
            </a:prstGeom>
            <a:noFill/>
          </p:spPr>
          <p:txBody>
            <a:bodyPr wrap="square" rtlCol="0">
              <a:spAutoFit/>
            </a:bodyPr>
            <a:lstStyle/>
            <a:p>
              <a:r>
                <a:rPr lang="zh-CN" altLang="en-US" sz="5400" b="1" smtClean="0">
                  <a:solidFill>
                    <a:schemeClr val="bg1"/>
                  </a:solidFill>
                  <a:latin typeface="+mj-ea"/>
                  <a:ea typeface="+mj-ea"/>
                </a:rPr>
                <a:t>目</a:t>
              </a:r>
              <a:endParaRPr lang="en-US" altLang="zh-CN" sz="5400" b="1" smtClean="0">
                <a:solidFill>
                  <a:schemeClr val="bg1"/>
                </a:solidFill>
                <a:latin typeface="+mj-ea"/>
                <a:ea typeface="+mj-ea"/>
              </a:endParaRPr>
            </a:p>
            <a:p>
              <a:r>
                <a:rPr lang="zh-CN" altLang="en-US" sz="5400" b="1" smtClean="0">
                  <a:solidFill>
                    <a:schemeClr val="bg1"/>
                  </a:solidFill>
                  <a:latin typeface="+mj-ea"/>
                  <a:ea typeface="+mj-ea"/>
                </a:rPr>
                <a:t>  录</a:t>
              </a:r>
              <a:endParaRPr lang="zh-CN" altLang="en-US" sz="5400" b="1" dirty="0">
                <a:solidFill>
                  <a:schemeClr val="bg1"/>
                </a:solidFill>
                <a:latin typeface="+mj-ea"/>
                <a:ea typeface="+mj-ea"/>
              </a:endParaRPr>
            </a:p>
          </p:txBody>
        </p:sp>
        <p:sp>
          <p:nvSpPr>
            <p:cNvPr id="14" name="TextBox 15"/>
            <p:cNvSpPr txBox="1"/>
            <p:nvPr/>
          </p:nvSpPr>
          <p:spPr>
            <a:xfrm>
              <a:off x="1483248" y="838431"/>
              <a:ext cx="461665" cy="1334696"/>
            </a:xfrm>
            <a:prstGeom prst="rect">
              <a:avLst/>
            </a:prstGeom>
            <a:noFill/>
          </p:spPr>
          <p:txBody>
            <a:bodyPr vert="eaVert" wrap="square" rtlCol="0">
              <a:spAutoFit/>
            </a:bodyPr>
            <a:lstStyle/>
            <a:p>
              <a:pPr algn="ctr"/>
              <a:r>
                <a:rPr lang="en-US" altLang="zh-CN" spc="300" smtClean="0">
                  <a:solidFill>
                    <a:schemeClr val="bg1"/>
                  </a:solidFill>
                </a:rPr>
                <a:t>CONTENT</a:t>
              </a:r>
              <a:endParaRPr lang="zh-CN" altLang="en-US"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252686" y="1454507"/>
            <a:ext cx="4818577" cy="3969385"/>
          </a:xfrm>
          <a:prstGeom prst="rect">
            <a:avLst/>
          </a:prstGeom>
          <a:noFill/>
        </p:spPr>
        <p:txBody>
          <a:bodyPr wrap="square" rtlCol="0">
            <a:spAutoFit/>
          </a:bodyPr>
          <a:lstStyle/>
          <a:p>
            <a:pPr>
              <a:lnSpc>
                <a:spcPct val="150000"/>
              </a:lnSpc>
            </a:pPr>
            <a:r>
              <a:rPr lang="en-US" altLang="zh-CN" sz="2800" b="1" dirty="0">
                <a:solidFill>
                  <a:srgbClr val="3592BE"/>
                </a:solidFill>
              </a:rPr>
              <a:t>X</a:t>
            </a:r>
            <a:r>
              <a:rPr lang="en-US" altLang="zh-CN" sz="2800" b="1" dirty="0" smtClean="0">
                <a:solidFill>
                  <a:srgbClr val="3592BE"/>
                </a:solidFill>
              </a:rPr>
              <a:t>1</a:t>
            </a:r>
            <a:r>
              <a:rPr lang="zh-CN" altLang="en-US" sz="2800" b="1" dirty="0" smtClean="0">
                <a:solidFill>
                  <a:srgbClr val="3592BE"/>
                </a:solidFill>
              </a:rPr>
              <a:t>  </a:t>
            </a:r>
            <a:r>
              <a:rPr lang="en-US" altLang="zh-CN" sz="2800" b="1" dirty="0" smtClean="0">
                <a:solidFill>
                  <a:srgbClr val="3592BE"/>
                </a:solidFill>
              </a:rPr>
              <a:t>|    </a:t>
            </a:r>
            <a:r>
              <a:rPr lang="zh-CN" altLang="en-US" sz="2800" dirty="0" smtClean="0">
                <a:solidFill>
                  <a:schemeClr val="tx1">
                    <a:lumMod val="85000"/>
                    <a:lumOff val="15000"/>
                  </a:schemeClr>
                </a:solidFill>
              </a:rPr>
              <a:t>选题背景与目的</a:t>
            </a:r>
            <a:endParaRPr lang="en-US" altLang="zh-CN" sz="2800" dirty="0" smtClean="0">
              <a:solidFill>
                <a:schemeClr val="tx1">
                  <a:lumMod val="85000"/>
                  <a:lumOff val="15000"/>
                </a:schemeClr>
              </a:solidFill>
            </a:endParaRPr>
          </a:p>
          <a:p>
            <a:pPr>
              <a:lnSpc>
                <a:spcPct val="150000"/>
              </a:lnSpc>
            </a:pPr>
            <a:r>
              <a:rPr lang="en-US" altLang="zh-CN" sz="2800" b="1" dirty="0">
                <a:solidFill>
                  <a:srgbClr val="3592BE"/>
                </a:solidFill>
              </a:rPr>
              <a:t>X2</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研究现状分析</a:t>
            </a:r>
            <a:endParaRPr lang="zh-CN" altLang="en-US" sz="2800" dirty="0" smtClean="0">
              <a:solidFill>
                <a:schemeClr val="tx1">
                  <a:lumMod val="85000"/>
                  <a:lumOff val="15000"/>
                </a:schemeClr>
              </a:solidFill>
            </a:endParaRPr>
          </a:p>
          <a:p>
            <a:pPr>
              <a:lnSpc>
                <a:spcPct val="150000"/>
              </a:lnSpc>
            </a:pPr>
            <a:r>
              <a:rPr lang="en-US" altLang="zh-CN" sz="2800" b="1" dirty="0">
                <a:solidFill>
                  <a:srgbClr val="3592BE"/>
                </a:solidFill>
              </a:rPr>
              <a:t>X3</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主要研究内容</a:t>
            </a:r>
            <a:endParaRPr lang="en-US" altLang="zh-CN" sz="2800" dirty="0" smtClean="0">
              <a:solidFill>
                <a:schemeClr val="tx1">
                  <a:lumMod val="85000"/>
                  <a:lumOff val="15000"/>
                </a:schemeClr>
              </a:solidFill>
            </a:endParaRPr>
          </a:p>
          <a:p>
            <a:pPr>
              <a:lnSpc>
                <a:spcPct val="150000"/>
              </a:lnSpc>
            </a:pPr>
            <a:r>
              <a:rPr lang="en-US" altLang="zh-CN" sz="2800" b="1" dirty="0">
                <a:solidFill>
                  <a:srgbClr val="3592BE"/>
                </a:solidFill>
              </a:rPr>
              <a:t>X4</a:t>
            </a:r>
            <a:r>
              <a:rPr lang="zh-CN" altLang="en-US" sz="2800" b="1" dirty="0" smtClean="0">
                <a:solidFill>
                  <a:srgbClr val="3592BE"/>
                </a:solidFill>
              </a:rPr>
              <a:t>  </a:t>
            </a:r>
            <a:r>
              <a:rPr lang="en-US" altLang="zh-CN" sz="2800" b="1" dirty="0">
                <a:solidFill>
                  <a:srgbClr val="3592BE"/>
                </a:solidFill>
              </a:rPr>
              <a:t>|    </a:t>
            </a:r>
            <a:r>
              <a:rPr lang="zh-CN" altLang="en-US" sz="2800" dirty="0" smtClean="0">
                <a:solidFill>
                  <a:schemeClr val="tx1">
                    <a:lumMod val="85000"/>
                    <a:lumOff val="15000"/>
                  </a:schemeClr>
                </a:solidFill>
              </a:rPr>
              <a:t>模型框架</a:t>
            </a:r>
            <a:endParaRPr lang="zh-CN" altLang="en-US" sz="2800" dirty="0" smtClean="0">
              <a:solidFill>
                <a:schemeClr val="tx1">
                  <a:lumMod val="85000"/>
                  <a:lumOff val="15000"/>
                </a:schemeClr>
              </a:solidFill>
            </a:endParaRPr>
          </a:p>
          <a:p>
            <a:pPr>
              <a:lnSpc>
                <a:spcPct val="150000"/>
              </a:lnSpc>
            </a:pPr>
            <a:r>
              <a:rPr lang="en-US" altLang="zh-CN" sz="2800" b="1" dirty="0" smtClean="0">
                <a:solidFill>
                  <a:srgbClr val="3592BE"/>
                </a:solidFill>
              </a:rPr>
              <a:t>X5</a:t>
            </a:r>
            <a:r>
              <a:rPr lang="zh-CN" altLang="en-US" sz="2800" b="1" dirty="0" smtClean="0">
                <a:solidFill>
                  <a:srgbClr val="3592BE"/>
                </a:solidFill>
              </a:rPr>
              <a:t>  </a:t>
            </a:r>
            <a:r>
              <a:rPr lang="en-US" altLang="zh-CN" sz="2800" b="1" dirty="0" smtClean="0">
                <a:solidFill>
                  <a:srgbClr val="3592BE"/>
                </a:solidFill>
              </a:rPr>
              <a:t>|    </a:t>
            </a:r>
            <a:r>
              <a:rPr lang="zh-CN" altLang="en-US" sz="2800" dirty="0">
                <a:solidFill>
                  <a:schemeClr val="tx1">
                    <a:lumMod val="85000"/>
                    <a:lumOff val="15000"/>
                  </a:schemeClr>
                </a:solidFill>
              </a:rPr>
              <a:t>当前已做工作</a:t>
            </a:r>
            <a:endParaRPr lang="zh-CN" altLang="en-US" sz="2800" dirty="0">
              <a:solidFill>
                <a:schemeClr val="tx1">
                  <a:lumMod val="85000"/>
                  <a:lumOff val="15000"/>
                </a:schemeClr>
              </a:solidFill>
            </a:endParaRPr>
          </a:p>
          <a:p>
            <a:pPr>
              <a:lnSpc>
                <a:spcPct val="150000"/>
              </a:lnSpc>
            </a:pPr>
            <a:r>
              <a:rPr lang="en-US" altLang="zh-CN" sz="2800" b="1" dirty="0" smtClean="0">
                <a:solidFill>
                  <a:srgbClr val="3592BE"/>
                </a:solidFill>
                <a:sym typeface="+mn-ea"/>
              </a:rPr>
              <a:t>X6</a:t>
            </a:r>
            <a:r>
              <a:rPr lang="zh-CN" altLang="en-US" sz="2800" b="1" dirty="0" smtClean="0">
                <a:solidFill>
                  <a:srgbClr val="3592BE"/>
                </a:solidFill>
                <a:sym typeface="+mn-ea"/>
              </a:rPr>
              <a:t>  </a:t>
            </a:r>
            <a:r>
              <a:rPr lang="en-US" altLang="zh-CN" sz="2800" b="1" dirty="0" smtClean="0">
                <a:solidFill>
                  <a:srgbClr val="3592BE"/>
                </a:solidFill>
                <a:sym typeface="+mn-ea"/>
              </a:rPr>
              <a:t>|    </a:t>
            </a:r>
            <a:r>
              <a:rPr lang="zh-CN" altLang="en-US" sz="2800" dirty="0">
                <a:solidFill>
                  <a:schemeClr val="tx1">
                    <a:lumMod val="85000"/>
                    <a:lumOff val="15000"/>
                  </a:schemeClr>
                </a:solidFill>
                <a:sym typeface="+mn-ea"/>
              </a:rPr>
              <a:t>将要研究内容</a:t>
            </a:r>
            <a:r>
              <a:rPr lang="en-US" altLang="zh-CN" sz="2800" b="1" dirty="0" smtClean="0">
                <a:solidFill>
                  <a:srgbClr val="3592BE"/>
                </a:solidFill>
                <a:sym typeface="+mn-ea"/>
              </a:rPr>
              <a:t>  </a:t>
            </a:r>
            <a:endParaRPr lang="zh-CN" altLang="en-US" sz="2800" b="1" dirty="0" smtClean="0">
              <a:solidFill>
                <a:srgbClr val="3592BE"/>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310039" y="2580476"/>
            <a:ext cx="4523922" cy="923330"/>
          </a:xfrm>
          <a:prstGeom prst="rect">
            <a:avLst/>
          </a:prstGeom>
          <a:noFill/>
        </p:spPr>
        <p:txBody>
          <a:bodyPr wrap="square" rtlCol="0">
            <a:spAutoFit/>
          </a:bodyPr>
          <a:lstStyle/>
          <a:p>
            <a:pPr algn="ctr"/>
            <a:r>
              <a:rPr lang="zh-CN" altLang="en-US" sz="5400" b="1" dirty="0" smtClean="0">
                <a:solidFill>
                  <a:schemeClr val="bg1"/>
                </a:solidFill>
                <a:effectLst>
                  <a:outerShdw blurRad="203200" dist="38100" dir="2700000" algn="tl" rotWithShape="0">
                    <a:prstClr val="black">
                      <a:alpha val="31000"/>
                    </a:prstClr>
                  </a:outerShdw>
                </a:effectLst>
              </a:rPr>
              <a:t>感谢您的聆听</a:t>
            </a:r>
            <a:endParaRPr lang="en-US" altLang="zh-CN" sz="5400" b="1" dirty="0" smtClean="0">
              <a:solidFill>
                <a:schemeClr val="bg1"/>
              </a:solidFill>
              <a:effectLst>
                <a:outerShdw blurRad="203200" dist="38100" dir="2700000" algn="tl" rotWithShape="0">
                  <a:prstClr val="black">
                    <a:alpha val="31000"/>
                  </a:prstClr>
                </a:outerShdw>
              </a:effectLst>
            </a:endParaRPr>
          </a:p>
        </p:txBody>
      </p:sp>
      <p:sp>
        <p:nvSpPr>
          <p:cNvPr id="2" name="文本框 1"/>
          <p:cNvSpPr txBox="1"/>
          <p:nvPr/>
        </p:nvSpPr>
        <p:spPr>
          <a:xfrm>
            <a:off x="3440921" y="3497944"/>
            <a:ext cx="2262158" cy="369332"/>
          </a:xfrm>
          <a:prstGeom prst="rect">
            <a:avLst/>
          </a:prstGeom>
          <a:noFill/>
        </p:spPr>
        <p:txBody>
          <a:bodyPr wrap="none" rtlCol="0">
            <a:spAutoFit/>
          </a:bodyPr>
          <a:lstStyle/>
          <a:p>
            <a:pPr algn="ctr"/>
            <a:r>
              <a:rPr lang="zh-CN" altLang="en-US" dirty="0" smtClean="0">
                <a:solidFill>
                  <a:schemeClr val="bg1"/>
                </a:solidFill>
              </a:rPr>
              <a:t>请各位老师点评指正</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smtClean="0">
                  <a:solidFill>
                    <a:schemeClr val="bg1"/>
                  </a:solidFill>
                  <a:latin typeface="+mj-ea"/>
                  <a:ea typeface="+mj-ea"/>
                </a:rPr>
                <a:t>X</a:t>
              </a:r>
              <a:endParaRPr lang="en-US" altLang="zh-CN" sz="8000" b="1" dirty="0" smtClean="0">
                <a:solidFill>
                  <a:schemeClr val="bg1"/>
                </a:solidFill>
                <a:latin typeface="+mj-ea"/>
                <a:ea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1</a:t>
              </a:r>
              <a:endParaRPr lang="zh-CN" altLang="en-US" sz="5400" b="1" dirty="0">
                <a:solidFill>
                  <a:schemeClr val="bg1"/>
                </a:solidFill>
                <a:latin typeface="+mj-ea"/>
                <a:ea typeface="+mj-ea"/>
              </a:endParaRPr>
            </a:p>
          </p:txBody>
        </p:sp>
        <p:sp>
          <p:nvSpPr>
            <p:cNvPr id="14" name="TextBox 15"/>
            <p:cNvSpPr txBox="1"/>
            <p:nvPr/>
          </p:nvSpPr>
          <p:spPr>
            <a:xfrm>
              <a:off x="1514026" y="794889"/>
              <a:ext cx="430887" cy="1334696"/>
            </a:xfrm>
            <a:prstGeom prst="rect">
              <a:avLst/>
            </a:prstGeom>
            <a:noFill/>
          </p:spPr>
          <p:txBody>
            <a:bodyPr vert="eaVert" wrap="square" rtlCol="0">
              <a:spAutoFit/>
            </a:bodyPr>
            <a:lstStyle/>
            <a:p>
              <a:pPr algn="dist"/>
              <a:r>
                <a:rPr lang="en-US" altLang="zh-CN" sz="1600" spc="300" smtClean="0">
                  <a:solidFill>
                    <a:schemeClr val="bg1"/>
                  </a:solidFill>
                </a:rPr>
                <a:t>PART ONE</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769441"/>
          </a:xfrm>
          <a:prstGeom prst="rect">
            <a:avLst/>
          </a:prstGeom>
          <a:noFill/>
        </p:spPr>
        <p:txBody>
          <a:bodyPr wrap="square" rtlCol="0">
            <a:spAutoFit/>
          </a:bodyPr>
          <a:lstStyle/>
          <a:p>
            <a:r>
              <a:rPr lang="zh-CN" altLang="en-US" sz="4400" b="1" smtClean="0">
                <a:solidFill>
                  <a:schemeClr val="bg1"/>
                </a:solidFill>
                <a:effectLst>
                  <a:outerShdw blurRad="203200" dist="38100" dir="2700000" algn="tl" rotWithShape="0">
                    <a:prstClr val="black">
                      <a:alpha val="31000"/>
                    </a:prstClr>
                  </a:outerShdw>
                </a:effectLst>
              </a:rPr>
              <a:t>选题背景与目的</a:t>
            </a:r>
            <a:endParaRPr lang="en-US" altLang="zh-CN" sz="4400" b="1" smtClean="0">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选题背景与目的</a:t>
            </a:r>
            <a:endParaRPr lang="zh-CN" altLang="en-US"/>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631643" y="2075281"/>
            <a:ext cx="7802336" cy="2707005"/>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谣言传播在社交网络（微博、</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Facebook</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）中，具有巨大的破坏力，如何在谣言传播时期定位谣言源点成为一个热点问题</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现有的方法大多集中于单独的单源定位或者多源定位，未能很好的针对树形网络、一般现实网络进行建模进行统一单、多源定位</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indent="0">
              <a:lnSpc>
                <a:spcPct val="150000"/>
              </a:lnSpc>
              <a:spcAft>
                <a:spcPts val="1200"/>
              </a:spcAft>
              <a:buFont typeface="Arial" panose="020B0604020202020204" pitchFamily="34" charset="0"/>
              <a:buNone/>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45"/>
          <p:cNvSpPr txBox="1"/>
          <p:nvPr/>
        </p:nvSpPr>
        <p:spPr>
          <a:xfrm>
            <a:off x="631643" y="4587341"/>
            <a:ext cx="7802336" cy="1014730"/>
          </a:xfrm>
          <a:prstGeom prst="rect">
            <a:avLst/>
          </a:prstGeom>
          <a:noFill/>
        </p:spPr>
        <p:txBody>
          <a:bodyPr wrap="square" rtlCol="0">
            <a:spAutoFit/>
          </a:bodyPr>
          <a:p>
            <a:pPr marL="342900" indent="-342900">
              <a:lnSpc>
                <a:spcPct val="150000"/>
              </a:lnSpc>
              <a:spcAft>
                <a:spcPts val="1200"/>
              </a:spcAft>
              <a:buFont typeface="Arial" panose="020B0604020202020204" pitchFamily="34" charset="0"/>
              <a:buChar char="•"/>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目的：实现一个</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统一的单、多源定位框架</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，不需要先验知识</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源点个数）</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，针对任意网络进行谣言源头</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定位</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503766" y="2131487"/>
            <a:ext cx="1516596" cy="1742015"/>
            <a:chOff x="458739" y="476859"/>
            <a:chExt cx="1516596" cy="1742015"/>
          </a:xfrm>
        </p:grpSpPr>
        <p:sp>
          <p:nvSpPr>
            <p:cNvPr id="12" name="TextBox 5"/>
            <p:cNvSpPr txBox="1"/>
            <p:nvPr/>
          </p:nvSpPr>
          <p:spPr>
            <a:xfrm>
              <a:off x="458739" y="476859"/>
              <a:ext cx="1428117" cy="1742015"/>
            </a:xfrm>
            <a:prstGeom prst="rect">
              <a:avLst/>
            </a:prstGeom>
            <a:noFill/>
          </p:spPr>
          <p:txBody>
            <a:bodyPr wrap="square" rtlCol="0">
              <a:spAutoFit/>
            </a:bodyPr>
            <a:lstStyle/>
            <a:p>
              <a:pPr>
                <a:lnSpc>
                  <a:spcPct val="80000"/>
                </a:lnSpc>
              </a:pPr>
              <a:r>
                <a:rPr lang="en-US" altLang="zh-CN" sz="8000" b="1" dirty="0">
                  <a:solidFill>
                    <a:schemeClr val="bg1"/>
                  </a:solidFill>
                  <a:latin typeface="+mj-ea"/>
                </a:rPr>
                <a:t>X</a:t>
              </a:r>
              <a:endParaRPr lang="en-US" altLang="zh-CN" sz="8000" b="1" dirty="0">
                <a:solidFill>
                  <a:schemeClr val="bg1"/>
                </a:solidFill>
                <a:latin typeface="+mj-ea"/>
              </a:endParaRPr>
            </a:p>
            <a:p>
              <a:pPr>
                <a:lnSpc>
                  <a:spcPct val="80000"/>
                </a:lnSpc>
              </a:pPr>
              <a:r>
                <a:rPr lang="zh-CN" altLang="en-US" sz="5400" b="1" dirty="0" smtClean="0">
                  <a:solidFill>
                    <a:schemeClr val="bg1"/>
                  </a:solidFill>
                  <a:latin typeface="+mj-ea"/>
                  <a:ea typeface="+mj-ea"/>
                </a:rPr>
                <a:t>  </a:t>
              </a:r>
              <a:r>
                <a:rPr lang="en-US" altLang="zh-CN" sz="5400" b="1" dirty="0" smtClean="0">
                  <a:solidFill>
                    <a:schemeClr val="bg1"/>
                  </a:solidFill>
                  <a:latin typeface="+mj-ea"/>
                  <a:ea typeface="+mj-ea"/>
                </a:rPr>
                <a:t>2</a:t>
              </a:r>
              <a:endParaRPr lang="zh-CN" altLang="en-US" sz="5400" b="1" dirty="0">
                <a:solidFill>
                  <a:schemeClr val="bg1"/>
                </a:solidFill>
                <a:latin typeface="+mj-ea"/>
                <a:ea typeface="+mj-ea"/>
              </a:endParaRPr>
            </a:p>
          </p:txBody>
        </p:sp>
        <p:sp>
          <p:nvSpPr>
            <p:cNvPr id="14" name="TextBox 15"/>
            <p:cNvSpPr txBox="1"/>
            <p:nvPr/>
          </p:nvSpPr>
          <p:spPr>
            <a:xfrm>
              <a:off x="1514026" y="794889"/>
              <a:ext cx="430887" cy="1334696"/>
            </a:xfrm>
            <a:prstGeom prst="rect">
              <a:avLst/>
            </a:prstGeom>
            <a:noFill/>
          </p:spPr>
          <p:txBody>
            <a:bodyPr vert="eaVert" wrap="square" rtlCol="0">
              <a:spAutoFit/>
            </a:bodyPr>
            <a:lstStyle/>
            <a:p>
              <a:pPr algn="dist"/>
              <a:r>
                <a:rPr lang="en-US" altLang="zh-CN" sz="1600" spc="300" smtClean="0">
                  <a:solidFill>
                    <a:schemeClr val="bg1"/>
                  </a:solidFill>
                </a:rPr>
                <a:t>PART TWO</a:t>
              </a:r>
              <a:endParaRPr lang="zh-CN" altLang="en-US" sz="1600" spc="300" dirty="0">
                <a:solidFill>
                  <a:schemeClr val="bg1"/>
                </a:solidFill>
                <a:latin typeface="+mn-ea"/>
              </a:endParaRPr>
            </a:p>
          </p:txBody>
        </p:sp>
        <p:cxnSp>
          <p:nvCxnSpPr>
            <p:cNvPr id="4" name="直接连接符 3"/>
            <p:cNvCxnSpPr/>
            <p:nvPr/>
          </p:nvCxnSpPr>
          <p:spPr>
            <a:xfrm>
              <a:off x="595085" y="1360639"/>
              <a:ext cx="0" cy="8124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52169" y="725714"/>
              <a:ext cx="0" cy="14474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0571" y="2173127"/>
              <a:ext cx="13715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6370" y="725714"/>
              <a:ext cx="70896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3255736" y="2696590"/>
            <a:ext cx="4523922" cy="808990"/>
          </a:xfrm>
          <a:prstGeom prst="rect">
            <a:avLst/>
          </a:prstGeom>
          <a:noFill/>
        </p:spPr>
        <p:txBody>
          <a:bodyPr wrap="square" rtlCol="0">
            <a:spAutoFit/>
          </a:bodyPr>
          <a:lstStyle/>
          <a:p>
            <a:r>
              <a:rPr lang="zh-CN" altLang="en-US" sz="4400" b="1">
                <a:solidFill>
                  <a:schemeClr val="bg1"/>
                </a:solidFill>
                <a:effectLst>
                  <a:outerShdw blurRad="203200" dist="38100" dir="2700000" algn="tl" rotWithShape="0">
                    <a:prstClr val="black">
                      <a:alpha val="31000"/>
                    </a:prstClr>
                  </a:outerShdw>
                </a:effectLst>
              </a:rPr>
              <a:t>研究现状分析</a:t>
            </a:r>
            <a:endParaRPr lang="zh-CN" altLang="en-US" sz="4400" b="1">
              <a:solidFill>
                <a:schemeClr val="bg1"/>
              </a:solidFill>
              <a:effectLst>
                <a:outerShdw blurRad="203200" dist="38100" dir="2700000" algn="tl" rotWithShape="0">
                  <a:prstClr val="black">
                    <a:alpha val="31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613410"/>
          </a:xfrm>
        </p:spPr>
        <p:txBody>
          <a:bodyPr/>
          <a:lstStyle/>
          <a:p>
            <a:r>
              <a:rPr smtClean="0"/>
              <a:t>研究现状分析</a:t>
            </a:r>
            <a:endParaRPr smtClean="0"/>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7" name="TextBox 45"/>
          <p:cNvSpPr txBox="1"/>
          <p:nvPr/>
        </p:nvSpPr>
        <p:spPr>
          <a:xfrm>
            <a:off x="644978" y="1644751"/>
            <a:ext cx="7802336" cy="2984500"/>
          </a:xfrm>
          <a:prstGeom prst="rect">
            <a:avLst/>
          </a:prstGeom>
          <a:noFill/>
        </p:spPr>
        <p:txBody>
          <a:bodyPr wrap="square" rtlCol="0">
            <a:spAutoFit/>
          </a:bodyPr>
          <a:lstStyle/>
          <a:p>
            <a:pPr marL="342900" indent="-342900">
              <a:lnSpc>
                <a:spcPct val="150000"/>
              </a:lnSpc>
              <a:spcAft>
                <a:spcPts val="1200"/>
              </a:spcAft>
              <a:buFont typeface="Arial" panose="020B0604020202020204" pitchFamily="34" charset="0"/>
              <a:buChar char="•"/>
            </a:pPr>
            <a:r>
              <a:rPr lang="en-US" altLang="zh-CN" sz="2800" smtClean="0">
                <a:sym typeface="+mn-ea"/>
              </a:rPr>
              <a:t>1  </a:t>
            </a:r>
            <a:r>
              <a:rPr lang="zh-CN" altLang="en-US" sz="2800" smtClean="0">
                <a:sym typeface="+mn-ea"/>
              </a:rPr>
              <a:t>基于特征值的</a:t>
            </a:r>
            <a:r>
              <a:rPr lang="en-US" altLang="zh-CN" sz="2800" smtClean="0">
                <a:sym typeface="+mn-ea"/>
              </a:rPr>
              <a:t>dynamic age </a:t>
            </a:r>
            <a:r>
              <a:rPr lang="zh-CN" altLang="en-US" sz="2800" smtClean="0">
                <a:sym typeface="+mn-ea"/>
              </a:rPr>
              <a:t>方法</a:t>
            </a:r>
            <a:r>
              <a:rPr lang="en-US" altLang="zh-CN" sz="2800" smtClean="0">
                <a:sym typeface="+mn-ea"/>
              </a:rPr>
              <a:t>(2014)</a:t>
            </a:r>
            <a:endParaRPr lang="en-US" altLang="zh-CN"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2  </a:t>
            </a:r>
            <a:r>
              <a:rPr lang="zh-CN" altLang="en-US" sz="2800" smtClean="0">
                <a:sym typeface="+mn-ea"/>
              </a:rPr>
              <a:t>基于</a:t>
            </a:r>
            <a:r>
              <a:rPr lang="en-US" altLang="zh-CN" sz="2800" smtClean="0">
                <a:sym typeface="+mn-ea"/>
              </a:rPr>
              <a:t>K-</a:t>
            </a:r>
            <a:r>
              <a:rPr lang="zh-CN" altLang="en-US" sz="2800" smtClean="0">
                <a:sym typeface="+mn-ea"/>
              </a:rPr>
              <a:t>中心法的</a:t>
            </a:r>
            <a:r>
              <a:rPr lang="en-US" altLang="zh-CN" sz="2800" smtClean="0">
                <a:sym typeface="+mn-ea"/>
              </a:rPr>
              <a:t>K-center</a:t>
            </a:r>
            <a:r>
              <a:rPr lang="zh-CN" altLang="en-US" sz="2800" smtClean="0">
                <a:sym typeface="+mn-ea"/>
              </a:rPr>
              <a:t>方法（</a:t>
            </a:r>
            <a:r>
              <a:rPr lang="en-US" altLang="zh-CN" sz="2800" smtClean="0">
                <a:sym typeface="+mn-ea"/>
              </a:rPr>
              <a:t>2015</a:t>
            </a:r>
            <a:r>
              <a:rPr lang="zh-CN" altLang="en-US" sz="2800" smtClean="0">
                <a:sym typeface="+mn-ea"/>
              </a:rPr>
              <a:t>）</a:t>
            </a:r>
            <a:endParaRPr lang="zh-CN" altLang="en-US" sz="2800" smtClean="0">
              <a:sym typeface="+mn-ea"/>
            </a:endParaRPr>
          </a:p>
          <a:p>
            <a:pPr marL="342900" indent="-342900">
              <a:lnSpc>
                <a:spcPct val="150000"/>
              </a:lnSpc>
              <a:spcAft>
                <a:spcPts val="1200"/>
              </a:spcAft>
              <a:buFont typeface="Arial" panose="020B0604020202020204" pitchFamily="34" charset="0"/>
              <a:buChar char="•"/>
            </a:pPr>
            <a:r>
              <a:rPr lang="en-US" altLang="zh-CN" sz="2800" smtClean="0">
                <a:sym typeface="+mn-ea"/>
              </a:rPr>
              <a:t> 3  </a:t>
            </a:r>
            <a:r>
              <a:rPr lang="zh-CN" altLang="en-US" sz="2800" smtClean="0">
                <a:sym typeface="+mn-ea"/>
              </a:rPr>
              <a:t>基于规则树的多源点（</a:t>
            </a:r>
            <a:r>
              <a:rPr lang="zh-CN" altLang="en-US" sz="2800" smtClean="0">
                <a:sym typeface="+mn-ea"/>
              </a:rPr>
              <a:t>不同时间开始散播</a:t>
            </a:r>
            <a:r>
              <a:rPr lang="zh-CN" altLang="en-US" sz="2800" smtClean="0">
                <a:sym typeface="+mn-ea"/>
              </a:rPr>
              <a:t>）定位方法</a:t>
            </a:r>
            <a:r>
              <a:rPr lang="en-US" altLang="zh-CN" sz="2800" smtClean="0">
                <a:sym typeface="+mn-ea"/>
              </a:rPr>
              <a:t>(2017)</a:t>
            </a:r>
            <a:endParaRPr lang="en-US" altLang="zh-CN" sz="2800" smtClean="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019810"/>
          </a:xfrm>
        </p:spPr>
        <p:txBody>
          <a:bodyPr/>
          <a:lstStyle/>
          <a:p>
            <a:r>
              <a:rPr lang="en-US" altLang="zh-CN">
                <a:sym typeface="+mn-ea"/>
              </a:rPr>
              <a:t>1 </a:t>
            </a:r>
            <a:r>
              <a:rPr>
                <a:sym typeface="+mn-ea"/>
              </a:rPr>
              <a:t>基于特征值的</a:t>
            </a:r>
            <a:r>
              <a:rPr lang="en-US" altLang="zh-CN">
                <a:sym typeface="+mn-ea"/>
              </a:rPr>
              <a:t>dynamic age </a:t>
            </a:r>
            <a:r>
              <a:rPr>
                <a:sym typeface="+mn-ea"/>
              </a:rPr>
              <a:t>方法</a:t>
            </a:r>
            <a:r>
              <a:rPr lang="en-US" altLang="zh-CN">
                <a:sym typeface="+mn-ea"/>
              </a:rPr>
              <a:t>(2014)</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5198110" y="1602740"/>
            <a:ext cx="3738245" cy="897255"/>
          </a:xfrm>
          <a:prstGeom prst="rect">
            <a:avLst/>
          </a:prstGeom>
        </p:spPr>
      </p:pic>
      <p:sp>
        <p:nvSpPr>
          <p:cNvPr id="8" name="文本框 7"/>
          <p:cNvSpPr txBox="1"/>
          <p:nvPr/>
        </p:nvSpPr>
        <p:spPr>
          <a:xfrm>
            <a:off x="5198110" y="5236845"/>
            <a:ext cx="3181350" cy="922020"/>
          </a:xfrm>
          <a:prstGeom prst="rect">
            <a:avLst/>
          </a:prstGeom>
          <a:noFill/>
        </p:spPr>
        <p:txBody>
          <a:bodyPr wrap="square" rtlCol="0">
            <a:spAutoFit/>
          </a:bodyPr>
          <a:p>
            <a:r>
              <a:rPr lang="en-US" altLang="zh-CN"/>
              <a:t>    </a:t>
            </a:r>
            <a:r>
              <a:rPr lang="zh-CN" altLang="en-US"/>
              <a:t>每个节点都有年龄，通过计算上式得到年龄，最老的年龄认为是源点。</a:t>
            </a:r>
            <a:endParaRPr lang="zh-CN" altLang="en-US"/>
          </a:p>
        </p:txBody>
      </p:sp>
      <p:pic>
        <p:nvPicPr>
          <p:cNvPr id="11" name="图片 10"/>
          <p:cNvPicPr>
            <a:picLocks noChangeAspect="1"/>
          </p:cNvPicPr>
          <p:nvPr/>
        </p:nvPicPr>
        <p:blipFill>
          <a:blip r:embed="rId2"/>
          <a:stretch>
            <a:fillRect/>
          </a:stretch>
        </p:blipFill>
        <p:spPr>
          <a:xfrm>
            <a:off x="1012825" y="1446530"/>
            <a:ext cx="2927985" cy="2066925"/>
          </a:xfrm>
          <a:prstGeom prst="rect">
            <a:avLst/>
          </a:prstGeom>
        </p:spPr>
      </p:pic>
      <p:cxnSp>
        <p:nvCxnSpPr>
          <p:cNvPr id="33" name="肘形连接符 32"/>
          <p:cNvCxnSpPr/>
          <p:nvPr/>
        </p:nvCxnSpPr>
        <p:spPr>
          <a:xfrm flipV="1">
            <a:off x="4057650" y="2296160"/>
            <a:ext cx="2531745" cy="575945"/>
          </a:xfrm>
          <a:prstGeom prst="bentConnector3">
            <a:avLst>
              <a:gd name="adj1" fmla="val 100025"/>
            </a:avLst>
          </a:prstGeom>
          <a:ln>
            <a:tailEnd type="arrow" w="med" len="med"/>
          </a:ln>
        </p:spPr>
        <p:style>
          <a:lnRef idx="3">
            <a:schemeClr val="accent6"/>
          </a:lnRef>
          <a:fillRef idx="0">
            <a:schemeClr val="accent6"/>
          </a:fillRef>
          <a:effectRef idx="2">
            <a:schemeClr val="accent6"/>
          </a:effectRef>
          <a:fontRef idx="minor">
            <a:schemeClr val="tx1"/>
          </a:fontRef>
        </p:style>
      </p:cxnSp>
      <p:pic>
        <p:nvPicPr>
          <p:cNvPr id="38" name="图片 37"/>
          <p:cNvPicPr>
            <a:picLocks noChangeAspect="1"/>
          </p:cNvPicPr>
          <p:nvPr/>
        </p:nvPicPr>
        <p:blipFill>
          <a:blip r:embed="rId3"/>
          <a:stretch>
            <a:fillRect/>
          </a:stretch>
        </p:blipFill>
        <p:spPr>
          <a:xfrm>
            <a:off x="931545" y="3960495"/>
            <a:ext cx="2928620" cy="1989455"/>
          </a:xfrm>
          <a:prstGeom prst="rect">
            <a:avLst/>
          </a:prstGeom>
        </p:spPr>
      </p:pic>
      <p:cxnSp>
        <p:nvCxnSpPr>
          <p:cNvPr id="42" name="肘形连接符 41"/>
          <p:cNvCxnSpPr/>
          <p:nvPr/>
        </p:nvCxnSpPr>
        <p:spPr>
          <a:xfrm flipV="1">
            <a:off x="3935730" y="4771390"/>
            <a:ext cx="3879215" cy="48895"/>
          </a:xfrm>
          <a:prstGeom prst="bentConnector3">
            <a:avLst>
              <a:gd name="adj1" fmla="val 50008"/>
            </a:avLst>
          </a:prstGeom>
          <a:ln w="381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V="1">
            <a:off x="3989705" y="2336800"/>
            <a:ext cx="3177540" cy="2752090"/>
          </a:xfrm>
          <a:prstGeom prst="bentConnector3">
            <a:avLst>
              <a:gd name="adj1" fmla="val 100339"/>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44" name="文本框 43"/>
          <p:cNvSpPr txBox="1"/>
          <p:nvPr/>
        </p:nvSpPr>
        <p:spPr>
          <a:xfrm>
            <a:off x="4497070" y="2555875"/>
            <a:ext cx="1614805" cy="368300"/>
          </a:xfrm>
          <a:prstGeom prst="rect">
            <a:avLst/>
          </a:prstGeom>
          <a:noFill/>
        </p:spPr>
        <p:txBody>
          <a:bodyPr wrap="square" rtlCol="0">
            <a:spAutoFit/>
          </a:bodyPr>
          <a:p>
            <a:r>
              <a:rPr lang="zh-CN" altLang="en-US"/>
              <a:t>最大特征值</a:t>
            </a:r>
            <a:endParaRPr lang="zh-CN" altLang="en-US"/>
          </a:p>
        </p:txBody>
      </p:sp>
      <p:sp>
        <p:nvSpPr>
          <p:cNvPr id="45" name="文本框 44"/>
          <p:cNvSpPr txBox="1"/>
          <p:nvPr/>
        </p:nvSpPr>
        <p:spPr>
          <a:xfrm>
            <a:off x="4371975" y="4720590"/>
            <a:ext cx="1614805" cy="368300"/>
          </a:xfrm>
          <a:prstGeom prst="rect">
            <a:avLst/>
          </a:prstGeom>
          <a:noFill/>
        </p:spPr>
        <p:txBody>
          <a:bodyPr wrap="square" rtlCol="0">
            <a:spAutoFit/>
          </a:bodyPr>
          <a:p>
            <a:r>
              <a:rPr lang="zh-CN" altLang="en-US"/>
              <a:t>最大特征值</a:t>
            </a:r>
            <a:endParaRPr lang="zh-CN" altLang="en-US"/>
          </a:p>
        </p:txBody>
      </p:sp>
      <p:sp>
        <p:nvSpPr>
          <p:cNvPr id="46" name="文本框 45"/>
          <p:cNvSpPr txBox="1"/>
          <p:nvPr/>
        </p:nvSpPr>
        <p:spPr>
          <a:xfrm>
            <a:off x="1152525" y="6248400"/>
            <a:ext cx="5600065" cy="368300"/>
          </a:xfrm>
          <a:prstGeom prst="rect">
            <a:avLst/>
          </a:prstGeom>
          <a:noFill/>
        </p:spPr>
        <p:txBody>
          <a:bodyPr wrap="square" rtlCol="0">
            <a:spAutoFit/>
          </a:bodyPr>
          <a:p>
            <a:r>
              <a:rPr lang="zh-CN" altLang="en-US"/>
              <a:t>缺点：未能很好拟合传播结构</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608" y="217489"/>
            <a:ext cx="7098163" cy="1019810"/>
          </a:xfrm>
        </p:spPr>
        <p:txBody>
          <a:bodyPr/>
          <a:lstStyle/>
          <a:p>
            <a:r>
              <a:rPr lang="en-US" altLang="zh-CN">
                <a:sym typeface="+mn-ea"/>
              </a:rPr>
              <a:t>2 </a:t>
            </a:r>
            <a:r>
              <a:rPr>
                <a:sym typeface="+mn-ea"/>
              </a:rPr>
              <a:t>基于</a:t>
            </a:r>
            <a:r>
              <a:rPr lang="en-US" altLang="zh-CN">
                <a:sym typeface="+mn-ea"/>
              </a:rPr>
              <a:t>K-</a:t>
            </a:r>
            <a:r>
              <a:rPr>
                <a:sym typeface="+mn-ea"/>
              </a:rPr>
              <a:t>中心法的</a:t>
            </a:r>
            <a:r>
              <a:rPr lang="en-US" altLang="zh-CN">
                <a:sym typeface="+mn-ea"/>
              </a:rPr>
              <a:t>K-center</a:t>
            </a:r>
            <a:r>
              <a:rPr>
                <a:sym typeface="+mn-ea"/>
              </a:rPr>
              <a:t>方法（</a:t>
            </a:r>
            <a:r>
              <a:rPr lang="en-US" altLang="zh-CN">
                <a:sym typeface="+mn-ea"/>
              </a:rPr>
              <a:t>2015</a:t>
            </a:r>
            <a:r>
              <a:rPr>
                <a:sym typeface="+mn-ea"/>
              </a:rPr>
              <a:t>）</a:t>
            </a:r>
            <a:endParaRPr lang="zh-CN" altLang="en-US"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53340" y="1861820"/>
            <a:ext cx="4265930" cy="2778125"/>
          </a:xfrm>
          <a:prstGeom prst="rect">
            <a:avLst/>
          </a:prstGeom>
        </p:spPr>
      </p:pic>
      <p:pic>
        <p:nvPicPr>
          <p:cNvPr id="13" name="图片 12"/>
          <p:cNvPicPr>
            <a:picLocks noChangeAspect="1"/>
          </p:cNvPicPr>
          <p:nvPr/>
        </p:nvPicPr>
        <p:blipFill>
          <a:blip r:embed="rId2"/>
          <a:stretch>
            <a:fillRect/>
          </a:stretch>
        </p:blipFill>
        <p:spPr>
          <a:xfrm>
            <a:off x="2769235" y="5506085"/>
            <a:ext cx="2714625" cy="714375"/>
          </a:xfrm>
          <a:prstGeom prst="rect">
            <a:avLst/>
          </a:prstGeom>
        </p:spPr>
      </p:pic>
      <p:sp>
        <p:nvSpPr>
          <p:cNvPr id="14" name="椭圆 13"/>
          <p:cNvSpPr/>
          <p:nvPr/>
        </p:nvSpPr>
        <p:spPr>
          <a:xfrm>
            <a:off x="6122670" y="1888490"/>
            <a:ext cx="367665" cy="30924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en-US" altLang="zh-CN"/>
          </a:p>
        </p:txBody>
      </p:sp>
      <p:sp>
        <p:nvSpPr>
          <p:cNvPr id="15" name="椭圆 14"/>
          <p:cNvSpPr/>
          <p:nvPr/>
        </p:nvSpPr>
        <p:spPr>
          <a:xfrm>
            <a:off x="5402580" y="219773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5</a:t>
            </a:r>
            <a:endParaRPr lang="en-US" altLang="zh-CN"/>
          </a:p>
        </p:txBody>
      </p:sp>
      <p:sp>
        <p:nvSpPr>
          <p:cNvPr id="16" name="椭圆 15"/>
          <p:cNvSpPr/>
          <p:nvPr/>
        </p:nvSpPr>
        <p:spPr>
          <a:xfrm>
            <a:off x="6912610" y="206057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9</a:t>
            </a:r>
            <a:endParaRPr lang="en-US" altLang="zh-CN"/>
          </a:p>
        </p:txBody>
      </p:sp>
      <p:sp>
        <p:nvSpPr>
          <p:cNvPr id="17" name="椭圆 16"/>
          <p:cNvSpPr/>
          <p:nvPr/>
        </p:nvSpPr>
        <p:spPr>
          <a:xfrm>
            <a:off x="6801485" y="380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8" name="椭圆 17"/>
          <p:cNvSpPr/>
          <p:nvPr/>
        </p:nvSpPr>
        <p:spPr>
          <a:xfrm>
            <a:off x="5908040" y="3531870"/>
            <a:ext cx="297815" cy="274955"/>
          </a:xfrm>
          <a:prstGeom prst="ellipse">
            <a:avLst/>
          </a:prstGeom>
          <a:solidFill>
            <a:srgbClr val="D6A16D"/>
          </a:solidFill>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a:t>2</a:t>
            </a:r>
            <a:endParaRPr lang="en-US" altLang="zh-CN"/>
          </a:p>
        </p:txBody>
      </p:sp>
      <p:sp>
        <p:nvSpPr>
          <p:cNvPr id="19" name="椭圆 18"/>
          <p:cNvSpPr/>
          <p:nvPr/>
        </p:nvSpPr>
        <p:spPr>
          <a:xfrm>
            <a:off x="7459345" y="253682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3</a:t>
            </a:r>
            <a:endParaRPr lang="en-US" altLang="zh-CN"/>
          </a:p>
        </p:txBody>
      </p:sp>
      <p:sp>
        <p:nvSpPr>
          <p:cNvPr id="20" name="椭圆 19"/>
          <p:cNvSpPr/>
          <p:nvPr/>
        </p:nvSpPr>
        <p:spPr>
          <a:xfrm>
            <a:off x="5824855" y="281178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6</a:t>
            </a:r>
            <a:endParaRPr lang="en-US" altLang="zh-CN"/>
          </a:p>
        </p:txBody>
      </p:sp>
      <p:sp>
        <p:nvSpPr>
          <p:cNvPr id="21" name="椭圆 20"/>
          <p:cNvSpPr/>
          <p:nvPr/>
        </p:nvSpPr>
        <p:spPr>
          <a:xfrm>
            <a:off x="5231765" y="3016885"/>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4</a:t>
            </a:r>
            <a:endParaRPr lang="en-US" altLang="zh-CN"/>
          </a:p>
        </p:txBody>
      </p:sp>
      <p:sp>
        <p:nvSpPr>
          <p:cNvPr id="22" name="椭圆 21"/>
          <p:cNvSpPr/>
          <p:nvPr/>
        </p:nvSpPr>
        <p:spPr>
          <a:xfrm>
            <a:off x="6614795" y="2741930"/>
            <a:ext cx="297815" cy="274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1</a:t>
            </a:r>
            <a:endParaRPr lang="en-US" altLang="zh-CN"/>
          </a:p>
        </p:txBody>
      </p:sp>
      <p:sp>
        <p:nvSpPr>
          <p:cNvPr id="23" name="椭圆 22"/>
          <p:cNvSpPr/>
          <p:nvPr/>
        </p:nvSpPr>
        <p:spPr>
          <a:xfrm>
            <a:off x="661479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8</a:t>
            </a:r>
            <a:endParaRPr lang="en-US" altLang="zh-CN"/>
          </a:p>
        </p:txBody>
      </p:sp>
      <p:sp>
        <p:nvSpPr>
          <p:cNvPr id="24" name="椭圆 23"/>
          <p:cNvSpPr/>
          <p:nvPr/>
        </p:nvSpPr>
        <p:spPr>
          <a:xfrm>
            <a:off x="5231765" y="4599940"/>
            <a:ext cx="297815" cy="27495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7</a:t>
            </a:r>
            <a:endParaRPr lang="en-US" altLang="zh-CN"/>
          </a:p>
        </p:txBody>
      </p:sp>
      <p:cxnSp>
        <p:nvCxnSpPr>
          <p:cNvPr id="25" name="直接连接符 24"/>
          <p:cNvCxnSpPr>
            <a:stCxn id="15" idx="6"/>
            <a:endCxn id="22" idx="1"/>
          </p:cNvCxnSpPr>
          <p:nvPr/>
        </p:nvCxnSpPr>
        <p:spPr>
          <a:xfrm>
            <a:off x="5707946" y="2335534"/>
            <a:ext cx="958215" cy="44640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4" idx="6"/>
            <a:endCxn id="16" idx="2"/>
          </p:cNvCxnSpPr>
          <p:nvPr/>
        </p:nvCxnSpPr>
        <p:spPr>
          <a:xfrm>
            <a:off x="6497811" y="2043416"/>
            <a:ext cx="422275" cy="15494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a:stCxn id="21" idx="5"/>
            <a:endCxn id="20" idx="3"/>
          </p:cNvCxnSpPr>
          <p:nvPr/>
        </p:nvCxnSpPr>
        <p:spPr>
          <a:xfrm flipV="1">
            <a:off x="5493594" y="3046762"/>
            <a:ext cx="382905" cy="205105"/>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20" idx="7"/>
            <a:endCxn id="22" idx="2"/>
          </p:cNvCxnSpPr>
          <p:nvPr/>
        </p:nvCxnSpPr>
        <p:spPr>
          <a:xfrm>
            <a:off x="6086747" y="2851859"/>
            <a:ext cx="535940" cy="2794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9" idx="3"/>
            <a:endCxn id="22" idx="6"/>
          </p:cNvCxnSpPr>
          <p:nvPr/>
        </p:nvCxnSpPr>
        <p:spPr>
          <a:xfrm flipH="1">
            <a:off x="6920151" y="2772076"/>
            <a:ext cx="590550" cy="10795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stCxn id="19" idx="0"/>
            <a:endCxn id="16" idx="5"/>
          </p:cNvCxnSpPr>
          <p:nvPr/>
        </p:nvCxnSpPr>
        <p:spPr>
          <a:xfrm flipH="1" flipV="1">
            <a:off x="7174495" y="2295773"/>
            <a:ext cx="441960" cy="24130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5504815" y="4739005"/>
            <a:ext cx="1141730" cy="38735"/>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a:stCxn id="18" idx="1"/>
            <a:endCxn id="21" idx="4"/>
          </p:cNvCxnSpPr>
          <p:nvPr/>
        </p:nvCxnSpPr>
        <p:spPr>
          <a:xfrm flipH="1" flipV="1">
            <a:off x="5388653" y="3291563"/>
            <a:ext cx="570865" cy="28003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18" idx="5"/>
            <a:endCxn id="17" idx="2"/>
          </p:cNvCxnSpPr>
          <p:nvPr/>
        </p:nvCxnSpPr>
        <p:spPr>
          <a:xfrm>
            <a:off x="6169755" y="3766997"/>
            <a:ext cx="639445" cy="17780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a:stCxn id="18" idx="3"/>
            <a:endCxn id="23" idx="1"/>
          </p:cNvCxnSpPr>
          <p:nvPr/>
        </p:nvCxnSpPr>
        <p:spPr>
          <a:xfrm>
            <a:off x="5959238" y="3766732"/>
            <a:ext cx="706755" cy="87312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a:stCxn id="14" idx="3"/>
            <a:endCxn id="21" idx="7"/>
          </p:cNvCxnSpPr>
          <p:nvPr/>
        </p:nvCxnSpPr>
        <p:spPr>
          <a:xfrm flipH="1">
            <a:off x="5493169" y="2152587"/>
            <a:ext cx="690880" cy="90424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21" idx="0"/>
            <a:endCxn id="15" idx="4"/>
          </p:cNvCxnSpPr>
          <p:nvPr/>
        </p:nvCxnSpPr>
        <p:spPr>
          <a:xfrm flipV="1">
            <a:off x="5388925" y="2472946"/>
            <a:ext cx="170815" cy="54419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flipH="1">
            <a:off x="5459095" y="3777615"/>
            <a:ext cx="503555" cy="835660"/>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1317625" y="5679440"/>
            <a:ext cx="1543685" cy="368300"/>
          </a:xfrm>
          <a:prstGeom prst="rect">
            <a:avLst/>
          </a:prstGeom>
          <a:noFill/>
        </p:spPr>
        <p:txBody>
          <a:bodyPr wrap="square" rtlCol="0">
            <a:spAutoFit/>
          </a:bodyPr>
          <a:p>
            <a:r>
              <a:rPr lang="zh-CN" altLang="en-US"/>
              <a:t>目标函数</a:t>
            </a:r>
            <a:endParaRPr lang="zh-CN" altLang="en-US"/>
          </a:p>
        </p:txBody>
      </p:sp>
      <p:sp>
        <p:nvSpPr>
          <p:cNvPr id="33" name="文本框 32"/>
          <p:cNvSpPr txBox="1"/>
          <p:nvPr/>
        </p:nvSpPr>
        <p:spPr>
          <a:xfrm>
            <a:off x="1317625" y="6220460"/>
            <a:ext cx="5453380" cy="368300"/>
          </a:xfrm>
          <a:prstGeom prst="rect">
            <a:avLst/>
          </a:prstGeom>
          <a:noFill/>
        </p:spPr>
        <p:txBody>
          <a:bodyPr wrap="square" rtlCol="0">
            <a:spAutoFit/>
          </a:bodyPr>
          <a:p>
            <a:r>
              <a:rPr lang="zh-CN" altLang="en-US"/>
              <a:t>缺点：随机性大，复杂度高。</a:t>
            </a:r>
            <a:endParaRPr lang="zh-CN" altLang="en-US"/>
          </a:p>
        </p:txBody>
      </p:sp>
      <p:sp>
        <p:nvSpPr>
          <p:cNvPr id="34" name="文本框 33"/>
          <p:cNvSpPr txBox="1"/>
          <p:nvPr/>
        </p:nvSpPr>
        <p:spPr>
          <a:xfrm>
            <a:off x="4926965" y="5096510"/>
            <a:ext cx="3027045" cy="368300"/>
          </a:xfrm>
          <a:prstGeom prst="rect">
            <a:avLst/>
          </a:prstGeom>
          <a:noFill/>
        </p:spPr>
        <p:txBody>
          <a:bodyPr wrap="square" rtlCol="0">
            <a:spAutoFit/>
          </a:bodyPr>
          <a:p>
            <a:r>
              <a:rPr lang="en-US" altLang="zh-CN"/>
              <a:t>sample</a:t>
            </a:r>
            <a:r>
              <a:rPr lang="zh-CN" altLang="en-US"/>
              <a:t>：源点为</a:t>
            </a:r>
            <a:r>
              <a:rPr lang="en-US" altLang="zh-CN"/>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par>
                                <p:cTn id="8" presetID="3" presetClass="entr" presetSubtype="10" fill="hold" nodeType="withEffect">
                                  <p:stCondLst>
                                    <p:cond delay="0"/>
                                  </p:stCondLst>
                                  <p:childTnLst>
                                    <p:set>
                                      <p:cBhvr>
                                        <p:cTn id="9" dur="500"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mph" presetSubtype="0" fill="hold" grpId="2" nodeType="clickEffect">
                                  <p:stCondLst>
                                    <p:cond delay="0"/>
                                  </p:stCondLst>
                                  <p:childTnLst>
                                    <p:animClr clrSpc="hsl" dir="cw">
                                      <p:cBhvr override="childStyle">
                                        <p:cTn id="14" dur="500" fill="hold"/>
                                        <p:tgtEl>
                                          <p:spTgt spid="19"/>
                                        </p:tgtEl>
                                        <p:attrNameLst>
                                          <p:attrName>style.color</p:attrName>
                                        </p:attrNameLst>
                                      </p:cBhvr>
                                      <p:by>
                                        <p:hsl h="7200000" s="0" l="0"/>
                                      </p:by>
                                    </p:animClr>
                                    <p:animClr clrSpc="hsl" dir="cw">
                                      <p:cBhvr>
                                        <p:cTn id="15" dur="500" fill="hold"/>
                                        <p:tgtEl>
                                          <p:spTgt spid="19"/>
                                        </p:tgtEl>
                                        <p:attrNameLst>
                                          <p:attrName>fillcolor</p:attrName>
                                        </p:attrNameLst>
                                      </p:cBhvr>
                                      <p:by>
                                        <p:hsl h="7200000" s="0" l="0"/>
                                      </p:by>
                                    </p:animClr>
                                    <p:animClr clrSpc="hsl" dir="cw">
                                      <p:cBhvr>
                                        <p:cTn id="16" dur="500" fill="hold"/>
                                        <p:tgtEl>
                                          <p:spTgt spid="19"/>
                                        </p:tgtEl>
                                        <p:attrNameLst>
                                          <p:attrName>stroke.color</p:attrName>
                                        </p:attrNameLst>
                                      </p:cBhvr>
                                      <p:by>
                                        <p:hsl h="7200000" s="0" l="0"/>
                                      </p:by>
                                    </p:animClr>
                                    <p:set>
                                      <p:cBhvr>
                                        <p:cTn id="17" dur="500" fill="hold"/>
                                        <p:tgtEl>
                                          <p:spTgt spid="19"/>
                                        </p:tgtEl>
                                        <p:attrNameLst>
                                          <p:attrName>fill.type</p:attrName>
                                        </p:attrNameLst>
                                      </p:cBhvr>
                                      <p:to>
                                        <p:strVal val="solid"/>
                                      </p:to>
                                    </p:set>
                                  </p:childTnLst>
                                  <p:subTnLst>
                                    <p:animClr clrSpc="rgb" dir="cw">
                                      <p:cBhvr override="childStyle">
                                        <p:cTn dur="65" fill="hold" display="1" masterRel="nextClick" afterEffect="1"/>
                                        <p:tgtEl>
                                          <p:spTgt spid="19"/>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subTnLst>
                                    <p:animClr clrSpc="rgb" dir="cw">
                                      <p:cBhvr override="childStyle">
                                        <p:cTn dur="65" fill="hold" display="1" masterRel="nextClick" afterEffect="1"/>
                                        <p:tgtEl>
                                          <p:spTgt spid="17"/>
                                        </p:tgtEl>
                                        <p:attrNameLst>
                                          <p:attrName>ppt_c</p:attrName>
                                        </p:attrNameLst>
                                      </p:cBhvr>
                                      <p:to>
                                        <a:srgbClr val="d38f62"/>
                                      </p:to>
                                    </p:animClr>
                                  </p:subTnLst>
                                </p:cTn>
                              </p:par>
                              <p:par>
                                <p:cTn id="23" presetID="3" presetClass="entr" presetSubtype="10" fill="hold" nodeType="withEffect">
                                  <p:stCondLst>
                                    <p:cond delay="0"/>
                                  </p:stCondLst>
                                  <p:childTnLst>
                                    <p:set>
                                      <p:cBhvr>
                                        <p:cTn id="24" dur="500" fill="hold">
                                          <p:stCondLst>
                                            <p:cond delay="0"/>
                                          </p:stCondLst>
                                        </p:cTn>
                                        <p:tgtEl>
                                          <p:spTgt spid="36"/>
                                        </p:tgtEl>
                                        <p:attrNameLst>
                                          <p:attrName>style.visibility</p:attrName>
                                        </p:attrNameLst>
                                      </p:cBhvr>
                                      <p:to>
                                        <p:strVal val="visible"/>
                                      </p:to>
                                    </p:set>
                                    <p:animEffect transition="in" filter="blinds(horizont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500"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subTnLst>
                                    <p:animClr clrSpc="rgb" dir="cw">
                                      <p:cBhvr override="childStyle">
                                        <p:cTn dur="65" fill="hold" display="1" masterRel="nextClick" afterEffect="1"/>
                                        <p:tgtEl>
                                          <p:spTgt spid="21"/>
                                        </p:tgtEl>
                                        <p:attrNameLst>
                                          <p:attrName>ppt_c</p:attrName>
                                        </p:attrNameLst>
                                      </p:cBhvr>
                                      <p:to>
                                        <a:srgbClr val="d38f62"/>
                                      </p:to>
                                    </p:animClr>
                                  </p:subTnLst>
                                </p:cTn>
                              </p:par>
                              <p:par>
                                <p:cTn id="31" presetID="3" presetClass="entr" presetSubtype="10" fill="hold" nodeType="withEffect">
                                  <p:stCondLst>
                                    <p:cond delay="0"/>
                                  </p:stCondLst>
                                  <p:childTnLst>
                                    <p:set>
                                      <p:cBhvr>
                                        <p:cTn id="32" dur="500" fill="hold">
                                          <p:stCondLst>
                                            <p:cond delay="0"/>
                                          </p:stCondLst>
                                        </p:cTn>
                                        <p:tgtEl>
                                          <p:spTgt spid="35"/>
                                        </p:tgtEl>
                                        <p:attrNameLst>
                                          <p:attrName>style.visibility</p:attrName>
                                        </p:attrNameLst>
                                      </p:cBhvr>
                                      <p:to>
                                        <p:strVal val="visible"/>
                                      </p:to>
                                    </p:set>
                                    <p:animEffect transition="in" filter="blinds(horizontal)">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500"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par>
                                <p:cTn id="39" presetID="3" presetClass="entr" presetSubtype="10" fill="hold" nodeType="withEffect">
                                  <p:stCondLst>
                                    <p:cond delay="0"/>
                                  </p:stCondLst>
                                  <p:childTnLst>
                                    <p:set>
                                      <p:cBhvr>
                                        <p:cTn id="40" dur="500" fill="hold">
                                          <p:stCondLst>
                                            <p:cond delay="0"/>
                                          </p:stCondLst>
                                        </p:cTn>
                                        <p:tgtEl>
                                          <p:spTgt spid="40"/>
                                        </p:tgtEl>
                                        <p:attrNameLst>
                                          <p:attrName>style.visibility</p:attrName>
                                        </p:attrNameLst>
                                      </p:cBhvr>
                                      <p:to>
                                        <p:strVal val="visible"/>
                                      </p:to>
                                    </p:set>
                                    <p:animEffect transition="in" filter="blinds(horizontal)">
                                      <p:cBhvr>
                                        <p:cTn id="41" dur="500"/>
                                        <p:tgtEl>
                                          <p:spTgt spid="40"/>
                                        </p:tgtEl>
                                      </p:cBhvr>
                                    </p:animEffect>
                                  </p:childTnLst>
                                </p:cTn>
                              </p:par>
                              <p:par>
                                <p:cTn id="42" presetID="3" presetClass="entr" presetSubtype="10" fill="hold" grpId="0" nodeType="withEffect">
                                  <p:stCondLst>
                                    <p:cond delay="0"/>
                                  </p:stCondLst>
                                  <p:childTnLst>
                                    <p:set>
                                      <p:cBhvr>
                                        <p:cTn id="43" dur="500"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subTnLst>
                                    <p:animClr clrSpc="rgb" dir="cw">
                                      <p:cBhvr override="childStyle">
                                        <p:cTn dur="65" fill="hold" display="1" masterRel="nextClick" afterEffect="1"/>
                                        <p:tgtEl>
                                          <p:spTgt spid="15"/>
                                        </p:tgtEl>
                                        <p:attrNameLst>
                                          <p:attrName>ppt_c</p:attrName>
                                        </p:attrNameLst>
                                      </p:cBhvr>
                                      <p:to>
                                        <a:schemeClr val="accent2"/>
                                      </p:to>
                                    </p:animClr>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500"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subTnLst>
                                    <p:animClr clrSpc="rgb" dir="cw">
                                      <p:cBhvr override="childStyle">
                                        <p:cTn dur="65" fill="hold" display="1" masterRel="nextClick" afterEffect="1"/>
                                        <p:tgtEl>
                                          <p:spTgt spid="20"/>
                                        </p:tgtEl>
                                        <p:attrNameLst>
                                          <p:attrName>ppt_c</p:attrName>
                                        </p:attrNameLst>
                                      </p:cBhvr>
                                      <p:to>
                                        <a:schemeClr val="accent2"/>
                                      </p:to>
                                    </p:animClr>
                                  </p:subTnLst>
                                </p:cTn>
                              </p:par>
                              <p:par>
                                <p:cTn id="50" presetID="3" presetClass="entr" presetSubtype="10" fill="hold" nodeType="withEffect">
                                  <p:stCondLst>
                                    <p:cond delay="0"/>
                                  </p:stCondLst>
                                  <p:childTnLst>
                                    <p:set>
                                      <p:cBhvr>
                                        <p:cTn id="51" dur="500"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nodeType="withEffect">
                                  <p:stCondLst>
                                    <p:cond delay="0"/>
                                  </p:stCondLst>
                                  <p:childTnLst>
                                    <p:set>
                                      <p:cBhvr>
                                        <p:cTn id="54" dur="500"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500" fill="hold">
                                          <p:stCondLst>
                                            <p:cond delay="0"/>
                                          </p:stCondLst>
                                        </p:cTn>
                                        <p:tgtEl>
                                          <p:spTgt spid="41"/>
                                        </p:tgtEl>
                                        <p:attrNameLst>
                                          <p:attrName>style.visibility</p:attrName>
                                        </p:attrNameLst>
                                      </p:cBhvr>
                                      <p:to>
                                        <p:strVal val="visible"/>
                                      </p:to>
                                    </p:set>
                                    <p:animEffect transition="in" filter="blinds(horizontal)">
                                      <p:cBhvr>
                                        <p:cTn id="60" dur="500"/>
                                        <p:tgtEl>
                                          <p:spTgt spid="41"/>
                                        </p:tgtEl>
                                      </p:cBhvr>
                                    </p:animEffect>
                                  </p:childTnLst>
                                </p:cTn>
                              </p:par>
                              <p:par>
                                <p:cTn id="61" presetID="3" presetClass="entr" presetSubtype="10" fill="hold" grpId="0" nodeType="withEffect">
                                  <p:stCondLst>
                                    <p:cond delay="0"/>
                                  </p:stCondLst>
                                  <p:childTnLst>
                                    <p:set>
                                      <p:cBhvr>
                                        <p:cTn id="62" dur="500" fill="hold">
                                          <p:stCondLst>
                                            <p:cond delay="0"/>
                                          </p:stCondLst>
                                        </p:cTn>
                                        <p:tgtEl>
                                          <p:spTgt spid="24"/>
                                        </p:tgtEl>
                                        <p:attrNameLst>
                                          <p:attrName>style.visibility</p:attrName>
                                        </p:attrNameLst>
                                      </p:cBhvr>
                                      <p:to>
                                        <p:strVal val="visible"/>
                                      </p:to>
                                    </p:set>
                                    <p:animEffect transition="in" filter="blinds(horizontal)">
                                      <p:cBhvr>
                                        <p:cTn id="63" dur="500"/>
                                        <p:tgtEl>
                                          <p:spTgt spid="24"/>
                                        </p:tgtEl>
                                      </p:cBhvr>
                                    </p:animEffect>
                                  </p:childTnLst>
                                  <p:subTnLst>
                                    <p:animClr clrSpc="rgb" dir="cw">
                                      <p:cBhvr override="childStyle">
                                        <p:cTn dur="65" fill="hold" display="1" masterRel="nextClick" afterEffect="1"/>
                                        <p:tgtEl>
                                          <p:spTgt spid="24"/>
                                        </p:tgtEl>
                                        <p:attrNameLst>
                                          <p:attrName>ppt_c</p:attrName>
                                        </p:attrNameLst>
                                      </p:cBhvr>
                                      <p:to>
                                        <a:srgbClr val="d38f62"/>
                                      </p:to>
                                    </p:animClr>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500"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subTnLst>
                                    <p:animClr clrSpc="rgb" dir="cw">
                                      <p:cBhvr override="childStyle">
                                        <p:cTn dur="65" fill="hold" display="1" masterRel="nextClick" afterEffect="1"/>
                                        <p:tgtEl>
                                          <p:spTgt spid="23"/>
                                        </p:tgtEl>
                                        <p:attrNameLst>
                                          <p:attrName>ppt_c</p:attrName>
                                        </p:attrNameLst>
                                      </p:cBhvr>
                                      <p:to>
                                        <a:srgbClr val="d38f62"/>
                                      </p:to>
                                    </p:animClr>
                                  </p:subTnLst>
                                </p:cTn>
                              </p:par>
                              <p:par>
                                <p:cTn id="69" presetID="3" presetClass="entr" presetSubtype="10" fill="hold" nodeType="withEffect">
                                  <p:stCondLst>
                                    <p:cond delay="0"/>
                                  </p:stCondLst>
                                  <p:childTnLst>
                                    <p:set>
                                      <p:cBhvr>
                                        <p:cTn id="70" dur="500" fill="hold">
                                          <p:stCondLst>
                                            <p:cond delay="0"/>
                                          </p:stCondLst>
                                        </p:cTn>
                                        <p:tgtEl>
                                          <p:spTgt spid="37"/>
                                        </p:tgtEl>
                                        <p:attrNameLst>
                                          <p:attrName>style.visibility</p:attrName>
                                        </p:attrNameLst>
                                      </p:cBhvr>
                                      <p:to>
                                        <p:strVal val="visible"/>
                                      </p:to>
                                    </p:set>
                                    <p:animEffect transition="in" filter="blinds(horizontal)">
                                      <p:cBhvr>
                                        <p:cTn id="71" dur="500"/>
                                        <p:tgtEl>
                                          <p:spTgt spid="37"/>
                                        </p:tgtEl>
                                      </p:cBhvr>
                                    </p:animEffect>
                                  </p:childTnLst>
                                </p:cTn>
                              </p:par>
                              <p:par>
                                <p:cTn id="72" presetID="3" presetClass="entr" presetSubtype="10" fill="hold" nodeType="withEffect">
                                  <p:stCondLst>
                                    <p:cond delay="0"/>
                                  </p:stCondLst>
                                  <p:childTnLst>
                                    <p:set>
                                      <p:cBhvr>
                                        <p:cTn id="73" dur="500" fill="hold">
                                          <p:stCondLst>
                                            <p:cond delay="0"/>
                                          </p:stCondLst>
                                        </p:cTn>
                                        <p:tgtEl>
                                          <p:spTgt spid="32"/>
                                        </p:tgtEl>
                                        <p:attrNameLst>
                                          <p:attrName>style.visibility</p:attrName>
                                        </p:attrNameLst>
                                      </p:cBhvr>
                                      <p:to>
                                        <p:strVal val="visible"/>
                                      </p:to>
                                    </p:set>
                                    <p:animEffect transition="in" filter="blinds(horizontal)">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500" fill="hold">
                                          <p:stCondLst>
                                            <p:cond delay="0"/>
                                          </p:stCondLst>
                                        </p:cTn>
                                        <p:tgtEl>
                                          <p:spTgt spid="30"/>
                                        </p:tgtEl>
                                        <p:attrNameLst>
                                          <p:attrName>style.visibility</p:attrName>
                                        </p:attrNameLst>
                                      </p:cBhvr>
                                      <p:to>
                                        <p:strVal val="visible"/>
                                      </p:to>
                                    </p:set>
                                    <p:animEffect transition="in" filter="blinds(horizontal)">
                                      <p:cBhvr>
                                        <p:cTn id="79" dur="500"/>
                                        <p:tgtEl>
                                          <p:spTgt spid="30"/>
                                        </p:tgtEl>
                                      </p:cBhvr>
                                    </p:animEffect>
                                  </p:childTnLst>
                                </p:cTn>
                              </p:par>
                              <p:par>
                                <p:cTn id="80" presetID="3" presetClass="entr" presetSubtype="10" fill="hold" grpId="0" nodeType="withEffect">
                                  <p:stCondLst>
                                    <p:cond delay="0"/>
                                  </p:stCondLst>
                                  <p:childTnLst>
                                    <p:set>
                                      <p:cBhvr>
                                        <p:cTn id="81" dur="500" fill="hold">
                                          <p:stCondLst>
                                            <p:cond delay="0"/>
                                          </p:stCondLst>
                                        </p:cTn>
                                        <p:tgtEl>
                                          <p:spTgt spid="16"/>
                                        </p:tgtEl>
                                        <p:attrNameLst>
                                          <p:attrName>style.visibility</p:attrName>
                                        </p:attrNameLst>
                                      </p:cBhvr>
                                      <p:to>
                                        <p:strVal val="visible"/>
                                      </p:to>
                                    </p:set>
                                    <p:animEffect transition="in" filter="blinds(horizontal)">
                                      <p:cBhvr>
                                        <p:cTn id="82" dur="500"/>
                                        <p:tgtEl>
                                          <p:spTgt spid="16"/>
                                        </p:tgtEl>
                                      </p:cBhvr>
                                    </p:animEffect>
                                  </p:childTnLst>
                                  <p:subTnLst>
                                    <p:animClr clrSpc="rgb" dir="cw">
                                      <p:cBhvr override="childStyle">
                                        <p:cTn dur="65" fill="hold" display="1" masterRel="nextClick" afterEffect="1"/>
                                        <p:tgtEl>
                                          <p:spTgt spid="16"/>
                                        </p:tgtEl>
                                        <p:attrNameLst>
                                          <p:attrName>ppt_c</p:attrName>
                                        </p:attrNameLst>
                                      </p:cBhvr>
                                      <p:to>
                                        <a:schemeClr val="accent2"/>
                                      </p:to>
                                    </p:animClr>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500" fill="hold">
                                          <p:stCondLst>
                                            <p:cond delay="0"/>
                                          </p:stCondLst>
                                        </p:cTn>
                                        <p:tgtEl>
                                          <p:spTgt spid="14"/>
                                        </p:tgtEl>
                                        <p:attrNameLst>
                                          <p:attrName>style.visibility</p:attrName>
                                        </p:attrNameLst>
                                      </p:cBhvr>
                                      <p:to>
                                        <p:strVal val="visible"/>
                                      </p:to>
                                    </p:set>
                                    <p:animEffect transition="in" filter="blinds(horizontal)">
                                      <p:cBhvr>
                                        <p:cTn id="87" dur="500"/>
                                        <p:tgtEl>
                                          <p:spTgt spid="14"/>
                                        </p:tgtEl>
                                      </p:cBhvr>
                                    </p:animEffect>
                                  </p:childTnLst>
                                  <p:subTnLst>
                                    <p:animClr clrSpc="rgb" dir="cw">
                                      <p:cBhvr override="childStyle">
                                        <p:cTn dur="65" fill="hold" display="1" masterRel="nextClick" afterEffect="1"/>
                                        <p:tgtEl>
                                          <p:spTgt spid="14"/>
                                        </p:tgtEl>
                                        <p:attrNameLst>
                                          <p:attrName>ppt_c</p:attrName>
                                        </p:attrNameLst>
                                      </p:cBhvr>
                                      <p:to>
                                        <a:srgbClr val="d38f62"/>
                                      </p:to>
                                    </p:animClr>
                                  </p:subTnLst>
                                </p:cTn>
                              </p:par>
                              <p:par>
                                <p:cTn id="88" presetID="3" presetClass="entr" presetSubtype="10" fill="hold" nodeType="withEffect">
                                  <p:stCondLst>
                                    <p:cond delay="0"/>
                                  </p:stCondLst>
                                  <p:childTnLst>
                                    <p:set>
                                      <p:cBhvr>
                                        <p:cTn id="89" dur="500" fill="hold">
                                          <p:stCondLst>
                                            <p:cond delay="0"/>
                                          </p:stCondLst>
                                        </p:cTn>
                                        <p:tgtEl>
                                          <p:spTgt spid="39"/>
                                        </p:tgtEl>
                                        <p:attrNameLst>
                                          <p:attrName>style.visibility</p:attrName>
                                        </p:attrNameLst>
                                      </p:cBhvr>
                                      <p:to>
                                        <p:strVal val="visible"/>
                                      </p:to>
                                    </p:set>
                                    <p:animEffect transition="in" filter="blinds(horizontal)">
                                      <p:cBhvr>
                                        <p:cTn id="90" dur="500"/>
                                        <p:tgtEl>
                                          <p:spTgt spid="39"/>
                                        </p:tgtEl>
                                      </p:cBhvr>
                                    </p:animEffect>
                                  </p:childTnLst>
                                </p:cTn>
                              </p:par>
                              <p:par>
                                <p:cTn id="91" presetID="3" presetClass="entr" presetSubtype="10" fill="hold" nodeType="withEffect">
                                  <p:stCondLst>
                                    <p:cond delay="0"/>
                                  </p:stCondLst>
                                  <p:childTnLst>
                                    <p:set>
                                      <p:cBhvr>
                                        <p:cTn id="92" dur="500" fill="hold">
                                          <p:stCondLst>
                                            <p:cond delay="0"/>
                                          </p:stCondLst>
                                        </p:cTn>
                                        <p:tgtEl>
                                          <p:spTgt spid="26"/>
                                        </p:tgtEl>
                                        <p:attrNameLst>
                                          <p:attrName>style.visibility</p:attrName>
                                        </p:attrNameLst>
                                      </p:cBhvr>
                                      <p:to>
                                        <p:strVal val="visible"/>
                                      </p:to>
                                    </p:set>
                                    <p:animEffect transition="in" filter="blinds(horizontal)">
                                      <p:cBhvr>
                                        <p:cTn id="9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P spid="19" grpId="2" bldLvl="0" animBg="1"/>
      <p:bldP spid="17" grpId="0" bldLvl="0" animBg="1"/>
      <p:bldP spid="17" grpId="1" animBg="1"/>
      <p:bldP spid="21" grpId="0" bldLvl="0" animBg="1"/>
      <p:bldP spid="21" grpId="1" animBg="1"/>
      <p:bldP spid="15" grpId="0" bldLvl="0" animBg="1"/>
      <p:bldP spid="15" grpId="1" animBg="1"/>
      <p:bldP spid="20" grpId="0" bldLvl="0" animBg="1"/>
      <p:bldP spid="20" grpId="1" animBg="1"/>
      <p:bldP spid="24" grpId="0" bldLvl="0" animBg="1"/>
      <p:bldP spid="24" grpId="1" animBg="1"/>
      <p:bldP spid="23" grpId="0" bldLvl="0" animBg="1"/>
      <p:bldP spid="23" grpId="1" animBg="1"/>
      <p:bldP spid="16" grpId="0" bldLvl="0" animBg="1"/>
      <p:bldP spid="16" grpId="1" animBg="1"/>
      <p:bldP spid="14" grpId="0" bldLvl="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560" y="217805"/>
            <a:ext cx="8168640" cy="1019810"/>
          </a:xfrm>
        </p:spPr>
        <p:txBody>
          <a:bodyPr wrap="square"/>
          <a:lstStyle/>
          <a:p>
            <a:r>
              <a:rPr lang="en-US" altLang="zh-CN">
                <a:sym typeface="+mn-ea"/>
              </a:rPr>
              <a:t>1 </a:t>
            </a:r>
            <a:r>
              <a:rPr>
                <a:sym typeface="+mn-ea"/>
              </a:rPr>
              <a:t>基于规则树的多源点定位方法</a:t>
            </a:r>
            <a:r>
              <a:rPr lang="en-US" altLang="zh-CN">
                <a:sym typeface="+mn-ea"/>
              </a:rPr>
              <a:t>(2017)</a:t>
            </a:r>
            <a:endParaRPr lang="en-US" altLang="zh-CN" smtClean="0">
              <a:sym typeface="+mn-ea"/>
            </a:endParaRPr>
          </a:p>
          <a:p>
            <a:endParaRPr lang="zh-CN" altLang="en-US" sz="2000" smtClean="0">
              <a:effectLst/>
            </a:endParaRPr>
          </a:p>
        </p:txBody>
      </p:sp>
      <p:sp>
        <p:nvSpPr>
          <p:cNvPr id="3" name="灯片编号占位符 2"/>
          <p:cNvSpPr>
            <a:spLocks noGrp="1"/>
          </p:cNvSpPr>
          <p:nvPr>
            <p:ph type="sldNum" sz="quarter" idx="4"/>
          </p:nvPr>
        </p:nvSpPr>
        <p:spPr/>
        <p:txBody>
          <a:bodyPr/>
          <a:lstStyle/>
          <a:p>
            <a:fld id="{E4AD1595-9615-4E1E-9346-9F3D638DC426}" type="slidenum">
              <a:rPr lang="zh-CN" altLang="en-US" smtClean="0"/>
            </a:fld>
            <a:endParaRPr lang="zh-CN" altLang="en-US"/>
          </a:p>
        </p:txBody>
      </p:sp>
      <p:sp>
        <p:nvSpPr>
          <p:cNvPr id="5" name="文本框 4"/>
          <p:cNvSpPr txBox="1"/>
          <p:nvPr/>
        </p:nvSpPr>
        <p:spPr>
          <a:xfrm>
            <a:off x="-201295" y="6306820"/>
            <a:ext cx="6837680" cy="203009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378460" y="1666875"/>
            <a:ext cx="4265930" cy="2778125"/>
          </a:xfrm>
          <a:prstGeom prst="rect">
            <a:avLst/>
          </a:prstGeom>
        </p:spPr>
      </p:pic>
      <p:sp>
        <p:nvSpPr>
          <p:cNvPr id="7" name="文本框 6"/>
          <p:cNvSpPr txBox="1"/>
          <p:nvPr/>
        </p:nvSpPr>
        <p:spPr>
          <a:xfrm>
            <a:off x="893445" y="5875655"/>
            <a:ext cx="6768465" cy="368300"/>
          </a:xfrm>
          <a:prstGeom prst="rect">
            <a:avLst/>
          </a:prstGeom>
          <a:noFill/>
        </p:spPr>
        <p:txBody>
          <a:bodyPr wrap="square" rtlCol="0">
            <a:spAutoFit/>
          </a:bodyPr>
          <a:p>
            <a:r>
              <a:rPr lang="zh-CN" altLang="en-US"/>
              <a:t>缺点：需要预先知道源点个数</a:t>
            </a:r>
            <a:endParaRPr lang="zh-CN" altLang="en-US"/>
          </a:p>
        </p:txBody>
      </p:sp>
      <p:sp>
        <p:nvSpPr>
          <p:cNvPr id="9" name="椭圆 8"/>
          <p:cNvSpPr/>
          <p:nvPr/>
        </p:nvSpPr>
        <p:spPr>
          <a:xfrm>
            <a:off x="2556510" y="1769110"/>
            <a:ext cx="1095375" cy="10541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893445" y="2889250"/>
            <a:ext cx="1010285" cy="107950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a:stCxn id="9" idx="7"/>
          </p:cNvCxnSpPr>
          <p:nvPr/>
        </p:nvCxnSpPr>
        <p:spPr>
          <a:xfrm>
            <a:off x="3491230" y="192341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3" name="文本框 12"/>
          <p:cNvSpPr txBox="1"/>
          <p:nvPr/>
        </p:nvSpPr>
        <p:spPr>
          <a:xfrm>
            <a:off x="5089525" y="1703705"/>
            <a:ext cx="3278505" cy="368300"/>
          </a:xfrm>
          <a:prstGeom prst="rect">
            <a:avLst/>
          </a:prstGeom>
          <a:noFill/>
        </p:spPr>
        <p:txBody>
          <a:bodyPr wrap="square" rtlCol="0">
            <a:spAutoFit/>
          </a:bodyPr>
          <a:p>
            <a:r>
              <a:rPr lang="en-US" altLang="zh-CN"/>
              <a:t>(u1,h1)</a:t>
            </a:r>
            <a:r>
              <a:rPr lang="zh-CN" altLang="en-US"/>
              <a:t>对应</a:t>
            </a:r>
            <a:r>
              <a:rPr lang="en-US" altLang="zh-CN"/>
              <a:t>BFS</a:t>
            </a:r>
            <a:r>
              <a:rPr lang="zh-CN" altLang="en-US"/>
              <a:t>树</a:t>
            </a:r>
            <a:endParaRPr lang="zh-CN" altLang="en-US"/>
          </a:p>
        </p:txBody>
      </p:sp>
      <p:cxnSp>
        <p:nvCxnSpPr>
          <p:cNvPr id="14" name="直接箭头连接符 13"/>
          <p:cNvCxnSpPr/>
          <p:nvPr/>
        </p:nvCxnSpPr>
        <p:spPr>
          <a:xfrm>
            <a:off x="1903730" y="3602990"/>
            <a:ext cx="3072130" cy="11239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5" name="文本框 14"/>
          <p:cNvSpPr txBox="1"/>
          <p:nvPr/>
        </p:nvSpPr>
        <p:spPr>
          <a:xfrm>
            <a:off x="4834890" y="3526790"/>
            <a:ext cx="3278505" cy="368300"/>
          </a:xfrm>
          <a:prstGeom prst="rect">
            <a:avLst/>
          </a:prstGeom>
          <a:noFill/>
        </p:spPr>
        <p:txBody>
          <a:bodyPr wrap="square" rtlCol="0">
            <a:spAutoFit/>
          </a:bodyPr>
          <a:p>
            <a:r>
              <a:rPr lang="en-US" altLang="zh-CN"/>
              <a:t>(u1*,h1*)</a:t>
            </a:r>
            <a:r>
              <a:rPr lang="zh-CN" altLang="en-US"/>
              <a:t>对应</a:t>
            </a:r>
            <a:r>
              <a:rPr lang="en-US" altLang="zh-CN"/>
              <a:t>BFS</a:t>
            </a:r>
            <a:r>
              <a:rPr lang="zh-CN" altLang="en-US"/>
              <a:t>树</a:t>
            </a:r>
            <a:endParaRPr lang="zh-CN" altLang="en-US"/>
          </a:p>
        </p:txBody>
      </p:sp>
      <p:sp>
        <p:nvSpPr>
          <p:cNvPr id="16" name="椭圆 15"/>
          <p:cNvSpPr/>
          <p:nvPr/>
        </p:nvSpPr>
        <p:spPr>
          <a:xfrm>
            <a:off x="1904365" y="1768475"/>
            <a:ext cx="1748155" cy="1477645"/>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758190" y="3130550"/>
            <a:ext cx="1722755" cy="1377950"/>
          </a:xfrm>
          <a:prstGeom prst="ellipse">
            <a:avLst/>
          </a:prstGeom>
          <a:solidFill>
            <a:srgbClr val="D38F62">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箭头连接符 17"/>
          <p:cNvCxnSpPr/>
          <p:nvPr/>
        </p:nvCxnSpPr>
        <p:spPr>
          <a:xfrm>
            <a:off x="3493770" y="192341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19" name="文本框 18"/>
          <p:cNvSpPr txBox="1"/>
          <p:nvPr/>
        </p:nvSpPr>
        <p:spPr>
          <a:xfrm>
            <a:off x="5092065" y="1703705"/>
            <a:ext cx="3278505" cy="645160"/>
          </a:xfrm>
          <a:prstGeom prst="rect">
            <a:avLst/>
          </a:prstGeom>
          <a:noFill/>
        </p:spPr>
        <p:txBody>
          <a:bodyPr wrap="square" rtlCol="0">
            <a:spAutoFit/>
          </a:bodyPr>
          <a:p>
            <a:r>
              <a:rPr lang="en-US" altLang="zh-CN"/>
              <a:t>(u1,h1)</a:t>
            </a:r>
            <a:r>
              <a:rPr lang="zh-CN" altLang="en-US"/>
              <a:t>对应</a:t>
            </a:r>
            <a:r>
              <a:rPr lang="en-US" altLang="zh-CN"/>
              <a:t>BFS</a:t>
            </a:r>
            <a:r>
              <a:rPr lang="zh-CN" altLang="en-US"/>
              <a:t>树，</a:t>
            </a:r>
            <a:r>
              <a:rPr lang="en-US" altLang="zh-CN"/>
              <a:t>u1</a:t>
            </a:r>
            <a:r>
              <a:rPr lang="zh-CN" altLang="en-US"/>
              <a:t>为源点，</a:t>
            </a:r>
            <a:r>
              <a:rPr lang="en-US" altLang="zh-CN"/>
              <a:t>h</a:t>
            </a:r>
            <a:r>
              <a:rPr lang="zh-CN" altLang="en-US"/>
              <a:t>为树深度。</a:t>
            </a:r>
            <a:endParaRPr lang="zh-CN" altLang="en-US"/>
          </a:p>
        </p:txBody>
      </p:sp>
      <p:cxnSp>
        <p:nvCxnSpPr>
          <p:cNvPr id="20" name="直接箭头连接符 19"/>
          <p:cNvCxnSpPr/>
          <p:nvPr/>
        </p:nvCxnSpPr>
        <p:spPr>
          <a:xfrm>
            <a:off x="3434080" y="2835275"/>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1" name="文本框 20"/>
          <p:cNvSpPr txBox="1"/>
          <p:nvPr/>
        </p:nvSpPr>
        <p:spPr>
          <a:xfrm>
            <a:off x="5032375" y="2615565"/>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cxnSp>
        <p:nvCxnSpPr>
          <p:cNvPr id="22" name="直接箭头连接符 21"/>
          <p:cNvCxnSpPr/>
          <p:nvPr/>
        </p:nvCxnSpPr>
        <p:spPr>
          <a:xfrm>
            <a:off x="2289175" y="4140200"/>
            <a:ext cx="2516505" cy="60515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23" name="文本框 22"/>
          <p:cNvSpPr txBox="1"/>
          <p:nvPr/>
        </p:nvSpPr>
        <p:spPr>
          <a:xfrm>
            <a:off x="4644390" y="4508500"/>
            <a:ext cx="3278505" cy="368300"/>
          </a:xfrm>
          <a:prstGeom prst="rect">
            <a:avLst/>
          </a:prstGeom>
          <a:noFill/>
        </p:spPr>
        <p:txBody>
          <a:bodyPr wrap="square" rtlCol="0">
            <a:spAutoFit/>
          </a:bodyPr>
          <a:p>
            <a:r>
              <a:rPr lang="en-US" altLang="zh-CN"/>
              <a:t>(u2*,h2*)</a:t>
            </a:r>
            <a:r>
              <a:rPr lang="zh-CN" altLang="en-US"/>
              <a:t>对应</a:t>
            </a:r>
            <a:r>
              <a:rPr lang="en-US" altLang="zh-CN"/>
              <a:t>BFS</a:t>
            </a:r>
            <a:r>
              <a:rPr lang="zh-CN" altLang="en-US"/>
              <a:t>树</a:t>
            </a:r>
            <a:endParaRPr lang="zh-CN" altLang="en-US"/>
          </a:p>
        </p:txBody>
      </p:sp>
      <p:cxnSp>
        <p:nvCxnSpPr>
          <p:cNvPr id="25" name="直接箭头连接符 24"/>
          <p:cNvCxnSpPr/>
          <p:nvPr/>
        </p:nvCxnSpPr>
        <p:spPr>
          <a:xfrm>
            <a:off x="1903730" y="3594735"/>
            <a:ext cx="3072130" cy="11239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27" name="直接箭头连接符 26"/>
          <p:cNvCxnSpPr/>
          <p:nvPr/>
        </p:nvCxnSpPr>
        <p:spPr>
          <a:xfrm>
            <a:off x="3493770" y="1915160"/>
            <a:ext cx="1759585" cy="17145"/>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bldLst>
      <p:bldP spid="13" grpId="1"/>
    </p:bldLst>
  </p:timing>
</p:sld>
</file>

<file path=ppt/theme/theme1.xml><?xml version="1.0" encoding="utf-8"?>
<a:theme xmlns:a="http://schemas.openxmlformats.org/drawingml/2006/main" name="Office 主题">
  <a:themeElements>
    <a:clrScheme name="夏至">
      <a:dk1>
        <a:srgbClr val="000000"/>
      </a:dk1>
      <a:lt1>
        <a:srgbClr val="FFFFFF"/>
      </a:lt1>
      <a:dk2>
        <a:srgbClr val="323232"/>
      </a:dk2>
      <a:lt2>
        <a:srgbClr val="E3DED1"/>
      </a:lt2>
      <a:accent1>
        <a:srgbClr val="2980B9"/>
      </a:accent1>
      <a:accent2>
        <a:srgbClr val="9BBB59"/>
      </a:accent2>
      <a:accent3>
        <a:srgbClr val="16A085"/>
      </a:accent3>
      <a:accent4>
        <a:srgbClr val="EA9C12"/>
      </a:accent4>
      <a:accent5>
        <a:srgbClr val="C0392B"/>
      </a:accent5>
      <a:accent6>
        <a:srgbClr val="2C3F50"/>
      </a:accent6>
      <a:hlink>
        <a:srgbClr val="2D5897"/>
      </a:hlink>
      <a:folHlink>
        <a:srgbClr val="2C3F50"/>
      </a:folHlink>
    </a:clrScheme>
    <a:fontScheme name="定制">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92B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1294</Words>
  <Application>WPS 演示</Application>
  <PresentationFormat>全屏显示(4:3)</PresentationFormat>
  <Paragraphs>215</Paragraphs>
  <Slides>20</Slides>
  <Notes>21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29" baseType="lpstr">
      <vt:lpstr>Arial</vt:lpstr>
      <vt:lpstr>宋体</vt:lpstr>
      <vt:lpstr>Wingdings</vt:lpstr>
      <vt:lpstr>微软雅黑</vt:lpstr>
      <vt:lpstr>Calibri</vt:lpstr>
      <vt:lpstr>Arial Unicode MS</vt:lpstr>
      <vt:lpstr>Office 主题</vt:lpstr>
      <vt:lpstr>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Weizhou Yang</dc:creator>
  <cp:lastModifiedBy>冰心</cp:lastModifiedBy>
  <cp:revision>418</cp:revision>
  <dcterms:created xsi:type="dcterms:W3CDTF">2016-04-12T12:45:00Z</dcterms:created>
  <dcterms:modified xsi:type="dcterms:W3CDTF">2019-06-24T15:02:54Z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y fmtid="{D5CDD505-2E9C-101B-9397-08002B2CF9AE}" pid="3" name="KSORubyTemplateID">
    <vt:lpwstr>8</vt:lpwstr>
  </property>
</Properties>
</file>