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 id="268"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知识图谱（KG）提供了有效的结构化信息，它以其强大的语义处理能力得到了学术界和工业界的极大关注，并且已经成功应用到许多应用，包括网络搜索、问答系统和蛋白质复合物检测等。</a:t>
            </a:r>
            <a:endParaRPr lang="zh-CN" altLang="en-US"/>
          </a:p>
          <a:p>
            <a:r>
              <a:rPr lang="zh-CN" altLang="en-US"/>
              <a:t>众所周知，科技文献是一个非常庞大的数据，以生物医学文献为例，仅PubMed上的文献就超过1500万。</a:t>
            </a:r>
            <a:endParaRPr lang="zh-CN" altLang="en-US"/>
          </a:p>
          <a:p>
            <a:r>
              <a:rPr lang="zh-CN" altLang="en-US"/>
              <a:t>因此随着知识图谱规模的增加，许多以往的方法由于计算效率低下和数据稀疏性而变得不合适。</a:t>
            </a:r>
            <a:endParaRPr lang="zh-CN" altLang="en-US"/>
          </a:p>
          <a:p>
            <a:r>
              <a:rPr lang="zh-CN" altLang="en-US"/>
              <a:t>同时已有的知识图谱表示算法仅仅考虑了知识图谱中的直接事实，忽略了知识图谱中一些隐藏的语义信息。</a:t>
            </a:r>
            <a:endParaRPr lang="zh-CN" altLang="en-US"/>
          </a:p>
          <a:p>
            <a:endParaRPr lang="zh-CN" altLang="en-US"/>
          </a:p>
          <a:p>
            <a:endParaRPr lang="zh-CN" altLang="en-US"/>
          </a:p>
          <a:p>
            <a:endParaRPr lang="zh-CN" altLang="en-US"/>
          </a:p>
          <a:p>
            <a:r>
              <a:rPr lang="zh-CN" altLang="en-US"/>
              <a:t>为了解决这个挑战，我们设计一种知识图谱的表征学习算法，通过提取少量的特征最大限度的保持原始知识图谱的信息，并将研究对象的语义信息表示为稠密低维实值向量。</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7" Type="http://schemas.openxmlformats.org/officeDocument/2006/relationships/themeOverride" Target="../theme/themeOverride1.xml"/><Relationship Id="rId16" Type="http://schemas.openxmlformats.org/officeDocument/2006/relationships/tags" Target="../tags/tag10.xml"/><Relationship Id="rId15" Type="http://schemas.openxmlformats.org/officeDocument/2006/relationships/image" Target="../media/image5.png"/><Relationship Id="rId14" Type="http://schemas.openxmlformats.org/officeDocument/2006/relationships/tags" Target="../tags/tag9.xml"/><Relationship Id="rId13" Type="http://schemas.openxmlformats.org/officeDocument/2006/relationships/image" Target="../media/image4.png"/><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6.png"/><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72.xml"/><Relationship Id="rId7" Type="http://schemas.openxmlformats.org/officeDocument/2006/relationships/image" Target="../media/image2.jpeg"/><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7.png"/><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image" Target="../media/image5.png"/><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6.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8.png"/><Relationship Id="rId3" Type="http://schemas.openxmlformats.org/officeDocument/2006/relationships/tags" Target="../tags/tag17.xml"/><Relationship Id="rId2" Type="http://schemas.openxmlformats.org/officeDocument/2006/relationships/image" Target="../media/image7.png"/><Relationship Id="rId12" Type="http://schemas.openxmlformats.org/officeDocument/2006/relationships/tags" Target="../tags/tag23.xml"/><Relationship Id="rId11" Type="http://schemas.openxmlformats.org/officeDocument/2006/relationships/image" Target="../media/image10.jpeg"/><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image" Target="../media/image6.png"/><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6.png"/><Relationship Id="rId2" Type="http://schemas.openxmlformats.org/officeDocument/2006/relationships/tags" Target="../tags/tag31.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image" Target="../media/image12.jpeg"/><Relationship Id="rId5" Type="http://schemas.openxmlformats.org/officeDocument/2006/relationships/tags" Target="../tags/tag41.xml"/><Relationship Id="rId4" Type="http://schemas.openxmlformats.org/officeDocument/2006/relationships/image" Target="../media/image11.png"/><Relationship Id="rId3" Type="http://schemas.openxmlformats.org/officeDocument/2006/relationships/tags" Target="../tags/tag40.xml"/><Relationship Id="rId2" Type="http://schemas.openxmlformats.org/officeDocument/2006/relationships/image" Target="../media/image7.png"/><Relationship Id="rId11" Type="http://schemas.openxmlformats.org/officeDocument/2006/relationships/themeOverride" Target="../theme/themeOverride2.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6.png"/><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6.png"/><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6.png"/><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724" y="0"/>
            <a:ext cx="12202850" cy="6858000"/>
          </a:xfrm>
          <a:prstGeom prst="rect">
            <a:avLst/>
          </a:prstGeom>
        </p:spPr>
      </p:pic>
      <p:pic>
        <p:nvPicPr>
          <p:cNvPr id="7" name="图片 6"/>
          <p:cNvPicPr>
            <a:picLocks noChangeAspect="1"/>
          </p:cNvPicPr>
          <p:nvPr>
            <p:custDataLst>
              <p:tags r:id="rId4"/>
            </p:custDataLst>
          </p:nvPr>
        </p:nvPicPr>
        <p:blipFill>
          <a:blip r:embed="rId5" cstate="print"/>
          <a:srcRect/>
          <a:stretch>
            <a:fillRect/>
          </a:stretch>
        </p:blipFill>
        <p:spPr>
          <a:xfrm>
            <a:off x="3680927" y="1013926"/>
            <a:ext cx="4830147" cy="4830147"/>
          </a:xfrm>
          <a:custGeom>
            <a:avLst/>
            <a:gdLst>
              <a:gd name="connsiteX0" fmla="*/ 2043404 w 4086808"/>
              <a:gd name="connsiteY0" fmla="*/ 0 h 4086808"/>
              <a:gd name="connsiteX1" fmla="*/ 4086808 w 4086808"/>
              <a:gd name="connsiteY1" fmla="*/ 2043404 h 4086808"/>
              <a:gd name="connsiteX2" fmla="*/ 2043404 w 4086808"/>
              <a:gd name="connsiteY2" fmla="*/ 4086808 h 4086808"/>
              <a:gd name="connsiteX3" fmla="*/ 0 w 4086808"/>
              <a:gd name="connsiteY3" fmla="*/ 2043404 h 4086808"/>
              <a:gd name="connsiteX4" fmla="*/ 2043404 w 4086808"/>
              <a:gd name="connsiteY4" fmla="*/ 0 h 4086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808" h="4086808">
                <a:moveTo>
                  <a:pt x="2043404" y="0"/>
                </a:moveTo>
                <a:cubicBezTo>
                  <a:pt x="3171945" y="0"/>
                  <a:pt x="4086808" y="914863"/>
                  <a:pt x="4086808" y="2043404"/>
                </a:cubicBezTo>
                <a:cubicBezTo>
                  <a:pt x="4086808" y="3171945"/>
                  <a:pt x="3171945" y="4086808"/>
                  <a:pt x="2043404" y="4086808"/>
                </a:cubicBezTo>
                <a:cubicBezTo>
                  <a:pt x="914863" y="4086808"/>
                  <a:pt x="0" y="3171945"/>
                  <a:pt x="0" y="2043404"/>
                </a:cubicBezTo>
                <a:cubicBezTo>
                  <a:pt x="0" y="914863"/>
                  <a:pt x="914863" y="0"/>
                  <a:pt x="2043404" y="0"/>
                </a:cubicBezTo>
                <a:close/>
              </a:path>
            </a:pathLst>
          </a:custGeom>
          <a:blipFill>
            <a:blip r:embed="rId6">
              <a:alphaModFix amt="83000"/>
            </a:blip>
            <a:stretch>
              <a:fillRect/>
            </a:stretch>
          </a:blipFill>
          <a:effectLst/>
        </p:spPr>
      </p:pic>
      <p:sp>
        <p:nvSpPr>
          <p:cNvPr id="2" name="标题 1"/>
          <p:cNvSpPr>
            <a:spLocks noGrp="1"/>
          </p:cNvSpPr>
          <p:nvPr>
            <p:ph type="ctrTitle" hasCustomPrompt="1"/>
            <p:custDataLst>
              <p:tags r:id="rId7"/>
            </p:custDataLst>
          </p:nvPr>
        </p:nvSpPr>
        <p:spPr>
          <a:xfrm>
            <a:off x="5714203" y="1182370"/>
            <a:ext cx="1223104" cy="4492800"/>
          </a:xfrm>
        </p:spPr>
        <p:txBody>
          <a:bodyPr vert="eaVert" lIns="90000" tIns="46800" rIns="90000" bIns="46800" anchor="ctr" anchorCtr="0">
            <a:noAutofit/>
          </a:bodyPr>
          <a:lstStyle>
            <a:lvl1pPr algn="ctr">
              <a:defRPr sz="6000" spc="600">
                <a:solidFill>
                  <a:schemeClr val="accent1"/>
                </a:solidFill>
                <a:latin typeface="汉仪尚巍手书W" panose="00020600040101010101" pitchFamily="18" charset="-122"/>
                <a:ea typeface="汉仪尚巍手书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8"/>
            </p:custDataLst>
          </p:nvPr>
        </p:nvSpPr>
        <p:spPr>
          <a:xfrm>
            <a:off x="5050570" y="2344950"/>
            <a:ext cx="603548" cy="2772000"/>
          </a:xfrm>
        </p:spPr>
        <p:txBody>
          <a:bodyPr vert="eaVert" lIns="90000" tIns="46800" rIns="90000" bIns="46800">
            <a:normAutofit/>
          </a:bodyPr>
          <a:lstStyle>
            <a:lvl1pPr marL="0" indent="0" algn="ctr" eaLnBrk="1" fontAlgn="auto" latinLnBrk="0" hangingPunct="1">
              <a:lnSpc>
                <a:spcPct val="100000"/>
              </a:lnSpc>
              <a:buNone/>
              <a:defRPr sz="2000" u="none" strike="noStrike" kern="1200" cap="none" spc="200" normalizeH="0" baseline="0">
                <a:solidFill>
                  <a:schemeClr val="accent1"/>
                </a:solidFill>
                <a:uFillTx/>
                <a:latin typeface="隶书" panose="02010509060101010101" pitchFamily="49" charset="-122"/>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pic>
        <p:nvPicPr>
          <p:cNvPr id="8" name="图片 7" descr="图片包含 浅色&#10;&#10;已生成高可信度的说明"/>
          <p:cNvPicPr>
            <a:picLocks noChangeAspect="1"/>
          </p:cNvPicPr>
          <p:nvPr>
            <p:custDataLst>
              <p:tags r:id="rId12"/>
            </p:custDataLst>
          </p:nvPr>
        </p:nvPicPr>
        <p:blipFill>
          <a:blip r:embed="rId13" cstate="email"/>
          <a:stretch>
            <a:fillRect/>
          </a:stretch>
        </p:blipFill>
        <p:spPr>
          <a:xfrm>
            <a:off x="7080347" y="4381291"/>
            <a:ext cx="543628" cy="566279"/>
          </a:xfrm>
          <a:prstGeom prst="rect">
            <a:avLst/>
          </a:prstGeom>
        </p:spPr>
      </p:pic>
      <p:pic>
        <p:nvPicPr>
          <p:cNvPr id="9" name="图片 8"/>
          <p:cNvPicPr>
            <a:picLocks noChangeAspect="1"/>
          </p:cNvPicPr>
          <p:nvPr>
            <p:custDataLst>
              <p:tags r:id="rId14"/>
            </p:custDataLst>
          </p:nvPr>
        </p:nvPicPr>
        <p:blipFill>
          <a:blip r:embed="rId15"/>
          <a:stretch>
            <a:fillRect/>
          </a:stretch>
        </p:blipFill>
        <p:spPr>
          <a:xfrm rot="21398652">
            <a:off x="3889197" y="1428407"/>
            <a:ext cx="1063283" cy="1329654"/>
          </a:xfrm>
          <a:prstGeom prst="rect">
            <a:avLst/>
          </a:prstGeom>
        </p:spPr>
      </p:pic>
      <p:cxnSp>
        <p:nvCxnSpPr>
          <p:cNvPr id="10" name="直接连接符 9"/>
          <p:cNvCxnSpPr/>
          <p:nvPr>
            <p:custDataLst>
              <p:tags r:id="rId16"/>
            </p:custDataLst>
          </p:nvPr>
        </p:nvCxnSpPr>
        <p:spPr>
          <a:xfrm>
            <a:off x="5369176" y="1888128"/>
            <a:ext cx="1" cy="45745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flipH="1" flipV="1">
            <a:off x="10265525" y="-76495"/>
            <a:ext cx="1849980" cy="2002970"/>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ea typeface="隶书" panose="02010509060101010101" pitchFamily="49" charset="-122"/>
              </a:defRPr>
            </a:lvl1pPr>
            <a:lvl2pPr>
              <a:defRPr baseline="0">
                <a:ea typeface="隶书" panose="02010509060101010101" pitchFamily="49" charset="-122"/>
              </a:defRPr>
            </a:lvl2pPr>
            <a:lvl3pPr>
              <a:defRPr baseline="0">
                <a:ea typeface="隶书" panose="02010509060101010101" pitchFamily="49" charset="-122"/>
              </a:defRPr>
            </a:lvl3pPr>
            <a:lvl4pPr>
              <a:defRPr baseline="0">
                <a:ea typeface="隶书" panose="02010509060101010101" pitchFamily="49" charset="-122"/>
              </a:defRPr>
            </a:lvl4pPr>
            <a:lvl5pPr>
              <a:defRPr baseline="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custDataLst>
              <p:tags r:id="rId6"/>
            </p:custDataLst>
          </p:nvPr>
        </p:nvPicPr>
        <p:blipFill>
          <a:blip r:embed="rId7" cstate="print"/>
          <a:srcRect/>
          <a:stretch>
            <a:fillRect/>
          </a:stretch>
        </p:blipFill>
        <p:spPr>
          <a:xfrm>
            <a:off x="3680927" y="1013926"/>
            <a:ext cx="4830147" cy="4830147"/>
          </a:xfrm>
          <a:custGeom>
            <a:avLst/>
            <a:gdLst>
              <a:gd name="connsiteX0" fmla="*/ 2043404 w 4086808"/>
              <a:gd name="connsiteY0" fmla="*/ 0 h 4086808"/>
              <a:gd name="connsiteX1" fmla="*/ 4086808 w 4086808"/>
              <a:gd name="connsiteY1" fmla="*/ 2043404 h 4086808"/>
              <a:gd name="connsiteX2" fmla="*/ 2043404 w 4086808"/>
              <a:gd name="connsiteY2" fmla="*/ 4086808 h 4086808"/>
              <a:gd name="connsiteX3" fmla="*/ 0 w 4086808"/>
              <a:gd name="connsiteY3" fmla="*/ 2043404 h 4086808"/>
              <a:gd name="connsiteX4" fmla="*/ 2043404 w 4086808"/>
              <a:gd name="connsiteY4" fmla="*/ 0 h 4086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808" h="4086808">
                <a:moveTo>
                  <a:pt x="2043404" y="0"/>
                </a:moveTo>
                <a:cubicBezTo>
                  <a:pt x="3171945" y="0"/>
                  <a:pt x="4086808" y="914863"/>
                  <a:pt x="4086808" y="2043404"/>
                </a:cubicBezTo>
                <a:cubicBezTo>
                  <a:pt x="4086808" y="3171945"/>
                  <a:pt x="3171945" y="4086808"/>
                  <a:pt x="2043404" y="4086808"/>
                </a:cubicBezTo>
                <a:cubicBezTo>
                  <a:pt x="914863" y="4086808"/>
                  <a:pt x="0" y="3171945"/>
                  <a:pt x="0" y="2043404"/>
                </a:cubicBezTo>
                <a:cubicBezTo>
                  <a:pt x="0" y="914863"/>
                  <a:pt x="914863" y="0"/>
                  <a:pt x="2043404" y="0"/>
                </a:cubicBezTo>
                <a:close/>
              </a:path>
            </a:pathLst>
          </a:custGeom>
          <a:effectLst/>
        </p:spPr>
      </p:pic>
      <p:pic>
        <p:nvPicPr>
          <p:cNvPr id="7" name="图片 6" descr="图片包含 浅色&#10;&#10;已生成高可信度的说明"/>
          <p:cNvPicPr>
            <a:picLocks noChangeAspect="1"/>
          </p:cNvPicPr>
          <p:nvPr>
            <p:custDataLst>
              <p:tags r:id="rId8"/>
            </p:custDataLst>
          </p:nvPr>
        </p:nvPicPr>
        <p:blipFill>
          <a:blip r:embed="rId9" cstate="email"/>
          <a:stretch>
            <a:fillRect/>
          </a:stretch>
        </p:blipFill>
        <p:spPr>
          <a:xfrm>
            <a:off x="5901787" y="4728001"/>
            <a:ext cx="543628" cy="566279"/>
          </a:xfrm>
          <a:prstGeom prst="rect">
            <a:avLst/>
          </a:prstGeom>
        </p:spPr>
      </p:pic>
      <p:pic>
        <p:nvPicPr>
          <p:cNvPr id="8" name="图片 7"/>
          <p:cNvPicPr>
            <a:picLocks noChangeAspect="1"/>
          </p:cNvPicPr>
          <p:nvPr>
            <p:custDataLst>
              <p:tags r:id="rId10"/>
            </p:custDataLst>
          </p:nvPr>
        </p:nvPicPr>
        <p:blipFill>
          <a:blip r:embed="rId11"/>
          <a:stretch>
            <a:fillRect/>
          </a:stretch>
        </p:blipFill>
        <p:spPr>
          <a:xfrm rot="21398652">
            <a:off x="3955872" y="1044232"/>
            <a:ext cx="1063283" cy="1329654"/>
          </a:xfrm>
          <a:prstGeom prst="rect">
            <a:avLst/>
          </a:prstGeom>
        </p:spPr>
      </p:pic>
      <p:sp>
        <p:nvSpPr>
          <p:cNvPr id="2" name="标题 1"/>
          <p:cNvSpPr>
            <a:spLocks noGrp="1"/>
          </p:cNvSpPr>
          <p:nvPr>
            <p:ph type="title" hasCustomPrompt="1"/>
            <p:custDataLst>
              <p:tags r:id="rId12"/>
            </p:custDataLst>
          </p:nvPr>
        </p:nvSpPr>
        <p:spPr>
          <a:xfrm>
            <a:off x="4175676" y="2091690"/>
            <a:ext cx="3841200" cy="1684800"/>
          </a:xfrm>
        </p:spPr>
        <p:txBody>
          <a:bodyPr vert="horz" lIns="90000" tIns="46800" rIns="90000" bIns="46800" rtlCol="0" anchor="b" anchorCtr="0">
            <a:no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accent1"/>
                </a:solidFill>
                <a:uFillTx/>
                <a:latin typeface="汉仪尚巍手书W" panose="00020600040101010101" pitchFamily="18" charset="-122"/>
                <a:ea typeface="汉仪尚巍手书W" panose="00020600040101010101" pitchFamily="18" charset="-122"/>
                <a:cs typeface="+mj-cs"/>
                <a:sym typeface="+mn-ea"/>
              </a:defRPr>
            </a:lvl1pPr>
          </a:lstStyle>
          <a:p>
            <a:pPr lvl="0"/>
            <a:r>
              <a:rPr lang="zh-CN" altLang="en-US" dirty="0">
                <a:sym typeface="+mn-ea"/>
              </a:rPr>
              <a:t>编辑</a:t>
            </a:r>
            <a:r>
              <a:rPr dirty="0">
                <a:sym typeface="+mn-ea"/>
              </a:rPr>
              <a:t>标题</a:t>
            </a:r>
            <a:endParaRPr dirty="0">
              <a:sym typeface="+mn-ea"/>
            </a:endParaRPr>
          </a:p>
        </p:txBody>
      </p:sp>
      <p:sp>
        <p:nvSpPr>
          <p:cNvPr id="12" name="文本占位符 11"/>
          <p:cNvSpPr>
            <a:spLocks noGrp="1"/>
          </p:cNvSpPr>
          <p:nvPr>
            <p:ph type="body" sz="quarter" idx="13" hasCustomPrompt="1"/>
            <p:custDataLst>
              <p:tags r:id="rId13"/>
            </p:custDataLst>
          </p:nvPr>
        </p:nvSpPr>
        <p:spPr>
          <a:xfrm>
            <a:off x="4175676" y="3837304"/>
            <a:ext cx="3841200" cy="657783"/>
          </a:xfrm>
        </p:spPr>
        <p:txBody>
          <a:bodyPr lIns="90000" tIns="46800" rIns="90000" bIns="46800" anchor="ctr">
            <a:normAutofit/>
          </a:bodyPr>
          <a:lstStyle>
            <a:lvl1pPr marL="0" indent="0" algn="ctr">
              <a:buFontTx/>
              <a:buNone/>
              <a:defRPr sz="2800">
                <a:solidFill>
                  <a:schemeClr val="accent1"/>
                </a:solidFill>
                <a:latin typeface="隶书" panose="02010509060101010101" pitchFamily="49" charset="-122"/>
                <a:ea typeface="隶书" panose="02010509060101010101" pitchFamily="49"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12192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386144" y="217489"/>
            <a:ext cx="9464217"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10817980" y="282916"/>
            <a:ext cx="1097037"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flipH="1" flipV="1">
            <a:off x="10265525" y="-76495"/>
            <a:ext cx="1849980" cy="200297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3"/>
            </p:custDataLst>
          </p:nvPr>
        </p:nvPicPr>
        <p:blipFill>
          <a:blip r:embed="rId4" cstate="email"/>
          <a:stretch>
            <a:fillRect/>
          </a:stretch>
        </p:blipFill>
        <p:spPr>
          <a:xfrm rot="16200000">
            <a:off x="3004194" y="2791156"/>
            <a:ext cx="2535393" cy="3000519"/>
          </a:xfrm>
          <a:prstGeom prst="rect">
            <a:avLst/>
          </a:prstGeom>
        </p:spPr>
      </p:pic>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8"/>
            </p:custDataLst>
          </p:nvPr>
        </p:nvPicPr>
        <p:blipFill rotWithShape="1">
          <a:blip r:embed="rId9"/>
          <a:srcRect/>
          <a:stretch>
            <a:fillRect/>
          </a:stretch>
        </p:blipFill>
        <p:spPr>
          <a:xfrm rot="7766970">
            <a:off x="5329431" y="1584350"/>
            <a:ext cx="3813332" cy="3481087"/>
          </a:xfrm>
          <a:prstGeom prst="rect">
            <a:avLst/>
          </a:prstGeom>
        </p:spPr>
      </p:pic>
      <p:pic>
        <p:nvPicPr>
          <p:cNvPr id="8" name="图片 7"/>
          <p:cNvPicPr>
            <a:picLocks noChangeAspect="1"/>
          </p:cNvPicPr>
          <p:nvPr>
            <p:custDataLst>
              <p:tags r:id="rId10"/>
            </p:custDataLst>
          </p:nvPr>
        </p:nvPicPr>
        <p:blipFill>
          <a:blip r:embed="rId11"/>
          <a:srcRect/>
          <a:stretch>
            <a:fillRect/>
          </a:stretch>
        </p:blipFill>
        <p:spPr>
          <a:xfrm>
            <a:off x="4275592" y="1608592"/>
            <a:ext cx="3640816" cy="3640816"/>
          </a:xfrm>
          <a:custGeom>
            <a:avLst/>
            <a:gdLst>
              <a:gd name="connsiteX0" fmla="*/ 2043404 w 4086808"/>
              <a:gd name="connsiteY0" fmla="*/ 0 h 4086808"/>
              <a:gd name="connsiteX1" fmla="*/ 4086808 w 4086808"/>
              <a:gd name="connsiteY1" fmla="*/ 2043404 h 4086808"/>
              <a:gd name="connsiteX2" fmla="*/ 2043404 w 4086808"/>
              <a:gd name="connsiteY2" fmla="*/ 4086808 h 4086808"/>
              <a:gd name="connsiteX3" fmla="*/ 0 w 4086808"/>
              <a:gd name="connsiteY3" fmla="*/ 2043404 h 4086808"/>
              <a:gd name="connsiteX4" fmla="*/ 2043404 w 4086808"/>
              <a:gd name="connsiteY4" fmla="*/ 0 h 4086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808" h="4086808">
                <a:moveTo>
                  <a:pt x="2043404" y="0"/>
                </a:moveTo>
                <a:cubicBezTo>
                  <a:pt x="3171945" y="0"/>
                  <a:pt x="4086808" y="914863"/>
                  <a:pt x="4086808" y="2043404"/>
                </a:cubicBezTo>
                <a:cubicBezTo>
                  <a:pt x="4086808" y="3171945"/>
                  <a:pt x="3171945" y="4086808"/>
                  <a:pt x="2043404" y="4086808"/>
                </a:cubicBezTo>
                <a:cubicBezTo>
                  <a:pt x="914863" y="4086808"/>
                  <a:pt x="0" y="3171945"/>
                  <a:pt x="0" y="2043404"/>
                </a:cubicBezTo>
                <a:cubicBezTo>
                  <a:pt x="0" y="914863"/>
                  <a:pt x="914863" y="0"/>
                  <a:pt x="2043404" y="0"/>
                </a:cubicBezTo>
                <a:close/>
              </a:path>
            </a:pathLst>
          </a:custGeom>
        </p:spPr>
      </p:pic>
      <p:sp>
        <p:nvSpPr>
          <p:cNvPr id="2" name="标题 1"/>
          <p:cNvSpPr>
            <a:spLocks noGrp="1"/>
          </p:cNvSpPr>
          <p:nvPr>
            <p:ph type="title" hasCustomPrompt="1"/>
            <p:custDataLst>
              <p:tags r:id="rId12"/>
            </p:custDataLst>
          </p:nvPr>
        </p:nvSpPr>
        <p:spPr>
          <a:xfrm>
            <a:off x="4534196" y="3811425"/>
            <a:ext cx="3124800" cy="878818"/>
          </a:xfrm>
        </p:spPr>
        <p:txBody>
          <a:bodyPr lIns="90000" tIns="46800" rIns="90000" bIns="46800" anchor="t" anchorCtr="0">
            <a:normAutofit/>
          </a:bodyPr>
          <a:lstStyle>
            <a:lvl1pPr algn="ctr">
              <a:defRPr sz="4000" u="none" strike="noStrike" kern="1200" cap="none" spc="300" normalizeH="0">
                <a:solidFill>
                  <a:schemeClr val="accent1"/>
                </a:solidFill>
                <a:uFillTx/>
                <a:latin typeface="汉仪尚巍手书W" panose="00020600040101010101" pitchFamily="18" charset="-122"/>
                <a:ea typeface="汉仪尚巍手书W"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flipH="1" flipV="1">
            <a:off x="10265525" y="-76495"/>
            <a:ext cx="1849980" cy="200297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lnSpc>
                <a:spcPct val="120000"/>
              </a:lnSpc>
              <a:defRPr sz="1600" baseline="0">
                <a:solidFill>
                  <a:schemeClr val="tx1">
                    <a:lumMod val="85000"/>
                    <a:lumOff val="15000"/>
                  </a:schemeClr>
                </a:solidFill>
                <a:latin typeface="Arial" panose="020B0604020202020204" pitchFamily="34" charset="0"/>
                <a:ea typeface="隶书" panose="02010509060101010101" pitchFamily="49" charset="-122"/>
              </a:defRPr>
            </a:lvl1pPr>
            <a:lvl2pPr>
              <a:lnSpc>
                <a:spcPct val="120000"/>
              </a:lnSpc>
              <a:defRPr sz="1600" baseline="0">
                <a:solidFill>
                  <a:schemeClr val="tx1">
                    <a:lumMod val="85000"/>
                    <a:lumOff val="15000"/>
                  </a:schemeClr>
                </a:solidFill>
                <a:latin typeface="Arial" panose="020B0604020202020204" pitchFamily="34" charset="0"/>
                <a:ea typeface="隶书" panose="02010509060101010101" pitchFamily="49" charset="-122"/>
              </a:defRPr>
            </a:lvl2pPr>
            <a:lvl3pPr>
              <a:lnSpc>
                <a:spcPct val="120000"/>
              </a:lnSpc>
              <a:defRPr sz="1600" baseline="0">
                <a:solidFill>
                  <a:schemeClr val="tx1">
                    <a:lumMod val="85000"/>
                    <a:lumOff val="15000"/>
                  </a:schemeClr>
                </a:solidFill>
                <a:latin typeface="Arial" panose="020B0604020202020204" pitchFamily="34" charset="0"/>
                <a:ea typeface="隶书" panose="02010509060101010101" pitchFamily="49" charset="-122"/>
              </a:defRPr>
            </a:lvl3pPr>
            <a:lvl4pPr>
              <a:lnSpc>
                <a:spcPct val="120000"/>
              </a:lnSpc>
              <a:defRPr sz="1600" baseline="0">
                <a:solidFill>
                  <a:schemeClr val="tx1">
                    <a:lumMod val="85000"/>
                    <a:lumOff val="15000"/>
                  </a:schemeClr>
                </a:solidFill>
                <a:latin typeface="Arial" panose="020B0604020202020204" pitchFamily="34" charset="0"/>
                <a:ea typeface="隶书" panose="02010509060101010101" pitchFamily="49" charset="-122"/>
              </a:defRPr>
            </a:lvl4pPr>
            <a:lvl5pPr>
              <a:lnSpc>
                <a:spcPct val="120000"/>
              </a:lnSpc>
              <a:defRPr sz="1600"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flipH="1" flipV="1">
            <a:off x="10265525" y="-76495"/>
            <a:ext cx="1849980" cy="200297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3"/>
            </p:custDataLst>
          </p:nvPr>
        </p:nvPicPr>
        <p:blipFill rotWithShape="1">
          <a:blip r:embed="rId4"/>
          <a:srcRect/>
          <a:stretch>
            <a:fillRect/>
          </a:stretch>
        </p:blipFill>
        <p:spPr>
          <a:xfrm rot="3760730">
            <a:off x="207003" y="780197"/>
            <a:ext cx="4032071" cy="3736456"/>
          </a:xfrm>
          <a:prstGeom prst="rect">
            <a:avLst/>
          </a:prstGeom>
        </p:spPr>
      </p:pic>
      <p:pic>
        <p:nvPicPr>
          <p:cNvPr id="9" name="图片 8"/>
          <p:cNvPicPr>
            <a:picLocks noChangeAspect="1"/>
          </p:cNvPicPr>
          <p:nvPr>
            <p:custDataLst>
              <p:tags r:id="rId5"/>
            </p:custDataLst>
          </p:nvPr>
        </p:nvPicPr>
        <p:blipFill rotWithShape="1">
          <a:blip r:embed="rId6"/>
          <a:srcRect/>
          <a:stretch>
            <a:fillRect/>
          </a:stretch>
        </p:blipFill>
        <p:spPr>
          <a:xfrm>
            <a:off x="1567815" y="0"/>
            <a:ext cx="1196340" cy="5967095"/>
          </a:xfrm>
          <a:prstGeom prst="rect">
            <a:avLst/>
          </a:prstGeom>
          <a:effectLst/>
        </p:spPr>
      </p:pic>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flipH="1" flipV="1">
            <a:off x="10265525" y="-76495"/>
            <a:ext cx="1849980" cy="2002970"/>
          </a:xfrm>
          <a:prstGeom prst="rect">
            <a:avLst/>
          </a:prstGeom>
        </p:spPr>
      </p:pic>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flipH="1" flipV="1">
            <a:off x="10265525" y="-76495"/>
            <a:ext cx="1849980" cy="200297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7"/>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lnSpc>
                <a:spcPct val="120000"/>
              </a:lnSpc>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flipH="1" flipV="1">
            <a:off x="10265525" y="-76495"/>
            <a:ext cx="1849980" cy="2002970"/>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隶书" panose="02010509060101010101" pitchFamily="49"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隶书" panose="02010509060101010101" pitchFamily="49"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隶书" panose="02010509060101010101" pitchFamily="49"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隶书" panose="02010509060101010101" pitchFamily="49"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8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0.xml"/><Relationship Id="rId4" Type="http://schemas.openxmlformats.org/officeDocument/2006/relationships/tags" Target="../tags/tag8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0.xml"/><Relationship Id="rId3" Type="http://schemas.openxmlformats.org/officeDocument/2006/relationships/tags" Target="../tags/tag88.xml"/><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tags" Target="../tags/tag89.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997253" y="447829"/>
            <a:ext cx="1574652" cy="1754326"/>
            <a:chOff x="400683" y="418801"/>
            <a:chExt cx="1574652" cy="1754326"/>
          </a:xfrm>
        </p:grpSpPr>
        <p:sp>
          <p:nvSpPr>
            <p:cNvPr id="12" name="TextBox 5"/>
            <p:cNvSpPr txBox="1"/>
            <p:nvPr/>
          </p:nvSpPr>
          <p:spPr>
            <a:xfrm>
              <a:off x="400683" y="418801"/>
              <a:ext cx="1428117" cy="1753235"/>
            </a:xfrm>
            <a:prstGeom prst="rect">
              <a:avLst/>
            </a:prstGeom>
            <a:noFill/>
          </p:spPr>
          <p:txBody>
            <a:bodyPr wrap="square" rtlCol="0">
              <a:spAutoFit/>
            </a:bodyPr>
            <a:lstStyle/>
            <a:p>
              <a:r>
                <a:rPr lang="zh-CN" altLang="en-US" sz="5400" b="1" smtClean="0">
                  <a:solidFill>
                    <a:schemeClr val="bg1"/>
                  </a:solidFill>
                  <a:latin typeface="+mj-ea"/>
                  <a:ea typeface="+mj-ea"/>
                </a:rPr>
                <a:t>目</a:t>
              </a:r>
              <a:endParaRPr lang="en-US" altLang="zh-CN" sz="5400" b="1" smtClean="0">
                <a:solidFill>
                  <a:schemeClr val="bg1"/>
                </a:solidFill>
                <a:latin typeface="+mj-ea"/>
                <a:ea typeface="+mj-ea"/>
              </a:endParaRPr>
            </a:p>
            <a:p>
              <a:r>
                <a:rPr lang="zh-CN" altLang="en-US" sz="5400" b="1" smtClean="0">
                  <a:solidFill>
                    <a:schemeClr val="bg1"/>
                  </a:solidFill>
                  <a:latin typeface="+mj-ea"/>
                  <a:ea typeface="+mj-ea"/>
                </a:rPr>
                <a:t>  录</a:t>
              </a:r>
              <a:endParaRPr lang="zh-CN" altLang="en-US" sz="5400" b="1" dirty="0">
                <a:solidFill>
                  <a:schemeClr val="bg1"/>
                </a:solidFill>
                <a:latin typeface="+mj-ea"/>
                <a:ea typeface="+mj-ea"/>
              </a:endParaRPr>
            </a:p>
          </p:txBody>
        </p:sp>
        <p:sp>
          <p:nvSpPr>
            <p:cNvPr id="14" name="TextBox 15"/>
            <p:cNvSpPr txBox="1"/>
            <p:nvPr/>
          </p:nvSpPr>
          <p:spPr>
            <a:xfrm>
              <a:off x="1485173" y="838431"/>
              <a:ext cx="459740" cy="1334696"/>
            </a:xfrm>
            <a:prstGeom prst="rect">
              <a:avLst/>
            </a:prstGeom>
            <a:noFill/>
          </p:spPr>
          <p:txBody>
            <a:bodyPr vert="eaVert" wrap="square" rtlCol="0">
              <a:spAutoFit/>
            </a:bodyPr>
            <a:lstStyle/>
            <a:p>
              <a:pPr algn="ctr"/>
              <a:r>
                <a:rPr lang="en-US" altLang="zh-CN" spc="300" smtClean="0">
                  <a:solidFill>
                    <a:schemeClr val="bg1"/>
                  </a:solidFill>
                </a:rPr>
                <a:t>CONTENT</a:t>
              </a:r>
              <a:endParaRPr lang="zh-CN" altLang="en-US"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5776686" y="1454507"/>
            <a:ext cx="4818577" cy="2030095"/>
          </a:xfrm>
          <a:prstGeom prst="rect">
            <a:avLst/>
          </a:prstGeom>
          <a:noFill/>
        </p:spPr>
        <p:txBody>
          <a:bodyPr wrap="square" rtlCol="0">
            <a:spAutoFit/>
          </a:bodyPr>
          <a:lstStyle/>
          <a:p>
            <a:pPr>
              <a:lnSpc>
                <a:spcPct val="150000"/>
              </a:lnSpc>
            </a:pPr>
            <a:r>
              <a:rPr lang="en-US" altLang="zh-CN" sz="2800" b="1" dirty="0">
                <a:solidFill>
                  <a:srgbClr val="3592BE"/>
                </a:solidFill>
              </a:rPr>
              <a:t>X</a:t>
            </a:r>
            <a:r>
              <a:rPr lang="en-US" altLang="zh-CN" sz="2800" b="1" dirty="0" smtClean="0">
                <a:solidFill>
                  <a:srgbClr val="3592BE"/>
                </a:solidFill>
              </a:rPr>
              <a:t>1</a:t>
            </a:r>
            <a:r>
              <a:rPr lang="zh-CN" altLang="en-US" sz="2800" b="1" dirty="0" smtClean="0">
                <a:solidFill>
                  <a:srgbClr val="3592BE"/>
                </a:solidFill>
              </a:rPr>
              <a:t>  </a:t>
            </a:r>
            <a:r>
              <a:rPr lang="en-US" altLang="zh-CN" sz="2800" b="1" dirty="0" smtClean="0">
                <a:solidFill>
                  <a:srgbClr val="3592BE"/>
                </a:solidFill>
              </a:rPr>
              <a:t>|    </a:t>
            </a:r>
            <a:r>
              <a:rPr lang="zh-CN" altLang="en-US" sz="2800" dirty="0" smtClean="0">
                <a:solidFill>
                  <a:schemeClr val="tx1">
                    <a:lumMod val="85000"/>
                    <a:lumOff val="15000"/>
                  </a:schemeClr>
                </a:solidFill>
              </a:rPr>
              <a:t>选题背景与目的</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X2</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研究现状分析</a:t>
            </a:r>
            <a:endParaRPr lang="zh-CN" altLang="en-US" sz="2800" dirty="0" smtClean="0">
              <a:solidFill>
                <a:schemeClr val="tx1">
                  <a:lumMod val="85000"/>
                  <a:lumOff val="15000"/>
                </a:schemeClr>
              </a:solidFill>
            </a:endParaRPr>
          </a:p>
          <a:p>
            <a:pPr>
              <a:lnSpc>
                <a:spcPct val="150000"/>
              </a:lnSpc>
            </a:pPr>
            <a:r>
              <a:rPr lang="en-US" altLang="zh-CN" sz="2800" b="1" dirty="0">
                <a:solidFill>
                  <a:srgbClr val="3592BE"/>
                </a:solidFill>
                <a:sym typeface="+mn-ea"/>
              </a:rPr>
              <a:t>X3</a:t>
            </a:r>
            <a:r>
              <a:rPr lang="zh-CN" altLang="en-US" sz="2800" b="1" dirty="0" smtClean="0">
                <a:solidFill>
                  <a:srgbClr val="3592BE"/>
                </a:solidFill>
                <a:sym typeface="+mn-ea"/>
              </a:rPr>
              <a:t>  </a:t>
            </a:r>
            <a:r>
              <a:rPr lang="en-US" altLang="zh-CN" sz="2800" b="1" dirty="0">
                <a:solidFill>
                  <a:srgbClr val="3592BE"/>
                </a:solidFill>
                <a:sym typeface="+mn-ea"/>
              </a:rPr>
              <a:t>|    </a:t>
            </a:r>
            <a:r>
              <a:rPr lang="zh-CN" altLang="en-US" sz="2400" dirty="0">
                <a:ln/>
                <a:solidFill>
                  <a:schemeClr val="tx1"/>
                </a:solidFill>
                <a:effectLst>
                  <a:outerShdw blurRad="38100" dist="19050" dir="2700000" algn="tl" rotWithShape="0">
                    <a:schemeClr val="dk1">
                      <a:alpha val="40000"/>
                    </a:schemeClr>
                  </a:outerShdw>
                </a:effectLst>
                <a:sym typeface="+mn-ea"/>
              </a:rPr>
              <a:t>我的结果</a:t>
            </a:r>
            <a:endParaRPr lang="zh-CN" altLang="en-US" sz="2400" dirty="0">
              <a:ln/>
              <a:solidFill>
                <a:schemeClr val="tx1"/>
              </a:solidFill>
              <a:effectLst>
                <a:outerShdw blurRad="38100" dist="19050" dir="2700000" algn="tl" rotWithShape="0">
                  <a:schemeClr val="dk1">
                    <a:alpha val="40000"/>
                  </a:schemeClr>
                </a:outerShdw>
              </a:effectLst>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1813608" y="217489"/>
            <a:ext cx="7098163" cy="492125"/>
          </a:xfrm>
        </p:spPr>
        <p:txBody>
          <a:bodyPr/>
          <a:lstStyle/>
          <a:p>
            <a:r>
              <a:rPr dirty="0">
                <a:sym typeface="+mn-ea"/>
              </a:rPr>
              <a:t>实验结</a:t>
            </a:r>
            <a:r>
              <a:rPr dirty="0">
                <a:sym typeface="+mn-ea"/>
              </a:rPr>
              <a:t>果</a:t>
            </a:r>
            <a:endParaRPr lang="zh-CN" altLang="en-US" dirty="0"/>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文本框 6"/>
          <p:cNvSpPr txBox="1"/>
          <p:nvPr/>
        </p:nvSpPr>
        <p:spPr>
          <a:xfrm>
            <a:off x="1978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6553835" y="1630680"/>
            <a:ext cx="3562985" cy="645160"/>
          </a:xfrm>
          <a:prstGeom prst="rect">
            <a:avLst/>
          </a:prstGeom>
          <a:noFill/>
        </p:spPr>
        <p:txBody>
          <a:bodyPr wrap="square" rtlCol="0">
            <a:spAutoFit/>
          </a:bodyPr>
          <a:p>
            <a:r>
              <a:rPr lang="en-US" altLang="zh-CN"/>
              <a:t>   </a:t>
            </a:r>
            <a:r>
              <a:rPr lang="zh-CN" altLang="en-US"/>
              <a:t>同一数据集上的实验，我们的效果优于它</a:t>
            </a:r>
            <a:r>
              <a:rPr lang="zh-CN" altLang="en-US"/>
              <a:t>们</a:t>
            </a:r>
            <a:endParaRPr lang="zh-CN" altLang="en-US"/>
          </a:p>
        </p:txBody>
      </p:sp>
      <p:pic>
        <p:nvPicPr>
          <p:cNvPr id="2" name="图片 1"/>
          <p:cNvPicPr>
            <a:picLocks noChangeAspect="1"/>
          </p:cNvPicPr>
          <p:nvPr/>
        </p:nvPicPr>
        <p:blipFill>
          <a:blip r:embed="rId3"/>
          <a:stretch>
            <a:fillRect/>
          </a:stretch>
        </p:blipFill>
        <p:spPr>
          <a:xfrm>
            <a:off x="2209800" y="3780155"/>
            <a:ext cx="3402965" cy="2574290"/>
          </a:xfrm>
          <a:prstGeom prst="rect">
            <a:avLst/>
          </a:prstGeom>
        </p:spPr>
      </p:pic>
      <p:pic>
        <p:nvPicPr>
          <p:cNvPr id="4" name="图片 3"/>
          <p:cNvPicPr>
            <a:picLocks noChangeAspect="1"/>
          </p:cNvPicPr>
          <p:nvPr/>
        </p:nvPicPr>
        <p:blipFill>
          <a:blip r:embed="rId4"/>
          <a:stretch>
            <a:fillRect/>
          </a:stretch>
        </p:blipFill>
        <p:spPr>
          <a:xfrm>
            <a:off x="2209800" y="1050925"/>
            <a:ext cx="3500120" cy="2729230"/>
          </a:xfrm>
          <a:prstGeom prst="rect">
            <a:avLst/>
          </a:prstGeom>
        </p:spPr>
      </p:pic>
      <p:sp>
        <p:nvSpPr>
          <p:cNvPr id="6" name="文本框 5"/>
          <p:cNvSpPr txBox="1"/>
          <p:nvPr/>
        </p:nvSpPr>
        <p:spPr>
          <a:xfrm>
            <a:off x="6819265" y="4471035"/>
            <a:ext cx="3075940" cy="645160"/>
          </a:xfrm>
          <a:prstGeom prst="rect">
            <a:avLst/>
          </a:prstGeom>
          <a:noFill/>
        </p:spPr>
        <p:txBody>
          <a:bodyPr wrap="square" rtlCol="0">
            <a:spAutoFit/>
          </a:bodyPr>
          <a:p>
            <a:r>
              <a:rPr lang="en-US" altLang="zh-CN"/>
              <a:t>our-method</a:t>
            </a:r>
            <a:r>
              <a:rPr lang="zh-CN" altLang="en-US"/>
              <a:t>第二个数据集实验效果</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027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smtClean="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1</a:t>
              </a:r>
              <a:endParaRPr lang="zh-CN" altLang="en-US" sz="5400" b="1" dirty="0">
                <a:solidFill>
                  <a:schemeClr val="bg1"/>
                </a:solidFill>
                <a:latin typeface="+mj-ea"/>
                <a:ea typeface="+mj-ea"/>
              </a:endParaRPr>
            </a:p>
          </p:txBody>
        </p:sp>
        <p:sp>
          <p:nvSpPr>
            <p:cNvPr id="14" name="TextBox 15"/>
            <p:cNvSpPr txBox="1"/>
            <p:nvPr/>
          </p:nvSpPr>
          <p:spPr>
            <a:xfrm>
              <a:off x="1516288" y="794889"/>
              <a:ext cx="428625" cy="1334696"/>
            </a:xfrm>
            <a:prstGeom prst="rect">
              <a:avLst/>
            </a:prstGeom>
            <a:noFill/>
          </p:spPr>
          <p:txBody>
            <a:bodyPr vert="eaVert" wrap="square" rtlCol="0">
              <a:spAutoFit/>
            </a:bodyPr>
            <a:lstStyle/>
            <a:p>
              <a:pPr algn="dist"/>
              <a:r>
                <a:rPr lang="en-US" altLang="zh-CN" sz="1600" spc="300" smtClean="0">
                  <a:solidFill>
                    <a:schemeClr val="bg1"/>
                  </a:solidFill>
                </a:rPr>
                <a:t>PART ONE</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779736" y="2696590"/>
            <a:ext cx="4523922" cy="768350"/>
          </a:xfrm>
          <a:prstGeom prst="rect">
            <a:avLst/>
          </a:prstGeom>
          <a:noFill/>
        </p:spPr>
        <p:txBody>
          <a:bodyPr wrap="square" rtlCol="0">
            <a:spAutoFit/>
          </a:bodyPr>
          <a:lstStyle/>
          <a:p>
            <a:r>
              <a:rPr lang="zh-CN" altLang="en-US" sz="4400" b="1" smtClean="0">
                <a:ln/>
                <a:solidFill>
                  <a:schemeClr val="accent1"/>
                </a:solidFill>
                <a:effectLst>
                  <a:outerShdw blurRad="38100" dist="25400" dir="5400000" algn="ctr" rotWithShape="0">
                    <a:srgbClr val="6E747A">
                      <a:alpha val="43000"/>
                    </a:srgbClr>
                  </a:outerShdw>
                </a:effectLst>
              </a:rPr>
              <a:t>选题背景与目的</a:t>
            </a:r>
            <a:endParaRPr lang="zh-CN" altLang="en-US" sz="4400" b="1" smtClean="0">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6144" y="217489"/>
            <a:ext cx="9464217" cy="583565"/>
          </a:xfrm>
        </p:spPr>
        <p:txBody>
          <a:bodyPr/>
          <a:lstStyle/>
          <a:p>
            <a:r>
              <a:rPr lang="zh-CN" altLang="en-US" smtClean="0"/>
              <a:t>选题背景与目的</a:t>
            </a:r>
            <a:endParaRPr lang="zh-CN" altLang="en-US"/>
          </a:p>
        </p:txBody>
      </p:sp>
      <p:sp>
        <p:nvSpPr>
          <p:cNvPr id="3" name="灯片编号占位符 2"/>
          <p:cNvSpPr>
            <a:spLocks noGrp="1"/>
          </p:cNvSpPr>
          <p:nvPr>
            <p:ph type="sldNum" sz="quarter" idx="12"/>
          </p:nvPr>
        </p:nvSpPr>
        <p:spPr/>
        <p:txBody>
          <a:bodyPr/>
          <a:lstStyle/>
          <a:p>
            <a:fld id="{E4AD1595-9615-4E1E-9346-9F3D638DC426}" type="slidenum">
              <a:rPr lang="zh-CN" altLang="en-US" smtClean="0"/>
            </a:fld>
            <a:endParaRPr lang="zh-CN" altLang="en-US"/>
          </a:p>
        </p:txBody>
      </p:sp>
      <p:sp>
        <p:nvSpPr>
          <p:cNvPr id="7" name="TextBox 45"/>
          <p:cNvSpPr txBox="1"/>
          <p:nvPr/>
        </p:nvSpPr>
        <p:spPr>
          <a:xfrm>
            <a:off x="2155643" y="2075281"/>
            <a:ext cx="7802336" cy="2707005"/>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charset="-122"/>
                <a:ea typeface="微软雅黑" panose="020B0503020204020204" charset="-122"/>
              </a:rPr>
              <a:t>谣言传播在社交网络（微博、</a:t>
            </a:r>
            <a:r>
              <a:rPr lang="en-US" altLang="zh-CN" sz="2000" dirty="0" smtClean="0">
                <a:solidFill>
                  <a:schemeClr val="tx1">
                    <a:lumMod val="75000"/>
                    <a:lumOff val="25000"/>
                  </a:schemeClr>
                </a:solidFill>
                <a:latin typeface="微软雅黑" panose="020B0503020204020204" charset="-122"/>
                <a:ea typeface="微软雅黑" panose="020B0503020204020204" charset="-122"/>
              </a:rPr>
              <a:t>Facebook</a:t>
            </a:r>
            <a:r>
              <a:rPr lang="zh-CN" altLang="en-US" sz="2000" dirty="0" smtClean="0">
                <a:solidFill>
                  <a:schemeClr val="tx1">
                    <a:lumMod val="75000"/>
                    <a:lumOff val="25000"/>
                  </a:schemeClr>
                </a:solidFill>
                <a:latin typeface="微软雅黑" panose="020B0503020204020204" charset="-122"/>
                <a:ea typeface="微软雅黑" panose="020B0503020204020204" charset="-122"/>
              </a:rPr>
              <a:t>）中，具有巨大的破坏力，如何在谣言传播时期定位谣言源点成为一个热点问题</a:t>
            </a:r>
            <a:endParaRPr lang="zh-CN" altLang="en-US" sz="2000" dirty="0" smtClean="0">
              <a:solidFill>
                <a:schemeClr val="tx1">
                  <a:lumMod val="75000"/>
                  <a:lumOff val="25000"/>
                </a:schemeClr>
              </a:solidFill>
              <a:latin typeface="微软雅黑" panose="020B0503020204020204" charset="-122"/>
              <a:ea typeface="微软雅黑" panose="020B0503020204020204" charset="-122"/>
            </a:endParaRPr>
          </a:p>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charset="-122"/>
                <a:ea typeface="微软雅黑" panose="020B0503020204020204" charset="-122"/>
              </a:rPr>
              <a:t>现有的方法大多集中于单独的单源定位或者多源定位，未能很好的针对树形网络、一般现实网络进行建模进行统一单、多源定位</a:t>
            </a:r>
            <a:r>
              <a:rPr lang="en-US" altLang="zh-CN" sz="2000" dirty="0" smtClean="0">
                <a:solidFill>
                  <a:schemeClr val="tx1">
                    <a:lumMod val="75000"/>
                    <a:lumOff val="25000"/>
                  </a:schemeClr>
                </a:solidFill>
                <a:latin typeface="微软雅黑" panose="020B0503020204020204" charset="-122"/>
                <a:ea typeface="微软雅黑" panose="020B0503020204020204" charset="-122"/>
              </a:rPr>
              <a:t>  </a:t>
            </a:r>
            <a:endParaRPr lang="en-US" altLang="zh-CN" sz="2000" dirty="0" smtClean="0">
              <a:solidFill>
                <a:schemeClr val="tx1">
                  <a:lumMod val="75000"/>
                  <a:lumOff val="25000"/>
                </a:schemeClr>
              </a:solidFill>
              <a:latin typeface="微软雅黑" panose="020B0503020204020204" charset="-122"/>
              <a:ea typeface="微软雅黑" panose="020B0503020204020204" charset="-122"/>
            </a:endParaRPr>
          </a:p>
          <a:p>
            <a:pPr indent="0">
              <a:lnSpc>
                <a:spcPct val="150000"/>
              </a:lnSpc>
              <a:spcAft>
                <a:spcPts val="1200"/>
              </a:spcAft>
              <a:buFont typeface="Arial" panose="020B0604020202020204" pitchFamily="34" charset="0"/>
              <a:buNone/>
            </a:pPr>
            <a:endParaRPr lang="zh-CN" altLang="en-US" sz="2000" dirty="0">
              <a:solidFill>
                <a:schemeClr val="tx1">
                  <a:lumMod val="75000"/>
                  <a:lumOff val="25000"/>
                </a:schemeClr>
              </a:solidFill>
              <a:latin typeface="微软雅黑" panose="020B0503020204020204" charset="-122"/>
              <a:ea typeface="微软雅黑" panose="020B0503020204020204" charset="-122"/>
            </a:endParaRPr>
          </a:p>
        </p:txBody>
      </p:sp>
      <p:sp>
        <p:nvSpPr>
          <p:cNvPr id="5" name="TextBox 45"/>
          <p:cNvSpPr txBox="1"/>
          <p:nvPr/>
        </p:nvSpPr>
        <p:spPr>
          <a:xfrm>
            <a:off x="2155643" y="4587341"/>
            <a:ext cx="7802336" cy="1014730"/>
          </a:xfrm>
          <a:prstGeom prst="rect">
            <a:avLst/>
          </a:prstGeom>
          <a:noFill/>
        </p:spPr>
        <p:txBody>
          <a:bodyPr wrap="square" rtlCol="0">
            <a:spAutoFit/>
          </a:bodyPr>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charset="-122"/>
                <a:ea typeface="微软雅黑" panose="020B0503020204020204" charset="-122"/>
                <a:sym typeface="+mn-ea"/>
              </a:rPr>
              <a:t>目的：实现一个</a:t>
            </a:r>
            <a:r>
              <a:rPr lang="zh-CN" altLang="en-US" sz="2000" b="1" dirty="0" smtClean="0">
                <a:solidFill>
                  <a:schemeClr val="tx1">
                    <a:lumMod val="75000"/>
                    <a:lumOff val="25000"/>
                  </a:schemeClr>
                </a:solidFill>
                <a:latin typeface="微软雅黑" panose="020B0503020204020204" charset="-122"/>
                <a:ea typeface="微软雅黑" panose="020B0503020204020204" charset="-122"/>
                <a:sym typeface="+mn-ea"/>
              </a:rPr>
              <a:t>统一的单、多源定位框架</a:t>
            </a:r>
            <a:r>
              <a:rPr lang="zh-CN" altLang="en-US" sz="2000" dirty="0" smtClean="0">
                <a:solidFill>
                  <a:schemeClr val="tx1">
                    <a:lumMod val="75000"/>
                    <a:lumOff val="25000"/>
                  </a:schemeClr>
                </a:solidFill>
                <a:latin typeface="微软雅黑" panose="020B0503020204020204" charset="-122"/>
                <a:ea typeface="微软雅黑" panose="020B0503020204020204" charset="-122"/>
                <a:sym typeface="+mn-ea"/>
              </a:rPr>
              <a:t>，不需要先验知识</a:t>
            </a:r>
            <a:r>
              <a:rPr lang="en-US" altLang="zh-CN" sz="2000" dirty="0" smtClean="0">
                <a:solidFill>
                  <a:schemeClr val="tx1">
                    <a:lumMod val="75000"/>
                    <a:lumOff val="25000"/>
                  </a:schemeClr>
                </a:solidFill>
                <a:latin typeface="微软雅黑" panose="020B0503020204020204" charset="-122"/>
                <a:ea typeface="微软雅黑" panose="020B0503020204020204" charset="-122"/>
                <a:sym typeface="+mn-ea"/>
              </a:rPr>
              <a:t>(</a:t>
            </a:r>
            <a:r>
              <a:rPr lang="zh-CN" altLang="en-US" sz="2000" dirty="0" smtClean="0">
                <a:solidFill>
                  <a:schemeClr val="tx1">
                    <a:lumMod val="75000"/>
                    <a:lumOff val="25000"/>
                  </a:schemeClr>
                </a:solidFill>
                <a:latin typeface="微软雅黑" panose="020B0503020204020204" charset="-122"/>
                <a:ea typeface="微软雅黑" panose="020B0503020204020204" charset="-122"/>
                <a:sym typeface="+mn-ea"/>
              </a:rPr>
              <a:t>源点个数）</a:t>
            </a:r>
            <a:r>
              <a:rPr lang="zh-CN" altLang="en-US" sz="2000" dirty="0" smtClean="0">
                <a:solidFill>
                  <a:schemeClr val="tx1">
                    <a:lumMod val="75000"/>
                    <a:lumOff val="25000"/>
                  </a:schemeClr>
                </a:solidFill>
                <a:latin typeface="微软雅黑" panose="020B0503020204020204" charset="-122"/>
                <a:ea typeface="微软雅黑" panose="020B0503020204020204" charset="-122"/>
                <a:sym typeface="+mn-ea"/>
              </a:rPr>
              <a:t>，针对任意网络进行谣言源头</a:t>
            </a:r>
            <a:r>
              <a:rPr lang="zh-CN" altLang="en-US" sz="2000" dirty="0" smtClean="0">
                <a:solidFill>
                  <a:schemeClr val="tx1">
                    <a:lumMod val="75000"/>
                    <a:lumOff val="25000"/>
                  </a:schemeClr>
                </a:solidFill>
                <a:latin typeface="微软雅黑" panose="020B0503020204020204" charset="-122"/>
                <a:ea typeface="微软雅黑" panose="020B0503020204020204" charset="-122"/>
                <a:sym typeface="+mn-ea"/>
              </a:rPr>
              <a:t>定位</a:t>
            </a:r>
            <a:endParaRPr lang="zh-CN" altLang="en-US" sz="2000" dirty="0" smtClean="0">
              <a:solidFill>
                <a:schemeClr val="tx1">
                  <a:lumMod val="75000"/>
                  <a:lumOff val="25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027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rPr>
                <a:t>X</a:t>
              </a:r>
              <a:endParaRPr lang="en-US" altLang="zh-CN" sz="8000" b="1" dirty="0">
                <a:solidFill>
                  <a:schemeClr val="bg1"/>
                </a:solidFill>
                <a:latin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2</a:t>
              </a:r>
              <a:endParaRPr lang="zh-CN" altLang="en-US" sz="5400" b="1" dirty="0">
                <a:solidFill>
                  <a:schemeClr val="bg1"/>
                </a:solidFill>
                <a:latin typeface="+mj-ea"/>
                <a:ea typeface="+mj-ea"/>
              </a:endParaRPr>
            </a:p>
          </p:txBody>
        </p:sp>
        <p:sp>
          <p:nvSpPr>
            <p:cNvPr id="14" name="TextBox 15"/>
            <p:cNvSpPr txBox="1"/>
            <p:nvPr/>
          </p:nvSpPr>
          <p:spPr>
            <a:xfrm>
              <a:off x="1516288" y="794889"/>
              <a:ext cx="428625" cy="1334696"/>
            </a:xfrm>
            <a:prstGeom prst="rect">
              <a:avLst/>
            </a:prstGeom>
            <a:noFill/>
          </p:spPr>
          <p:txBody>
            <a:bodyPr vert="eaVert" wrap="square" rtlCol="0">
              <a:spAutoFit/>
            </a:bodyPr>
            <a:lstStyle/>
            <a:p>
              <a:pPr algn="dist"/>
              <a:r>
                <a:rPr lang="en-US" altLang="zh-CN" sz="1600" spc="300" smtClean="0">
                  <a:solidFill>
                    <a:schemeClr val="bg1"/>
                  </a:solidFill>
                </a:rPr>
                <a:t>PART TWO</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779736" y="2696590"/>
            <a:ext cx="4523922" cy="768350"/>
          </a:xfrm>
          <a:prstGeom prst="rect">
            <a:avLst/>
          </a:prstGeom>
          <a:noFill/>
        </p:spPr>
        <p:txBody>
          <a:bodyPr wrap="square" rtlCol="0">
            <a:spAutoFit/>
          </a:bodyPr>
          <a:lstStyle/>
          <a:p>
            <a:r>
              <a:rPr lang="zh-CN" altLang="en-US" sz="4400" b="1">
                <a:ln/>
                <a:solidFill>
                  <a:schemeClr val="accent1"/>
                </a:solidFill>
                <a:effectLst>
                  <a:outerShdw blurRad="38100" dist="25400" dir="5400000" algn="ctr" rotWithShape="0">
                    <a:srgbClr val="6E747A">
                      <a:alpha val="43000"/>
                    </a:srgbClr>
                  </a:outerShdw>
                </a:effectLst>
              </a:rPr>
              <a:t>研究现状分析</a:t>
            </a:r>
            <a:endParaRPr lang="zh-CN" altLang="en-US" sz="4400" b="1">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13608" y="217489"/>
            <a:ext cx="7098163" cy="583565"/>
          </a:xfrm>
        </p:spPr>
        <p:txBody>
          <a:bodyPr/>
          <a:lstStyle/>
          <a:p>
            <a:r>
              <a:rPr sz="2800" b="1" smtClean="0"/>
              <a:t>研究现状分析</a:t>
            </a:r>
            <a:endParaRPr sz="2800" b="1" smtClean="0"/>
          </a:p>
        </p:txBody>
      </p:sp>
      <p:sp>
        <p:nvSpPr>
          <p:cNvPr id="3" name="灯片编号占位符 2"/>
          <p:cNvSpPr>
            <a:spLocks noGrp="1"/>
          </p:cNvSpPr>
          <p:nvPr>
            <p:ph type="sldNum" sz="quarter" idx="12"/>
          </p:nvPr>
        </p:nvSpPr>
        <p:spPr/>
        <p:txBody>
          <a:bodyPr/>
          <a:lstStyle/>
          <a:p>
            <a:fld id="{E4AD1595-9615-4E1E-9346-9F3D638DC426}" type="slidenum">
              <a:rPr lang="zh-CN" altLang="en-US" smtClean="0"/>
            </a:fld>
            <a:endParaRPr lang="zh-CN" altLang="en-US"/>
          </a:p>
        </p:txBody>
      </p:sp>
      <p:sp>
        <p:nvSpPr>
          <p:cNvPr id="7" name="TextBox 45"/>
          <p:cNvSpPr txBox="1"/>
          <p:nvPr/>
        </p:nvSpPr>
        <p:spPr>
          <a:xfrm>
            <a:off x="2168978" y="1644751"/>
            <a:ext cx="7802336" cy="298450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altLang="zh-CN" sz="2800" smtClean="0">
                <a:sym typeface="+mn-ea"/>
              </a:rPr>
              <a:t>1  </a:t>
            </a:r>
            <a:r>
              <a:rPr lang="zh-CN" altLang="en-US" sz="2800" smtClean="0">
                <a:sym typeface="+mn-ea"/>
              </a:rPr>
              <a:t>基于特征值的</a:t>
            </a:r>
            <a:r>
              <a:rPr lang="en-US" altLang="zh-CN" sz="2800" smtClean="0">
                <a:sym typeface="+mn-ea"/>
              </a:rPr>
              <a:t>dynamic age </a:t>
            </a:r>
            <a:r>
              <a:rPr lang="zh-CN" altLang="en-US" sz="2800" smtClean="0">
                <a:sym typeface="+mn-ea"/>
              </a:rPr>
              <a:t>方法</a:t>
            </a:r>
            <a:r>
              <a:rPr lang="en-US" altLang="zh-CN" sz="2800" smtClean="0">
                <a:sym typeface="+mn-ea"/>
              </a:rPr>
              <a:t>(2014)</a:t>
            </a:r>
            <a:endParaRPr lang="en-US" altLang="zh-CN"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2  </a:t>
            </a:r>
            <a:r>
              <a:rPr lang="zh-CN" altLang="en-US" sz="2800" smtClean="0">
                <a:sym typeface="+mn-ea"/>
              </a:rPr>
              <a:t>基于</a:t>
            </a:r>
            <a:r>
              <a:rPr lang="en-US" altLang="zh-CN" sz="2800" smtClean="0">
                <a:sym typeface="+mn-ea"/>
              </a:rPr>
              <a:t>K-</a:t>
            </a:r>
            <a:r>
              <a:rPr lang="zh-CN" altLang="en-US" sz="2800" smtClean="0">
                <a:sym typeface="+mn-ea"/>
              </a:rPr>
              <a:t>中心法的</a:t>
            </a:r>
            <a:r>
              <a:rPr lang="en-US" altLang="zh-CN" sz="2800" smtClean="0">
                <a:sym typeface="+mn-ea"/>
              </a:rPr>
              <a:t>K-center</a:t>
            </a:r>
            <a:r>
              <a:rPr lang="zh-CN" altLang="en-US" sz="2800" smtClean="0">
                <a:sym typeface="+mn-ea"/>
              </a:rPr>
              <a:t>方法（</a:t>
            </a:r>
            <a:r>
              <a:rPr lang="en-US" altLang="zh-CN" sz="2800" smtClean="0">
                <a:sym typeface="+mn-ea"/>
              </a:rPr>
              <a:t>2015</a:t>
            </a:r>
            <a:r>
              <a:rPr lang="zh-CN" altLang="en-US" sz="2800" smtClean="0">
                <a:sym typeface="+mn-ea"/>
              </a:rPr>
              <a:t>）</a:t>
            </a:r>
            <a:endParaRPr lang="zh-CN" altLang="en-US"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 3  </a:t>
            </a:r>
            <a:r>
              <a:rPr lang="zh-CN" altLang="en-US" sz="2800" smtClean="0">
                <a:sym typeface="+mn-ea"/>
              </a:rPr>
              <a:t>基于规则树的多源点（</a:t>
            </a:r>
            <a:r>
              <a:rPr lang="zh-CN" altLang="en-US" sz="2800" smtClean="0">
                <a:sym typeface="+mn-ea"/>
              </a:rPr>
              <a:t>不同时间开始散播</a:t>
            </a:r>
            <a:r>
              <a:rPr lang="zh-CN" altLang="en-US" sz="2800" smtClean="0">
                <a:sym typeface="+mn-ea"/>
              </a:rPr>
              <a:t>）定位方法</a:t>
            </a:r>
            <a:r>
              <a:rPr lang="en-US" altLang="zh-CN" sz="2800" smtClean="0">
                <a:sym typeface="+mn-ea"/>
              </a:rPr>
              <a:t>(2017)</a:t>
            </a:r>
            <a:endParaRPr lang="en-US" altLang="zh-CN" sz="2800" smtClean="0">
              <a:sym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13608" y="217489"/>
            <a:ext cx="7098163" cy="1019810"/>
          </a:xfrm>
        </p:spPr>
        <p:txBody>
          <a:bodyPr/>
          <a:lstStyle/>
          <a:p>
            <a:r>
              <a:rPr lang="en-US" altLang="zh-CN" sz="2400" b="1">
                <a:ln/>
                <a:solidFill>
                  <a:schemeClr val="tx1"/>
                </a:solidFill>
                <a:effectLst>
                  <a:outerShdw blurRad="38100" dist="19050" dir="2700000" algn="tl" rotWithShape="0">
                    <a:schemeClr val="dk1">
                      <a:alpha val="40000"/>
                    </a:schemeClr>
                  </a:outerShdw>
                </a:effectLst>
                <a:sym typeface="+mn-ea"/>
              </a:rPr>
              <a:t>1 </a:t>
            </a:r>
            <a:r>
              <a:rPr sz="2400" b="1">
                <a:ln/>
                <a:solidFill>
                  <a:schemeClr val="tx1"/>
                </a:solidFill>
                <a:effectLst>
                  <a:outerShdw blurRad="38100" dist="19050" dir="2700000" algn="tl" rotWithShape="0">
                    <a:schemeClr val="dk1">
                      <a:alpha val="40000"/>
                    </a:schemeClr>
                  </a:outerShdw>
                </a:effectLst>
                <a:sym typeface="+mn-ea"/>
              </a:rPr>
              <a:t>基于特征值的</a:t>
            </a:r>
            <a:r>
              <a:rPr lang="en-US" altLang="zh-CN" sz="2400" b="1">
                <a:ln/>
                <a:solidFill>
                  <a:schemeClr val="tx1"/>
                </a:solidFill>
                <a:effectLst>
                  <a:outerShdw blurRad="38100" dist="19050" dir="2700000" algn="tl" rotWithShape="0">
                    <a:schemeClr val="dk1">
                      <a:alpha val="40000"/>
                    </a:schemeClr>
                  </a:outerShdw>
                </a:effectLst>
                <a:sym typeface="+mn-ea"/>
              </a:rPr>
              <a:t>dynamic age </a:t>
            </a:r>
            <a:r>
              <a:rPr sz="2400" b="1">
                <a:ln/>
                <a:solidFill>
                  <a:schemeClr val="tx1"/>
                </a:solidFill>
                <a:effectLst>
                  <a:outerShdw blurRad="38100" dist="19050" dir="2700000" algn="tl" rotWithShape="0">
                    <a:schemeClr val="dk1">
                      <a:alpha val="40000"/>
                    </a:schemeClr>
                  </a:outerShdw>
                </a:effectLst>
                <a:sym typeface="+mn-ea"/>
              </a:rPr>
              <a:t>方法</a:t>
            </a:r>
            <a:r>
              <a:rPr lang="en-US" altLang="zh-CN" sz="2400" b="1">
                <a:ln/>
                <a:solidFill>
                  <a:schemeClr val="tx1"/>
                </a:solidFill>
                <a:effectLst>
                  <a:outerShdw blurRad="38100" dist="19050" dir="2700000" algn="tl" rotWithShape="0">
                    <a:schemeClr val="dk1">
                      <a:alpha val="40000"/>
                    </a:schemeClr>
                  </a:outerShdw>
                </a:effectLst>
                <a:sym typeface="+mn-ea"/>
              </a:rPr>
              <a:t>(2014)</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12"/>
          </p:nvPr>
        </p:nvSpPr>
        <p:spPr/>
        <p:txBody>
          <a:bodyPr/>
          <a:lstStyle/>
          <a:p>
            <a:fld id="{E4AD1595-9615-4E1E-9346-9F3D638DC426}" type="slidenum">
              <a:rPr lang="zh-CN" altLang="en-US" smtClean="0"/>
            </a:fld>
            <a:endParaRPr lang="zh-CN" altLang="en-US"/>
          </a:p>
        </p:txBody>
      </p:sp>
      <p:sp>
        <p:nvSpPr>
          <p:cNvPr id="5" name="文本框 4"/>
          <p:cNvSpPr txBox="1"/>
          <p:nvPr/>
        </p:nvSpPr>
        <p:spPr>
          <a:xfrm>
            <a:off x="132270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6722110" y="1602740"/>
            <a:ext cx="3738245" cy="897255"/>
          </a:xfrm>
          <a:prstGeom prst="rect">
            <a:avLst/>
          </a:prstGeom>
        </p:spPr>
      </p:pic>
      <p:sp>
        <p:nvSpPr>
          <p:cNvPr id="8" name="文本框 7"/>
          <p:cNvSpPr txBox="1"/>
          <p:nvPr/>
        </p:nvSpPr>
        <p:spPr>
          <a:xfrm>
            <a:off x="6722110" y="5236845"/>
            <a:ext cx="3181350" cy="922020"/>
          </a:xfrm>
          <a:prstGeom prst="rect">
            <a:avLst/>
          </a:prstGeom>
          <a:noFill/>
        </p:spPr>
        <p:txBody>
          <a:bodyPr wrap="square" rtlCol="0">
            <a:spAutoFit/>
          </a:bodyPr>
          <a:p>
            <a:r>
              <a:rPr lang="en-US" altLang="zh-CN"/>
              <a:t>    </a:t>
            </a:r>
            <a:r>
              <a:rPr lang="zh-CN" altLang="en-US"/>
              <a:t>每个节点都有年龄</a:t>
            </a:r>
            <a:r>
              <a:rPr lang="en-US" altLang="zh-CN"/>
              <a:t>DA</a:t>
            </a:r>
            <a:r>
              <a:rPr lang="zh-CN" altLang="en-US"/>
              <a:t>，通过计算上式得到每个节点年龄，最大的年龄</a:t>
            </a:r>
            <a:r>
              <a:rPr lang="en-US" altLang="zh-CN">
                <a:sym typeface="+mn-ea"/>
              </a:rPr>
              <a:t>DA</a:t>
            </a:r>
            <a:r>
              <a:rPr lang="zh-CN" altLang="en-US"/>
              <a:t>认为是源点。</a:t>
            </a:r>
            <a:endParaRPr lang="zh-CN" altLang="en-US"/>
          </a:p>
        </p:txBody>
      </p:sp>
      <p:pic>
        <p:nvPicPr>
          <p:cNvPr id="11" name="图片 10"/>
          <p:cNvPicPr>
            <a:picLocks noChangeAspect="1"/>
          </p:cNvPicPr>
          <p:nvPr/>
        </p:nvPicPr>
        <p:blipFill>
          <a:blip r:embed="rId2"/>
          <a:stretch>
            <a:fillRect/>
          </a:stretch>
        </p:blipFill>
        <p:spPr>
          <a:xfrm>
            <a:off x="2536825" y="1446530"/>
            <a:ext cx="2927985" cy="2066925"/>
          </a:xfrm>
          <a:prstGeom prst="rect">
            <a:avLst/>
          </a:prstGeom>
        </p:spPr>
      </p:pic>
      <p:cxnSp>
        <p:nvCxnSpPr>
          <p:cNvPr id="33" name="肘形连接符 32"/>
          <p:cNvCxnSpPr/>
          <p:nvPr/>
        </p:nvCxnSpPr>
        <p:spPr>
          <a:xfrm flipV="1">
            <a:off x="5581650" y="2296160"/>
            <a:ext cx="2531745" cy="575945"/>
          </a:xfrm>
          <a:prstGeom prst="bentConnector3">
            <a:avLst>
              <a:gd name="adj1" fmla="val 100025"/>
            </a:avLst>
          </a:prstGeom>
          <a:ln>
            <a:tailEnd type="arrow" w="med" len="med"/>
          </a:ln>
        </p:spPr>
        <p:style>
          <a:lnRef idx="3">
            <a:schemeClr val="accent6"/>
          </a:lnRef>
          <a:fillRef idx="0">
            <a:schemeClr val="accent6"/>
          </a:fillRef>
          <a:effectRef idx="2">
            <a:schemeClr val="accent6"/>
          </a:effectRef>
          <a:fontRef idx="minor">
            <a:schemeClr val="tx1"/>
          </a:fontRef>
        </p:style>
      </p:cxnSp>
      <p:pic>
        <p:nvPicPr>
          <p:cNvPr id="38" name="图片 37"/>
          <p:cNvPicPr>
            <a:picLocks noChangeAspect="1"/>
          </p:cNvPicPr>
          <p:nvPr/>
        </p:nvPicPr>
        <p:blipFill>
          <a:blip r:embed="rId3"/>
          <a:stretch>
            <a:fillRect/>
          </a:stretch>
        </p:blipFill>
        <p:spPr>
          <a:xfrm>
            <a:off x="2455545" y="3960495"/>
            <a:ext cx="2928620" cy="1989455"/>
          </a:xfrm>
          <a:prstGeom prst="rect">
            <a:avLst/>
          </a:prstGeom>
        </p:spPr>
      </p:pic>
      <p:cxnSp>
        <p:nvCxnSpPr>
          <p:cNvPr id="42" name="肘形连接符 41"/>
          <p:cNvCxnSpPr/>
          <p:nvPr/>
        </p:nvCxnSpPr>
        <p:spPr>
          <a:xfrm flipV="1">
            <a:off x="5459730" y="4771390"/>
            <a:ext cx="3879215" cy="48895"/>
          </a:xfrm>
          <a:prstGeom prst="bentConnector3">
            <a:avLst>
              <a:gd name="adj1" fmla="val 50008"/>
            </a:avLst>
          </a:prstGeom>
          <a:ln w="381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5513705" y="2336800"/>
            <a:ext cx="3177540" cy="2752090"/>
          </a:xfrm>
          <a:prstGeom prst="bentConnector3">
            <a:avLst>
              <a:gd name="adj1" fmla="val 100339"/>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44" name="文本框 43"/>
          <p:cNvSpPr txBox="1"/>
          <p:nvPr/>
        </p:nvSpPr>
        <p:spPr>
          <a:xfrm>
            <a:off x="5667375" y="2555875"/>
            <a:ext cx="2097405" cy="306705"/>
          </a:xfrm>
          <a:prstGeom prst="rect">
            <a:avLst/>
          </a:prstGeom>
          <a:noFill/>
        </p:spPr>
        <p:txBody>
          <a:bodyPr wrap="square" rtlCol="0">
            <a:spAutoFit/>
          </a:bodyPr>
          <a:p>
            <a:r>
              <a:rPr lang="zh-CN" altLang="en-US" sz="1400"/>
              <a:t>领接矩阵最大特征值</a:t>
            </a:r>
            <a:endParaRPr lang="zh-CN" altLang="en-US" sz="1400"/>
          </a:p>
        </p:txBody>
      </p:sp>
      <p:sp>
        <p:nvSpPr>
          <p:cNvPr id="45" name="文本框 44"/>
          <p:cNvSpPr txBox="1"/>
          <p:nvPr/>
        </p:nvSpPr>
        <p:spPr>
          <a:xfrm>
            <a:off x="5464810" y="4638040"/>
            <a:ext cx="3131185" cy="306705"/>
          </a:xfrm>
          <a:prstGeom prst="rect">
            <a:avLst/>
          </a:prstGeom>
          <a:noFill/>
        </p:spPr>
        <p:txBody>
          <a:bodyPr wrap="square" rtlCol="0">
            <a:spAutoFit/>
          </a:bodyPr>
          <a:p>
            <a:r>
              <a:rPr lang="zh-CN" altLang="en-US" sz="1400"/>
              <a:t>除去该点的领接矩阵最大特征值</a:t>
            </a:r>
            <a:endParaRPr lang="zh-CN" altLang="en-US" sz="1400"/>
          </a:p>
        </p:txBody>
      </p:sp>
      <p:sp>
        <p:nvSpPr>
          <p:cNvPr id="46" name="文本框 45"/>
          <p:cNvSpPr txBox="1"/>
          <p:nvPr/>
        </p:nvSpPr>
        <p:spPr>
          <a:xfrm>
            <a:off x="2676525" y="6248400"/>
            <a:ext cx="5600065" cy="368300"/>
          </a:xfrm>
          <a:prstGeom prst="rect">
            <a:avLst/>
          </a:prstGeom>
          <a:noFill/>
        </p:spPr>
        <p:txBody>
          <a:bodyPr wrap="square" rtlCol="0">
            <a:spAutoFit/>
          </a:bodyPr>
          <a:p>
            <a:r>
              <a:rPr lang="zh-CN" altLang="en-US"/>
              <a:t>缺点：未能很好拟合传播结构，时间复杂度高</a:t>
            </a:r>
            <a:endParaRPr lang="zh-CN" altLang="en-US"/>
          </a:p>
        </p:txBody>
      </p:sp>
      <p:cxnSp>
        <p:nvCxnSpPr>
          <p:cNvPr id="10" name="直接箭头连接符 9"/>
          <p:cNvCxnSpPr/>
          <p:nvPr/>
        </p:nvCxnSpPr>
        <p:spPr>
          <a:xfrm>
            <a:off x="2320290" y="3420745"/>
            <a:ext cx="1227455" cy="1428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V="1">
            <a:off x="2284730" y="2560955"/>
            <a:ext cx="1404620" cy="8616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635760" y="3021330"/>
            <a:ext cx="684530" cy="645160"/>
          </a:xfrm>
          <a:prstGeom prst="rect">
            <a:avLst/>
          </a:prstGeom>
          <a:noFill/>
        </p:spPr>
        <p:txBody>
          <a:bodyPr wrap="square" rtlCol="0">
            <a:spAutoFit/>
          </a:bodyPr>
          <a:p>
            <a:r>
              <a:rPr lang="zh-CN" altLang="en-US"/>
              <a:t>该点</a:t>
            </a:r>
            <a:r>
              <a:rPr lang="zh-CN" altLang="en-US"/>
              <a:t>移除</a:t>
            </a:r>
            <a:endParaRPr lang="zh-CN" altLang="en-US"/>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13608" y="217489"/>
            <a:ext cx="7098163" cy="1019810"/>
          </a:xfrm>
        </p:spPr>
        <p:txBody>
          <a:bodyPr/>
          <a:lstStyle/>
          <a:p>
            <a:r>
              <a:rPr lang="en-US" altLang="zh-CN" sz="2800" b="1">
                <a:sym typeface="+mn-ea"/>
              </a:rPr>
              <a:t>2 </a:t>
            </a:r>
            <a:r>
              <a:rPr sz="2800" b="1">
                <a:sym typeface="+mn-ea"/>
              </a:rPr>
              <a:t>基于</a:t>
            </a:r>
            <a:r>
              <a:rPr lang="en-US" altLang="zh-CN" sz="2800" b="1">
                <a:sym typeface="+mn-ea"/>
              </a:rPr>
              <a:t>K-</a:t>
            </a:r>
            <a:r>
              <a:rPr sz="2800" b="1">
                <a:sym typeface="+mn-ea"/>
              </a:rPr>
              <a:t>中心法的</a:t>
            </a:r>
            <a:r>
              <a:rPr lang="en-US" altLang="zh-CN" sz="2800" b="1">
                <a:sym typeface="+mn-ea"/>
              </a:rPr>
              <a:t>K-center</a:t>
            </a:r>
            <a:r>
              <a:rPr sz="2800" b="1">
                <a:sym typeface="+mn-ea"/>
              </a:rPr>
              <a:t>方法（</a:t>
            </a:r>
            <a:r>
              <a:rPr lang="en-US" altLang="zh-CN" sz="2800" b="1">
                <a:sym typeface="+mn-ea"/>
              </a:rPr>
              <a:t>2015</a:t>
            </a:r>
            <a:r>
              <a:rPr sz="2800" b="1">
                <a:sym typeface="+mn-ea"/>
              </a:rPr>
              <a:t>）</a:t>
            </a:r>
            <a:endParaRPr lang="zh-CN" altLang="en-US" smtClean="0">
              <a:sym typeface="+mn-ea"/>
            </a:endParaRPr>
          </a:p>
          <a:p>
            <a:endParaRPr lang="zh-CN" altLang="en-US" sz="2000" smtClean="0">
              <a:effectLst/>
            </a:endParaRPr>
          </a:p>
        </p:txBody>
      </p:sp>
      <p:sp>
        <p:nvSpPr>
          <p:cNvPr id="3" name="灯片编号占位符 2"/>
          <p:cNvSpPr>
            <a:spLocks noGrp="1"/>
          </p:cNvSpPr>
          <p:nvPr>
            <p:ph type="sldNum" sz="quarter" idx="12"/>
          </p:nvPr>
        </p:nvSpPr>
        <p:spPr/>
        <p:txBody>
          <a:bodyPr/>
          <a:lstStyle/>
          <a:p>
            <a:fld id="{E4AD1595-9615-4E1E-9346-9F3D638DC426}" type="slidenum">
              <a:rPr lang="zh-CN" altLang="en-US" smtClean="0"/>
            </a:fld>
            <a:endParaRPr lang="zh-CN" altLang="en-US"/>
          </a:p>
        </p:txBody>
      </p:sp>
      <p:sp>
        <p:nvSpPr>
          <p:cNvPr id="5" name="文本框 4"/>
          <p:cNvSpPr txBox="1"/>
          <p:nvPr/>
        </p:nvSpPr>
        <p:spPr>
          <a:xfrm>
            <a:off x="132270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1577340" y="1861820"/>
            <a:ext cx="4265930" cy="2778125"/>
          </a:xfrm>
          <a:prstGeom prst="rect">
            <a:avLst/>
          </a:prstGeom>
        </p:spPr>
      </p:pic>
      <p:pic>
        <p:nvPicPr>
          <p:cNvPr id="13" name="图片 12"/>
          <p:cNvPicPr>
            <a:picLocks noChangeAspect="1"/>
          </p:cNvPicPr>
          <p:nvPr/>
        </p:nvPicPr>
        <p:blipFill>
          <a:blip r:embed="rId2"/>
          <a:stretch>
            <a:fillRect/>
          </a:stretch>
        </p:blipFill>
        <p:spPr>
          <a:xfrm>
            <a:off x="4293235" y="5506085"/>
            <a:ext cx="2714625" cy="714375"/>
          </a:xfrm>
          <a:prstGeom prst="rect">
            <a:avLst/>
          </a:prstGeom>
        </p:spPr>
      </p:pic>
      <p:sp>
        <p:nvSpPr>
          <p:cNvPr id="14" name="椭圆 13"/>
          <p:cNvSpPr/>
          <p:nvPr/>
        </p:nvSpPr>
        <p:spPr>
          <a:xfrm>
            <a:off x="7646670" y="1888490"/>
            <a:ext cx="367665" cy="30924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en-US" altLang="zh-CN"/>
          </a:p>
        </p:txBody>
      </p:sp>
      <p:sp>
        <p:nvSpPr>
          <p:cNvPr id="15" name="椭圆 14"/>
          <p:cNvSpPr/>
          <p:nvPr/>
        </p:nvSpPr>
        <p:spPr>
          <a:xfrm>
            <a:off x="6926580" y="219773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5</a:t>
            </a:r>
            <a:endParaRPr lang="en-US" altLang="zh-CN"/>
          </a:p>
        </p:txBody>
      </p:sp>
      <p:sp>
        <p:nvSpPr>
          <p:cNvPr id="16" name="椭圆 15"/>
          <p:cNvSpPr/>
          <p:nvPr/>
        </p:nvSpPr>
        <p:spPr>
          <a:xfrm>
            <a:off x="8436610" y="206057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9</a:t>
            </a:r>
            <a:endParaRPr lang="en-US" altLang="zh-CN"/>
          </a:p>
        </p:txBody>
      </p:sp>
      <p:sp>
        <p:nvSpPr>
          <p:cNvPr id="17" name="椭圆 16"/>
          <p:cNvSpPr/>
          <p:nvPr/>
        </p:nvSpPr>
        <p:spPr>
          <a:xfrm>
            <a:off x="8325485" y="380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8" name="椭圆 17"/>
          <p:cNvSpPr/>
          <p:nvPr/>
        </p:nvSpPr>
        <p:spPr>
          <a:xfrm>
            <a:off x="7432040" y="3531870"/>
            <a:ext cx="297815" cy="274955"/>
          </a:xfrm>
          <a:prstGeom prst="ellipse">
            <a:avLst/>
          </a:prstGeom>
          <a:solidFill>
            <a:srgbClr val="D6A16D"/>
          </a:solidFill>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a:t>
            </a:r>
            <a:endParaRPr lang="en-US" altLang="zh-CN"/>
          </a:p>
        </p:txBody>
      </p:sp>
      <p:sp>
        <p:nvSpPr>
          <p:cNvPr id="19" name="椭圆 18"/>
          <p:cNvSpPr/>
          <p:nvPr/>
        </p:nvSpPr>
        <p:spPr>
          <a:xfrm>
            <a:off x="8983345" y="253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3</a:t>
            </a:r>
            <a:endParaRPr lang="en-US" altLang="zh-CN"/>
          </a:p>
        </p:txBody>
      </p:sp>
      <p:sp>
        <p:nvSpPr>
          <p:cNvPr id="20" name="椭圆 19"/>
          <p:cNvSpPr/>
          <p:nvPr/>
        </p:nvSpPr>
        <p:spPr>
          <a:xfrm>
            <a:off x="7348855" y="281178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6</a:t>
            </a:r>
            <a:endParaRPr lang="en-US" altLang="zh-CN"/>
          </a:p>
        </p:txBody>
      </p:sp>
      <p:sp>
        <p:nvSpPr>
          <p:cNvPr id="21" name="椭圆 20"/>
          <p:cNvSpPr/>
          <p:nvPr/>
        </p:nvSpPr>
        <p:spPr>
          <a:xfrm>
            <a:off x="6755765" y="301688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4</a:t>
            </a:r>
            <a:endParaRPr lang="en-US" altLang="zh-CN"/>
          </a:p>
        </p:txBody>
      </p:sp>
      <p:sp>
        <p:nvSpPr>
          <p:cNvPr id="22" name="椭圆 21"/>
          <p:cNvSpPr/>
          <p:nvPr/>
        </p:nvSpPr>
        <p:spPr>
          <a:xfrm>
            <a:off x="8138795" y="2741930"/>
            <a:ext cx="297815" cy="274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1</a:t>
            </a:r>
            <a:endParaRPr lang="en-US" altLang="zh-CN"/>
          </a:p>
        </p:txBody>
      </p:sp>
      <p:sp>
        <p:nvSpPr>
          <p:cNvPr id="23" name="椭圆 22"/>
          <p:cNvSpPr/>
          <p:nvPr/>
        </p:nvSpPr>
        <p:spPr>
          <a:xfrm>
            <a:off x="813879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8</a:t>
            </a:r>
            <a:endParaRPr lang="en-US" altLang="zh-CN"/>
          </a:p>
        </p:txBody>
      </p:sp>
      <p:sp>
        <p:nvSpPr>
          <p:cNvPr id="24" name="椭圆 23"/>
          <p:cNvSpPr/>
          <p:nvPr/>
        </p:nvSpPr>
        <p:spPr>
          <a:xfrm>
            <a:off x="675576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7</a:t>
            </a:r>
            <a:endParaRPr lang="en-US" altLang="zh-CN"/>
          </a:p>
        </p:txBody>
      </p:sp>
      <p:cxnSp>
        <p:nvCxnSpPr>
          <p:cNvPr id="25" name="直接连接符 24"/>
          <p:cNvCxnSpPr>
            <a:stCxn id="15" idx="6"/>
            <a:endCxn id="22" idx="1"/>
          </p:cNvCxnSpPr>
          <p:nvPr/>
        </p:nvCxnSpPr>
        <p:spPr>
          <a:xfrm>
            <a:off x="7231946" y="2335534"/>
            <a:ext cx="958215" cy="44640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4" idx="6"/>
            <a:endCxn id="16" idx="2"/>
          </p:cNvCxnSpPr>
          <p:nvPr/>
        </p:nvCxnSpPr>
        <p:spPr>
          <a:xfrm>
            <a:off x="8021811" y="2043416"/>
            <a:ext cx="422275" cy="15494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1" idx="5"/>
            <a:endCxn id="20" idx="3"/>
          </p:cNvCxnSpPr>
          <p:nvPr/>
        </p:nvCxnSpPr>
        <p:spPr>
          <a:xfrm flipV="1">
            <a:off x="7017594" y="3046762"/>
            <a:ext cx="382905" cy="20510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0" idx="7"/>
            <a:endCxn id="22" idx="2"/>
          </p:cNvCxnSpPr>
          <p:nvPr/>
        </p:nvCxnSpPr>
        <p:spPr>
          <a:xfrm>
            <a:off x="7610747" y="2851859"/>
            <a:ext cx="535940" cy="2794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9" idx="3"/>
            <a:endCxn id="22" idx="6"/>
          </p:cNvCxnSpPr>
          <p:nvPr/>
        </p:nvCxnSpPr>
        <p:spPr>
          <a:xfrm flipH="1">
            <a:off x="8444151" y="2772076"/>
            <a:ext cx="590550" cy="10795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9" idx="0"/>
            <a:endCxn id="16" idx="5"/>
          </p:cNvCxnSpPr>
          <p:nvPr/>
        </p:nvCxnSpPr>
        <p:spPr>
          <a:xfrm flipH="1" flipV="1">
            <a:off x="8698495" y="2295773"/>
            <a:ext cx="441960" cy="24130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7028815" y="4739005"/>
            <a:ext cx="1141730" cy="387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18" idx="1"/>
            <a:endCxn id="21" idx="4"/>
          </p:cNvCxnSpPr>
          <p:nvPr/>
        </p:nvCxnSpPr>
        <p:spPr>
          <a:xfrm flipH="1" flipV="1">
            <a:off x="6912653" y="3291563"/>
            <a:ext cx="570865" cy="28003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18" idx="5"/>
            <a:endCxn id="17" idx="2"/>
          </p:cNvCxnSpPr>
          <p:nvPr/>
        </p:nvCxnSpPr>
        <p:spPr>
          <a:xfrm>
            <a:off x="7693755" y="3766997"/>
            <a:ext cx="639445" cy="17780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18" idx="3"/>
            <a:endCxn id="23" idx="1"/>
          </p:cNvCxnSpPr>
          <p:nvPr/>
        </p:nvCxnSpPr>
        <p:spPr>
          <a:xfrm>
            <a:off x="7483238" y="3766732"/>
            <a:ext cx="706755" cy="87312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a:stCxn id="14" idx="3"/>
            <a:endCxn id="21" idx="7"/>
          </p:cNvCxnSpPr>
          <p:nvPr/>
        </p:nvCxnSpPr>
        <p:spPr>
          <a:xfrm flipH="1">
            <a:off x="7017169" y="2152587"/>
            <a:ext cx="690880" cy="90424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21" idx="0"/>
            <a:endCxn id="15" idx="4"/>
          </p:cNvCxnSpPr>
          <p:nvPr/>
        </p:nvCxnSpPr>
        <p:spPr>
          <a:xfrm flipV="1">
            <a:off x="6912925" y="2472946"/>
            <a:ext cx="170815" cy="54419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6983095" y="3777615"/>
            <a:ext cx="503555" cy="835660"/>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2841625" y="5679440"/>
            <a:ext cx="1543685" cy="368300"/>
          </a:xfrm>
          <a:prstGeom prst="rect">
            <a:avLst/>
          </a:prstGeom>
          <a:noFill/>
        </p:spPr>
        <p:txBody>
          <a:bodyPr wrap="square" rtlCol="0">
            <a:spAutoFit/>
          </a:bodyPr>
          <a:p>
            <a:r>
              <a:rPr lang="zh-CN" altLang="en-US"/>
              <a:t>目标函数</a:t>
            </a:r>
            <a:endParaRPr lang="zh-CN" altLang="en-US"/>
          </a:p>
        </p:txBody>
      </p:sp>
      <p:sp>
        <p:nvSpPr>
          <p:cNvPr id="33" name="文本框 32"/>
          <p:cNvSpPr txBox="1"/>
          <p:nvPr/>
        </p:nvSpPr>
        <p:spPr>
          <a:xfrm>
            <a:off x="2841625" y="6220460"/>
            <a:ext cx="5453380" cy="368300"/>
          </a:xfrm>
          <a:prstGeom prst="rect">
            <a:avLst/>
          </a:prstGeom>
          <a:noFill/>
        </p:spPr>
        <p:txBody>
          <a:bodyPr wrap="square" rtlCol="0">
            <a:spAutoFit/>
          </a:bodyPr>
          <a:p>
            <a:r>
              <a:rPr lang="zh-CN" altLang="en-US"/>
              <a:t>缺点：随机性大，复杂度高。</a:t>
            </a:r>
            <a:endParaRPr lang="zh-CN" altLang="en-US"/>
          </a:p>
        </p:txBody>
      </p:sp>
      <p:sp>
        <p:nvSpPr>
          <p:cNvPr id="34" name="文本框 33"/>
          <p:cNvSpPr txBox="1"/>
          <p:nvPr/>
        </p:nvSpPr>
        <p:spPr>
          <a:xfrm>
            <a:off x="5843270" y="5096510"/>
            <a:ext cx="4307205" cy="368300"/>
          </a:xfrm>
          <a:prstGeom prst="rect">
            <a:avLst/>
          </a:prstGeom>
          <a:noFill/>
        </p:spPr>
        <p:txBody>
          <a:bodyPr wrap="square" rtlCol="0">
            <a:spAutoFit/>
          </a:bodyPr>
          <a:p>
            <a:r>
              <a:rPr lang="en-US" altLang="zh-CN"/>
              <a:t>sample</a:t>
            </a:r>
            <a:r>
              <a:rPr lang="zh-CN" altLang="en-US"/>
              <a:t>：源点为</a:t>
            </a:r>
            <a:r>
              <a:rPr lang="en-US" altLang="zh-CN"/>
              <a:t>2</a:t>
            </a:r>
            <a:r>
              <a:rPr lang="zh-CN" altLang="en-US"/>
              <a:t>，随机取两点做中心</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par>
                                <p:cTn id="8" presetID="3" presetClass="entr" presetSubtype="10" fill="hold" nodeType="withEffect">
                                  <p:stCondLst>
                                    <p:cond delay="0"/>
                                  </p:stCondLst>
                                  <p:childTnLst>
                                    <p:set>
                                      <p:cBhvr>
                                        <p:cTn id="9" dur="500"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2" nodeType="clickEffect">
                                  <p:stCondLst>
                                    <p:cond delay="0"/>
                                  </p:stCondLst>
                                  <p:childTnLst>
                                    <p:animClr clrSpc="hsl" dir="cw">
                                      <p:cBhvr override="childStyle">
                                        <p:cTn id="14" dur="500" fill="hold"/>
                                        <p:tgtEl>
                                          <p:spTgt spid="19"/>
                                        </p:tgtEl>
                                        <p:attrNameLst>
                                          <p:attrName>style.color</p:attrName>
                                        </p:attrNameLst>
                                      </p:cBhvr>
                                      <p:by>
                                        <p:hsl h="7200000" s="0" l="0"/>
                                      </p:by>
                                    </p:animClr>
                                    <p:animClr clrSpc="hsl" dir="cw">
                                      <p:cBhvr>
                                        <p:cTn id="15" dur="500" fill="hold"/>
                                        <p:tgtEl>
                                          <p:spTgt spid="19"/>
                                        </p:tgtEl>
                                        <p:attrNameLst>
                                          <p:attrName>fillcolor</p:attrName>
                                        </p:attrNameLst>
                                      </p:cBhvr>
                                      <p:by>
                                        <p:hsl h="7200000" s="0" l="0"/>
                                      </p:by>
                                    </p:animClr>
                                    <p:animClr clrSpc="hsl" dir="cw">
                                      <p:cBhvr>
                                        <p:cTn id="16" dur="500" fill="hold"/>
                                        <p:tgtEl>
                                          <p:spTgt spid="19"/>
                                        </p:tgtEl>
                                        <p:attrNameLst>
                                          <p:attrName>stroke.color</p:attrName>
                                        </p:attrNameLst>
                                      </p:cBhvr>
                                      <p:by>
                                        <p:hsl h="7200000" s="0" l="0"/>
                                      </p:by>
                                    </p:animClr>
                                    <p:set>
                                      <p:cBhvr>
                                        <p:cTn id="17" dur="500" fill="hold"/>
                                        <p:tgtEl>
                                          <p:spTgt spid="19"/>
                                        </p:tgtEl>
                                        <p:attrNameLst>
                                          <p:attrName>fill.type</p:attrName>
                                        </p:attrNameLst>
                                      </p:cBhvr>
                                      <p:to>
                                        <p:strVal val="solid"/>
                                      </p:to>
                                    </p:se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subTnLst>
                                    <p:animClr clrSpc="rgb" dir="cw">
                                      <p:cBhvr override="childStyle">
                                        <p:cTn dur="65" fill="hold" display="1" masterRel="nextClick" afterEffect="1"/>
                                        <p:tgtEl>
                                          <p:spTgt spid="17"/>
                                        </p:tgtEl>
                                        <p:attrNameLst>
                                          <p:attrName>ppt_c</p:attrName>
                                        </p:attrNameLst>
                                      </p:cBhvr>
                                      <p:to>
                                        <a:srgbClr val="d38f62"/>
                                      </p:to>
                                    </p:animClr>
                                  </p:subTnLst>
                                </p:cTn>
                              </p:par>
                              <p:par>
                                <p:cTn id="23" presetID="3" presetClass="entr" presetSubtype="10" fill="hold" nodeType="withEffect">
                                  <p:stCondLst>
                                    <p:cond delay="0"/>
                                  </p:stCondLst>
                                  <p:childTnLst>
                                    <p:set>
                                      <p:cBhvr>
                                        <p:cTn id="24" dur="500"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500"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subTnLst>
                                    <p:animClr clrSpc="rgb" dir="cw">
                                      <p:cBhvr override="childStyle">
                                        <p:cTn dur="65" fill="hold" display="1" masterRel="nextClick" afterEffect="1"/>
                                        <p:tgtEl>
                                          <p:spTgt spid="21"/>
                                        </p:tgtEl>
                                        <p:attrNameLst>
                                          <p:attrName>ppt_c</p:attrName>
                                        </p:attrNameLst>
                                      </p:cBhvr>
                                      <p:to>
                                        <a:srgbClr val="d38f62"/>
                                      </p:to>
                                    </p:animClr>
                                  </p:subTnLst>
                                </p:cTn>
                              </p:par>
                              <p:par>
                                <p:cTn id="31" presetID="3" presetClass="entr" presetSubtype="10" fill="hold" nodeType="withEffect">
                                  <p:stCondLst>
                                    <p:cond delay="0"/>
                                  </p:stCondLst>
                                  <p:childTnLst>
                                    <p:set>
                                      <p:cBhvr>
                                        <p:cTn id="32" dur="500" fill="hold">
                                          <p:stCondLst>
                                            <p:cond delay="0"/>
                                          </p:stCondLst>
                                        </p:cTn>
                                        <p:tgtEl>
                                          <p:spTgt spid="35"/>
                                        </p:tgtEl>
                                        <p:attrNameLst>
                                          <p:attrName>style.visibility</p:attrName>
                                        </p:attrNameLst>
                                      </p:cBhvr>
                                      <p:to>
                                        <p:strVal val="visible"/>
                                      </p:to>
                                    </p:set>
                                    <p:animEffect transition="in" filter="blinds(horizontal)">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500"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nodeType="withEffect">
                                  <p:stCondLst>
                                    <p:cond delay="0"/>
                                  </p:stCondLst>
                                  <p:childTnLst>
                                    <p:set>
                                      <p:cBhvr>
                                        <p:cTn id="40" dur="500" fill="hold">
                                          <p:stCondLst>
                                            <p:cond delay="0"/>
                                          </p:stCondLst>
                                        </p:cTn>
                                        <p:tgtEl>
                                          <p:spTgt spid="40"/>
                                        </p:tgtEl>
                                        <p:attrNameLst>
                                          <p:attrName>style.visibility</p:attrName>
                                        </p:attrNameLst>
                                      </p:cBhvr>
                                      <p:to>
                                        <p:strVal val="visible"/>
                                      </p:to>
                                    </p:set>
                                    <p:animEffect transition="in" filter="blinds(horizontal)">
                                      <p:cBhvr>
                                        <p:cTn id="41" dur="500"/>
                                        <p:tgtEl>
                                          <p:spTgt spid="40"/>
                                        </p:tgtEl>
                                      </p:cBhvr>
                                    </p:animEffect>
                                  </p:childTnLst>
                                </p:cTn>
                              </p:par>
                              <p:par>
                                <p:cTn id="42" presetID="3" presetClass="entr" presetSubtype="10" fill="hold" grpId="0" nodeType="withEffect">
                                  <p:stCondLst>
                                    <p:cond delay="0"/>
                                  </p:stCondLst>
                                  <p:childTnLst>
                                    <p:set>
                                      <p:cBhvr>
                                        <p:cTn id="43" dur="500"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subTnLst>
                                    <p:animClr clrSpc="rgb" dir="cw">
                                      <p:cBhvr override="childStyle">
                                        <p:cTn dur="65" fill="hold" display="1" masterRel="nextClick" afterEffect="1"/>
                                        <p:tgtEl>
                                          <p:spTgt spid="15"/>
                                        </p:tgtEl>
                                        <p:attrNameLst>
                                          <p:attrName>ppt_c</p:attrName>
                                        </p:attrNameLst>
                                      </p:cBhvr>
                                      <p:to>
                                        <a:schemeClr val="accent2"/>
                                      </p:to>
                                    </p:animClr>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500"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subTnLst>
                                    <p:animClr clrSpc="rgb" dir="cw">
                                      <p:cBhvr override="childStyle">
                                        <p:cTn dur="65" fill="hold" display="1" masterRel="nextClick" afterEffect="1"/>
                                        <p:tgtEl>
                                          <p:spTgt spid="20"/>
                                        </p:tgtEl>
                                        <p:attrNameLst>
                                          <p:attrName>ppt_c</p:attrName>
                                        </p:attrNameLst>
                                      </p:cBhvr>
                                      <p:to>
                                        <a:schemeClr val="accent2"/>
                                      </p:to>
                                    </p:animClr>
                                  </p:subTnLst>
                                </p:cTn>
                              </p:par>
                              <p:par>
                                <p:cTn id="50" presetID="3" presetClass="entr" presetSubtype="10" fill="hold" nodeType="withEffect">
                                  <p:stCondLst>
                                    <p:cond delay="0"/>
                                  </p:stCondLst>
                                  <p:childTnLst>
                                    <p:set>
                                      <p:cBhvr>
                                        <p:cTn id="51" dur="500"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nodeType="withEffect">
                                  <p:stCondLst>
                                    <p:cond delay="0"/>
                                  </p:stCondLst>
                                  <p:childTnLst>
                                    <p:set>
                                      <p:cBhvr>
                                        <p:cTn id="54" dur="500"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500" fill="hold">
                                          <p:stCondLst>
                                            <p:cond delay="0"/>
                                          </p:stCondLst>
                                        </p:cTn>
                                        <p:tgtEl>
                                          <p:spTgt spid="41"/>
                                        </p:tgtEl>
                                        <p:attrNameLst>
                                          <p:attrName>style.visibility</p:attrName>
                                        </p:attrNameLst>
                                      </p:cBhvr>
                                      <p:to>
                                        <p:strVal val="visible"/>
                                      </p:to>
                                    </p:set>
                                    <p:animEffect transition="in" filter="blinds(horizontal)">
                                      <p:cBhvr>
                                        <p:cTn id="60" dur="500"/>
                                        <p:tgtEl>
                                          <p:spTgt spid="41"/>
                                        </p:tgtEl>
                                      </p:cBhvr>
                                    </p:animEffect>
                                  </p:childTnLst>
                                </p:cTn>
                              </p:par>
                              <p:par>
                                <p:cTn id="61" presetID="3" presetClass="entr" presetSubtype="10" fill="hold" grpId="0" nodeType="withEffect">
                                  <p:stCondLst>
                                    <p:cond delay="0"/>
                                  </p:stCondLst>
                                  <p:childTnLst>
                                    <p:set>
                                      <p:cBhvr>
                                        <p:cTn id="62" dur="500" fill="hold">
                                          <p:stCondLst>
                                            <p:cond delay="0"/>
                                          </p:stCondLst>
                                        </p:cTn>
                                        <p:tgtEl>
                                          <p:spTgt spid="24"/>
                                        </p:tgtEl>
                                        <p:attrNameLst>
                                          <p:attrName>style.visibility</p:attrName>
                                        </p:attrNameLst>
                                      </p:cBhvr>
                                      <p:to>
                                        <p:strVal val="visible"/>
                                      </p:to>
                                    </p:set>
                                    <p:animEffect transition="in" filter="blinds(horizontal)">
                                      <p:cBhvr>
                                        <p:cTn id="63" dur="500"/>
                                        <p:tgtEl>
                                          <p:spTgt spid="24"/>
                                        </p:tgtEl>
                                      </p:cBhvr>
                                    </p:animEffect>
                                  </p:childTnLst>
                                  <p:subTnLst>
                                    <p:animClr clrSpc="rgb" dir="cw">
                                      <p:cBhvr override="childStyle">
                                        <p:cTn dur="65" fill="hold" display="1" masterRel="nextClick" afterEffect="1"/>
                                        <p:tgtEl>
                                          <p:spTgt spid="24"/>
                                        </p:tgtEl>
                                        <p:attrNameLst>
                                          <p:attrName>ppt_c</p:attrName>
                                        </p:attrNameLst>
                                      </p:cBhvr>
                                      <p:to>
                                        <a:srgbClr val="d38f62"/>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500"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subTnLst>
                                    <p:animClr clrSpc="rgb" dir="cw">
                                      <p:cBhvr override="childStyle">
                                        <p:cTn dur="65" fill="hold" display="1" masterRel="nextClick" afterEffect="1"/>
                                        <p:tgtEl>
                                          <p:spTgt spid="23"/>
                                        </p:tgtEl>
                                        <p:attrNameLst>
                                          <p:attrName>ppt_c</p:attrName>
                                        </p:attrNameLst>
                                      </p:cBhvr>
                                      <p:to>
                                        <a:srgbClr val="d38f62"/>
                                      </p:to>
                                    </p:animClr>
                                  </p:subTnLst>
                                </p:cTn>
                              </p:par>
                              <p:par>
                                <p:cTn id="69" presetID="3" presetClass="entr" presetSubtype="10" fill="hold" nodeType="withEffect">
                                  <p:stCondLst>
                                    <p:cond delay="0"/>
                                  </p:stCondLst>
                                  <p:childTnLst>
                                    <p:set>
                                      <p:cBhvr>
                                        <p:cTn id="70" dur="500"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par>
                                <p:cTn id="72" presetID="3" presetClass="entr" presetSubtype="10" fill="hold" nodeType="withEffect">
                                  <p:stCondLst>
                                    <p:cond delay="0"/>
                                  </p:stCondLst>
                                  <p:childTnLst>
                                    <p:set>
                                      <p:cBhvr>
                                        <p:cTn id="73" dur="500" fill="hold">
                                          <p:stCondLst>
                                            <p:cond delay="0"/>
                                          </p:stCondLst>
                                        </p:cTn>
                                        <p:tgtEl>
                                          <p:spTgt spid="32"/>
                                        </p:tgtEl>
                                        <p:attrNameLst>
                                          <p:attrName>style.visibility</p:attrName>
                                        </p:attrNameLst>
                                      </p:cBhvr>
                                      <p:to>
                                        <p:strVal val="visible"/>
                                      </p:to>
                                    </p:set>
                                    <p:animEffect transition="in" filter="blinds(horizontal)">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500"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par>
                                <p:cTn id="80" presetID="3" presetClass="entr" presetSubtype="10" fill="hold" grpId="0" nodeType="withEffect">
                                  <p:stCondLst>
                                    <p:cond delay="0"/>
                                  </p:stCondLst>
                                  <p:childTnLst>
                                    <p:set>
                                      <p:cBhvr>
                                        <p:cTn id="81" dur="500" fill="hold">
                                          <p:stCondLst>
                                            <p:cond delay="0"/>
                                          </p:stCondLst>
                                        </p:cTn>
                                        <p:tgtEl>
                                          <p:spTgt spid="16"/>
                                        </p:tgtEl>
                                        <p:attrNameLst>
                                          <p:attrName>style.visibility</p:attrName>
                                        </p:attrNameLst>
                                      </p:cBhvr>
                                      <p:to>
                                        <p:strVal val="visible"/>
                                      </p:to>
                                    </p:set>
                                    <p:animEffect transition="in" filter="blinds(horizontal)">
                                      <p:cBhvr>
                                        <p:cTn id="82" dur="500"/>
                                        <p:tgtEl>
                                          <p:spTgt spid="16"/>
                                        </p:tgtEl>
                                      </p:cBhvr>
                                    </p:animEffect>
                                  </p:childTnLst>
                                  <p:subTnLst>
                                    <p:animClr clrSpc="rgb" dir="cw">
                                      <p:cBhvr override="childStyle">
                                        <p:cTn dur="65" fill="hold" display="1" masterRel="nextClick" afterEffect="1"/>
                                        <p:tgtEl>
                                          <p:spTgt spid="16"/>
                                        </p:tgtEl>
                                        <p:attrNameLst>
                                          <p:attrName>ppt_c</p:attrName>
                                        </p:attrNameLst>
                                      </p:cBhvr>
                                      <p:to>
                                        <a:schemeClr val="accent2"/>
                                      </p:to>
                                    </p:animClr>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500" fill="hold">
                                          <p:stCondLst>
                                            <p:cond delay="0"/>
                                          </p:stCondLst>
                                        </p:cTn>
                                        <p:tgtEl>
                                          <p:spTgt spid="14"/>
                                        </p:tgtEl>
                                        <p:attrNameLst>
                                          <p:attrName>style.visibility</p:attrName>
                                        </p:attrNameLst>
                                      </p:cBhvr>
                                      <p:to>
                                        <p:strVal val="visible"/>
                                      </p:to>
                                    </p:set>
                                    <p:animEffect transition="in" filter="blinds(horizontal)">
                                      <p:cBhvr>
                                        <p:cTn id="87" dur="500"/>
                                        <p:tgtEl>
                                          <p:spTgt spid="14"/>
                                        </p:tgtEl>
                                      </p:cBhvr>
                                    </p:animEffect>
                                  </p:childTnLst>
                                  <p:subTnLst>
                                    <p:animClr clrSpc="rgb" dir="cw">
                                      <p:cBhvr override="childStyle">
                                        <p:cTn dur="65" fill="hold" display="1" masterRel="nextClick" afterEffect="1"/>
                                        <p:tgtEl>
                                          <p:spTgt spid="14"/>
                                        </p:tgtEl>
                                        <p:attrNameLst>
                                          <p:attrName>ppt_c</p:attrName>
                                        </p:attrNameLst>
                                      </p:cBhvr>
                                      <p:to>
                                        <a:srgbClr val="d38f62"/>
                                      </p:to>
                                    </p:animClr>
                                  </p:subTnLst>
                                </p:cTn>
                              </p:par>
                              <p:par>
                                <p:cTn id="88" presetID="3" presetClass="entr" presetSubtype="10" fill="hold" nodeType="withEffect">
                                  <p:stCondLst>
                                    <p:cond delay="0"/>
                                  </p:stCondLst>
                                  <p:childTnLst>
                                    <p:set>
                                      <p:cBhvr>
                                        <p:cTn id="89" dur="500" fill="hold">
                                          <p:stCondLst>
                                            <p:cond delay="0"/>
                                          </p:stCondLst>
                                        </p:cTn>
                                        <p:tgtEl>
                                          <p:spTgt spid="39"/>
                                        </p:tgtEl>
                                        <p:attrNameLst>
                                          <p:attrName>style.visibility</p:attrName>
                                        </p:attrNameLst>
                                      </p:cBhvr>
                                      <p:to>
                                        <p:strVal val="visible"/>
                                      </p:to>
                                    </p:set>
                                    <p:animEffect transition="in" filter="blinds(horizontal)">
                                      <p:cBhvr>
                                        <p:cTn id="90" dur="500"/>
                                        <p:tgtEl>
                                          <p:spTgt spid="39"/>
                                        </p:tgtEl>
                                      </p:cBhvr>
                                    </p:animEffect>
                                  </p:childTnLst>
                                </p:cTn>
                              </p:par>
                              <p:par>
                                <p:cTn id="91" presetID="3" presetClass="entr" presetSubtype="10" fill="hold" nodeType="withEffect">
                                  <p:stCondLst>
                                    <p:cond delay="0"/>
                                  </p:stCondLst>
                                  <p:childTnLst>
                                    <p:set>
                                      <p:cBhvr>
                                        <p:cTn id="92" dur="500" fill="hold">
                                          <p:stCondLst>
                                            <p:cond delay="0"/>
                                          </p:stCondLst>
                                        </p:cTn>
                                        <p:tgtEl>
                                          <p:spTgt spid="26"/>
                                        </p:tgtEl>
                                        <p:attrNameLst>
                                          <p:attrName>style.visibility</p:attrName>
                                        </p:attrNameLst>
                                      </p:cBhvr>
                                      <p:to>
                                        <p:strVal val="visible"/>
                                      </p:to>
                                    </p:set>
                                    <p:animEffect transition="in" filter="blinds(horizontal)">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blinds(horizontal)">
                                      <p:cBhvr>
                                        <p:cTn id="98" dur="500"/>
                                        <p:tgtEl>
                                          <p:spTgt spid="13"/>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blinds(horizontal)">
                                      <p:cBhvr>
                                        <p:cTn id="101" dur="500"/>
                                        <p:tgtEl>
                                          <p:spTgt spid="31"/>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linds(horizontal)">
                                      <p:cBhvr>
                                        <p:cTn id="10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19" grpId="2" bldLvl="0" animBg="1"/>
      <p:bldP spid="17" grpId="0" bldLvl="0" animBg="1"/>
      <p:bldP spid="17" grpId="1" animBg="1"/>
      <p:bldP spid="21" grpId="0" bldLvl="0" animBg="1"/>
      <p:bldP spid="21" grpId="1" animBg="1"/>
      <p:bldP spid="15" grpId="0" bldLvl="0" animBg="1"/>
      <p:bldP spid="15" grpId="1" animBg="1"/>
      <p:bldP spid="20" grpId="0" bldLvl="0" animBg="1"/>
      <p:bldP spid="20" grpId="1" animBg="1"/>
      <p:bldP spid="24" grpId="0" bldLvl="0" animBg="1"/>
      <p:bldP spid="24" grpId="1" animBg="1"/>
      <p:bldP spid="23" grpId="0" bldLvl="0" animBg="1"/>
      <p:bldP spid="23" grpId="1" animBg="1"/>
      <p:bldP spid="16" grpId="0" bldLvl="0" animBg="1"/>
      <p:bldP spid="16" grpId="1" animBg="1"/>
      <p:bldP spid="14" grpId="0" bldLvl="0" animBg="1"/>
      <p:bldP spid="14" grpId="1" animBg="1"/>
      <p:bldP spid="31" grpId="0"/>
      <p:bldP spid="33" grpId="0"/>
      <p:bldP spid="31" grpId="1"/>
      <p:bldP spid="3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13560" y="217805"/>
            <a:ext cx="8168640" cy="1019810"/>
          </a:xfrm>
        </p:spPr>
        <p:txBody>
          <a:bodyPr wrap="square"/>
          <a:lstStyle/>
          <a:p>
            <a:r>
              <a:rPr lang="en-US" altLang="zh-CN" sz="2400" b="1">
                <a:sym typeface="+mn-ea"/>
              </a:rPr>
              <a:t>1 </a:t>
            </a:r>
            <a:r>
              <a:rPr sz="2400" b="1">
                <a:sym typeface="+mn-ea"/>
              </a:rPr>
              <a:t>基于规则树的多源点定位方法</a:t>
            </a:r>
            <a:r>
              <a:rPr lang="en-US" altLang="zh-CN" sz="2400" b="1">
                <a:sym typeface="+mn-ea"/>
              </a:rPr>
              <a:t>(2017)</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12"/>
          </p:nvPr>
        </p:nvSpPr>
        <p:spPr/>
        <p:txBody>
          <a:bodyPr/>
          <a:lstStyle/>
          <a:p>
            <a:fld id="{E4AD1595-9615-4E1E-9346-9F3D638DC426}" type="slidenum">
              <a:rPr lang="zh-CN" altLang="en-US" smtClean="0"/>
            </a:fld>
            <a:endParaRPr lang="zh-CN" altLang="en-US"/>
          </a:p>
        </p:txBody>
      </p:sp>
      <p:sp>
        <p:nvSpPr>
          <p:cNvPr id="5" name="文本框 4"/>
          <p:cNvSpPr txBox="1"/>
          <p:nvPr/>
        </p:nvSpPr>
        <p:spPr>
          <a:xfrm>
            <a:off x="132270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1902460" y="1666875"/>
            <a:ext cx="4265930" cy="2778125"/>
          </a:xfrm>
          <a:prstGeom prst="rect">
            <a:avLst/>
          </a:prstGeom>
        </p:spPr>
      </p:pic>
      <p:sp>
        <p:nvSpPr>
          <p:cNvPr id="7" name="文本框 6"/>
          <p:cNvSpPr txBox="1"/>
          <p:nvPr/>
        </p:nvSpPr>
        <p:spPr>
          <a:xfrm>
            <a:off x="2417445" y="5875655"/>
            <a:ext cx="6768465" cy="368300"/>
          </a:xfrm>
          <a:prstGeom prst="rect">
            <a:avLst/>
          </a:prstGeom>
          <a:noFill/>
        </p:spPr>
        <p:txBody>
          <a:bodyPr wrap="square" rtlCol="0">
            <a:spAutoFit/>
          </a:bodyPr>
          <a:p>
            <a:r>
              <a:rPr lang="zh-CN" altLang="en-US"/>
              <a:t>缺点：需要预先知道源点个数</a:t>
            </a:r>
            <a:r>
              <a:rPr lang="en-US" altLang="zh-CN"/>
              <a:t>,</a:t>
            </a:r>
            <a:r>
              <a:rPr lang="zh-CN" altLang="en-US"/>
              <a:t>终止条件未能很好收敛</a:t>
            </a:r>
            <a:endParaRPr lang="zh-CN" altLang="en-US"/>
          </a:p>
        </p:txBody>
      </p:sp>
      <p:sp>
        <p:nvSpPr>
          <p:cNvPr id="9" name="椭圆 8"/>
          <p:cNvSpPr/>
          <p:nvPr/>
        </p:nvSpPr>
        <p:spPr>
          <a:xfrm>
            <a:off x="4080510" y="1769110"/>
            <a:ext cx="1095375" cy="10541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2417445" y="2889250"/>
            <a:ext cx="1010285" cy="10795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箭头连接符 13"/>
          <p:cNvCxnSpPr/>
          <p:nvPr/>
        </p:nvCxnSpPr>
        <p:spPr>
          <a:xfrm>
            <a:off x="3427730" y="3602990"/>
            <a:ext cx="3072130" cy="11239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5" name="文本框 14"/>
          <p:cNvSpPr txBox="1"/>
          <p:nvPr/>
        </p:nvSpPr>
        <p:spPr>
          <a:xfrm>
            <a:off x="6358890" y="3526790"/>
            <a:ext cx="3278505" cy="368300"/>
          </a:xfrm>
          <a:prstGeom prst="rect">
            <a:avLst/>
          </a:prstGeom>
          <a:noFill/>
        </p:spPr>
        <p:txBody>
          <a:bodyPr wrap="square" rtlCol="0">
            <a:spAutoFit/>
          </a:bodyPr>
          <a:p>
            <a:r>
              <a:rPr lang="en-US" altLang="zh-CN"/>
              <a:t>(u1*,h1*)</a:t>
            </a:r>
            <a:r>
              <a:rPr lang="zh-CN" altLang="en-US"/>
              <a:t>对应</a:t>
            </a:r>
            <a:r>
              <a:rPr lang="en-US" altLang="zh-CN"/>
              <a:t>BFS</a:t>
            </a:r>
            <a:r>
              <a:rPr lang="zh-CN" altLang="en-US"/>
              <a:t>树</a:t>
            </a:r>
            <a:endParaRPr lang="zh-CN" altLang="en-US"/>
          </a:p>
        </p:txBody>
      </p:sp>
      <p:sp>
        <p:nvSpPr>
          <p:cNvPr id="16" name="椭圆 15"/>
          <p:cNvSpPr/>
          <p:nvPr/>
        </p:nvSpPr>
        <p:spPr>
          <a:xfrm>
            <a:off x="3225165" y="1768475"/>
            <a:ext cx="1951355" cy="1647825"/>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282190" y="3130550"/>
            <a:ext cx="1722755" cy="137795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p:nvPr/>
        </p:nvCxnSpPr>
        <p:spPr>
          <a:xfrm>
            <a:off x="5017770" y="196659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9" name="文本框 18"/>
          <p:cNvSpPr txBox="1"/>
          <p:nvPr/>
        </p:nvSpPr>
        <p:spPr>
          <a:xfrm>
            <a:off x="6717665" y="1768475"/>
            <a:ext cx="3278505" cy="645160"/>
          </a:xfrm>
          <a:prstGeom prst="rect">
            <a:avLst/>
          </a:prstGeom>
          <a:noFill/>
        </p:spPr>
        <p:txBody>
          <a:bodyPr wrap="square" rtlCol="0">
            <a:spAutoFit/>
          </a:bodyPr>
          <a:p>
            <a:r>
              <a:rPr lang="en-US" altLang="zh-CN"/>
              <a:t>(u1,h1)</a:t>
            </a:r>
            <a:r>
              <a:rPr lang="zh-CN" altLang="en-US"/>
              <a:t>为</a:t>
            </a:r>
            <a:r>
              <a:rPr lang="zh-CN" altLang="en-US"/>
              <a:t>对应</a:t>
            </a:r>
            <a:r>
              <a:rPr lang="en-US" altLang="zh-CN"/>
              <a:t>BFS</a:t>
            </a:r>
            <a:r>
              <a:rPr lang="zh-CN" altLang="en-US"/>
              <a:t>树，</a:t>
            </a:r>
            <a:r>
              <a:rPr lang="en-US" altLang="zh-CN"/>
              <a:t>u1</a:t>
            </a:r>
            <a:r>
              <a:rPr lang="zh-CN" altLang="en-US"/>
              <a:t>为源点，</a:t>
            </a:r>
            <a:r>
              <a:rPr lang="en-US" altLang="zh-CN"/>
              <a:t>h</a:t>
            </a:r>
            <a:r>
              <a:rPr lang="zh-CN" altLang="en-US"/>
              <a:t>为树深度。</a:t>
            </a:r>
            <a:endParaRPr lang="zh-CN" altLang="en-US"/>
          </a:p>
        </p:txBody>
      </p:sp>
      <p:cxnSp>
        <p:nvCxnSpPr>
          <p:cNvPr id="20" name="直接箭头连接符 19"/>
          <p:cNvCxnSpPr/>
          <p:nvPr/>
        </p:nvCxnSpPr>
        <p:spPr>
          <a:xfrm>
            <a:off x="4958080" y="283527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6556375" y="2615565"/>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cxnSp>
        <p:nvCxnSpPr>
          <p:cNvPr id="22" name="直接箭头连接符 21"/>
          <p:cNvCxnSpPr/>
          <p:nvPr/>
        </p:nvCxnSpPr>
        <p:spPr>
          <a:xfrm>
            <a:off x="3813175" y="4140200"/>
            <a:ext cx="2516505" cy="60515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3" name="文本框 22"/>
          <p:cNvSpPr txBox="1"/>
          <p:nvPr/>
        </p:nvSpPr>
        <p:spPr>
          <a:xfrm>
            <a:off x="6168390" y="4508500"/>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sp>
        <p:nvSpPr>
          <p:cNvPr id="29" name="文本框 28"/>
          <p:cNvSpPr txBox="1"/>
          <p:nvPr/>
        </p:nvSpPr>
        <p:spPr>
          <a:xfrm>
            <a:off x="2620010" y="5037455"/>
            <a:ext cx="6184900" cy="368300"/>
          </a:xfrm>
          <a:prstGeom prst="rect">
            <a:avLst/>
          </a:prstGeom>
          <a:noFill/>
        </p:spPr>
        <p:txBody>
          <a:bodyPr wrap="square" rtlCol="0">
            <a:spAutoFit/>
          </a:bodyPr>
          <a:p>
            <a:r>
              <a:rPr lang="zh-CN" altLang="en-US"/>
              <a:t>源点为</a:t>
            </a:r>
            <a:r>
              <a:rPr lang="en-US" altLang="zh-CN"/>
              <a:t>2</a:t>
            </a:r>
            <a:r>
              <a:rPr lang="zh-CN" altLang="en-US"/>
              <a:t>情况：使用</a:t>
            </a:r>
            <a:r>
              <a:rPr lang="en-US" altLang="zh-CN"/>
              <a:t>(u1,h1)</a:t>
            </a:r>
            <a:r>
              <a:rPr lang="zh-CN" altLang="en-US"/>
              <a:t>和</a:t>
            </a:r>
            <a:r>
              <a:rPr lang="en-US" altLang="zh-CN">
                <a:sym typeface="+mn-ea"/>
              </a:rPr>
              <a:t>(u1*,h1*)</a:t>
            </a:r>
            <a:r>
              <a:rPr lang="zh-CN" altLang="en-US"/>
              <a:t>去拟合传播区域</a:t>
            </a:r>
            <a:endParaRPr lang="zh-CN" altLang="en-US"/>
          </a:p>
        </p:txBody>
      </p:sp>
      <p:sp>
        <p:nvSpPr>
          <p:cNvPr id="31" name="文本框 30"/>
          <p:cNvSpPr txBox="1"/>
          <p:nvPr/>
        </p:nvSpPr>
        <p:spPr>
          <a:xfrm>
            <a:off x="2568575" y="5507355"/>
            <a:ext cx="7799070" cy="368300"/>
          </a:xfrm>
          <a:prstGeom prst="rect">
            <a:avLst/>
          </a:prstGeom>
          <a:noFill/>
        </p:spPr>
        <p:txBody>
          <a:bodyPr wrap="square" rtlCol="0">
            <a:spAutoFit/>
          </a:bodyPr>
          <a:p>
            <a:r>
              <a:rPr lang="zh-CN" altLang="en-US"/>
              <a:t>增大</a:t>
            </a:r>
            <a:r>
              <a:rPr lang="en-US" altLang="zh-CN"/>
              <a:t>h</a:t>
            </a:r>
            <a:r>
              <a:rPr lang="zh-CN" altLang="en-US"/>
              <a:t>，换</a:t>
            </a:r>
            <a:r>
              <a:rPr lang="en-US" altLang="zh-CN"/>
              <a:t>u</a:t>
            </a:r>
            <a:r>
              <a:rPr lang="zh-CN" altLang="en-US"/>
              <a:t>。使用</a:t>
            </a:r>
            <a:r>
              <a:rPr lang="en-US" altLang="zh-CN"/>
              <a:t>(</a:t>
            </a:r>
            <a:r>
              <a:rPr lang="en-US" altLang="zh-CN">
                <a:sym typeface="+mn-ea"/>
              </a:rPr>
              <a:t>u2,h2</a:t>
            </a:r>
            <a:r>
              <a:rPr lang="en-US" altLang="zh-CN"/>
              <a:t>)</a:t>
            </a:r>
            <a:r>
              <a:rPr lang="zh-CN" altLang="en-US"/>
              <a:t>和</a:t>
            </a:r>
            <a:r>
              <a:rPr lang="en-US" altLang="zh-CN"/>
              <a:t>(</a:t>
            </a:r>
            <a:r>
              <a:rPr lang="en-US" altLang="zh-CN">
                <a:sym typeface="+mn-ea"/>
              </a:rPr>
              <a:t>u2*,h2*</a:t>
            </a:r>
            <a:r>
              <a:rPr lang="en-US" altLang="zh-CN"/>
              <a:t>)</a:t>
            </a:r>
            <a:r>
              <a:rPr lang="zh-CN" altLang="en-US"/>
              <a:t>去拟合传播区域。直到</a:t>
            </a:r>
            <a:r>
              <a:rPr lang="en-US" altLang="zh-CN"/>
              <a:t>d(u1,u2)&lt;n</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par>
                                <p:cTn id="34" presetID="3" presetClass="entr" presetSubtype="1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3" grpId="0"/>
      <p:bldP spid="17" grpId="0" bldLvl="0" animBg="1"/>
      <p:bldP spid="16" grpId="0" bldLvl="0" animBg="1"/>
      <p:bldP spid="21" grpId="0"/>
      <p:bldP spid="31" grpId="1"/>
      <p:bldP spid="23" grpId="1"/>
      <p:bldP spid="17" grpId="1" animBg="1"/>
      <p:bldP spid="16" grpId="1" animBg="1"/>
      <p:bldP spid="21" grpId="1"/>
      <p:bldP spid="7" grpId="0"/>
      <p:bldP spid="7" grpId="1"/>
      <p:bldP spid="15" grpId="0"/>
      <p:bldP spid="10" grpId="0" bldLvl="0" animBg="1"/>
      <p:bldP spid="29" grpId="0"/>
      <p:bldP spid="19" grpId="0"/>
      <p:bldP spid="9" grpId="0" bldLvl="0" animBg="1"/>
      <p:bldP spid="15" grpId="1"/>
      <p:bldP spid="10" grpId="1" animBg="1"/>
      <p:bldP spid="29" grpId="1"/>
      <p:bldP spid="19" grpId="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33900" y="3811270"/>
            <a:ext cx="3708400" cy="1001395"/>
          </a:xfrm>
        </p:spPr>
        <p:txBody>
          <a:bodyPr>
            <a:normAutofit/>
          </a:bodyPr>
          <a:p>
            <a:r>
              <a:rPr lang="zh-CN" altLang="en-US"/>
              <a:t>我的工作结果</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TAG_VERSION" val="1.0"/>
  <p:tag name="KSO_WM_BEAUTIFY_FLAG" val="#wm#"/>
  <p:tag name="KSO_WM_UNIT_TYPE" val="i"/>
  <p:tag name="KSO_WM_UNIT_INDEX" val="4"/>
  <p:tag name="KSO_WM_UNIT_ID" val="_6*i*4"/>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TAG_VERSION" val="1.0"/>
  <p:tag name="KSO_WM_BEAUTIFY_FLAG" val="#wm#"/>
  <p:tag name="KSO_WM_UNIT_TYPE" val="i"/>
  <p:tag name="KSO_WM_UNIT_INDEX" val="5"/>
  <p:tag name="KSO_WM_UNIT_ID" val="_6*i*5"/>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260"/>
</p:tagLst>
</file>

<file path=ppt/tags/tag7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0260"/>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260"/>
  <p:tag name="KSO_WM_UNIT_SHOW_EDIT_AREA_INDICATION" val="0"/>
  <p:tag name="KSO_WM_TEMPLATE_THUMBS_INDEX" val="1、9、10、11、18"/>
</p:tagLst>
</file>

<file path=ppt/tags/tag82.xml><?xml version="1.0" encoding="utf-8"?>
<p:tagLst xmlns:p="http://schemas.openxmlformats.org/presentationml/2006/main">
  <p:tag name="KSO_WM_TEMPLATE_CATEGORY" val="custom"/>
  <p:tag name="KSO_WM_TEMPLATE_INDEX" val="20200260"/>
</p:tagLst>
</file>

<file path=ppt/tags/tag83.xml><?xml version="1.0" encoding="utf-8"?>
<p:tagLst xmlns:p="http://schemas.openxmlformats.org/presentationml/2006/main">
  <p:tag name="KSO_WM_TEMPLATE_CATEGORY" val="custom"/>
  <p:tag name="KSO_WM_TEMPLATE_INDEX" val="20200260"/>
</p:tagLst>
</file>

<file path=ppt/tags/tag84.xml><?xml version="1.0" encoding="utf-8"?>
<p:tagLst xmlns:p="http://schemas.openxmlformats.org/presentationml/2006/main">
  <p:tag name="KSO_WM_TEMPLATE_CATEGORY" val="custom"/>
  <p:tag name="KSO_WM_TEMPLATE_INDEX" val="20200260"/>
</p:tagLst>
</file>

<file path=ppt/tags/tag85.xml><?xml version="1.0" encoding="utf-8"?>
<p:tagLst xmlns:p="http://schemas.openxmlformats.org/presentationml/2006/main">
  <p:tag name="KSO_WM_TEMPLATE_CATEGORY" val="custom"/>
  <p:tag name="KSO_WM_TEMPLATE_INDEX" val="20200260"/>
</p:tagLst>
</file>

<file path=ppt/tags/tag86.xml><?xml version="1.0" encoding="utf-8"?>
<p:tagLst xmlns:p="http://schemas.openxmlformats.org/presentationml/2006/main">
  <p:tag name="KSO_WM_TEMPLATE_CATEGORY" val="custom"/>
  <p:tag name="KSO_WM_TEMPLATE_INDEX" val="20200260"/>
</p:tagLst>
</file>

<file path=ppt/tags/tag87.xml><?xml version="1.0" encoding="utf-8"?>
<p:tagLst xmlns:p="http://schemas.openxmlformats.org/presentationml/2006/main">
  <p:tag name="KSO_WM_TEMPLATE_CATEGORY" val="custom"/>
  <p:tag name="KSO_WM_TEMPLATE_INDEX" val="20200260"/>
</p:tagLst>
</file>

<file path=ppt/tags/tag88.xml><?xml version="1.0" encoding="utf-8"?>
<p:tagLst xmlns:p="http://schemas.openxmlformats.org/presentationml/2006/main">
  <p:tag name="KSO_WM_TEMPLATE_CATEGORY" val="custom"/>
  <p:tag name="KSO_WM_TEMPLATE_INDEX" val="20200260"/>
</p:tagLst>
</file>

<file path=ppt/tags/tag89.xml><?xml version="1.0" encoding="utf-8"?>
<p:tagLst xmlns:p="http://schemas.openxmlformats.org/presentationml/2006/main">
  <p:tag name="KSO_WM_TEMPLATE_CATEGORY" val="custom"/>
  <p:tag name="KSO_WM_TEMPLATE_INDEX" val="2020026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0260"/>
</p:tagLst>
</file>

<file path=ppt/theme/theme1.xml><?xml version="1.0" encoding="utf-8"?>
<a:theme xmlns:a="http://schemas.openxmlformats.org/drawingml/2006/main" name="1_Office 主题​​">
  <a:themeElements>
    <a:clrScheme name="20200260">
      <a:dk1>
        <a:srgbClr val="000000"/>
      </a:dk1>
      <a:lt1>
        <a:srgbClr val="FFFFFF"/>
      </a:lt1>
      <a:dk2>
        <a:srgbClr val="F8E9CE"/>
      </a:dk2>
      <a:lt2>
        <a:srgbClr val="FDFBFA"/>
      </a:lt2>
      <a:accent1>
        <a:srgbClr val="54402C"/>
      </a:accent1>
      <a:accent2>
        <a:srgbClr val="C89B40"/>
      </a:accent2>
      <a:accent3>
        <a:srgbClr val="E09B0A"/>
      </a:accent3>
      <a:accent4>
        <a:srgbClr val="DBAE44"/>
      </a:accent4>
      <a:accent5>
        <a:srgbClr val="C6BAAC"/>
      </a:accent5>
      <a:accent6>
        <a:srgbClr val="C87F72"/>
      </a:accent6>
      <a:hlink>
        <a:srgbClr val="4B5CC4"/>
      </a:hlink>
      <a:folHlink>
        <a:srgbClr val="725E8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200260">
    <a:dk1>
      <a:srgbClr val="000000"/>
    </a:dk1>
    <a:lt1>
      <a:srgbClr val="FFFFFF"/>
    </a:lt1>
    <a:dk2>
      <a:srgbClr val="F8E9CE"/>
    </a:dk2>
    <a:lt2>
      <a:srgbClr val="FDFBFA"/>
    </a:lt2>
    <a:accent1>
      <a:srgbClr val="54402C"/>
    </a:accent1>
    <a:accent2>
      <a:srgbClr val="C89B40"/>
    </a:accent2>
    <a:accent3>
      <a:srgbClr val="E09B0A"/>
    </a:accent3>
    <a:accent4>
      <a:srgbClr val="DBAE44"/>
    </a:accent4>
    <a:accent5>
      <a:srgbClr val="C6BAAC"/>
    </a:accent5>
    <a:accent6>
      <a:srgbClr val="C87F72"/>
    </a:accent6>
    <a:hlink>
      <a:srgbClr val="4B5CC4"/>
    </a:hlink>
    <a:folHlink>
      <a:srgbClr val="725E82"/>
    </a:folHlink>
  </a:clrScheme>
</a:themeOverride>
</file>

<file path=ppt/theme/themeOverride2.xml><?xml version="1.0" encoding="utf-8"?>
<a:themeOverride xmlns:a="http://schemas.openxmlformats.org/drawingml/2006/main">
  <a:clrScheme name="20200260">
    <a:dk1>
      <a:srgbClr val="000000"/>
    </a:dk1>
    <a:lt1>
      <a:srgbClr val="FFFFFF"/>
    </a:lt1>
    <a:dk2>
      <a:srgbClr val="F8E9CE"/>
    </a:dk2>
    <a:lt2>
      <a:srgbClr val="FDFBFA"/>
    </a:lt2>
    <a:accent1>
      <a:srgbClr val="54402C"/>
    </a:accent1>
    <a:accent2>
      <a:srgbClr val="C89B40"/>
    </a:accent2>
    <a:accent3>
      <a:srgbClr val="E09B0A"/>
    </a:accent3>
    <a:accent4>
      <a:srgbClr val="DBAE44"/>
    </a:accent4>
    <a:accent5>
      <a:srgbClr val="C6BAAC"/>
    </a:accent5>
    <a:accent6>
      <a:srgbClr val="C87F72"/>
    </a:accent6>
    <a:hlink>
      <a:srgbClr val="4B5CC4"/>
    </a:hlink>
    <a:folHlink>
      <a:srgbClr val="725E82"/>
    </a:folHlink>
  </a:clrScheme>
</a:themeOverride>
</file>

<file path=docProps/app.xml><?xml version="1.0" encoding="utf-8"?>
<Properties xmlns="http://schemas.openxmlformats.org/officeDocument/2006/extended-properties" xmlns:vt="http://schemas.openxmlformats.org/officeDocument/2006/docPropsVTypes">
  <TotalTime>0</TotalTime>
  <Words>800</Words>
  <Application>WPS 演示</Application>
  <PresentationFormat>宽屏</PresentationFormat>
  <Paragraphs>135</Paragraphs>
  <Slides>10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1" baseType="lpstr">
      <vt:lpstr>Arial</vt:lpstr>
      <vt:lpstr>宋体</vt:lpstr>
      <vt:lpstr>Wingdings</vt:lpstr>
      <vt:lpstr>Arial Unicode MS</vt:lpstr>
      <vt:lpstr>Calibri</vt:lpstr>
      <vt:lpstr>微软雅黑</vt:lpstr>
      <vt:lpstr>黑体</vt:lpstr>
      <vt:lpstr>汉仪尚巍手书W</vt:lpstr>
      <vt:lpstr>隶书</vt:lpstr>
      <vt:lpstr>1_Office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冰心</cp:lastModifiedBy>
  <cp:revision>7</cp:revision>
  <dcterms:created xsi:type="dcterms:W3CDTF">2019-06-28T05:45:00Z</dcterms:created>
  <dcterms:modified xsi:type="dcterms:W3CDTF">2019-06-28T05:53:05Z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