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6"/>
  </p:notesMasterIdLst>
  <p:handoutMasterIdLst>
    <p:handoutMasterId r:id="rId13"/>
  </p:handoutMasterIdLst>
  <p:sldIdLst>
    <p:sldId id="256" r:id="rId4"/>
    <p:sldId id="401" r:id="rId5"/>
    <p:sldId id="453" r:id="rId7"/>
    <p:sldId id="461" r:id="rId8"/>
    <p:sldId id="273" r:id="rId9"/>
    <p:sldId id="455" r:id="rId10"/>
    <p:sldId id="458" r:id="rId11"/>
    <p:sldId id="460"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8F62"/>
    <a:srgbClr val="D6A16D"/>
    <a:srgbClr val="5A7F91"/>
    <a:srgbClr val="3C8A97"/>
    <a:srgbClr val="DE365D"/>
    <a:srgbClr val="00506C"/>
    <a:srgbClr val="3592BE"/>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73" d="100"/>
          <a:sy n="73" d="100"/>
        </p:scale>
        <p:origin x="270" y="6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54" d="100"/>
          <a:sy n="54" d="100"/>
        </p:scale>
        <p:origin x="2880"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32E7B3-DB05-461C-8AD1-4C7DB8C5445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617E1E-7AC5-41AC-8C0D-FEDF3A3B9C2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EDE97-AC2B-484D-A3A4-2B346D5A60D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8D5E5B-E302-4037-973C-4553F337886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是从网上找的一个知识图谱示例图，途中包含三个基本元素(头部实体，关联，尾部实体)。很多现有针对知识图谱的表征学习算法由于其本身的限制，通常只考虑知识图谱的三个基本元素,而并没有把实体描述考虑在内，这样就忽略了知识图谱中一些隐藏的语义信息。</a:t>
            </a:r>
            <a:endParaRPr lang="zh-CN" altLang="en-US"/>
          </a:p>
          <a:p>
            <a:endParaRPr lang="zh-CN" altLang="en-US"/>
          </a:p>
          <a:p>
            <a:endParaRPr lang="zh-CN" altLang="en-US"/>
          </a:p>
          <a:p>
            <a:endParaRPr lang="zh-CN" altLang="en-US"/>
          </a:p>
          <a:p>
            <a:r>
              <a:rPr lang="zh-CN" altLang="en-US"/>
              <a:t>本文拟提出一种基于卷积神经网络的表征学习算法，用卷积神经网络（CNN）作为编码器来代表实体描述的语义，把知识图谱中头部实体及其描述，尾部实体及其描述，以及头部实体与尾部实体之间的关联关系嵌入到一个连续的低维空间，从而大幅提升表征学习的效率。</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是从网上找的一个知识图谱示例图，途中包含三个基本元素(头部实体，关联，尾部实体)。很多现有针对知识图谱的表征学习算法由于其本身的限制，通常只考虑知识图谱的三个基本元素,而并没有把实体描述考虑在内，这样就忽略了知识图谱中一些隐藏的语义信息。</a:t>
            </a:r>
            <a:endParaRPr lang="zh-CN" altLang="en-US"/>
          </a:p>
          <a:p>
            <a:endParaRPr lang="zh-CN" altLang="en-US"/>
          </a:p>
          <a:p>
            <a:endParaRPr lang="zh-CN" altLang="en-US"/>
          </a:p>
          <a:p>
            <a:endParaRPr lang="zh-CN" altLang="en-US"/>
          </a:p>
          <a:p>
            <a:r>
              <a:rPr lang="zh-CN" altLang="en-US"/>
              <a:t>本文拟提出一种基于卷积神经网络的表征学习算法，用卷积神经网络（CNN）作为编码器来代表实体描述的语义，把知识图谱中头部实体及其描述，尾部实体及其描述，以及头部实体与尾部实体之间的关联关系嵌入到一个连续的低维空间，从而大幅提升表征学习的效率。</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是从网上找的一个知识图谱示例图，途中包含三个基本元素(头部实体，关联，尾部实体)。很多现有针对知识图谱的表征学习算法由于其本身的限制，通常只考虑知识图谱的三个基本元素,而并没有把实体描述考虑在内，这样就忽略了知识图谱中一些隐藏的语义信息。</a:t>
            </a:r>
            <a:endParaRPr lang="zh-CN" altLang="en-US"/>
          </a:p>
          <a:p>
            <a:endParaRPr lang="zh-CN" altLang="en-US"/>
          </a:p>
          <a:p>
            <a:endParaRPr lang="zh-CN" altLang="en-US"/>
          </a:p>
          <a:p>
            <a:endParaRPr lang="zh-CN" altLang="en-US"/>
          </a:p>
          <a:p>
            <a:r>
              <a:rPr lang="zh-CN" altLang="en-US"/>
              <a:t>本文拟提出一种基于卷积神经网络的表征学习算法，用卷积神经网络（CNN）作为编码器来代表实体描述的语义，把知识图谱中头部实体及其描述，尾部实体及其描述，以及头部实体与尾部实体之间的关联关系嵌入到一个连续的低维空间，从而大幅提升表征学习的效率。</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是从网上找的一个知识图谱示例图，途中包含三个基本元素(头部实体，关联，尾部实体)。很多现有针对知识图谱的表征学习算法由于其本身的限制，通常只考虑知识图谱的三个基本元素,而并没有把实体描述考虑在内，这样就忽略了知识图谱中一些隐藏的语义信息。</a:t>
            </a:r>
            <a:endParaRPr lang="zh-CN" altLang="en-US"/>
          </a:p>
          <a:p>
            <a:endParaRPr lang="zh-CN" altLang="en-US"/>
          </a:p>
          <a:p>
            <a:endParaRPr lang="zh-CN" altLang="en-US"/>
          </a:p>
          <a:p>
            <a:endParaRPr lang="zh-CN" altLang="en-US"/>
          </a:p>
          <a:p>
            <a:r>
              <a:rPr lang="zh-CN" altLang="en-US"/>
              <a:t>本文拟提出一种基于卷积神经网络的表征学习算法，用卷积神经网络（CNN）作为编码器来代表实体描述的语义，把知识图谱中头部实体及其描述，尾部实体及其描述，以及头部实体与尾部实体之间的关联关系嵌入到一个连续的低维空间，从而大幅提升表征学习的效率。</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是从网上找的一个知识图谱示例图，途中包含三个基本元素(头部实体，关联，尾部实体)。很多现有针对知识图谱的表征学习算法由于其本身的限制，通常只考虑知识图谱的三个基本元素,而并没有把实体描述考虑在内，这样就忽略了知识图谱中一些隐藏的语义信息。</a:t>
            </a:r>
            <a:endParaRPr lang="zh-CN" altLang="en-US"/>
          </a:p>
          <a:p>
            <a:endParaRPr lang="zh-CN" altLang="en-US"/>
          </a:p>
          <a:p>
            <a:endParaRPr lang="zh-CN" altLang="en-US"/>
          </a:p>
          <a:p>
            <a:endParaRPr lang="zh-CN" altLang="en-US"/>
          </a:p>
          <a:p>
            <a:r>
              <a:rPr lang="zh-CN" altLang="en-US"/>
              <a:t>本文拟提出一种基于卷积神经网络的表征学习算法，用卷积神经网络（CNN）作为编码器来代表实体描述的语义，把知识图谱中头部实体及其描述，尾部实体及其描述，以及头部实体与尾部实体之间的关联关系嵌入到一个连续的低维空间，从而大幅提升表征学习的效率。</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是从网上找的一个知识图谱示例图，途中包含三个基本元素(头部实体，关联，尾部实体)。很多现有针对知识图谱的表征学习算法由于其本身的限制，通常只考虑知识图谱的三个基本元素,而并没有把实体描述考虑在内，这样就忽略了知识图谱中一些隐藏的语义信息。</a:t>
            </a:r>
            <a:endParaRPr lang="zh-CN" altLang="en-US"/>
          </a:p>
          <a:p>
            <a:endParaRPr lang="zh-CN" altLang="en-US"/>
          </a:p>
          <a:p>
            <a:endParaRPr lang="zh-CN" altLang="en-US"/>
          </a:p>
          <a:p>
            <a:endParaRPr lang="zh-CN" altLang="en-US"/>
          </a:p>
          <a:p>
            <a:r>
              <a:rPr lang="zh-CN" altLang="en-US"/>
              <a:t>本文拟提出一种基于卷积神经网络的表征学习算法，用卷积神经网络（CNN）作为编码器来代表实体描述的语义，把知识图谱中头部实体及其描述，尾部实体及其描述，以及头部实体与尾部实体之间的关联关系嵌入到一个连续的低维空间，从而大幅提升表征学习的效率。</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矩形 9"/>
          <p:cNvSpPr/>
          <p:nvPr userDrawn="1"/>
        </p:nvSpPr>
        <p:spPr>
          <a:xfrm>
            <a:off x="1952172" y="1901372"/>
            <a:ext cx="5239657" cy="3352800"/>
          </a:xfrm>
          <a:prstGeom prst="rect">
            <a:avLst/>
          </a:prstGeom>
          <a:solidFill>
            <a:srgbClr val="00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a:off x="0" y="2133599"/>
            <a:ext cx="9144000" cy="2757715"/>
          </a:xfrm>
          <a:custGeom>
            <a:avLst/>
            <a:gdLst>
              <a:gd name="connsiteX0" fmla="*/ 0 w 9144000"/>
              <a:gd name="connsiteY0" fmla="*/ 0 h 2757715"/>
              <a:gd name="connsiteX1" fmla="*/ 4308857 w 9144000"/>
              <a:gd name="connsiteY1" fmla="*/ 0 h 2757715"/>
              <a:gd name="connsiteX2" fmla="*/ 4572000 w 9144000"/>
              <a:gd name="connsiteY2" fmla="*/ 319314 h 2757715"/>
              <a:gd name="connsiteX3" fmla="*/ 4835144 w 9144000"/>
              <a:gd name="connsiteY3" fmla="*/ 0 h 2757715"/>
              <a:gd name="connsiteX4" fmla="*/ 9144000 w 9144000"/>
              <a:gd name="connsiteY4" fmla="*/ 0 h 2757715"/>
              <a:gd name="connsiteX5" fmla="*/ 9144000 w 9144000"/>
              <a:gd name="connsiteY5" fmla="*/ 2757715 h 2757715"/>
              <a:gd name="connsiteX6" fmla="*/ 0 w 9144000"/>
              <a:gd name="connsiteY6" fmla="*/ 2757715 h 2757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2757715">
                <a:moveTo>
                  <a:pt x="0" y="0"/>
                </a:moveTo>
                <a:lnTo>
                  <a:pt x="4308857" y="0"/>
                </a:lnTo>
                <a:lnTo>
                  <a:pt x="4572000" y="319314"/>
                </a:lnTo>
                <a:lnTo>
                  <a:pt x="4835144" y="0"/>
                </a:lnTo>
                <a:lnTo>
                  <a:pt x="9144000" y="0"/>
                </a:lnTo>
                <a:lnTo>
                  <a:pt x="9144000" y="2757715"/>
                </a:lnTo>
                <a:lnTo>
                  <a:pt x="0" y="2757715"/>
                </a:lnTo>
                <a:close/>
              </a:path>
            </a:pathLst>
          </a:custGeom>
          <a:solidFill>
            <a:schemeClr val="bg1"/>
          </a:solidFill>
          <a:ln>
            <a:noFill/>
          </a:ln>
          <a:effectLst>
            <a:outerShdw blurRad="939800" sx="95000" sy="95000" algn="ctr" rotWithShape="0">
              <a:prstClr val="black">
                <a:alpha val="5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nvGrpSpPr>
        <p:grpSpPr>
          <a:xfrm>
            <a:off x="4239986" y="5015139"/>
            <a:ext cx="664029" cy="101378"/>
            <a:chOff x="3323772" y="5218341"/>
            <a:chExt cx="950687" cy="145142"/>
          </a:xfrm>
          <a:solidFill>
            <a:schemeClr val="bg1"/>
          </a:solidFill>
        </p:grpSpPr>
        <p:sp>
          <p:nvSpPr>
            <p:cNvPr id="13" name="椭圆 12"/>
            <p:cNvSpPr/>
            <p:nvPr/>
          </p:nvSpPr>
          <p:spPr>
            <a:xfrm>
              <a:off x="3323772"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92287"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860802"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129317"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任意多边形 3"/>
          <p:cNvSpPr/>
          <p:nvPr userDrawn="1"/>
        </p:nvSpPr>
        <p:spPr>
          <a:xfrm>
            <a:off x="3295650" y="0"/>
            <a:ext cx="5848350" cy="6858000"/>
          </a:xfrm>
          <a:custGeom>
            <a:avLst/>
            <a:gdLst>
              <a:gd name="connsiteX0" fmla="*/ 0 w 5848350"/>
              <a:gd name="connsiteY0" fmla="*/ 0 h 6858000"/>
              <a:gd name="connsiteX1" fmla="*/ 5848350 w 5848350"/>
              <a:gd name="connsiteY1" fmla="*/ 0 h 6858000"/>
              <a:gd name="connsiteX2" fmla="*/ 5848350 w 5848350"/>
              <a:gd name="connsiteY2" fmla="*/ 6858000 h 6858000"/>
              <a:gd name="connsiteX3" fmla="*/ 0 w 5848350"/>
              <a:gd name="connsiteY3" fmla="*/ 6858000 h 6858000"/>
              <a:gd name="connsiteX4" fmla="*/ 0 w 5848350"/>
              <a:gd name="connsiteY4" fmla="*/ 3672340 h 6858000"/>
              <a:gd name="connsiteX5" fmla="*/ 419552 w 5848350"/>
              <a:gd name="connsiteY5" fmla="*/ 3429001 h 6858000"/>
              <a:gd name="connsiteX6" fmla="*/ 0 w 5848350"/>
              <a:gd name="connsiteY6" fmla="*/ 3185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48350" h="6858000">
                <a:moveTo>
                  <a:pt x="0" y="0"/>
                </a:moveTo>
                <a:lnTo>
                  <a:pt x="5848350" y="0"/>
                </a:lnTo>
                <a:lnTo>
                  <a:pt x="5848350" y="6858000"/>
                </a:lnTo>
                <a:lnTo>
                  <a:pt x="0" y="6858000"/>
                </a:lnTo>
                <a:lnTo>
                  <a:pt x="0" y="3672340"/>
                </a:lnTo>
                <a:lnTo>
                  <a:pt x="419552" y="3429001"/>
                </a:lnTo>
                <a:lnTo>
                  <a:pt x="0" y="3185661"/>
                </a:lnTo>
                <a:close/>
              </a:path>
            </a:pathLst>
          </a:custGeom>
          <a:solidFill>
            <a:schemeClr val="bg1"/>
          </a:solidFill>
          <a:ln>
            <a:noFill/>
          </a:ln>
          <a:effectLst>
            <a:outerShdw blurRad="939800" sx="95000" sy="95000" algn="ctr" rotWithShape="0">
              <a:prstClr val="black">
                <a:alpha val="5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10" name="任意多边形 9"/>
          <p:cNvSpPr/>
          <p:nvPr userDrawn="1"/>
        </p:nvSpPr>
        <p:spPr>
          <a:xfrm>
            <a:off x="0" y="941295"/>
            <a:ext cx="9144000" cy="5793334"/>
          </a:xfrm>
          <a:custGeom>
            <a:avLst/>
            <a:gdLst>
              <a:gd name="connsiteX0" fmla="*/ 0 w 9144000"/>
              <a:gd name="connsiteY0" fmla="*/ 0 h 5916706"/>
              <a:gd name="connsiteX1" fmla="*/ 581182 w 9144000"/>
              <a:gd name="connsiteY1" fmla="*/ 0 h 5916706"/>
              <a:gd name="connsiteX2" fmla="*/ 692523 w 9144000"/>
              <a:gd name="connsiteY2" fmla="*/ 191968 h 5916706"/>
              <a:gd name="connsiteX3" fmla="*/ 803865 w 9144000"/>
              <a:gd name="connsiteY3" fmla="*/ 0 h 5916706"/>
              <a:gd name="connsiteX4" fmla="*/ 9144000 w 9144000"/>
              <a:gd name="connsiteY4" fmla="*/ 0 h 5916706"/>
              <a:gd name="connsiteX5" fmla="*/ 9144000 w 9144000"/>
              <a:gd name="connsiteY5" fmla="*/ 5916706 h 5916706"/>
              <a:gd name="connsiteX6" fmla="*/ 0 w 9144000"/>
              <a:gd name="connsiteY6" fmla="*/ 5916706 h 5916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16706">
                <a:moveTo>
                  <a:pt x="0" y="0"/>
                </a:moveTo>
                <a:lnTo>
                  <a:pt x="581182" y="0"/>
                </a:lnTo>
                <a:lnTo>
                  <a:pt x="692523" y="191968"/>
                </a:lnTo>
                <a:lnTo>
                  <a:pt x="803865" y="0"/>
                </a:lnTo>
                <a:lnTo>
                  <a:pt x="9144000" y="0"/>
                </a:lnTo>
                <a:lnTo>
                  <a:pt x="9144000" y="5916706"/>
                </a:lnTo>
                <a:lnTo>
                  <a:pt x="0" y="591670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7" name="文本占位符 6"/>
          <p:cNvSpPr>
            <a:spLocks noGrp="1"/>
          </p:cNvSpPr>
          <p:nvPr>
            <p:ph type="body" sz="quarter" idx="10"/>
          </p:nvPr>
        </p:nvSpPr>
        <p:spPr>
          <a:xfrm>
            <a:off x="289608" y="217489"/>
            <a:ext cx="7098163" cy="584775"/>
          </a:xfrm>
          <a:prstGeom prst="rect">
            <a:avLst/>
          </a:prstGeom>
          <a:noFill/>
        </p:spPr>
        <p:txBody>
          <a:bodyPr wrap="square" rtlCol="0">
            <a:spAutoFit/>
          </a:bodyPr>
          <a:lstStyle>
            <a:lvl1pPr marL="0" indent="0">
              <a:lnSpc>
                <a:spcPct val="100000"/>
              </a:lnSpc>
              <a:buFont typeface="Arial" panose="020B0604020202020204" pitchFamily="34" charset="0"/>
              <a:buNone/>
              <a:defRPr lang="zh-CN" altLang="en-US" sz="3200" b="1" smtClean="0">
                <a:solidFill>
                  <a:schemeClr val="bg1"/>
                </a:solidFill>
                <a:effectLst>
                  <a:outerShdw blurRad="203200" dist="38100" dir="2700000" algn="tl" rotWithShape="0">
                    <a:prstClr val="black">
                      <a:alpha val="31000"/>
                    </a:prstClr>
                  </a:outerShdw>
                </a:effectLst>
              </a:defRPr>
            </a:lvl1pPr>
          </a:lstStyle>
          <a:p>
            <a:pPr marL="0" lvl="0"/>
            <a:r>
              <a:rPr lang="zh-CN" altLang="en-US" smtClean="0"/>
              <a:t>单击此处编辑母版文本样式</a:t>
            </a:r>
            <a:endParaRPr lang="zh-CN" altLang="en-US" smtClean="0"/>
          </a:p>
        </p:txBody>
      </p:sp>
      <p:sp>
        <p:nvSpPr>
          <p:cNvPr id="12" name="灯片编号占位符 5"/>
          <p:cNvSpPr>
            <a:spLocks noGrp="1"/>
          </p:cNvSpPr>
          <p:nvPr>
            <p:ph type="sldNum" sz="quarter" idx="4"/>
          </p:nvPr>
        </p:nvSpPr>
        <p:spPr>
          <a:xfrm>
            <a:off x="8113485" y="282916"/>
            <a:ext cx="822778" cy="453921"/>
          </a:xfrm>
          <a:prstGeom prst="rect">
            <a:avLst/>
          </a:prstGeom>
        </p:spPr>
        <p:txBody>
          <a:bodyPr vert="horz" lIns="91440" tIns="45720" rIns="91440" bIns="45720" rtlCol="0" anchor="ctr"/>
          <a:lstStyle>
            <a:lvl1pPr algn="r">
              <a:defRPr sz="1800">
                <a:solidFill>
                  <a:schemeClr val="bg1"/>
                </a:solidFill>
              </a:defRPr>
            </a:lvl1pPr>
          </a:lstStyle>
          <a:p>
            <a:fld id="{E4AD1595-9615-4E1E-9346-9F3D638DC42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slideLayout" Target="../slideLayouts/slideLayout12.xml"/><Relationship Id="rId7" Type="http://schemas.openxmlformats.org/officeDocument/2006/relationships/slideLayout" Target="../slideLayouts/slideLayout11.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2" Type="http://schemas.openxmlformats.org/officeDocument/2006/relationships/theme" Target="../theme/theme2.xml"/><Relationship Id="rId11" Type="http://schemas.openxmlformats.org/officeDocument/2006/relationships/slideLayout" Target="../slideLayouts/slideLayout15.xml"/><Relationship Id="rId10" Type="http://schemas.openxmlformats.org/officeDocument/2006/relationships/slideLayout" Target="../slideLayouts/slideLayout14.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0" y="0"/>
            <a:ext cx="9144000" cy="6858000"/>
          </a:xfrm>
          <a:prstGeom prst="rect">
            <a:avLst/>
          </a:prstGeom>
          <a:blipFill dpi="0" rotWithShape="1">
            <a:blip r:embed="rId5">
              <a:alphaModFix amt="27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AD1595-9615-4E1E-9346-9F3D638DC42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5"/>
          <p:cNvSpPr txBox="1"/>
          <p:nvPr/>
        </p:nvSpPr>
        <p:spPr>
          <a:xfrm>
            <a:off x="1478915" y="2697480"/>
            <a:ext cx="5610225" cy="521970"/>
          </a:xfrm>
          <a:prstGeom prst="rect">
            <a:avLst/>
          </a:prstGeom>
          <a:noFill/>
        </p:spPr>
        <p:txBody>
          <a:bodyPr wrap="square" rtlCol="0">
            <a:spAutoFit/>
          </a:bodyPr>
          <a:lstStyle/>
          <a:p>
            <a:pPr algn="ctr"/>
            <a:r>
              <a:rPr lang="zh-CN" altLang="en-US" sz="2800" b="1" dirty="0">
                <a:solidFill>
                  <a:srgbClr val="3592BE"/>
                </a:solidFill>
                <a:latin typeface="+mj-ea"/>
                <a:ea typeface="+mj-ea"/>
              </a:rPr>
              <a:t>确定源点数目</a:t>
            </a:r>
            <a:r>
              <a:rPr lang="zh-CN" altLang="en-US" sz="2800" b="1" dirty="0">
                <a:solidFill>
                  <a:srgbClr val="3592BE"/>
                </a:solidFill>
                <a:latin typeface="+mj-ea"/>
                <a:ea typeface="+mj-ea"/>
              </a:rPr>
              <a:t>下的谣言定位</a:t>
            </a:r>
            <a:endParaRPr lang="zh-CN" altLang="en-US" sz="2800" b="1" dirty="0">
              <a:solidFill>
                <a:srgbClr val="3592BE"/>
              </a:solidFill>
              <a:latin typeface="+mj-ea"/>
              <a:ea typeface="+mj-ea"/>
            </a:endParaRPr>
          </a:p>
        </p:txBody>
      </p:sp>
      <p:sp>
        <p:nvSpPr>
          <p:cNvPr id="13" name="TextBox 6"/>
          <p:cNvSpPr txBox="1"/>
          <p:nvPr/>
        </p:nvSpPr>
        <p:spPr>
          <a:xfrm>
            <a:off x="2055309" y="4170201"/>
            <a:ext cx="5033383" cy="370840"/>
          </a:xfrm>
          <a:prstGeom prst="rect">
            <a:avLst/>
          </a:prstGeom>
          <a:noFill/>
        </p:spPr>
        <p:txBody>
          <a:bodyPr wrap="square" rtlCol="0">
            <a:spAutoFit/>
          </a:bodyPr>
          <a:lstStyle/>
          <a:p>
            <a:pPr algn="ctr">
              <a:lnSpc>
                <a:spcPct val="130000"/>
              </a:lnSpc>
            </a:pPr>
            <a:r>
              <a:rPr lang="zh-CN" altLang="en-US" sz="1400" b="1" dirty="0" smtClean="0">
                <a:solidFill>
                  <a:schemeClr val="tx1">
                    <a:lumMod val="85000"/>
                    <a:lumOff val="15000"/>
                  </a:schemeClr>
                </a:solidFill>
                <a:latin typeface="+mn-ea"/>
              </a:rPr>
              <a:t>导师：陈卫东教授</a:t>
            </a:r>
            <a:r>
              <a:rPr lang="zh-CN" altLang="en-US" sz="1400" dirty="0" smtClean="0">
                <a:solidFill>
                  <a:schemeClr val="tx1">
                    <a:lumMod val="85000"/>
                    <a:lumOff val="15000"/>
                  </a:schemeClr>
                </a:solidFill>
                <a:latin typeface="+mn-ea"/>
              </a:rPr>
              <a:t>       </a:t>
            </a:r>
            <a:r>
              <a:rPr lang="zh-CN" altLang="en-US" sz="1400" b="1" dirty="0" smtClean="0">
                <a:solidFill>
                  <a:schemeClr val="tx1">
                    <a:lumMod val="85000"/>
                    <a:lumOff val="15000"/>
                  </a:schemeClr>
                </a:solidFill>
                <a:latin typeface="+mn-ea"/>
              </a:rPr>
              <a:t>报告人</a:t>
            </a:r>
            <a:r>
              <a:rPr lang="zh-CN" altLang="en-US" sz="1400" b="1" dirty="0">
                <a:solidFill>
                  <a:schemeClr val="tx1">
                    <a:lumMod val="85000"/>
                    <a:lumOff val="15000"/>
                  </a:schemeClr>
                </a:solidFill>
                <a:latin typeface="+mn-ea"/>
              </a:rPr>
              <a:t>：</a:t>
            </a:r>
            <a:r>
              <a:rPr lang="zh-CN" altLang="en-US" sz="1400" dirty="0">
                <a:solidFill>
                  <a:schemeClr val="tx1">
                    <a:lumMod val="85000"/>
                    <a:lumOff val="15000"/>
                  </a:schemeClr>
                </a:solidFill>
                <a:latin typeface="+mn-ea"/>
              </a:rPr>
              <a:t>鲍志强</a:t>
            </a:r>
            <a:r>
              <a:rPr lang="zh-CN" altLang="en-US" sz="1400" dirty="0">
                <a:solidFill>
                  <a:schemeClr val="tx1">
                    <a:lumMod val="85000"/>
                    <a:lumOff val="15000"/>
                  </a:schemeClr>
                </a:solidFill>
                <a:latin typeface="+mn-ea"/>
              </a:rPr>
              <a:t> </a:t>
            </a:r>
            <a:endParaRPr lang="zh-CN" altLang="en-US" sz="1400" dirty="0">
              <a:solidFill>
                <a:schemeClr val="tx1">
                  <a:lumMod val="85000"/>
                  <a:lumOff val="15000"/>
                </a:schemeClr>
              </a:solidFill>
              <a:latin typeface="+mn-ea"/>
            </a:endParaRPr>
          </a:p>
        </p:txBody>
      </p:sp>
      <p:sp>
        <p:nvSpPr>
          <p:cNvPr id="14" name="TextBox 15"/>
          <p:cNvSpPr txBox="1"/>
          <p:nvPr/>
        </p:nvSpPr>
        <p:spPr>
          <a:xfrm>
            <a:off x="1965774" y="3757732"/>
            <a:ext cx="5033383" cy="410845"/>
          </a:xfrm>
          <a:prstGeom prst="rect">
            <a:avLst/>
          </a:prstGeom>
          <a:noFill/>
        </p:spPr>
        <p:txBody>
          <a:bodyPr wrap="square" rtlCol="0">
            <a:spAutoFit/>
          </a:bodyPr>
          <a:lstStyle/>
          <a:p>
            <a:pPr algn="ctr">
              <a:lnSpc>
                <a:spcPct val="130000"/>
              </a:lnSpc>
            </a:pPr>
            <a:r>
              <a:rPr lang="zh-CN" altLang="en-US" sz="1600" dirty="0" smtClean="0">
                <a:solidFill>
                  <a:schemeClr val="tx1">
                    <a:lumMod val="85000"/>
                    <a:lumOff val="15000"/>
                  </a:schemeClr>
                </a:solidFill>
                <a:latin typeface="+mn-ea"/>
              </a:rPr>
              <a:t>研究方向：网络科学</a:t>
            </a:r>
            <a:endParaRPr lang="zh-CN" altLang="en-US" sz="1600" dirty="0" smtClean="0">
              <a:solidFill>
                <a:schemeClr val="tx1">
                  <a:lumMod val="85000"/>
                  <a:lumOff val="15000"/>
                </a:schemeClr>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anim calcmode="lin" valueType="num">
                                      <p:cBhvr>
                                        <p:cTn id="14" dur="500" fill="hold"/>
                                        <p:tgtEl>
                                          <p:spTgt spid="14"/>
                                        </p:tgtEl>
                                        <p:attrNameLst>
                                          <p:attrName>ppt_x</p:attrName>
                                        </p:attrNameLst>
                                      </p:cBhvr>
                                      <p:tavLst>
                                        <p:tav tm="0">
                                          <p:val>
                                            <p:strVal val="#ppt_x"/>
                                          </p:val>
                                        </p:tav>
                                        <p:tav tm="100000">
                                          <p:val>
                                            <p:strVal val="#ppt_x"/>
                                          </p:val>
                                        </p:tav>
                                      </p:tavLst>
                                    </p:anim>
                                    <p:anim calcmode="lin" valueType="num">
                                      <p:cBhvr>
                                        <p:cTn id="15" dur="500" fill="hold"/>
                                        <p:tgtEl>
                                          <p:spTgt spid="1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anim calcmode="lin" valueType="num">
                                      <p:cBhvr>
                                        <p:cTn id="20" dur="500" fill="hold"/>
                                        <p:tgtEl>
                                          <p:spTgt spid="13"/>
                                        </p:tgtEl>
                                        <p:attrNameLst>
                                          <p:attrName>ppt_x</p:attrName>
                                        </p:attrNameLst>
                                      </p:cBhvr>
                                      <p:tavLst>
                                        <p:tav tm="0">
                                          <p:val>
                                            <p:strVal val="#ppt_x"/>
                                          </p:val>
                                        </p:tav>
                                        <p:tav tm="100000">
                                          <p:val>
                                            <p:strVal val="#ppt_x"/>
                                          </p:val>
                                        </p:tav>
                                      </p:tavLst>
                                    </p:anim>
                                    <p:anim calcmode="lin" valueType="num">
                                      <p:cBhvr>
                                        <p:cTn id="21"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12" name="文本占位符 1"/>
          <p:cNvSpPr>
            <a:spLocks noGrp="1"/>
          </p:cNvSpPr>
          <p:nvPr>
            <p:ph type="body" sz="quarter" idx="10"/>
          </p:nvPr>
        </p:nvSpPr>
        <p:spPr>
          <a:xfrm>
            <a:off x="289608" y="217489"/>
            <a:ext cx="7098163" cy="583565"/>
          </a:xfrm>
        </p:spPr>
        <p:txBody>
          <a:bodyPr/>
          <a:lstStyle/>
          <a:p>
            <a:r>
              <a:rPr lang="en-US" altLang="zh-CN" dirty="0" smtClean="0"/>
              <a:t>1   </a:t>
            </a:r>
            <a:r>
              <a:rPr lang="zh-CN" altLang="en-US" dirty="0" smtClean="0"/>
              <a:t>研究内容</a:t>
            </a:r>
            <a:endParaRPr lang="zh-CN" altLang="en-US" dirty="0" smtClean="0"/>
          </a:p>
        </p:txBody>
      </p:sp>
      <p:pic>
        <p:nvPicPr>
          <p:cNvPr id="2" name="图片 1"/>
          <p:cNvPicPr>
            <a:picLocks noChangeAspect="1"/>
          </p:cNvPicPr>
          <p:nvPr/>
        </p:nvPicPr>
        <p:blipFill>
          <a:blip r:embed="rId1"/>
          <a:stretch>
            <a:fillRect/>
          </a:stretch>
        </p:blipFill>
        <p:spPr>
          <a:xfrm>
            <a:off x="99060" y="2113280"/>
            <a:ext cx="3092450" cy="2672080"/>
          </a:xfrm>
          <a:prstGeom prst="rect">
            <a:avLst/>
          </a:prstGeom>
        </p:spPr>
      </p:pic>
      <p:pic>
        <p:nvPicPr>
          <p:cNvPr id="4" name="图片 3"/>
          <p:cNvPicPr>
            <a:picLocks noChangeAspect="1"/>
          </p:cNvPicPr>
          <p:nvPr/>
        </p:nvPicPr>
        <p:blipFill>
          <a:blip r:embed="rId2"/>
          <a:stretch>
            <a:fillRect/>
          </a:stretch>
        </p:blipFill>
        <p:spPr>
          <a:xfrm>
            <a:off x="3013075" y="1718945"/>
            <a:ext cx="2811145" cy="3489325"/>
          </a:xfrm>
          <a:prstGeom prst="rect">
            <a:avLst/>
          </a:prstGeom>
        </p:spPr>
      </p:pic>
      <p:cxnSp>
        <p:nvCxnSpPr>
          <p:cNvPr id="5" name="直接箭头连接符 4"/>
          <p:cNvCxnSpPr/>
          <p:nvPr/>
        </p:nvCxnSpPr>
        <p:spPr>
          <a:xfrm>
            <a:off x="2888615" y="3463290"/>
            <a:ext cx="66802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6" name="文本框 5"/>
          <p:cNvSpPr txBox="1"/>
          <p:nvPr/>
        </p:nvSpPr>
        <p:spPr>
          <a:xfrm>
            <a:off x="2701290" y="3018155"/>
            <a:ext cx="1586230" cy="337185"/>
          </a:xfrm>
          <a:prstGeom prst="rect">
            <a:avLst/>
          </a:prstGeom>
          <a:noFill/>
        </p:spPr>
        <p:txBody>
          <a:bodyPr wrap="square" rtlCol="0">
            <a:spAutoFit/>
          </a:bodyPr>
          <a:p>
            <a:r>
              <a:rPr lang="zh-CN" altLang="en-US" sz="1600" b="1"/>
              <a:t>抽点补边</a:t>
            </a:r>
            <a:endParaRPr lang="zh-CN" altLang="en-US" sz="1600" b="1"/>
          </a:p>
        </p:txBody>
      </p:sp>
      <p:pic>
        <p:nvPicPr>
          <p:cNvPr id="9" name="图片 8"/>
          <p:cNvPicPr>
            <a:picLocks noChangeAspect="1"/>
          </p:cNvPicPr>
          <p:nvPr/>
        </p:nvPicPr>
        <p:blipFill>
          <a:blip r:embed="rId2"/>
          <a:stretch>
            <a:fillRect/>
          </a:stretch>
        </p:blipFill>
        <p:spPr>
          <a:xfrm>
            <a:off x="6125210" y="1718945"/>
            <a:ext cx="2811145" cy="3489325"/>
          </a:xfrm>
          <a:prstGeom prst="rect">
            <a:avLst/>
          </a:prstGeom>
        </p:spPr>
      </p:pic>
      <p:cxnSp>
        <p:nvCxnSpPr>
          <p:cNvPr id="10" name="直接箭头连接符 9"/>
          <p:cNvCxnSpPr/>
          <p:nvPr/>
        </p:nvCxnSpPr>
        <p:spPr>
          <a:xfrm>
            <a:off x="5671820" y="3705225"/>
            <a:ext cx="66802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1" name="文本框 10"/>
          <p:cNvSpPr txBox="1"/>
          <p:nvPr/>
        </p:nvSpPr>
        <p:spPr>
          <a:xfrm>
            <a:off x="5484495" y="3260090"/>
            <a:ext cx="1586230" cy="337185"/>
          </a:xfrm>
          <a:prstGeom prst="rect">
            <a:avLst/>
          </a:prstGeom>
          <a:noFill/>
        </p:spPr>
        <p:txBody>
          <a:bodyPr wrap="square" rtlCol="0">
            <a:spAutoFit/>
          </a:bodyPr>
          <a:p>
            <a:r>
              <a:rPr lang="en-US" altLang="zh-CN" sz="1600" b="1"/>
              <a:t>BFS</a:t>
            </a:r>
            <a:r>
              <a:rPr lang="zh-CN" altLang="en-US" sz="1600" b="1"/>
              <a:t>树覆盖</a:t>
            </a:r>
            <a:endParaRPr lang="zh-CN" altLang="en-US" sz="1600" b="1"/>
          </a:p>
        </p:txBody>
      </p:sp>
      <p:sp>
        <p:nvSpPr>
          <p:cNvPr id="18" name="椭圆 17"/>
          <p:cNvSpPr/>
          <p:nvPr/>
        </p:nvSpPr>
        <p:spPr>
          <a:xfrm>
            <a:off x="6464300" y="1899920"/>
            <a:ext cx="2281555" cy="1697355"/>
          </a:xfrm>
          <a:prstGeom prst="ellipse">
            <a:avLst/>
          </a:prstGeom>
          <a:solidFill>
            <a:srgbClr val="3592B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椭圆 18"/>
          <p:cNvSpPr/>
          <p:nvPr/>
        </p:nvSpPr>
        <p:spPr>
          <a:xfrm>
            <a:off x="6561455" y="3088005"/>
            <a:ext cx="2281555" cy="1697355"/>
          </a:xfrm>
          <a:prstGeom prst="ellipse">
            <a:avLst/>
          </a:prstGeom>
          <a:solidFill>
            <a:srgbClr val="3592B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12" name="文本占位符 1"/>
          <p:cNvSpPr>
            <a:spLocks noGrp="1"/>
          </p:cNvSpPr>
          <p:nvPr>
            <p:ph type="body" sz="quarter" idx="10"/>
          </p:nvPr>
        </p:nvSpPr>
        <p:spPr>
          <a:xfrm>
            <a:off x="289608" y="217489"/>
            <a:ext cx="7098163" cy="583565"/>
          </a:xfrm>
        </p:spPr>
        <p:txBody>
          <a:bodyPr/>
          <a:lstStyle/>
          <a:p>
            <a:r>
              <a:rPr lang="en-US" altLang="zh-CN" dirty="0" smtClean="0"/>
              <a:t>2  </a:t>
            </a:r>
            <a:r>
              <a:rPr dirty="0" smtClean="0"/>
              <a:t>覆盖效果评估</a:t>
            </a:r>
            <a:endParaRPr dirty="0" smtClean="0"/>
          </a:p>
        </p:txBody>
      </p:sp>
      <p:sp>
        <p:nvSpPr>
          <p:cNvPr id="6" name="文本框 5"/>
          <p:cNvSpPr txBox="1"/>
          <p:nvPr/>
        </p:nvSpPr>
        <p:spPr>
          <a:xfrm>
            <a:off x="2682240" y="3689985"/>
            <a:ext cx="6983095" cy="368300"/>
          </a:xfrm>
          <a:prstGeom prst="rect">
            <a:avLst/>
          </a:prstGeom>
          <a:noFill/>
        </p:spPr>
        <p:txBody>
          <a:bodyPr wrap="square" rtlCol="0">
            <a:spAutoFit/>
          </a:bodyPr>
          <a:p>
            <a:r>
              <a:rPr lang="zh-CN" altLang="en-US"/>
              <a:t>为</a:t>
            </a:r>
            <a:r>
              <a:rPr lang="en-US" altLang="zh-CN"/>
              <a:t>BFS</a:t>
            </a:r>
            <a:r>
              <a:rPr lang="zh-CN" altLang="en-US"/>
              <a:t>树所覆盖的</a:t>
            </a:r>
            <a:r>
              <a:rPr lang="zh-CN" altLang="en-US" b="1">
                <a:solidFill>
                  <a:srgbClr val="FF0000"/>
                </a:solidFill>
              </a:rPr>
              <a:t>感染点</a:t>
            </a:r>
            <a:r>
              <a:rPr lang="zh-CN" altLang="en-US"/>
              <a:t>集合</a:t>
            </a:r>
            <a:endParaRPr lang="zh-CN" altLang="en-US"/>
          </a:p>
        </p:txBody>
      </p:sp>
      <p:pic>
        <p:nvPicPr>
          <p:cNvPr id="7" name="图片 6"/>
          <p:cNvPicPr>
            <a:picLocks noChangeAspect="1"/>
          </p:cNvPicPr>
          <p:nvPr/>
        </p:nvPicPr>
        <p:blipFill>
          <a:blip r:embed="rId1"/>
          <a:stretch>
            <a:fillRect/>
          </a:stretch>
        </p:blipFill>
        <p:spPr>
          <a:xfrm>
            <a:off x="1529715" y="4131310"/>
            <a:ext cx="771525" cy="495300"/>
          </a:xfrm>
          <a:prstGeom prst="rect">
            <a:avLst/>
          </a:prstGeom>
        </p:spPr>
      </p:pic>
      <p:sp>
        <p:nvSpPr>
          <p:cNvPr id="8" name="文本框 7"/>
          <p:cNvSpPr txBox="1"/>
          <p:nvPr/>
        </p:nvSpPr>
        <p:spPr>
          <a:xfrm>
            <a:off x="2682240" y="4194810"/>
            <a:ext cx="3867785" cy="368300"/>
          </a:xfrm>
          <a:prstGeom prst="rect">
            <a:avLst/>
          </a:prstGeom>
          <a:noFill/>
        </p:spPr>
        <p:txBody>
          <a:bodyPr wrap="square" rtlCol="0">
            <a:spAutoFit/>
          </a:bodyPr>
          <a:p>
            <a:r>
              <a:rPr lang="zh-CN" altLang="en-US"/>
              <a:t>为传播区域</a:t>
            </a:r>
            <a:r>
              <a:rPr lang="zh-CN" altLang="en-US" b="1">
                <a:solidFill>
                  <a:srgbClr val="FF0000"/>
                </a:solidFill>
              </a:rPr>
              <a:t>所有</a:t>
            </a:r>
            <a:r>
              <a:rPr lang="zh-CN" altLang="en-US" b="1">
                <a:solidFill>
                  <a:srgbClr val="FF0000"/>
                </a:solidFill>
              </a:rPr>
              <a:t>感染点</a:t>
            </a:r>
            <a:r>
              <a:rPr lang="zh-CN" altLang="en-US"/>
              <a:t>集合</a:t>
            </a:r>
            <a:endParaRPr lang="zh-CN" altLang="en-US"/>
          </a:p>
        </p:txBody>
      </p:sp>
      <p:sp>
        <p:nvSpPr>
          <p:cNvPr id="9" name="文本框 8"/>
          <p:cNvSpPr txBox="1"/>
          <p:nvPr/>
        </p:nvSpPr>
        <p:spPr>
          <a:xfrm>
            <a:off x="1080135" y="5146040"/>
            <a:ext cx="6983095" cy="706755"/>
          </a:xfrm>
          <a:prstGeom prst="rect">
            <a:avLst/>
          </a:prstGeom>
          <a:noFill/>
        </p:spPr>
        <p:txBody>
          <a:bodyPr wrap="square" rtlCol="0">
            <a:spAutoFit/>
          </a:bodyPr>
          <a:p>
            <a:r>
              <a:rPr lang="en-US" altLang="zh-CN" sz="2000" b="1"/>
              <a:t>   </a:t>
            </a:r>
            <a:r>
              <a:rPr lang="zh-CN" altLang="en-US" sz="2000" b="1"/>
              <a:t>该值</a:t>
            </a:r>
            <a:r>
              <a:rPr lang="zh-CN" altLang="en-US" sz="2000" b="1">
                <a:solidFill>
                  <a:srgbClr val="FF0000"/>
                </a:solidFill>
              </a:rPr>
              <a:t>越大</a:t>
            </a:r>
            <a:r>
              <a:rPr lang="zh-CN" altLang="en-US" sz="2000" b="1"/>
              <a:t>，证明</a:t>
            </a:r>
            <a:r>
              <a:rPr lang="en-US" altLang="zh-CN" sz="2000" b="1"/>
              <a:t>BFS</a:t>
            </a:r>
            <a:r>
              <a:rPr lang="zh-CN" altLang="en-US" sz="2000" b="1"/>
              <a:t>树覆盖传播区域的效果</a:t>
            </a:r>
            <a:r>
              <a:rPr lang="zh-CN" altLang="en-US" sz="2000" b="1">
                <a:solidFill>
                  <a:srgbClr val="FF0000"/>
                </a:solidFill>
              </a:rPr>
              <a:t>越差。</a:t>
            </a:r>
            <a:r>
              <a:rPr lang="en-US" altLang="zh-CN" sz="2000" b="1">
                <a:solidFill>
                  <a:schemeClr val="tx1"/>
                </a:solidFill>
              </a:rPr>
              <a:t>jaya</a:t>
            </a:r>
            <a:r>
              <a:rPr lang="zh-CN" altLang="en-US" sz="2000" b="1">
                <a:solidFill>
                  <a:schemeClr val="tx1"/>
                </a:solidFill>
              </a:rPr>
              <a:t>算法的</a:t>
            </a:r>
            <a:r>
              <a:rPr lang="zh-CN" altLang="en-US" sz="2000" b="1">
                <a:solidFill>
                  <a:srgbClr val="FF0000"/>
                </a:solidFill>
              </a:rPr>
              <a:t>进化标准</a:t>
            </a:r>
            <a:r>
              <a:rPr lang="zh-CN" altLang="en-US" sz="2000" b="1">
                <a:solidFill>
                  <a:schemeClr val="tx1"/>
                </a:solidFill>
              </a:rPr>
              <a:t>基于覆盖误差率</a:t>
            </a:r>
            <a:endParaRPr lang="zh-CN" altLang="en-US" sz="2000" b="1">
              <a:solidFill>
                <a:schemeClr val="tx1"/>
              </a:solidFill>
            </a:endParaRPr>
          </a:p>
        </p:txBody>
      </p:sp>
      <p:pic>
        <p:nvPicPr>
          <p:cNvPr id="13" name="图片 12"/>
          <p:cNvPicPr>
            <a:picLocks noChangeAspect="1"/>
          </p:cNvPicPr>
          <p:nvPr/>
        </p:nvPicPr>
        <p:blipFill>
          <a:blip r:embed="rId2"/>
          <a:stretch>
            <a:fillRect/>
          </a:stretch>
        </p:blipFill>
        <p:spPr>
          <a:xfrm>
            <a:off x="1463675" y="1614170"/>
            <a:ext cx="5894070" cy="1704340"/>
          </a:xfrm>
          <a:prstGeom prst="rect">
            <a:avLst/>
          </a:prstGeom>
        </p:spPr>
      </p:pic>
      <p:pic>
        <p:nvPicPr>
          <p:cNvPr id="14" name="图片 13"/>
          <p:cNvPicPr>
            <a:picLocks noChangeAspect="1"/>
          </p:cNvPicPr>
          <p:nvPr/>
        </p:nvPicPr>
        <p:blipFill>
          <a:blip r:embed="rId3"/>
          <a:stretch>
            <a:fillRect/>
          </a:stretch>
        </p:blipFill>
        <p:spPr>
          <a:xfrm>
            <a:off x="832485" y="3582035"/>
            <a:ext cx="1943100" cy="4762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12" name="文本占位符 1"/>
          <p:cNvSpPr>
            <a:spLocks noGrp="1"/>
          </p:cNvSpPr>
          <p:nvPr>
            <p:ph type="body" sz="quarter" idx="10"/>
          </p:nvPr>
        </p:nvSpPr>
        <p:spPr>
          <a:xfrm>
            <a:off x="289608" y="217489"/>
            <a:ext cx="7098163" cy="583565"/>
          </a:xfrm>
        </p:spPr>
        <p:txBody>
          <a:bodyPr/>
          <a:lstStyle/>
          <a:p>
            <a:r>
              <a:rPr lang="en-US" altLang="zh-CN" dirty="0" smtClean="0"/>
              <a:t>2  </a:t>
            </a:r>
            <a:r>
              <a:rPr dirty="0" smtClean="0"/>
              <a:t>结果</a:t>
            </a:r>
            <a:r>
              <a:rPr dirty="0" smtClean="0"/>
              <a:t>评估</a:t>
            </a:r>
            <a:endParaRPr dirty="0" smtClean="0"/>
          </a:p>
        </p:txBody>
      </p:sp>
      <p:pic>
        <p:nvPicPr>
          <p:cNvPr id="4" name="图片 3"/>
          <p:cNvPicPr>
            <a:picLocks noChangeAspect="1"/>
          </p:cNvPicPr>
          <p:nvPr/>
        </p:nvPicPr>
        <p:blipFill>
          <a:blip r:embed="rId1"/>
          <a:stretch>
            <a:fillRect/>
          </a:stretch>
        </p:blipFill>
        <p:spPr>
          <a:xfrm>
            <a:off x="807720" y="1745615"/>
            <a:ext cx="6061710" cy="182118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0535"/>
            <a:chOff x="458739" y="476859"/>
            <a:chExt cx="1516596" cy="1740535"/>
          </a:xfrm>
        </p:grpSpPr>
        <p:sp>
          <p:nvSpPr>
            <p:cNvPr id="12" name="TextBox 5"/>
            <p:cNvSpPr txBox="1"/>
            <p:nvPr/>
          </p:nvSpPr>
          <p:spPr>
            <a:xfrm>
              <a:off x="458739" y="476859"/>
              <a:ext cx="1428117" cy="1740535"/>
            </a:xfrm>
            <a:prstGeom prst="rect">
              <a:avLst/>
            </a:prstGeom>
            <a:noFill/>
          </p:spPr>
          <p:txBody>
            <a:bodyPr wrap="square" rtlCol="0">
              <a:spAutoFit/>
            </a:bodyPr>
            <a:lstStyle/>
            <a:p>
              <a:pPr>
                <a:lnSpc>
                  <a:spcPct val="80000"/>
                </a:lnSpc>
              </a:pPr>
              <a:r>
                <a:rPr lang="en-US" altLang="zh-CN" sz="8000" b="1" dirty="0">
                  <a:solidFill>
                    <a:schemeClr val="bg1"/>
                  </a:solidFill>
                  <a:latin typeface="+mj-ea"/>
                  <a:ea typeface="+mj-ea"/>
                </a:rPr>
                <a:t>X</a:t>
              </a:r>
              <a:endParaRPr lang="en-US" altLang="zh-CN" sz="8000" b="1" dirty="0" smtClean="0">
                <a:solidFill>
                  <a:schemeClr val="bg1"/>
                </a:solidFill>
                <a:latin typeface="+mj-ea"/>
                <a:ea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2</a:t>
              </a:r>
              <a:endParaRPr lang="zh-CN" altLang="en-US" sz="5400" b="1" dirty="0">
                <a:solidFill>
                  <a:schemeClr val="bg1"/>
                </a:solidFill>
                <a:latin typeface="+mj-ea"/>
                <a:ea typeface="+mj-ea"/>
              </a:endParaRPr>
            </a:p>
          </p:txBody>
        </p:sp>
        <p:sp>
          <p:nvSpPr>
            <p:cNvPr id="14" name="TextBox 15"/>
            <p:cNvSpPr txBox="1"/>
            <p:nvPr/>
          </p:nvSpPr>
          <p:spPr>
            <a:xfrm>
              <a:off x="1544803" y="794889"/>
              <a:ext cx="400110" cy="1334696"/>
            </a:xfrm>
            <a:prstGeom prst="rect">
              <a:avLst/>
            </a:prstGeom>
            <a:noFill/>
          </p:spPr>
          <p:txBody>
            <a:bodyPr vert="eaVert" wrap="square" rtlCol="0">
              <a:spAutoFit/>
            </a:bodyPr>
            <a:lstStyle/>
            <a:p>
              <a:pPr algn="dist"/>
              <a:r>
                <a:rPr lang="en-US" altLang="zh-CN" sz="1400" spc="300" smtClean="0">
                  <a:solidFill>
                    <a:schemeClr val="bg1"/>
                  </a:solidFill>
                </a:rPr>
                <a:t>PART FIVE</a:t>
              </a:r>
              <a:endParaRPr lang="zh-CN" altLang="en-US" sz="14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645160"/>
          </a:xfrm>
          <a:prstGeom prst="rect">
            <a:avLst/>
          </a:prstGeom>
          <a:noFill/>
        </p:spPr>
        <p:txBody>
          <a:bodyPr wrap="square" rtlCol="0">
            <a:spAutoFit/>
          </a:bodyPr>
          <a:lstStyle/>
          <a:p>
            <a:r>
              <a:rPr lang="zh-CN" altLang="en-US" sz="3600" b="1" dirty="0" smtClean="0">
                <a:solidFill>
                  <a:schemeClr val="bg1"/>
                </a:solidFill>
                <a:effectLst>
                  <a:outerShdw blurRad="203200" dist="38100" dir="2700000" algn="tl" rotWithShape="0">
                    <a:prstClr val="black">
                      <a:alpha val="31000"/>
                    </a:prstClr>
                  </a:outerShdw>
                </a:effectLst>
              </a:rPr>
              <a:t>当前工作</a:t>
            </a:r>
            <a:endParaRPr lang="zh-CN" altLang="en-US" sz="3600" b="1" dirty="0" smtClean="0">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12" name="文本占位符 1"/>
          <p:cNvSpPr>
            <a:spLocks noGrp="1"/>
          </p:cNvSpPr>
          <p:nvPr>
            <p:ph type="body" sz="quarter" idx="10"/>
          </p:nvPr>
        </p:nvSpPr>
        <p:spPr>
          <a:xfrm>
            <a:off x="481965" y="283210"/>
            <a:ext cx="5264150" cy="583565"/>
          </a:xfrm>
        </p:spPr>
        <p:txBody>
          <a:bodyPr wrap="square"/>
          <a:lstStyle/>
          <a:p>
            <a:r>
              <a:rPr lang="en-US" altLang="zh-CN" dirty="0" smtClean="0"/>
              <a:t>3 </a:t>
            </a:r>
            <a:r>
              <a:rPr dirty="0" smtClean="0"/>
              <a:t>实验效果</a:t>
            </a:r>
            <a:endParaRPr dirty="0" smtClean="0"/>
          </a:p>
        </p:txBody>
      </p:sp>
      <p:pic>
        <p:nvPicPr>
          <p:cNvPr id="4" name="图片 3"/>
          <p:cNvPicPr>
            <a:picLocks noChangeAspect="1"/>
          </p:cNvPicPr>
          <p:nvPr/>
        </p:nvPicPr>
        <p:blipFill>
          <a:blip r:embed="rId1"/>
          <a:stretch>
            <a:fillRect/>
          </a:stretch>
        </p:blipFill>
        <p:spPr>
          <a:xfrm>
            <a:off x="397510" y="1065530"/>
            <a:ext cx="5962650" cy="4476750"/>
          </a:xfrm>
          <a:prstGeom prst="rect">
            <a:avLst/>
          </a:prstGeom>
        </p:spPr>
      </p:pic>
      <p:sp>
        <p:nvSpPr>
          <p:cNvPr id="10" name="文本框 9"/>
          <p:cNvSpPr txBox="1"/>
          <p:nvPr/>
        </p:nvSpPr>
        <p:spPr>
          <a:xfrm>
            <a:off x="6686550" y="2586355"/>
            <a:ext cx="1794510" cy="829945"/>
          </a:xfrm>
          <a:prstGeom prst="rect">
            <a:avLst/>
          </a:prstGeom>
          <a:noFill/>
        </p:spPr>
        <p:txBody>
          <a:bodyPr wrap="square" rtlCol="0">
            <a:spAutoFit/>
          </a:bodyPr>
          <a:p>
            <a:r>
              <a:rPr lang="zh-CN" altLang="en-US" sz="2400" b="1"/>
              <a:t>树型网络</a:t>
            </a:r>
            <a:endParaRPr lang="zh-CN" altLang="en-US" sz="2400" b="1"/>
          </a:p>
          <a:p>
            <a:r>
              <a:rPr lang="en-US" altLang="zh-CN" sz="2400" b="1"/>
              <a:t>3000</a:t>
            </a:r>
            <a:r>
              <a:rPr lang="zh-CN" altLang="en-US" sz="2400" b="1"/>
              <a:t>点</a:t>
            </a:r>
            <a:endParaRPr lang="zh-CN" altLang="en-US" sz="2400" b="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12" name="文本占位符 1"/>
          <p:cNvSpPr>
            <a:spLocks noGrp="1"/>
          </p:cNvSpPr>
          <p:nvPr>
            <p:ph type="body" sz="quarter" idx="10"/>
          </p:nvPr>
        </p:nvSpPr>
        <p:spPr>
          <a:xfrm>
            <a:off x="481965" y="283210"/>
            <a:ext cx="5264150" cy="583565"/>
          </a:xfrm>
        </p:spPr>
        <p:txBody>
          <a:bodyPr wrap="square"/>
          <a:lstStyle/>
          <a:p>
            <a:r>
              <a:rPr lang="en-US" altLang="zh-CN" dirty="0" smtClean="0"/>
              <a:t>3 </a:t>
            </a:r>
            <a:r>
              <a:rPr dirty="0" smtClean="0"/>
              <a:t>实验效果</a:t>
            </a:r>
            <a:endParaRPr dirty="0" smtClean="0"/>
          </a:p>
        </p:txBody>
      </p:sp>
      <p:pic>
        <p:nvPicPr>
          <p:cNvPr id="2" name="图片 1"/>
          <p:cNvPicPr>
            <a:picLocks noChangeAspect="1"/>
          </p:cNvPicPr>
          <p:nvPr/>
        </p:nvPicPr>
        <p:blipFill>
          <a:blip r:embed="rId1"/>
          <a:stretch>
            <a:fillRect/>
          </a:stretch>
        </p:blipFill>
        <p:spPr>
          <a:xfrm>
            <a:off x="694055" y="1301750"/>
            <a:ext cx="5724525" cy="4476750"/>
          </a:xfrm>
          <a:prstGeom prst="rect">
            <a:avLst/>
          </a:prstGeom>
        </p:spPr>
      </p:pic>
      <p:sp>
        <p:nvSpPr>
          <p:cNvPr id="5" name="文本框 4"/>
          <p:cNvSpPr txBox="1"/>
          <p:nvPr/>
        </p:nvSpPr>
        <p:spPr>
          <a:xfrm>
            <a:off x="7159625" y="2141855"/>
            <a:ext cx="1585595" cy="1322070"/>
          </a:xfrm>
          <a:prstGeom prst="rect">
            <a:avLst/>
          </a:prstGeom>
          <a:noFill/>
        </p:spPr>
        <p:txBody>
          <a:bodyPr wrap="square" rtlCol="0">
            <a:spAutoFit/>
          </a:bodyPr>
          <a:p>
            <a:r>
              <a:rPr lang="en-US" altLang="zh-CN" sz="2000" b="1"/>
              <a:t>facebook</a:t>
            </a:r>
            <a:r>
              <a:rPr lang="zh-CN" altLang="en-US" sz="2000" b="1"/>
              <a:t>数据集</a:t>
            </a:r>
            <a:endParaRPr lang="zh-CN" altLang="en-US" sz="2000" b="1"/>
          </a:p>
          <a:p>
            <a:endParaRPr lang="zh-CN" altLang="en-US" sz="2000" b="1"/>
          </a:p>
          <a:p>
            <a:r>
              <a:rPr lang="en-US" altLang="zh-CN" sz="2000" b="1"/>
              <a:t>4039</a:t>
            </a:r>
            <a:r>
              <a:rPr lang="zh-CN" altLang="en-US" sz="2000" b="1"/>
              <a:t>个</a:t>
            </a:r>
            <a:r>
              <a:rPr lang="zh-CN" altLang="en-US" sz="2000" b="1"/>
              <a:t>点</a:t>
            </a:r>
            <a:endParaRPr lang="zh-CN" altLang="en-US" sz="2000" b="1"/>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12" name="文本占位符 1"/>
          <p:cNvSpPr>
            <a:spLocks noGrp="1"/>
          </p:cNvSpPr>
          <p:nvPr>
            <p:ph type="body" sz="quarter" idx="10"/>
          </p:nvPr>
        </p:nvSpPr>
        <p:spPr>
          <a:xfrm>
            <a:off x="481965" y="283210"/>
            <a:ext cx="5264150" cy="583565"/>
          </a:xfrm>
        </p:spPr>
        <p:txBody>
          <a:bodyPr wrap="square"/>
          <a:lstStyle/>
          <a:p>
            <a:r>
              <a:rPr lang="en-US" altLang="zh-CN" dirty="0" smtClean="0"/>
              <a:t>4 </a:t>
            </a:r>
            <a:r>
              <a:rPr dirty="0" smtClean="0"/>
              <a:t>一些贡献和问题</a:t>
            </a:r>
            <a:endParaRPr dirty="0" smtClean="0"/>
          </a:p>
        </p:txBody>
      </p:sp>
      <p:sp>
        <p:nvSpPr>
          <p:cNvPr id="4" name="文本框 3"/>
          <p:cNvSpPr txBox="1"/>
          <p:nvPr/>
        </p:nvSpPr>
        <p:spPr>
          <a:xfrm>
            <a:off x="628015" y="4246880"/>
            <a:ext cx="7609205" cy="829945"/>
          </a:xfrm>
          <a:prstGeom prst="rect">
            <a:avLst/>
          </a:prstGeom>
          <a:noFill/>
        </p:spPr>
        <p:txBody>
          <a:bodyPr wrap="square" rtlCol="0">
            <a:spAutoFit/>
          </a:bodyPr>
          <a:p>
            <a:r>
              <a:rPr lang="en-US" altLang="zh-CN" sz="2400" b="1"/>
              <a:t>1   </a:t>
            </a:r>
            <a:r>
              <a:rPr lang="zh-CN" altLang="en-US" sz="2400" b="1"/>
              <a:t>树图效果不太明显，而</a:t>
            </a:r>
            <a:r>
              <a:rPr lang="zh-CN" altLang="en-US" sz="2400" b="1"/>
              <a:t>一般网络可以提高</a:t>
            </a:r>
            <a:r>
              <a:rPr lang="en-US" altLang="zh-CN" sz="2400" b="1"/>
              <a:t>0.2~1.5</a:t>
            </a:r>
            <a:r>
              <a:rPr lang="zh-CN" altLang="en-US" sz="2400" b="1"/>
              <a:t>的误差距离</a:t>
            </a:r>
            <a:endParaRPr lang="zh-CN" altLang="en-US" sz="2400" b="1"/>
          </a:p>
        </p:txBody>
      </p:sp>
      <p:sp>
        <p:nvSpPr>
          <p:cNvPr id="6" name="文本框 5"/>
          <p:cNvSpPr txBox="1"/>
          <p:nvPr/>
        </p:nvSpPr>
        <p:spPr>
          <a:xfrm>
            <a:off x="638175" y="5257800"/>
            <a:ext cx="7588885" cy="1137285"/>
          </a:xfrm>
          <a:prstGeom prst="rect">
            <a:avLst/>
          </a:prstGeom>
          <a:noFill/>
        </p:spPr>
        <p:txBody>
          <a:bodyPr wrap="square" rtlCol="0">
            <a:spAutoFit/>
          </a:bodyPr>
          <a:p>
            <a:r>
              <a:rPr lang="en-US" altLang="zh-CN" sz="2400" b="1"/>
              <a:t>2   </a:t>
            </a:r>
            <a:r>
              <a:rPr lang="zh-CN" altLang="en-US" sz="2400" b="1"/>
              <a:t>创新度不是很高，理论性差。方法大多数</a:t>
            </a:r>
            <a:r>
              <a:rPr lang="zh-CN" altLang="en-US" sz="2400" b="1"/>
              <a:t>步骤是</a:t>
            </a:r>
            <a:r>
              <a:rPr lang="en-US" altLang="zh-CN" sz="2400" b="1"/>
              <a:t>17</a:t>
            </a:r>
            <a:r>
              <a:rPr lang="zh-CN" altLang="en-US" sz="2400" b="1"/>
              <a:t>年那篇论文思路</a:t>
            </a:r>
            <a:endParaRPr lang="zh-CN" altLang="en-US" sz="2400" b="1"/>
          </a:p>
          <a:p>
            <a:r>
              <a:rPr lang="en-US" altLang="zh-CN" sz="2000"/>
              <a:t> </a:t>
            </a:r>
            <a:endParaRPr lang="en-US" altLang="zh-CN" sz="2000"/>
          </a:p>
        </p:txBody>
      </p:sp>
      <p:sp>
        <p:nvSpPr>
          <p:cNvPr id="7" name="文本框 6"/>
          <p:cNvSpPr txBox="1"/>
          <p:nvPr/>
        </p:nvSpPr>
        <p:spPr>
          <a:xfrm>
            <a:off x="628015" y="1974850"/>
            <a:ext cx="7887335" cy="953135"/>
          </a:xfrm>
          <a:prstGeom prst="rect">
            <a:avLst/>
          </a:prstGeom>
          <a:noFill/>
        </p:spPr>
        <p:txBody>
          <a:bodyPr wrap="square" rtlCol="0">
            <a:spAutoFit/>
          </a:bodyPr>
          <a:p>
            <a:r>
              <a:rPr lang="en-US" altLang="zh-CN" sz="2800" b="1"/>
              <a:t>1   </a:t>
            </a:r>
            <a:r>
              <a:rPr lang="zh-CN" altLang="en-US" sz="2800" b="1"/>
              <a:t>提出覆盖误差率公式，更好拟合传播区域结构</a:t>
            </a:r>
            <a:endParaRPr lang="zh-CN" altLang="en-US" sz="2800" b="1"/>
          </a:p>
          <a:p>
            <a:r>
              <a:rPr lang="en-US" altLang="zh-CN" sz="2800" b="1"/>
              <a:t>2   </a:t>
            </a:r>
            <a:r>
              <a:rPr lang="zh-CN" altLang="en-US" sz="2800" b="1"/>
              <a:t>加入</a:t>
            </a:r>
            <a:r>
              <a:rPr lang="en-US" altLang="zh-CN" sz="2800" b="1"/>
              <a:t>jaya</a:t>
            </a:r>
            <a:r>
              <a:rPr lang="zh-CN" altLang="en-US" sz="2800" b="1"/>
              <a:t>算法提高运算速度</a:t>
            </a:r>
            <a:endParaRPr lang="zh-CN" altLang="en-US" sz="2800" b="1"/>
          </a:p>
        </p:txBody>
      </p:sp>
      <p:sp>
        <p:nvSpPr>
          <p:cNvPr id="8" name="文本框 7"/>
          <p:cNvSpPr txBox="1"/>
          <p:nvPr/>
        </p:nvSpPr>
        <p:spPr>
          <a:xfrm>
            <a:off x="662940" y="3549015"/>
            <a:ext cx="3018790" cy="521970"/>
          </a:xfrm>
          <a:prstGeom prst="rect">
            <a:avLst/>
          </a:prstGeom>
          <a:noFill/>
        </p:spPr>
        <p:txBody>
          <a:bodyPr wrap="square" rtlCol="0">
            <a:spAutoFit/>
          </a:bodyPr>
          <a:p>
            <a:r>
              <a:rPr lang="zh-CN" altLang="en-US" sz="2800" b="1">
                <a:solidFill>
                  <a:srgbClr val="FF0000"/>
                </a:solidFill>
              </a:rPr>
              <a:t>问题：</a:t>
            </a:r>
            <a:endParaRPr lang="zh-CN" altLang="en-US" sz="2800" b="1">
              <a:solidFill>
                <a:srgbClr val="FF0000"/>
              </a:solidFill>
            </a:endParaRPr>
          </a:p>
        </p:txBody>
      </p:sp>
      <p:sp>
        <p:nvSpPr>
          <p:cNvPr id="9" name="文本框 8"/>
          <p:cNvSpPr txBox="1"/>
          <p:nvPr/>
        </p:nvSpPr>
        <p:spPr>
          <a:xfrm>
            <a:off x="843915" y="1251585"/>
            <a:ext cx="2017395" cy="460375"/>
          </a:xfrm>
          <a:prstGeom prst="rect">
            <a:avLst/>
          </a:prstGeom>
          <a:noFill/>
        </p:spPr>
        <p:txBody>
          <a:bodyPr wrap="square" rtlCol="0">
            <a:spAutoFit/>
          </a:bodyPr>
          <a:p>
            <a:r>
              <a:rPr lang="zh-CN" altLang="en-US" sz="2400" b="1">
                <a:solidFill>
                  <a:srgbClr val="FF0000"/>
                </a:solidFill>
              </a:rPr>
              <a:t>贡献</a:t>
            </a:r>
            <a:endParaRPr lang="zh-CN" altLang="en-US" sz="2400" b="1">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夏至">
      <a:dk1>
        <a:srgbClr val="000000"/>
      </a:dk1>
      <a:lt1>
        <a:srgbClr val="FFFFFF"/>
      </a:lt1>
      <a:dk2>
        <a:srgbClr val="323232"/>
      </a:dk2>
      <a:lt2>
        <a:srgbClr val="E3DED1"/>
      </a:lt2>
      <a:accent1>
        <a:srgbClr val="2980B9"/>
      </a:accent1>
      <a:accent2>
        <a:srgbClr val="9BBB59"/>
      </a:accent2>
      <a:accent3>
        <a:srgbClr val="16A085"/>
      </a:accent3>
      <a:accent4>
        <a:srgbClr val="EA9C12"/>
      </a:accent4>
      <a:accent5>
        <a:srgbClr val="C0392B"/>
      </a:accent5>
      <a:accent6>
        <a:srgbClr val="2C3F50"/>
      </a:accent6>
      <a:hlink>
        <a:srgbClr val="2D5897"/>
      </a:hlink>
      <a:folHlink>
        <a:srgbClr val="2C3F50"/>
      </a:folHlink>
    </a:clrScheme>
    <a:fontScheme name="定制">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592BE"/>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334</Words>
  <Application>WPS 演示</Application>
  <PresentationFormat>全屏显示(4:3)</PresentationFormat>
  <Paragraphs>66</Paragraphs>
  <Slides>8</Slides>
  <Notes>21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8</vt:i4>
      </vt:variant>
    </vt:vector>
  </HeadingPairs>
  <TitlesOfParts>
    <vt:vector size="16" baseType="lpstr">
      <vt:lpstr>Arial</vt:lpstr>
      <vt:lpstr>宋体</vt:lpstr>
      <vt:lpstr>Wingdings</vt:lpstr>
      <vt:lpstr>Calibri</vt:lpstr>
      <vt:lpstr>微软雅黑</vt:lpstr>
      <vt:lpstr>Arial Unicode MS</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Weizhou Yang</dc:creator>
  <cp:lastModifiedBy>冰心</cp:lastModifiedBy>
  <cp:revision>568</cp:revision>
  <dcterms:created xsi:type="dcterms:W3CDTF">2016-04-12T12:45:00Z</dcterms:created>
  <dcterms:modified xsi:type="dcterms:W3CDTF">2019-07-12T13:13:48Z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y fmtid="{D5CDD505-2E9C-101B-9397-08002B2CF9AE}" pid="3" name="KSORubyTemplateID">
    <vt:lpwstr>8</vt:lpwstr>
  </property>
</Properties>
</file>