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19"/>
  </p:handoutMasterIdLst>
  <p:sldIdLst>
    <p:sldId id="256" r:id="rId4"/>
    <p:sldId id="401" r:id="rId5"/>
    <p:sldId id="269" r:id="rId7"/>
    <p:sldId id="392" r:id="rId8"/>
    <p:sldId id="273" r:id="rId9"/>
    <p:sldId id="334" r:id="rId10"/>
    <p:sldId id="439" r:id="rId11"/>
    <p:sldId id="434" r:id="rId12"/>
    <p:sldId id="437" r:id="rId13"/>
    <p:sldId id="438" r:id="rId14"/>
    <p:sldId id="449" r:id="rId15"/>
    <p:sldId id="427" r:id="rId16"/>
    <p:sldId id="446" r:id="rId17"/>
    <p:sldId id="41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6.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4.v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6.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确定源点数目</a:t>
            </a:r>
            <a:r>
              <a:rPr lang="zh-CN" altLang="en-US" sz="2800" b="1" dirty="0">
                <a:solidFill>
                  <a:srgbClr val="3592BE"/>
                </a:solidFill>
                <a:latin typeface="+mj-ea"/>
                <a:ea typeface="+mj-ea"/>
              </a:rPr>
              <a:t>下的谣言定位</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贪心求源点个数</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454025" y="1630680"/>
            <a:ext cx="5156200" cy="4799965"/>
          </a:xfrm>
          <a:prstGeom prst="rect">
            <a:avLst/>
          </a:prstGeom>
        </p:spPr>
      </p:pic>
      <p:sp>
        <p:nvSpPr>
          <p:cNvPr id="6" name="文本框 5"/>
          <p:cNvSpPr txBox="1"/>
          <p:nvPr/>
        </p:nvSpPr>
        <p:spPr>
          <a:xfrm>
            <a:off x="6394450" y="3073400"/>
            <a:ext cx="2559685" cy="1476375"/>
          </a:xfrm>
          <a:prstGeom prst="rect">
            <a:avLst/>
          </a:prstGeom>
          <a:noFill/>
        </p:spPr>
        <p:txBody>
          <a:bodyPr wrap="square" rtlCol="0">
            <a:spAutoFit/>
          </a:bodyPr>
          <a:p>
            <a:r>
              <a:rPr lang="zh-CN" altLang="en-US"/>
              <a:t>利用每次的覆盖误差率之差值，</a:t>
            </a:r>
            <a:r>
              <a:rPr lang="zh-CN" altLang="en-US"/>
              <a:t>差值</a:t>
            </a:r>
            <a:r>
              <a:rPr lang="zh-CN" altLang="en-US"/>
              <a:t>小于某个值。即停止。</a:t>
            </a:r>
            <a:endParaRPr lang="zh-CN" altLang="en-US"/>
          </a:p>
          <a:p>
            <a:endParaRPr lang="zh-CN" altLang="en-US"/>
          </a:p>
          <a:p>
            <a:endParaRPr lang="zh-CN" altLang="en-US"/>
          </a:p>
        </p:txBody>
      </p:sp>
      <p:cxnSp>
        <p:nvCxnSpPr>
          <p:cNvPr id="10" name="直接箭头连接符 9"/>
          <p:cNvCxnSpPr/>
          <p:nvPr/>
        </p:nvCxnSpPr>
        <p:spPr>
          <a:xfrm flipH="1">
            <a:off x="3185160" y="3644265"/>
            <a:ext cx="3143250" cy="1182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评价标准</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sp>
        <p:nvSpPr>
          <p:cNvPr id="6" name="文本框 5"/>
          <p:cNvSpPr txBox="1"/>
          <p:nvPr/>
        </p:nvSpPr>
        <p:spPr>
          <a:xfrm>
            <a:off x="6394450" y="3073400"/>
            <a:ext cx="2559685" cy="922020"/>
          </a:xfrm>
          <a:prstGeom prst="rect">
            <a:avLst/>
          </a:prstGeom>
          <a:noFill/>
        </p:spPr>
        <p:txBody>
          <a:bodyPr wrap="square" rtlCol="0">
            <a:spAutoFit/>
          </a:bodyPr>
          <a:p>
            <a:endParaRPr lang="zh-CN" altLang="en-US"/>
          </a:p>
          <a:p>
            <a:endParaRPr lang="zh-CN" altLang="en-US"/>
          </a:p>
          <a:p>
            <a:endParaRPr lang="zh-CN" altLang="en-US"/>
          </a:p>
        </p:txBody>
      </p:sp>
      <p:sp>
        <p:nvSpPr>
          <p:cNvPr id="9" name="文本框 8"/>
          <p:cNvSpPr txBox="1"/>
          <p:nvPr/>
        </p:nvSpPr>
        <p:spPr>
          <a:xfrm>
            <a:off x="5898515" y="1861820"/>
            <a:ext cx="3056255" cy="398780"/>
          </a:xfrm>
          <a:prstGeom prst="rect">
            <a:avLst/>
          </a:prstGeom>
          <a:noFill/>
        </p:spPr>
        <p:txBody>
          <a:bodyPr wrap="square" rtlCol="0">
            <a:spAutoFit/>
          </a:bodyPr>
          <a:p>
            <a:r>
              <a:rPr lang="en-US" altLang="zh-CN" sz="2000" b="1"/>
              <a:t>K</a:t>
            </a:r>
            <a:r>
              <a:rPr lang="zh-CN" altLang="en-US" sz="2000" b="1"/>
              <a:t>为源点个数</a:t>
            </a:r>
            <a:endParaRPr lang="zh-CN" altLang="en-US" sz="2000" b="1"/>
          </a:p>
        </p:txBody>
      </p:sp>
      <p:pic>
        <p:nvPicPr>
          <p:cNvPr id="4" name="图片 3"/>
          <p:cNvPicPr>
            <a:picLocks noChangeAspect="1"/>
          </p:cNvPicPr>
          <p:nvPr/>
        </p:nvPicPr>
        <p:blipFill>
          <a:blip r:embed="rId3"/>
          <a:stretch>
            <a:fillRect/>
          </a:stretch>
        </p:blipFill>
        <p:spPr>
          <a:xfrm>
            <a:off x="521970" y="1759585"/>
            <a:ext cx="5258435" cy="16846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54025" y="3336290"/>
            <a:ext cx="3562985" cy="553085"/>
          </a:xfrm>
          <a:prstGeom prst="rect">
            <a:avLst/>
          </a:prstGeom>
          <a:noFill/>
        </p:spPr>
        <p:txBody>
          <a:bodyPr wrap="square" rtlCol="0">
            <a:spAutoFit/>
          </a:bodyPr>
          <a:p>
            <a:r>
              <a:rPr lang="en-US" altLang="zh-CN"/>
              <a:t>   </a:t>
            </a:r>
            <a:endParaRPr lang="zh-CN" altLang="en-US"/>
          </a:p>
          <a:p>
            <a:r>
              <a:rPr lang="zh-CN" altLang="en-US" sz="1200" b="1"/>
              <a:t>第一个数据集    节点：</a:t>
            </a:r>
            <a:r>
              <a:rPr lang="en-US" altLang="zh-CN" sz="1200" b="1"/>
              <a:t>4039      </a:t>
            </a:r>
            <a:r>
              <a:rPr lang="zh-CN" altLang="en-US" sz="1200" b="1"/>
              <a:t>边：</a:t>
            </a:r>
            <a:r>
              <a:rPr lang="en-US" altLang="zh-CN" sz="1200" b="1"/>
              <a:t>88234</a:t>
            </a:r>
            <a:endParaRPr lang="en-US" altLang="zh-CN" sz="1200" b="1"/>
          </a:p>
        </p:txBody>
      </p:sp>
      <p:pic>
        <p:nvPicPr>
          <p:cNvPr id="4" name="图片 3"/>
          <p:cNvPicPr>
            <a:picLocks noChangeAspect="1"/>
          </p:cNvPicPr>
          <p:nvPr/>
        </p:nvPicPr>
        <p:blipFill>
          <a:blip r:embed="rId3"/>
          <a:stretch>
            <a:fillRect/>
          </a:stretch>
        </p:blipFill>
        <p:spPr>
          <a:xfrm>
            <a:off x="685800" y="998855"/>
            <a:ext cx="3255010" cy="2538095"/>
          </a:xfrm>
          <a:prstGeom prst="rect">
            <a:avLst/>
          </a:prstGeom>
        </p:spPr>
      </p:pic>
      <p:sp>
        <p:nvSpPr>
          <p:cNvPr id="6" name="文本框 5"/>
          <p:cNvSpPr txBox="1"/>
          <p:nvPr/>
        </p:nvSpPr>
        <p:spPr>
          <a:xfrm>
            <a:off x="4114800" y="4549140"/>
            <a:ext cx="739140" cy="1353185"/>
          </a:xfrm>
          <a:prstGeom prst="rect">
            <a:avLst/>
          </a:prstGeom>
          <a:noFill/>
        </p:spPr>
        <p:txBody>
          <a:bodyPr wrap="square" rtlCol="0">
            <a:spAutoFit/>
          </a:bodyPr>
          <a:p>
            <a:endParaRPr lang="zh-CN" altLang="en-US"/>
          </a:p>
          <a:p>
            <a:r>
              <a:rPr lang="zh-CN" altLang="en-US" sz="1600" b="1"/>
              <a:t>节点：</a:t>
            </a:r>
            <a:r>
              <a:rPr lang="en-US" altLang="zh-CN" sz="1600" b="1"/>
              <a:t>1005</a:t>
            </a:r>
            <a:endParaRPr lang="en-US" altLang="zh-CN" sz="1600" b="1"/>
          </a:p>
          <a:p>
            <a:r>
              <a:rPr lang="zh-CN" altLang="en-US" sz="1600" b="1"/>
              <a:t>边：</a:t>
            </a:r>
            <a:r>
              <a:rPr lang="en-US" altLang="zh-CN" sz="1600" b="1"/>
              <a:t>25571</a:t>
            </a:r>
            <a:endParaRPr lang="en-US" altLang="zh-CN" sz="1600" b="1"/>
          </a:p>
        </p:txBody>
      </p:sp>
      <p:pic>
        <p:nvPicPr>
          <p:cNvPr id="9" name="图片 8"/>
          <p:cNvPicPr>
            <a:picLocks noChangeAspect="1"/>
          </p:cNvPicPr>
          <p:nvPr/>
        </p:nvPicPr>
        <p:blipFill>
          <a:blip r:embed="rId4"/>
          <a:stretch>
            <a:fillRect/>
          </a:stretch>
        </p:blipFill>
        <p:spPr>
          <a:xfrm>
            <a:off x="513080" y="3853180"/>
            <a:ext cx="3427730" cy="27425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en-US" altLang="zh-CN"/>
          </a:p>
        </p:txBody>
      </p:sp>
      <p:pic>
        <p:nvPicPr>
          <p:cNvPr id="2" name="图片 1"/>
          <p:cNvPicPr>
            <a:picLocks noChangeAspect="1"/>
          </p:cNvPicPr>
          <p:nvPr/>
        </p:nvPicPr>
        <p:blipFill>
          <a:blip r:embed="rId3"/>
          <a:stretch>
            <a:fillRect/>
          </a:stretch>
        </p:blipFill>
        <p:spPr>
          <a:xfrm>
            <a:off x="748030" y="1019810"/>
            <a:ext cx="3788410" cy="2877185"/>
          </a:xfrm>
          <a:prstGeom prst="rect">
            <a:avLst/>
          </a:prstGeom>
        </p:spPr>
      </p:pic>
      <p:sp>
        <p:nvSpPr>
          <p:cNvPr id="10" name="文本框 9"/>
          <p:cNvSpPr txBox="1"/>
          <p:nvPr/>
        </p:nvSpPr>
        <p:spPr>
          <a:xfrm>
            <a:off x="5029200" y="1533525"/>
            <a:ext cx="2751455" cy="1198880"/>
          </a:xfrm>
          <a:prstGeom prst="rect">
            <a:avLst/>
          </a:prstGeom>
          <a:noFill/>
        </p:spPr>
        <p:txBody>
          <a:bodyPr wrap="square" rtlCol="0">
            <a:spAutoFit/>
          </a:bodyPr>
          <a:p>
            <a:r>
              <a:rPr lang="zh-CN" altLang="en-US"/>
              <a:t>第三个数据集</a:t>
            </a:r>
            <a:endParaRPr lang="zh-CN" altLang="en-US"/>
          </a:p>
          <a:p>
            <a:r>
              <a:rPr lang="zh-CN" altLang="en-US"/>
              <a:t>节点：5242</a:t>
            </a:r>
            <a:endParaRPr lang="zh-CN" altLang="en-US"/>
          </a:p>
          <a:p>
            <a:r>
              <a:rPr lang="zh-CN" altLang="en-US"/>
              <a:t>边：</a:t>
            </a:r>
            <a:r>
              <a:rPr lang="en-US" altLang="zh-CN"/>
              <a:t>28980</a:t>
            </a:r>
            <a:endParaRPr lang="zh-CN" altLang="en-US"/>
          </a:p>
          <a:p>
            <a:endParaRPr lang="zh-CN" altLang="en-US"/>
          </a:p>
        </p:txBody>
      </p:sp>
      <p:sp>
        <p:nvSpPr>
          <p:cNvPr id="4" name="文本框 3"/>
          <p:cNvSpPr txBox="1"/>
          <p:nvPr/>
        </p:nvSpPr>
        <p:spPr>
          <a:xfrm>
            <a:off x="5142230" y="4730115"/>
            <a:ext cx="2751455" cy="922020"/>
          </a:xfrm>
          <a:prstGeom prst="rect">
            <a:avLst/>
          </a:prstGeom>
          <a:noFill/>
        </p:spPr>
        <p:txBody>
          <a:bodyPr wrap="square" rtlCol="0">
            <a:spAutoFit/>
          </a:bodyPr>
          <a:p>
            <a:r>
              <a:rPr lang="zh-CN" altLang="en-US"/>
              <a:t>第四</a:t>
            </a:r>
            <a:r>
              <a:rPr lang="zh-CN" altLang="en-US"/>
              <a:t>个数据集</a:t>
            </a:r>
            <a:endParaRPr lang="zh-CN" altLang="en-US"/>
          </a:p>
          <a:p>
            <a:r>
              <a:rPr lang="zh-CN" altLang="en-US"/>
              <a:t>节点：</a:t>
            </a:r>
            <a:r>
              <a:rPr lang="en-US" altLang="zh-CN"/>
              <a:t>36682</a:t>
            </a:r>
            <a:endParaRPr lang="en-US" altLang="zh-CN"/>
          </a:p>
          <a:p>
            <a:r>
              <a:rPr lang="zh-CN" altLang="en-US"/>
              <a:t>边：</a:t>
            </a:r>
            <a:r>
              <a:rPr lang="en-US"/>
              <a:t>88328</a:t>
            </a:r>
            <a:endParaRPr lang="en-US"/>
          </a:p>
        </p:txBody>
      </p:sp>
      <p:pic>
        <p:nvPicPr>
          <p:cNvPr id="6" name="图片 5"/>
          <p:cNvPicPr>
            <a:picLocks noChangeAspect="1"/>
          </p:cNvPicPr>
          <p:nvPr/>
        </p:nvPicPr>
        <p:blipFill>
          <a:blip r:embed="rId4"/>
          <a:stretch>
            <a:fillRect/>
          </a:stretch>
        </p:blipFill>
        <p:spPr>
          <a:xfrm>
            <a:off x="995045" y="4012565"/>
            <a:ext cx="3293745" cy="25603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4025" y="1545590"/>
            <a:ext cx="7623175" cy="1938020"/>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 利用贪心算法判断源数目</a:t>
            </a:r>
            <a:endParaRPr lang="zh-CN" altLang="en-US" sz="2400"/>
          </a:p>
          <a:p>
            <a:pPr marL="342900" indent="-342900">
              <a:buAutoNum type="arabicPeriod"/>
            </a:pPr>
            <a:r>
              <a:rPr lang="en-US" altLang="zh-CN" sz="2400"/>
              <a:t> </a:t>
            </a:r>
            <a:r>
              <a:rPr lang="zh-CN" altLang="en-US" sz="2400"/>
              <a:t>首次使用</a:t>
            </a:r>
            <a:r>
              <a:rPr lang="en-US" altLang="zh-CN" sz="2400"/>
              <a:t>jaya</a:t>
            </a:r>
            <a:r>
              <a:rPr lang="zh-CN" altLang="en-US" sz="2400"/>
              <a:t>进化算法快速定位较好</a:t>
            </a:r>
            <a:r>
              <a:rPr lang="en-US" altLang="zh-CN" sz="2400"/>
              <a:t>u1</a:t>
            </a:r>
            <a:r>
              <a:rPr lang="zh-CN" altLang="en-US" sz="2400"/>
              <a:t>、</a:t>
            </a:r>
            <a:r>
              <a:rPr lang="en-US" altLang="zh-CN" sz="2400"/>
              <a:t>u2</a:t>
            </a:r>
            <a:r>
              <a:rPr lang="zh-CN" altLang="en-US" sz="2400"/>
              <a:t>至</a:t>
            </a:r>
            <a:r>
              <a:rPr lang="en-US" altLang="zh-CN" sz="2400"/>
              <a:t>u*</a:t>
            </a:r>
            <a:r>
              <a:rPr lang="zh-CN" altLang="en-US" sz="2400"/>
              <a:t>源点</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1</a:t>
            </a:r>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14375"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a:t>增大</a:t>
            </a:r>
            <a:r>
              <a:rPr lang="en-US" altLang="zh-CN"/>
              <a:t>h,</a:t>
            </a:r>
            <a:r>
              <a:rPr lang="zh-CN" altLang="en-US"/>
              <a:t>重复</a:t>
            </a:r>
            <a:r>
              <a:rPr lang="en-US" altLang="zh-CN"/>
              <a:t>2</a:t>
            </a:r>
            <a:r>
              <a:rPr lang="zh-CN" altLang="en-US"/>
              <a:t>。取误差率最小的</a:t>
            </a:r>
            <a:r>
              <a:rPr lang="en-US" altLang="zh-CN"/>
              <a:t>[[u1,u2...u*],[h]]</a:t>
            </a:r>
            <a:r>
              <a:rPr lang="zh-CN" altLang="en-US"/>
              <a:t>为结果</a:t>
            </a:r>
            <a:r>
              <a:rPr lang="zh-CN" altLang="en-US"/>
              <a:t>。</a:t>
            </a:r>
            <a:endParaRPr lang="zh-CN" altLang="en-US"/>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92245"/>
            <a:ext cx="6890385" cy="368300"/>
          </a:xfrm>
          <a:prstGeom prst="rect">
            <a:avLst/>
          </a:prstGeom>
          <a:noFill/>
        </p:spPr>
        <p:txBody>
          <a:bodyPr wrap="square" rtlCol="0">
            <a:spAutoFit/>
          </a:bodyPr>
          <a:p>
            <a:r>
              <a:rPr lang="en-US" altLang="zh-CN"/>
              <a:t>1  </a:t>
            </a:r>
            <a:r>
              <a:rPr lang="zh-CN" altLang="en-US" sz="1600"/>
              <a:t>感染社区识别</a:t>
            </a:r>
            <a:endParaRPr lang="zh-CN" altLang="en-US" sz="1600"/>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860425"/>
          </a:xfrm>
          <a:prstGeom prst="rect">
            <a:avLst/>
          </a:prstGeom>
          <a:noFill/>
        </p:spPr>
        <p:txBody>
          <a:bodyPr wrap="square" rtlCol="0">
            <a:spAutoFit/>
          </a:bodyPr>
          <a:p>
            <a:r>
              <a:rPr lang="en-US" altLang="zh-CN" sz="1600"/>
              <a:t> 2 </a:t>
            </a:r>
            <a:r>
              <a:rPr lang="zh-CN" altLang="en-US" sz="1600">
                <a:sym typeface="+mn-ea"/>
              </a:rPr>
              <a:t>使用</a:t>
            </a:r>
            <a:r>
              <a:rPr lang="en-US" altLang="zh-CN" sz="1600">
                <a:sym typeface="+mn-ea"/>
              </a:rPr>
              <a:t>(u,h)</a:t>
            </a:r>
            <a:r>
              <a:rPr lang="zh-CN" altLang="en-US" sz="1600">
                <a:sym typeface="+mn-ea"/>
              </a:rPr>
              <a:t>构成的</a:t>
            </a:r>
            <a:r>
              <a:rPr lang="en-US" altLang="zh-CN" sz="1600">
                <a:sym typeface="+mn-ea"/>
              </a:rPr>
              <a:t>BFS</a:t>
            </a:r>
            <a:r>
              <a:rPr lang="zh-CN" altLang="en-US" sz="1600">
                <a:sym typeface="+mn-ea"/>
              </a:rPr>
              <a:t>树结构</a:t>
            </a:r>
            <a:r>
              <a:rPr lang="en-US" altLang="zh-CN" sz="1600">
                <a:sym typeface="+mn-ea"/>
              </a:rPr>
              <a:t>(</a:t>
            </a:r>
            <a:r>
              <a:rPr lang="zh-CN" altLang="en-US" sz="1600">
                <a:sym typeface="+mn-ea"/>
              </a:rPr>
              <a:t>一或者多个）不断去覆盖每个传播社区，</a:t>
            </a:r>
            <a:endParaRPr lang="zh-CN" altLang="en-US" sz="1600">
              <a:sym typeface="+mn-ea"/>
            </a:endParaRPr>
          </a:p>
          <a:p>
            <a:r>
              <a:rPr lang="zh-CN" altLang="en-US" sz="1600">
                <a:sym typeface="+mn-ea"/>
              </a:rPr>
              <a:t>过程使用</a:t>
            </a:r>
            <a:r>
              <a:rPr lang="en-US" altLang="zh-CN" sz="1600">
                <a:sym typeface="+mn-ea"/>
              </a:rPr>
              <a:t>jaya</a:t>
            </a:r>
            <a:r>
              <a:rPr lang="zh-CN" altLang="en-US" sz="1600">
                <a:sym typeface="+mn-ea"/>
              </a:rPr>
              <a:t>算法优化，计算每次</a:t>
            </a:r>
            <a:r>
              <a:rPr lang="zh-CN" altLang="en-US" sz="1600">
                <a:sym typeface="+mn-ea"/>
              </a:rPr>
              <a:t>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500"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算法流程</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感染</a:t>
            </a:r>
            <a:r>
              <a:rPr dirty="0">
                <a:sym typeface="+mn-ea"/>
              </a:rPr>
              <a:t>社区分区</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9" name="图片 8"/>
          <p:cNvPicPr>
            <a:picLocks noChangeAspect="1"/>
          </p:cNvPicPr>
          <p:nvPr/>
        </p:nvPicPr>
        <p:blipFill>
          <a:blip r:embed="rId3"/>
          <a:stretch>
            <a:fillRect/>
          </a:stretch>
        </p:blipFill>
        <p:spPr>
          <a:xfrm>
            <a:off x="45085" y="1998980"/>
            <a:ext cx="4926965" cy="3493135"/>
          </a:xfrm>
          <a:prstGeom prst="rect">
            <a:avLst/>
          </a:prstGeom>
        </p:spPr>
      </p:pic>
      <p:cxnSp>
        <p:nvCxnSpPr>
          <p:cNvPr id="11" name="直接箭头连接符 10"/>
          <p:cNvCxnSpPr>
            <a:stCxn id="12" idx="1"/>
          </p:cNvCxnSpPr>
          <p:nvPr/>
        </p:nvCxnSpPr>
        <p:spPr>
          <a:xfrm flipH="1" flipV="1">
            <a:off x="5213350" y="4117340"/>
            <a:ext cx="1147445" cy="298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360795" y="3686175"/>
            <a:ext cx="1452880" cy="922020"/>
          </a:xfrm>
          <a:prstGeom prst="rect">
            <a:avLst/>
          </a:prstGeom>
          <a:noFill/>
        </p:spPr>
        <p:txBody>
          <a:bodyPr wrap="square" rtlCol="0">
            <a:spAutoFit/>
          </a:bodyPr>
          <a:p>
            <a:endParaRPr lang="zh-CN" altLang="en-US"/>
          </a:p>
          <a:p>
            <a:r>
              <a:rPr lang="zh-CN" altLang="en-US"/>
              <a:t>完成感染社区分区</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k-cover</a:t>
            </a:r>
            <a:r>
              <a:rPr dirty="0">
                <a:sym typeface="+mn-ea"/>
              </a:rPr>
              <a:t>方法</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289560" y="1360805"/>
            <a:ext cx="5455920" cy="4545330"/>
          </a:xfrm>
          <a:prstGeom prst="rect">
            <a:avLst/>
          </a:prstGeom>
        </p:spPr>
      </p:pic>
      <p:sp>
        <p:nvSpPr>
          <p:cNvPr id="6" name="文本框 5"/>
          <p:cNvSpPr txBox="1"/>
          <p:nvPr/>
        </p:nvSpPr>
        <p:spPr>
          <a:xfrm>
            <a:off x="5866130" y="4269740"/>
            <a:ext cx="2977515" cy="953135"/>
          </a:xfrm>
          <a:prstGeom prst="rect">
            <a:avLst/>
          </a:prstGeom>
          <a:noFill/>
        </p:spPr>
        <p:txBody>
          <a:bodyPr wrap="square" rtlCol="0">
            <a:spAutoFit/>
          </a:bodyPr>
          <a:p>
            <a:r>
              <a:rPr lang="zh-CN" altLang="en-US"/>
              <a:t>利用</a:t>
            </a:r>
            <a:r>
              <a:rPr lang="en-US" altLang="zh-CN"/>
              <a:t>Jaya</a:t>
            </a:r>
            <a:r>
              <a:rPr lang="zh-CN" altLang="en-US"/>
              <a:t>算法进行迭代。</a:t>
            </a:r>
            <a:endParaRPr lang="zh-CN" altLang="en-US"/>
          </a:p>
          <a:p>
            <a:r>
              <a:rPr lang="zh-CN" altLang="en-US"/>
              <a:t>种群个体为</a:t>
            </a:r>
            <a:r>
              <a:rPr lang="en-US" altLang="zh-CN" sz="2000" b="1"/>
              <a:t>[[u1...u*],h]]</a:t>
            </a:r>
            <a:r>
              <a:rPr lang="zh-CN" altLang="en-US"/>
              <a:t>格式</a:t>
            </a:r>
            <a:endParaRPr lang="zh-CN" altLang="en-US"/>
          </a:p>
        </p:txBody>
      </p:sp>
      <p:sp>
        <p:nvSpPr>
          <p:cNvPr id="10" name="文本框 9"/>
          <p:cNvSpPr txBox="1"/>
          <p:nvPr/>
        </p:nvSpPr>
        <p:spPr>
          <a:xfrm>
            <a:off x="5824220" y="1682750"/>
            <a:ext cx="2767965" cy="368300"/>
          </a:xfrm>
          <a:prstGeom prst="rect">
            <a:avLst/>
          </a:prstGeom>
          <a:noFill/>
        </p:spPr>
        <p:txBody>
          <a:bodyPr wrap="square" rtlCol="0">
            <a:spAutoFit/>
          </a:bodyPr>
          <a:p>
            <a:r>
              <a:rPr lang="zh-CN" altLang="en-US"/>
              <a:t>预先知道源点</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698</Words>
  <Application>WPS 演示</Application>
  <PresentationFormat>全屏显示(4:3)</PresentationFormat>
  <Paragraphs>142</Paragraphs>
  <Slides>14</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7</vt:i4>
      </vt:variant>
      <vt:variant>
        <vt:lpstr>幻灯片标题</vt:lpstr>
      </vt:variant>
      <vt:variant>
        <vt:i4>14</vt:i4>
      </vt:variant>
    </vt:vector>
  </HeadingPairs>
  <TitlesOfParts>
    <vt:vector size="29" baseType="lpstr">
      <vt:lpstr>Arial</vt:lpstr>
      <vt:lpstr>宋体</vt:lpstr>
      <vt:lpstr>Wingdings</vt:lpstr>
      <vt:lpstr>微软雅黑</vt:lpstr>
      <vt:lpstr>Calibri</vt:lpstr>
      <vt:lpstr>Arial Unicode MS</vt:lpstr>
      <vt:lpstr>Office 主题</vt:lpstr>
      <vt:lpstr>自定义设计方案</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540</cp:revision>
  <dcterms:created xsi:type="dcterms:W3CDTF">2016-04-12T12:45:00Z</dcterms:created>
  <dcterms:modified xsi:type="dcterms:W3CDTF">2019-07-05T12:44:25Z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