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6"/>
  </p:notesMasterIdLst>
  <p:handoutMasterIdLst>
    <p:handoutMasterId r:id="rId17"/>
  </p:handoutMasterIdLst>
  <p:sldIdLst>
    <p:sldId id="256" r:id="rId4"/>
    <p:sldId id="401" r:id="rId5"/>
    <p:sldId id="269" r:id="rId7"/>
    <p:sldId id="392" r:id="rId8"/>
    <p:sldId id="273" r:id="rId9"/>
    <p:sldId id="334" r:id="rId10"/>
    <p:sldId id="439" r:id="rId11"/>
    <p:sldId id="434" r:id="rId12"/>
    <p:sldId id="437" r:id="rId13"/>
    <p:sldId id="438" r:id="rId14"/>
    <p:sldId id="427" r:id="rId15"/>
    <p:sldId id="41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药品不良事件(ADE):  是指药物治疗过程中所发生的任何不幸的医疗卫生事件。</a:t>
            </a:r>
            <a:endParaRPr lang="zh-CN" altLang="en-US"/>
          </a:p>
          <a:p>
            <a:r>
              <a:rPr lang="zh-CN" altLang="en-US"/>
              <a:t>本工作是知识图谱在ADE方面的应用。</a:t>
            </a:r>
            <a:endParaRPr lang="zh-CN" altLang="en-US"/>
          </a:p>
          <a:p>
            <a:r>
              <a:rPr lang="zh-CN" altLang="en-US"/>
              <a:t>鉴定药物使用与生物医学文献不良事件之间的联系可以为药物安全性监测做出很大贡献。 这种鉴定不仅可以帮助药物安全监测，而且可以纠正事件之间的已知依赖关系，从而采取相应的干预措施。</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3.v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6.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6.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6.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谣言单、多源定位的统一</a:t>
            </a:r>
            <a:r>
              <a:rPr lang="zh-CN" altLang="en-US" sz="2800" b="1" dirty="0">
                <a:solidFill>
                  <a:srgbClr val="3592BE"/>
                </a:solidFill>
                <a:latin typeface="+mj-ea"/>
                <a:ea typeface="+mj-ea"/>
              </a:rPr>
              <a:t>框架</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a:t>
            </a:r>
            <a:r>
              <a:rPr dirty="0">
                <a:sym typeface="+mn-ea"/>
              </a:rPr>
              <a:t>贪心求源点个数</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4" name="图片 3"/>
          <p:cNvPicPr>
            <a:picLocks noChangeAspect="1"/>
          </p:cNvPicPr>
          <p:nvPr/>
        </p:nvPicPr>
        <p:blipFill>
          <a:blip r:embed="rId3"/>
          <a:stretch>
            <a:fillRect/>
          </a:stretch>
        </p:blipFill>
        <p:spPr>
          <a:xfrm>
            <a:off x="454025" y="1630680"/>
            <a:ext cx="5156200" cy="4799965"/>
          </a:xfrm>
          <a:prstGeom prst="rect">
            <a:avLst/>
          </a:prstGeom>
        </p:spPr>
      </p:pic>
      <p:sp>
        <p:nvSpPr>
          <p:cNvPr id="6" name="文本框 5"/>
          <p:cNvSpPr txBox="1"/>
          <p:nvPr/>
        </p:nvSpPr>
        <p:spPr>
          <a:xfrm>
            <a:off x="6394450" y="3073400"/>
            <a:ext cx="2559685" cy="1476375"/>
          </a:xfrm>
          <a:prstGeom prst="rect">
            <a:avLst/>
          </a:prstGeom>
          <a:noFill/>
        </p:spPr>
        <p:txBody>
          <a:bodyPr wrap="square" rtlCol="0">
            <a:spAutoFit/>
          </a:bodyPr>
          <a:p>
            <a:r>
              <a:rPr lang="zh-CN" altLang="en-US"/>
              <a:t>利用每次的覆盖误差率，</a:t>
            </a:r>
            <a:r>
              <a:rPr lang="en-US" altLang="zh-CN"/>
              <a:t>l</a:t>
            </a:r>
            <a:r>
              <a:rPr lang="zh-CN" altLang="en-US"/>
              <a:t>两次</a:t>
            </a:r>
            <a:r>
              <a:rPr lang="zh-CN" altLang="en-US"/>
              <a:t>差值</a:t>
            </a:r>
            <a:r>
              <a:rPr lang="zh-CN" altLang="en-US"/>
              <a:t>小于某个值。即停止。</a:t>
            </a:r>
            <a:endParaRPr lang="zh-CN" altLang="en-US"/>
          </a:p>
          <a:p>
            <a:endParaRPr lang="zh-CN" altLang="en-US"/>
          </a:p>
          <a:p>
            <a:r>
              <a:rPr lang="en-US" altLang="zh-CN"/>
              <a:t>tips</a:t>
            </a:r>
            <a:r>
              <a:rPr lang="zh-CN" altLang="en-US"/>
              <a:t>：</a:t>
            </a:r>
            <a:endParaRPr lang="zh-CN" altLang="en-US"/>
          </a:p>
        </p:txBody>
      </p:sp>
      <p:cxnSp>
        <p:nvCxnSpPr>
          <p:cNvPr id="10" name="直接箭头连接符 9"/>
          <p:cNvCxnSpPr/>
          <p:nvPr/>
        </p:nvCxnSpPr>
        <p:spPr>
          <a:xfrm flipH="1">
            <a:off x="3185160" y="3644265"/>
            <a:ext cx="3143250" cy="11823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645160"/>
          </a:xfrm>
          <a:prstGeom prst="rect">
            <a:avLst/>
          </a:prstGeom>
          <a:noFill/>
        </p:spPr>
        <p:txBody>
          <a:bodyPr wrap="square" rtlCol="0">
            <a:spAutoFit/>
          </a:bodyPr>
          <a:p>
            <a:r>
              <a:rPr lang="en-US" altLang="zh-CN"/>
              <a:t>   </a:t>
            </a:r>
            <a:r>
              <a:rPr lang="zh-CN" altLang="en-US"/>
              <a:t>同一数据集上的实验，我们的效果优于它</a:t>
            </a:r>
            <a:r>
              <a:rPr lang="zh-CN" altLang="en-US"/>
              <a:t>们</a:t>
            </a:r>
            <a:endParaRPr lang="zh-CN" altLang="en-US"/>
          </a:p>
        </p:txBody>
      </p:sp>
      <p:pic>
        <p:nvPicPr>
          <p:cNvPr id="2" name="图片 1"/>
          <p:cNvPicPr>
            <a:picLocks noChangeAspect="1"/>
          </p:cNvPicPr>
          <p:nvPr/>
        </p:nvPicPr>
        <p:blipFill>
          <a:blip r:embed="rId3"/>
          <a:stretch>
            <a:fillRect/>
          </a:stretch>
        </p:blipFill>
        <p:spPr>
          <a:xfrm>
            <a:off x="685800" y="3835400"/>
            <a:ext cx="3402965" cy="2574290"/>
          </a:xfrm>
          <a:prstGeom prst="rect">
            <a:avLst/>
          </a:prstGeom>
        </p:spPr>
      </p:pic>
      <p:pic>
        <p:nvPicPr>
          <p:cNvPr id="4" name="图片 3"/>
          <p:cNvPicPr>
            <a:picLocks noChangeAspect="1"/>
          </p:cNvPicPr>
          <p:nvPr/>
        </p:nvPicPr>
        <p:blipFill>
          <a:blip r:embed="rId4"/>
          <a:stretch>
            <a:fillRect/>
          </a:stretch>
        </p:blipFill>
        <p:spPr>
          <a:xfrm>
            <a:off x="685800" y="1050925"/>
            <a:ext cx="3805555" cy="2967355"/>
          </a:xfrm>
          <a:prstGeom prst="rect">
            <a:avLst/>
          </a:prstGeom>
        </p:spPr>
      </p:pic>
      <p:sp>
        <p:nvSpPr>
          <p:cNvPr id="6" name="文本框 5"/>
          <p:cNvSpPr txBox="1"/>
          <p:nvPr/>
        </p:nvSpPr>
        <p:spPr>
          <a:xfrm>
            <a:off x="5295265" y="4471035"/>
            <a:ext cx="3075940" cy="645160"/>
          </a:xfrm>
          <a:prstGeom prst="rect">
            <a:avLst/>
          </a:prstGeom>
          <a:noFill/>
        </p:spPr>
        <p:txBody>
          <a:bodyPr wrap="square" rtlCol="0">
            <a:spAutoFit/>
          </a:bodyPr>
          <a:p>
            <a:r>
              <a:rPr lang="en-US" altLang="zh-CN"/>
              <a:t>our-method</a:t>
            </a:r>
            <a:r>
              <a:rPr lang="zh-CN" altLang="en-US"/>
              <a:t>第二个数据集实验效果</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zh-CN" altLang="en-US" dirty="0"/>
              <a:t>贡献点</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54025" y="1545590"/>
            <a:ext cx="7623175" cy="1938020"/>
          </a:xfrm>
          <a:prstGeom prst="rect">
            <a:avLst/>
          </a:prstGeom>
          <a:noFill/>
        </p:spPr>
        <p:txBody>
          <a:bodyPr wrap="square" rtlCol="0">
            <a:spAutoFit/>
          </a:bodyPr>
          <a:p>
            <a:pPr marL="342900" indent="-342900">
              <a:buAutoNum type="arabicPeriod"/>
            </a:pPr>
            <a:r>
              <a:rPr lang="en-US" altLang="zh-CN" sz="2400"/>
              <a:t>  </a:t>
            </a:r>
            <a:r>
              <a:rPr lang="zh-CN" altLang="en-US" sz="2400"/>
              <a:t>提出统一框架，来对一个网络谣言</a:t>
            </a:r>
            <a:r>
              <a:rPr lang="zh-CN" altLang="en-US" sz="2400"/>
              <a:t>源定位。</a:t>
            </a:r>
            <a:endParaRPr lang="zh-CN" altLang="en-US" sz="2400"/>
          </a:p>
          <a:p>
            <a:pPr marL="342900" indent="-342900">
              <a:buAutoNum type="arabicPeriod"/>
            </a:pPr>
            <a:r>
              <a:rPr lang="zh-CN" altLang="en-US" sz="2400"/>
              <a:t> 对感染区域重合的多源感染区域分区，第一次提出</a:t>
            </a:r>
            <a:r>
              <a:rPr lang="zh-CN" altLang="en-US" sz="2400">
                <a:sym typeface="+mn-ea"/>
              </a:rPr>
              <a:t>分 区</a:t>
            </a:r>
            <a:r>
              <a:rPr lang="zh-CN" altLang="en-US" sz="2400"/>
              <a:t>评价函数，拟合多源中的单源传播区域</a:t>
            </a:r>
            <a:endParaRPr lang="zh-CN" altLang="en-US" sz="2400"/>
          </a:p>
          <a:p>
            <a:pPr marL="342900" indent="-342900">
              <a:buAutoNum type="arabicPeriod"/>
            </a:pPr>
            <a:r>
              <a:rPr lang="zh-CN" altLang="en-US" sz="2400"/>
              <a:t> 利用贪心算法判断源数目</a:t>
            </a:r>
            <a:endParaRPr lang="zh-CN" altLang="en-US" sz="2400"/>
          </a:p>
          <a:p>
            <a:pPr marL="342900" indent="-342900">
              <a:buAutoNum type="arabicPeriod"/>
            </a:pPr>
            <a:r>
              <a:rPr lang="en-US" altLang="zh-CN" sz="2400"/>
              <a:t> </a:t>
            </a:r>
            <a:r>
              <a:rPr lang="zh-CN" altLang="en-US" sz="2400"/>
              <a:t>首次使用</a:t>
            </a:r>
            <a:r>
              <a:rPr lang="en-US" altLang="zh-CN" sz="2400"/>
              <a:t>jaya</a:t>
            </a:r>
            <a:r>
              <a:rPr lang="zh-CN" altLang="en-US" sz="2400"/>
              <a:t>进化算法快速定位较好</a:t>
            </a:r>
            <a:r>
              <a:rPr lang="en-US" altLang="zh-CN" sz="2400"/>
              <a:t>u1</a:t>
            </a:r>
            <a:r>
              <a:rPr lang="zh-CN" altLang="en-US" sz="2400"/>
              <a:t>、</a:t>
            </a:r>
            <a:r>
              <a:rPr lang="en-US" altLang="zh-CN" sz="2400"/>
              <a:t>u2</a:t>
            </a:r>
            <a:r>
              <a:rPr lang="zh-CN" altLang="en-US" sz="2400"/>
              <a:t>至</a:t>
            </a:r>
            <a:r>
              <a:rPr lang="en-US" altLang="zh-CN" sz="2400"/>
              <a:t>u*</a:t>
            </a:r>
            <a:r>
              <a:rPr lang="zh-CN" altLang="en-US" sz="2400"/>
              <a:t>源点</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en-US" altLang="zh-CN" dirty="0" smtClean="0"/>
              <a:t>1</a:t>
            </a:r>
            <a:r>
              <a:rPr lang="zh-CN" altLang="en-US" dirty="0" smtClean="0"/>
              <a:t>研究内容</a:t>
            </a:r>
            <a:endParaRPr lang="zh-CN" altLang="en-US" dirty="0" smtClean="0"/>
          </a:p>
        </p:txBody>
      </p:sp>
      <p:sp>
        <p:nvSpPr>
          <p:cNvPr id="2" name="文本框 1"/>
          <p:cNvSpPr txBox="1"/>
          <p:nvPr/>
        </p:nvSpPr>
        <p:spPr>
          <a:xfrm>
            <a:off x="6806565" y="1746250"/>
            <a:ext cx="2107565" cy="645160"/>
          </a:xfrm>
          <a:prstGeom prst="rect">
            <a:avLst/>
          </a:prstGeom>
          <a:noFill/>
        </p:spPr>
        <p:txBody>
          <a:bodyPr wrap="square" rtlCol="0">
            <a:spAutoFit/>
          </a:bodyPr>
          <a:p>
            <a:r>
              <a:rPr lang="zh-CN" altLang="en-US"/>
              <a:t>黄色：被感染节点</a:t>
            </a:r>
            <a:endParaRPr lang="zh-CN" altLang="en-US"/>
          </a:p>
          <a:p>
            <a:r>
              <a:rPr lang="zh-CN" altLang="en-US"/>
              <a:t>紫色：源点</a:t>
            </a:r>
            <a:endParaRPr lang="zh-CN" altLang="en-US"/>
          </a:p>
        </p:txBody>
      </p:sp>
      <p:sp>
        <p:nvSpPr>
          <p:cNvPr id="7" name="文本框 6"/>
          <p:cNvSpPr txBox="1"/>
          <p:nvPr/>
        </p:nvSpPr>
        <p:spPr>
          <a:xfrm>
            <a:off x="289560" y="4424680"/>
            <a:ext cx="8244205" cy="922020"/>
          </a:xfrm>
          <a:prstGeom prst="rect">
            <a:avLst/>
          </a:prstGeom>
          <a:noFill/>
        </p:spPr>
        <p:txBody>
          <a:bodyPr wrap="square" rtlCol="0">
            <a:spAutoFit/>
          </a:bodyPr>
          <a:p>
            <a:r>
              <a:rPr lang="zh-CN" altLang="en-US">
                <a:sym typeface="+mn-ea"/>
              </a:rPr>
              <a:t>主要思路：</a:t>
            </a:r>
            <a:endParaRPr lang="zh-CN" altLang="en-US"/>
          </a:p>
          <a:p>
            <a:r>
              <a:rPr lang="en-US" altLang="zh-CN">
                <a:sym typeface="+mn-ea"/>
              </a:rPr>
              <a:t>	1  </a:t>
            </a:r>
            <a:r>
              <a:rPr lang="zh-CN" altLang="en-US">
                <a:sym typeface="+mn-ea"/>
              </a:rPr>
              <a:t>对整个网络进行传播社区分区</a:t>
            </a:r>
            <a:endParaRPr lang="zh-CN" altLang="en-US">
              <a:sym typeface="+mn-ea"/>
            </a:endParaRPr>
          </a:p>
          <a:p>
            <a:r>
              <a:rPr lang="en-US" altLang="zh-CN">
                <a:sym typeface="+mn-ea"/>
              </a:rPr>
              <a:t>	2  </a:t>
            </a:r>
            <a:r>
              <a:rPr lang="zh-CN" altLang="en-US">
                <a:sym typeface="+mn-ea"/>
              </a:rPr>
              <a:t>对每一个传播社区</a:t>
            </a:r>
            <a:r>
              <a:rPr lang="zh-CN" altLang="en-US">
                <a:sym typeface="+mn-ea"/>
              </a:rPr>
              <a:t>，进行单、多源定位（分治法</a:t>
            </a:r>
            <a:r>
              <a:rPr lang="zh-CN" altLang="en-US">
                <a:sym typeface="+mn-ea"/>
              </a:rPr>
              <a:t>）</a:t>
            </a:r>
            <a:endParaRPr lang="zh-CN" altLang="en-US"/>
          </a:p>
        </p:txBody>
      </p:sp>
      <p:pic>
        <p:nvPicPr>
          <p:cNvPr id="8" name="图片 7" descr="多源定位"/>
          <p:cNvPicPr>
            <a:picLocks noChangeAspect="1"/>
          </p:cNvPicPr>
          <p:nvPr/>
        </p:nvPicPr>
        <p:blipFill>
          <a:blip r:embed="rId1"/>
          <a:stretch>
            <a:fillRect/>
          </a:stretch>
        </p:blipFill>
        <p:spPr>
          <a:xfrm>
            <a:off x="289560" y="1321435"/>
            <a:ext cx="6690995" cy="2900045"/>
          </a:xfrm>
          <a:prstGeom prst="rect">
            <a:avLst/>
          </a:prstGeom>
        </p:spPr>
      </p:pic>
      <p:sp>
        <p:nvSpPr>
          <p:cNvPr id="4" name="椭圆 3"/>
          <p:cNvSpPr/>
          <p:nvPr/>
        </p:nvSpPr>
        <p:spPr>
          <a:xfrm>
            <a:off x="3517900" y="1411605"/>
            <a:ext cx="2938145" cy="211836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a:off x="722630" y="1675130"/>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401320" y="3968115"/>
            <a:ext cx="7020560" cy="645160"/>
          </a:xfrm>
          <a:prstGeom prst="rect">
            <a:avLst/>
          </a:prstGeom>
          <a:noFill/>
        </p:spPr>
        <p:txBody>
          <a:bodyPr wrap="square" rtlCol="0">
            <a:spAutoFit/>
          </a:bodyPr>
          <a:p>
            <a:r>
              <a:rPr lang="zh-CN" altLang="en-US"/>
              <a:t>问题定义：我们不知道源点个数，可能有单或者多个源传播。多源传播区域可能重合。需要识别这些源点位置</a:t>
            </a:r>
            <a:endParaRPr lang="zh-CN" altLang="en-US"/>
          </a:p>
        </p:txBody>
      </p:sp>
      <p:sp>
        <p:nvSpPr>
          <p:cNvPr id="9" name="文本框 8"/>
          <p:cNvSpPr txBox="1"/>
          <p:nvPr/>
        </p:nvSpPr>
        <p:spPr>
          <a:xfrm>
            <a:off x="888365" y="1200785"/>
            <a:ext cx="1631315" cy="368300"/>
          </a:xfrm>
          <a:prstGeom prst="rect">
            <a:avLst/>
          </a:prstGeom>
          <a:noFill/>
        </p:spPr>
        <p:txBody>
          <a:bodyPr wrap="square" rtlCol="0">
            <a:spAutoFit/>
          </a:bodyPr>
          <a:p>
            <a:r>
              <a:rPr lang="zh-CN" altLang="en-US"/>
              <a:t>社区</a:t>
            </a:r>
            <a:r>
              <a:rPr lang="en-US" altLang="zh-CN"/>
              <a:t>1</a:t>
            </a:r>
            <a:endParaRPr lang="en-US" altLang="zh-CN"/>
          </a:p>
        </p:txBody>
      </p:sp>
      <p:sp>
        <p:nvSpPr>
          <p:cNvPr id="10" name="文本框 9"/>
          <p:cNvSpPr txBox="1"/>
          <p:nvPr/>
        </p:nvSpPr>
        <p:spPr>
          <a:xfrm>
            <a:off x="3961130" y="1043305"/>
            <a:ext cx="1631315" cy="368300"/>
          </a:xfrm>
          <a:prstGeom prst="rect">
            <a:avLst/>
          </a:prstGeom>
          <a:noFill/>
        </p:spPr>
        <p:txBody>
          <a:bodyPr wrap="square" rtlCol="0">
            <a:spAutoFit/>
          </a:bodyPr>
          <a:p>
            <a:r>
              <a:rPr lang="zh-CN" altLang="en-US"/>
              <a:t>社区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2"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p:bldP spid="5" grpId="1" animBg="1"/>
      <p:bldP spid="4" grpId="1" animBg="1"/>
      <p:bldP spid="7" grpId="1"/>
      <p:bldP spid="6" grpId="1"/>
      <p:bldP spid="6" grpId="2"/>
      <p:bldP spid="9" grpId="0"/>
      <p:bldP spid="10" grpId="0"/>
      <p:bldP spid="9" grpId="1"/>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FOUR</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83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系统算法流程图</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smtClean="0"/>
              <a:t>算法流程图</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pic>
        <p:nvPicPr>
          <p:cNvPr id="4" name="图片 3" descr="算法流程图"/>
          <p:cNvPicPr>
            <a:picLocks noChangeAspect="1"/>
          </p:cNvPicPr>
          <p:nvPr/>
        </p:nvPicPr>
        <p:blipFill>
          <a:blip r:embed="rId1"/>
          <a:stretch>
            <a:fillRect/>
          </a:stretch>
        </p:blipFill>
        <p:spPr>
          <a:xfrm>
            <a:off x="289560" y="996950"/>
            <a:ext cx="7206615" cy="5238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560" y="217805"/>
            <a:ext cx="8594725" cy="583565"/>
          </a:xfrm>
        </p:spPr>
        <p:txBody>
          <a:bodyPr wrap="square"/>
          <a:lstStyle/>
          <a:p>
            <a:r>
              <a:rPr lang="en-US" altLang="zh-CN" dirty="0" smtClean="0"/>
              <a:t>1</a:t>
            </a:r>
            <a:r>
              <a:rPr dirty="0" smtClean="0"/>
              <a:t>源点传播区域</a:t>
            </a:r>
            <a:r>
              <a:rPr dirty="0" smtClean="0"/>
              <a:t>分区</a:t>
            </a:r>
            <a:endParaRPr dirty="0" smtClean="0"/>
          </a:p>
        </p:txBody>
      </p:sp>
      <p:sp>
        <p:nvSpPr>
          <p:cNvPr id="6" name="文本框 5"/>
          <p:cNvSpPr txBox="1"/>
          <p:nvPr/>
        </p:nvSpPr>
        <p:spPr>
          <a:xfrm>
            <a:off x="440690" y="5381625"/>
            <a:ext cx="7838440" cy="398780"/>
          </a:xfrm>
          <a:prstGeom prst="rect">
            <a:avLst/>
          </a:prstGeom>
          <a:noFill/>
        </p:spPr>
        <p:txBody>
          <a:bodyPr wrap="square" rtlCol="0">
            <a:spAutoFit/>
          </a:bodyPr>
          <a:p>
            <a:r>
              <a:rPr lang="en-US" altLang="zh-CN" sz="2000"/>
              <a:t>3  </a:t>
            </a:r>
            <a:r>
              <a:rPr lang="zh-CN" altLang="en-US"/>
              <a:t>增大</a:t>
            </a:r>
            <a:r>
              <a:rPr lang="en-US" altLang="zh-CN"/>
              <a:t>h,</a:t>
            </a:r>
            <a:r>
              <a:rPr lang="zh-CN" altLang="en-US"/>
              <a:t>重复</a:t>
            </a:r>
            <a:r>
              <a:rPr lang="en-US" altLang="zh-CN"/>
              <a:t>2</a:t>
            </a:r>
            <a:r>
              <a:rPr lang="zh-CN" altLang="en-US"/>
              <a:t>。取误差率最小的</a:t>
            </a:r>
            <a:r>
              <a:rPr lang="en-US" altLang="zh-CN"/>
              <a:t>[[u1,u2...u*],[h]]</a:t>
            </a:r>
            <a:r>
              <a:rPr lang="zh-CN" altLang="en-US"/>
              <a:t>为结果</a:t>
            </a:r>
            <a:r>
              <a:rPr lang="zh-CN" altLang="en-US"/>
              <a:t>。</a:t>
            </a:r>
            <a:endParaRPr lang="zh-CN" altLang="en-US"/>
          </a:p>
        </p:txBody>
      </p:sp>
      <p:pic>
        <p:nvPicPr>
          <p:cNvPr id="4" name="图片 3"/>
          <p:cNvPicPr>
            <a:picLocks noChangeAspect="1"/>
          </p:cNvPicPr>
          <p:nvPr/>
        </p:nvPicPr>
        <p:blipFill>
          <a:blip r:embed="rId1"/>
          <a:stretch>
            <a:fillRect/>
          </a:stretch>
        </p:blipFill>
        <p:spPr>
          <a:xfrm>
            <a:off x="3001645" y="4739640"/>
            <a:ext cx="1475740" cy="554355"/>
          </a:xfrm>
          <a:prstGeom prst="rect">
            <a:avLst/>
          </a:prstGeom>
        </p:spPr>
      </p:pic>
      <p:sp>
        <p:nvSpPr>
          <p:cNvPr id="8" name="文本框 7"/>
          <p:cNvSpPr txBox="1"/>
          <p:nvPr/>
        </p:nvSpPr>
        <p:spPr>
          <a:xfrm>
            <a:off x="3302000" y="3244850"/>
            <a:ext cx="2540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302000" y="1475105"/>
            <a:ext cx="4016375" cy="368300"/>
          </a:xfrm>
          <a:prstGeom prst="rect">
            <a:avLst/>
          </a:prstGeom>
          <a:noFill/>
        </p:spPr>
        <p:txBody>
          <a:bodyPr wrap="square" rtlCol="0" anchor="t">
            <a:spAutoFit/>
          </a:bodyPr>
          <a:p>
            <a:r>
              <a:rPr lang="zh-CN" altLang="en-US"/>
              <a:t> </a:t>
            </a:r>
            <a:endParaRPr lang="zh-CN" altLang="en-US"/>
          </a:p>
        </p:txBody>
      </p:sp>
      <p:pic>
        <p:nvPicPr>
          <p:cNvPr id="10" name="图片 9"/>
          <p:cNvPicPr>
            <a:picLocks noChangeAspect="1"/>
          </p:cNvPicPr>
          <p:nvPr/>
        </p:nvPicPr>
        <p:blipFill>
          <a:blip r:embed="rId2"/>
          <a:stretch>
            <a:fillRect/>
          </a:stretch>
        </p:blipFill>
        <p:spPr>
          <a:xfrm>
            <a:off x="513715" y="1183640"/>
            <a:ext cx="6713220" cy="2665095"/>
          </a:xfrm>
          <a:prstGeom prst="rect">
            <a:avLst/>
          </a:prstGeom>
        </p:spPr>
      </p:pic>
      <p:sp>
        <p:nvSpPr>
          <p:cNvPr id="12" name="文本框 11"/>
          <p:cNvSpPr txBox="1"/>
          <p:nvPr/>
        </p:nvSpPr>
        <p:spPr>
          <a:xfrm>
            <a:off x="513715" y="3992245"/>
            <a:ext cx="6890385" cy="368300"/>
          </a:xfrm>
          <a:prstGeom prst="rect">
            <a:avLst/>
          </a:prstGeom>
          <a:noFill/>
        </p:spPr>
        <p:txBody>
          <a:bodyPr wrap="square" rtlCol="0">
            <a:spAutoFit/>
          </a:bodyPr>
          <a:p>
            <a:r>
              <a:rPr lang="en-US" altLang="zh-CN"/>
              <a:t>1  </a:t>
            </a:r>
            <a:r>
              <a:rPr lang="zh-CN" altLang="en-US" sz="1600"/>
              <a:t>感染社区识别</a:t>
            </a:r>
            <a:endParaRPr lang="zh-CN" altLang="en-US" sz="1600"/>
          </a:p>
        </p:txBody>
      </p:sp>
      <p:sp>
        <p:nvSpPr>
          <p:cNvPr id="14" name="椭圆 13"/>
          <p:cNvSpPr/>
          <p:nvPr/>
        </p:nvSpPr>
        <p:spPr>
          <a:xfrm>
            <a:off x="3714750" y="1328420"/>
            <a:ext cx="3512185" cy="2101215"/>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5" name="文本框 14"/>
          <p:cNvSpPr txBox="1"/>
          <p:nvPr/>
        </p:nvSpPr>
        <p:spPr>
          <a:xfrm>
            <a:off x="1002665" y="1054100"/>
            <a:ext cx="1688465" cy="368300"/>
          </a:xfrm>
          <a:prstGeom prst="rect">
            <a:avLst/>
          </a:prstGeom>
          <a:noFill/>
        </p:spPr>
        <p:txBody>
          <a:bodyPr wrap="square" rtlCol="0">
            <a:spAutoFit/>
          </a:bodyPr>
          <a:p>
            <a:r>
              <a:rPr lang="zh-CN" altLang="en-US"/>
              <a:t>社区</a:t>
            </a:r>
            <a:r>
              <a:rPr lang="en-US" altLang="zh-CN"/>
              <a:t>1</a:t>
            </a:r>
            <a:endParaRPr lang="en-US" altLang="zh-CN"/>
          </a:p>
        </p:txBody>
      </p:sp>
      <p:sp>
        <p:nvSpPr>
          <p:cNvPr id="16" name="文本框 15"/>
          <p:cNvSpPr txBox="1"/>
          <p:nvPr/>
        </p:nvSpPr>
        <p:spPr>
          <a:xfrm>
            <a:off x="4404995" y="960120"/>
            <a:ext cx="1688465" cy="368300"/>
          </a:xfrm>
          <a:prstGeom prst="rect">
            <a:avLst/>
          </a:prstGeom>
          <a:noFill/>
        </p:spPr>
        <p:txBody>
          <a:bodyPr wrap="square" rtlCol="0">
            <a:spAutoFit/>
          </a:bodyPr>
          <a:p>
            <a:r>
              <a:rPr lang="zh-CN" altLang="en-US"/>
              <a:t>社区</a:t>
            </a:r>
            <a:r>
              <a:rPr lang="en-US" altLang="zh-CN"/>
              <a:t>2</a:t>
            </a:r>
            <a:endParaRPr lang="en-US" altLang="zh-CN"/>
          </a:p>
        </p:txBody>
      </p:sp>
      <p:sp>
        <p:nvSpPr>
          <p:cNvPr id="17" name="文本框 16"/>
          <p:cNvSpPr txBox="1"/>
          <p:nvPr/>
        </p:nvSpPr>
        <p:spPr>
          <a:xfrm>
            <a:off x="440690" y="4282440"/>
            <a:ext cx="7724140" cy="860425"/>
          </a:xfrm>
          <a:prstGeom prst="rect">
            <a:avLst/>
          </a:prstGeom>
          <a:noFill/>
        </p:spPr>
        <p:txBody>
          <a:bodyPr wrap="square" rtlCol="0">
            <a:spAutoFit/>
          </a:bodyPr>
          <a:p>
            <a:r>
              <a:rPr lang="en-US" altLang="zh-CN" sz="1600"/>
              <a:t> 2 </a:t>
            </a:r>
            <a:r>
              <a:rPr lang="zh-CN" altLang="en-US" sz="1600">
                <a:sym typeface="+mn-ea"/>
              </a:rPr>
              <a:t>使用</a:t>
            </a:r>
            <a:r>
              <a:rPr lang="en-US" altLang="zh-CN" sz="1600">
                <a:sym typeface="+mn-ea"/>
              </a:rPr>
              <a:t>(u,h)</a:t>
            </a:r>
            <a:r>
              <a:rPr lang="zh-CN" altLang="en-US" sz="1600">
                <a:sym typeface="+mn-ea"/>
              </a:rPr>
              <a:t>构成的</a:t>
            </a:r>
            <a:r>
              <a:rPr lang="en-US" altLang="zh-CN" sz="1600">
                <a:sym typeface="+mn-ea"/>
              </a:rPr>
              <a:t>BFS</a:t>
            </a:r>
            <a:r>
              <a:rPr lang="zh-CN" altLang="en-US" sz="1600">
                <a:sym typeface="+mn-ea"/>
              </a:rPr>
              <a:t>树结构</a:t>
            </a:r>
            <a:r>
              <a:rPr lang="en-US" altLang="zh-CN" sz="1600">
                <a:sym typeface="+mn-ea"/>
              </a:rPr>
              <a:t>(</a:t>
            </a:r>
            <a:r>
              <a:rPr lang="zh-CN" altLang="en-US" sz="1600">
                <a:sym typeface="+mn-ea"/>
              </a:rPr>
              <a:t>一或者多个）不断去覆盖每个传播社区，</a:t>
            </a:r>
            <a:endParaRPr lang="zh-CN" altLang="en-US" sz="1600">
              <a:sym typeface="+mn-ea"/>
            </a:endParaRPr>
          </a:p>
          <a:p>
            <a:r>
              <a:rPr lang="zh-CN" altLang="en-US" sz="1600">
                <a:sym typeface="+mn-ea"/>
              </a:rPr>
              <a:t>过程使用</a:t>
            </a:r>
            <a:r>
              <a:rPr lang="en-US" altLang="zh-CN" sz="1600">
                <a:sym typeface="+mn-ea"/>
              </a:rPr>
              <a:t>jaya</a:t>
            </a:r>
            <a:r>
              <a:rPr lang="zh-CN" altLang="en-US" sz="1600">
                <a:sym typeface="+mn-ea"/>
              </a:rPr>
              <a:t>算法优化，计算每次</a:t>
            </a:r>
            <a:r>
              <a:rPr lang="zh-CN" altLang="en-US" sz="1600">
                <a:sym typeface="+mn-ea"/>
              </a:rPr>
              <a:t>覆盖误差率为    </a:t>
            </a:r>
            <a:endParaRPr lang="zh-CN" altLang="en-US"/>
          </a:p>
          <a:p>
            <a:r>
              <a:rPr lang="en-US" altLang="zh-CN"/>
              <a:t> </a:t>
            </a:r>
            <a:endParaRPr lang="en-US" altLang="zh-CN"/>
          </a:p>
        </p:txBody>
      </p:sp>
      <p:sp>
        <p:nvSpPr>
          <p:cNvPr id="18" name="椭圆 17"/>
          <p:cNvSpPr/>
          <p:nvPr/>
        </p:nvSpPr>
        <p:spPr>
          <a:xfrm>
            <a:off x="852805" y="1931035"/>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9" name="椭圆 18"/>
          <p:cNvSpPr/>
          <p:nvPr/>
        </p:nvSpPr>
        <p:spPr>
          <a:xfrm>
            <a:off x="3990340" y="2188210"/>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0" name="椭圆 19"/>
          <p:cNvSpPr/>
          <p:nvPr/>
        </p:nvSpPr>
        <p:spPr>
          <a:xfrm>
            <a:off x="3714750" y="1422400"/>
            <a:ext cx="1842770" cy="15386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4" name="椭圆 23"/>
          <p:cNvSpPr/>
          <p:nvPr/>
        </p:nvSpPr>
        <p:spPr>
          <a:xfrm>
            <a:off x="793115" y="1475105"/>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6" name="椭圆 25"/>
          <p:cNvSpPr/>
          <p:nvPr/>
        </p:nvSpPr>
        <p:spPr>
          <a:xfrm>
            <a:off x="5264785" y="1843405"/>
            <a:ext cx="2053590" cy="168275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8" name="椭圆 27"/>
          <p:cNvSpPr/>
          <p:nvPr/>
        </p:nvSpPr>
        <p:spPr>
          <a:xfrm>
            <a:off x="1081405" y="1422400"/>
            <a:ext cx="1530985" cy="136398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500"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2"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2"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500"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5" grpId="0"/>
      <p:bldP spid="24" grpId="0" bldLvl="0" animBg="1"/>
      <p:bldP spid="12" grpId="0"/>
      <p:bldP spid="14" grpId="1" animBg="1"/>
      <p:bldP spid="16" grpId="1"/>
      <p:bldP spid="15" grpId="1"/>
      <p:bldP spid="24" grpId="1" animBg="1"/>
      <p:bldP spid="12" grpId="1"/>
      <p:bldP spid="17" grpId="0"/>
      <p:bldP spid="17" grpId="1"/>
      <p:bldP spid="20" grpId="0" animBg="1"/>
      <p:bldP spid="26" grpId="0" animBg="1"/>
      <p:bldP spid="28" grpId="0" bldLvl="0" animBg="1"/>
      <p:bldP spid="6" grpId="0"/>
      <p:bldP spid="20" grpId="1" animBg="1"/>
      <p:bldP spid="26" grpId="1" animBg="1"/>
      <p:bldP spid="28" grpId="1" animBg="1"/>
      <p:bldP spid="6" grpId="1"/>
      <p:bldP spid="18" grpId="0" animBg="1"/>
      <p:bldP spid="19" grpId="0" animBg="1"/>
      <p:bldP spid="18" grpId="1" animBg="1"/>
      <p:bldP spid="19" grpId="1" animBg="1"/>
      <p:bldP spid="19" grpId="2" animBg="1"/>
      <p:bldP spid="18"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en-US" altLang="zh-CN" sz="5400" b="1" dirty="0" smtClean="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算法流程</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a:t>
            </a:r>
            <a:r>
              <a:rPr dirty="0">
                <a:sym typeface="+mn-ea"/>
              </a:rPr>
              <a:t>感染</a:t>
            </a:r>
            <a:r>
              <a:rPr dirty="0">
                <a:sym typeface="+mn-ea"/>
              </a:rPr>
              <a:t>社区分区</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9" name="图片 8"/>
          <p:cNvPicPr>
            <a:picLocks noChangeAspect="1"/>
          </p:cNvPicPr>
          <p:nvPr/>
        </p:nvPicPr>
        <p:blipFill>
          <a:blip r:embed="rId3"/>
          <a:stretch>
            <a:fillRect/>
          </a:stretch>
        </p:blipFill>
        <p:spPr>
          <a:xfrm>
            <a:off x="78740" y="1630680"/>
            <a:ext cx="5919470" cy="4196080"/>
          </a:xfrm>
          <a:prstGeom prst="rect">
            <a:avLst/>
          </a:prstGeom>
        </p:spPr>
      </p:pic>
      <p:cxnSp>
        <p:nvCxnSpPr>
          <p:cNvPr id="11" name="直接箭头连接符 10"/>
          <p:cNvCxnSpPr/>
          <p:nvPr/>
        </p:nvCxnSpPr>
        <p:spPr>
          <a:xfrm flipH="1">
            <a:off x="6144260" y="3602355"/>
            <a:ext cx="681355" cy="4032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6811645" y="2948305"/>
            <a:ext cx="1752600" cy="645160"/>
          </a:xfrm>
          <a:prstGeom prst="rect">
            <a:avLst/>
          </a:prstGeom>
          <a:noFill/>
        </p:spPr>
        <p:txBody>
          <a:bodyPr wrap="square" rtlCol="0">
            <a:spAutoFit/>
          </a:bodyPr>
          <a:p>
            <a:r>
              <a:rPr lang="zh-CN" altLang="en-US"/>
              <a:t>完成感染社区分区</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a:sym typeface="+mn-ea"/>
              </a:rPr>
              <a:t>1 k-cover</a:t>
            </a:r>
            <a:r>
              <a:rPr dirty="0">
                <a:sym typeface="+mn-ea"/>
              </a:rPr>
              <a:t>方法</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368300"/>
          </a:xfrm>
          <a:prstGeom prst="rect">
            <a:avLst/>
          </a:prstGeom>
          <a:noFill/>
        </p:spPr>
        <p:txBody>
          <a:bodyPr wrap="square" rtlCol="0">
            <a:spAutoFit/>
          </a:bodyPr>
          <a:p>
            <a:r>
              <a:rPr lang="en-US" altLang="zh-CN"/>
              <a:t>   </a:t>
            </a:r>
            <a:endParaRPr lang="zh-CN" altLang="en-US"/>
          </a:p>
        </p:txBody>
      </p:sp>
      <p:pic>
        <p:nvPicPr>
          <p:cNvPr id="4" name="图片 3"/>
          <p:cNvPicPr>
            <a:picLocks noChangeAspect="1"/>
          </p:cNvPicPr>
          <p:nvPr/>
        </p:nvPicPr>
        <p:blipFill>
          <a:blip r:embed="rId3"/>
          <a:stretch>
            <a:fillRect/>
          </a:stretch>
        </p:blipFill>
        <p:spPr>
          <a:xfrm>
            <a:off x="289560" y="1360805"/>
            <a:ext cx="5455920" cy="4545330"/>
          </a:xfrm>
          <a:prstGeom prst="rect">
            <a:avLst/>
          </a:prstGeom>
        </p:spPr>
      </p:pic>
      <p:sp>
        <p:nvSpPr>
          <p:cNvPr id="6" name="文本框 5"/>
          <p:cNvSpPr txBox="1"/>
          <p:nvPr/>
        </p:nvSpPr>
        <p:spPr>
          <a:xfrm>
            <a:off x="5866130" y="4269740"/>
            <a:ext cx="2977515" cy="953135"/>
          </a:xfrm>
          <a:prstGeom prst="rect">
            <a:avLst/>
          </a:prstGeom>
          <a:noFill/>
        </p:spPr>
        <p:txBody>
          <a:bodyPr wrap="square" rtlCol="0">
            <a:spAutoFit/>
          </a:bodyPr>
          <a:p>
            <a:r>
              <a:rPr lang="zh-CN" altLang="en-US"/>
              <a:t>利用</a:t>
            </a:r>
            <a:r>
              <a:rPr lang="en-US" altLang="zh-CN"/>
              <a:t>Jaya</a:t>
            </a:r>
            <a:r>
              <a:rPr lang="zh-CN" altLang="en-US"/>
              <a:t>算法进行迭代。</a:t>
            </a:r>
            <a:endParaRPr lang="zh-CN" altLang="en-US"/>
          </a:p>
          <a:p>
            <a:r>
              <a:rPr lang="zh-CN" altLang="en-US"/>
              <a:t>种群个体为</a:t>
            </a:r>
            <a:r>
              <a:rPr lang="en-US" altLang="zh-CN" sz="2000" b="1"/>
              <a:t>[[u1...u*],h]]</a:t>
            </a:r>
            <a:r>
              <a:rPr lang="zh-CN" altLang="en-US"/>
              <a:t>格式</a:t>
            </a:r>
            <a:endParaRPr lang="zh-CN" altLang="en-US"/>
          </a:p>
        </p:txBody>
      </p:sp>
      <p:sp>
        <p:nvSpPr>
          <p:cNvPr id="10" name="文本框 9"/>
          <p:cNvSpPr txBox="1"/>
          <p:nvPr/>
        </p:nvSpPr>
        <p:spPr>
          <a:xfrm>
            <a:off x="5824220" y="1682750"/>
            <a:ext cx="2767965" cy="368300"/>
          </a:xfrm>
          <a:prstGeom prst="rect">
            <a:avLst/>
          </a:prstGeom>
          <a:noFill/>
        </p:spPr>
        <p:txBody>
          <a:bodyPr wrap="square" rtlCol="0">
            <a:spAutoFit/>
          </a:bodyPr>
          <a:p>
            <a:r>
              <a:rPr lang="zh-CN" altLang="en-US"/>
              <a:t>预先知道源点</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635</Words>
  <Application>WPS 演示</Application>
  <PresentationFormat>全屏显示(4:3)</PresentationFormat>
  <Paragraphs>114</Paragraphs>
  <Slides>12</Slides>
  <Notes>21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5</vt:i4>
      </vt:variant>
      <vt:variant>
        <vt:lpstr>幻灯片标题</vt:lpstr>
      </vt:variant>
      <vt:variant>
        <vt:i4>12</vt:i4>
      </vt:variant>
    </vt:vector>
  </HeadingPairs>
  <TitlesOfParts>
    <vt:vector size="26" baseType="lpstr">
      <vt:lpstr>Arial</vt:lpstr>
      <vt:lpstr>宋体</vt:lpstr>
      <vt:lpstr>Wingdings</vt:lpstr>
      <vt:lpstr>微软雅黑</vt:lpstr>
      <vt:lpstr>Calibri</vt:lpstr>
      <vt:lpstr>Arial Unicode MS</vt:lpstr>
      <vt:lpstr>Calibri Light</vt:lpstr>
      <vt:lpstr>Office 主题</vt:lpstr>
      <vt:lpstr>自定义设计方案</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516</cp:revision>
  <dcterms:created xsi:type="dcterms:W3CDTF">2016-04-12T12:45:00Z</dcterms:created>
  <dcterms:modified xsi:type="dcterms:W3CDTF">2019-06-29T00:51:24Z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