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7" r:id="rId3"/>
    <p:sldId id="258" r:id="rId4"/>
    <p:sldId id="260" r:id="rId5"/>
    <p:sldId id="269" r:id="rId6"/>
    <p:sldId id="262" r:id="rId7"/>
    <p:sldId id="261" r:id="rId8"/>
    <p:sldId id="265" r:id="rId9"/>
    <p:sldId id="264" r:id="rId10"/>
    <p:sldId id="270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5"/>
    <p:restoredTop sz="66225"/>
  </p:normalViewPr>
  <p:slideViewPr>
    <p:cSldViewPr snapToGrid="0" snapToObjects="1">
      <p:cViewPr varScale="1">
        <p:scale>
          <a:sx n="100" d="100"/>
          <a:sy n="100" d="100"/>
        </p:scale>
        <p:origin x="456" y="-4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74237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78290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3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97428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75061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52695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530328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80555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41316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020774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8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462838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9" name="文本占位符 19"/>
          <p:cNvSpPr>
            <a:spLocks noGrp="1"/>
          </p:cNvSpPr>
          <p:nvPr>
            <p:ph type="body" sz="quarter" idx="16" hasCustomPrompt="1"/>
          </p:nvPr>
        </p:nvSpPr>
        <p:spPr>
          <a:xfrm>
            <a:off x="6875388" y="523599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87" r:id="rId4"/>
    <p:sldLayoutId id="2147483688" r:id="rId5"/>
    <p:sldLayoutId id="2147483684" r:id="rId6"/>
    <p:sldLayoutId id="2147483662" r:id="rId7"/>
    <p:sldLayoutId id="214748368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Income, Welfare</a:t>
            </a:r>
          </a:p>
          <a:p>
            <a:r>
              <a:rPr kumimoji="1" lang="en-US" altLang="zh-CN" dirty="0"/>
              <a:t>And Fertility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Siyi Guo 737008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7820319" cy="921556"/>
          </a:xfrm>
        </p:spPr>
        <p:txBody>
          <a:bodyPr/>
          <a:lstStyle/>
          <a:p>
            <a:r>
              <a:rPr kumimoji="1" lang="en-US" altLang="zh-CN" sz="4400" dirty="0"/>
              <a:t>Challenge and Improvement</a:t>
            </a:r>
            <a:endParaRPr kumimoji="1" lang="zh-CN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435160" y="1896705"/>
            <a:ext cx="7131169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Multi-Dimension Data</a:t>
            </a:r>
          </a:p>
          <a:p>
            <a:pPr indent="-3429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SA2 to LGA</a:t>
            </a:r>
          </a:p>
          <a:p>
            <a:pPr lvl="2" indent="-3429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String Matching</a:t>
            </a:r>
          </a:p>
          <a:p>
            <a:pPr lvl="2" indent="-3429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Similarity Measurement instead of Manually</a:t>
            </a:r>
          </a:p>
          <a:p>
            <a:pPr lvl="2" indent="-3429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Using Web Scraper : </a:t>
            </a:r>
            <a:r>
              <a:rPr lang="en-US" altLang="zh-CN" sz="2400" dirty="0" err="1"/>
              <a:t>Phantomjs</a:t>
            </a:r>
            <a:r>
              <a:rPr lang="en-US" altLang="zh-CN" sz="2400" dirty="0"/>
              <a:t> + Selenium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433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76346" y="3546358"/>
            <a:ext cx="3427474" cy="732453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589917" y="2701839"/>
            <a:ext cx="4175050" cy="472681"/>
          </a:xfrm>
        </p:spPr>
        <p:txBody>
          <a:bodyPr/>
          <a:lstStyle/>
          <a:p>
            <a:r>
              <a:rPr kumimoji="1" lang="en-US" altLang="zh-CN" sz="2800" b="1" dirty="0"/>
              <a:t>01</a:t>
            </a:r>
            <a:r>
              <a:rPr kumimoji="1" lang="zh-CN" altLang="en-US" sz="2800" dirty="0"/>
              <a:t>   </a:t>
            </a:r>
            <a:r>
              <a:rPr kumimoji="1" lang="en-US" altLang="zh-CN" sz="2800" dirty="0"/>
              <a:t>Research Question</a:t>
            </a:r>
            <a:endParaRPr kumimoji="1"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589917" y="3478175"/>
            <a:ext cx="6602083" cy="337452"/>
          </a:xfrm>
        </p:spPr>
        <p:txBody>
          <a:bodyPr/>
          <a:lstStyle/>
          <a:p>
            <a:r>
              <a:rPr kumimoji="1" lang="en-US" altLang="zh-CN" sz="2800" b="1" dirty="0"/>
              <a:t>02</a:t>
            </a:r>
            <a:r>
              <a:rPr kumimoji="1" lang="zh-CN" altLang="en-US" sz="2800" dirty="0"/>
              <a:t>   </a:t>
            </a:r>
            <a:r>
              <a:rPr kumimoji="1" lang="en-US" altLang="zh-CN" sz="2800" dirty="0"/>
              <a:t>Dataset and Wrangling Methods</a:t>
            </a:r>
            <a:endParaRPr kumimoji="1" lang="zh-CN" altLang="en-US" sz="2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589917" y="4254510"/>
            <a:ext cx="4423501" cy="337452"/>
          </a:xfrm>
        </p:spPr>
        <p:txBody>
          <a:bodyPr/>
          <a:lstStyle/>
          <a:p>
            <a:r>
              <a:rPr kumimoji="1" lang="en-US" altLang="zh-CN" sz="2800" b="1" dirty="0"/>
              <a:t>03</a:t>
            </a:r>
            <a:r>
              <a:rPr kumimoji="1" lang="zh-CN" altLang="en-US" sz="2800" dirty="0"/>
              <a:t>   </a:t>
            </a:r>
            <a:r>
              <a:rPr kumimoji="1" lang="en-US" altLang="zh-CN" sz="2800" dirty="0"/>
              <a:t>Result Presentation</a:t>
            </a:r>
            <a:endParaRPr kumimoji="1" lang="zh-CN" altLang="en-US" sz="2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5589917" y="5030845"/>
            <a:ext cx="5132717" cy="337452"/>
          </a:xfrm>
        </p:spPr>
        <p:txBody>
          <a:bodyPr/>
          <a:lstStyle/>
          <a:p>
            <a:r>
              <a:rPr kumimoji="1" lang="en-US" altLang="zh-CN" sz="2800" b="1" dirty="0"/>
              <a:t>04</a:t>
            </a:r>
            <a:r>
              <a:rPr kumimoji="1" lang="zh-CN" altLang="en-US" sz="2800" dirty="0"/>
              <a:t>   </a:t>
            </a:r>
            <a:r>
              <a:rPr kumimoji="1" lang="en-US" altLang="zh-CN" sz="2800" dirty="0"/>
              <a:t>Challenge and Discussion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59" y="608897"/>
            <a:ext cx="5111625" cy="714522"/>
          </a:xfrm>
        </p:spPr>
        <p:txBody>
          <a:bodyPr/>
          <a:lstStyle/>
          <a:p>
            <a:r>
              <a:rPr kumimoji="1" lang="en-US" altLang="zh-CN" sz="4400" dirty="0"/>
              <a:t>Research Question:</a:t>
            </a:r>
            <a:endParaRPr kumimoji="1" lang="zh-CN" altLang="en-US" sz="4400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1593697" y="2067800"/>
            <a:ext cx="9292838" cy="67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relationship between Income and Fertility?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marL="0" indent="0">
              <a:lnSpc>
                <a:spcPct val="130000"/>
              </a:lnSpc>
              <a:buNone/>
            </a:pP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2197545" y="4008915"/>
            <a:ext cx="8085141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Government welfare system being exploited?</a:t>
            </a:r>
          </a:p>
        </p:txBody>
      </p: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48897" y="571914"/>
            <a:ext cx="5862122" cy="671390"/>
          </a:xfrm>
        </p:spPr>
        <p:txBody>
          <a:bodyPr/>
          <a:lstStyle/>
          <a:p>
            <a:r>
              <a:rPr kumimoji="1" lang="en-US" altLang="zh-CN" sz="4400" dirty="0"/>
              <a:t>Why Worth Tracking?</a:t>
            </a:r>
            <a:endParaRPr kumimoji="1" lang="zh-CN" altLang="en-US" sz="4400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3872128" y="2439203"/>
            <a:ext cx="4735973" cy="8667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Fertility is important</a:t>
            </a:r>
            <a:endParaRPr kumimoji="1"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4110444" y="3914021"/>
            <a:ext cx="4259342" cy="9857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Population quality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1593697" y="4687527"/>
            <a:ext cx="9292838" cy="6579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3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2886010" cy="878424"/>
          </a:xfrm>
        </p:spPr>
        <p:txBody>
          <a:bodyPr/>
          <a:lstStyle/>
          <a:p>
            <a:r>
              <a:rPr kumimoji="1" lang="en-US" altLang="zh-CN" sz="4400" dirty="0"/>
              <a:t>Dataset</a:t>
            </a:r>
            <a:endParaRPr kumimoji="1" lang="zh-CN" altLang="en-US" sz="44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8200" y="1308039"/>
            <a:ext cx="10515600" cy="44716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SA2 Income Support from AURIN</a:t>
            </a:r>
          </a:p>
          <a:p>
            <a:pPr lvl="1"/>
            <a:r>
              <a:rPr lang="en-US" altLang="zh-CN" dirty="0"/>
              <a:t>At suburban level</a:t>
            </a:r>
          </a:p>
          <a:p>
            <a:pPr lvl="1"/>
            <a:r>
              <a:rPr lang="en-US" altLang="zh-CN" dirty="0"/>
              <a:t>A dataset including number of people that claims government support </a:t>
            </a:r>
          </a:p>
          <a:p>
            <a:pPr lvl="1"/>
            <a:r>
              <a:rPr lang="en-US" altLang="zh-CN" dirty="0"/>
              <a:t>Data include children support, unemployment support, </a:t>
            </a:r>
            <a:r>
              <a:rPr lang="en-US" altLang="zh-CN" dirty="0" err="1"/>
              <a:t>etc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LGA Basic Community Profile from ABS</a:t>
            </a:r>
          </a:p>
          <a:p>
            <a:pPr lvl="1"/>
            <a:r>
              <a:rPr lang="en-US" altLang="zh-CN" dirty="0"/>
              <a:t>At Local Government area level </a:t>
            </a:r>
          </a:p>
          <a:p>
            <a:pPr lvl="1"/>
            <a:r>
              <a:rPr lang="en-US" altLang="zh-CN" dirty="0"/>
              <a:t>A dataset that contains information which collected in 2011 census</a:t>
            </a:r>
          </a:p>
          <a:p>
            <a:pPr lvl="1"/>
            <a:r>
              <a:rPr lang="en-US" altLang="zh-CN" dirty="0"/>
              <a:t>B24: Number of Children ever born </a:t>
            </a:r>
          </a:p>
          <a:p>
            <a:pPr lvl="1"/>
            <a:r>
              <a:rPr lang="en-US" altLang="zh-CN" dirty="0"/>
              <a:t>B17b: Income level by age.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5691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59" y="251636"/>
            <a:ext cx="4647821" cy="887292"/>
          </a:xfrm>
        </p:spPr>
        <p:txBody>
          <a:bodyPr/>
          <a:lstStyle/>
          <a:p>
            <a:r>
              <a:rPr kumimoji="1" lang="en-US" altLang="zh-CN" sz="4400" dirty="0"/>
              <a:t>Data Wrangling</a:t>
            </a:r>
            <a:endParaRPr kumimoji="1"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65366" y="1525432"/>
            <a:ext cx="5187405" cy="1217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lvl="1" defTabSz="914400">
              <a:lnSpc>
                <a:spcPct val="90000"/>
              </a:lnSpc>
              <a:spcBef>
                <a:spcPts val="500"/>
              </a:spcBef>
            </a:pPr>
            <a:r>
              <a:rPr lang="en-US" altLang="zh-CN" sz="2400" dirty="0"/>
              <a:t>SA2 Income Support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Replace Missing Value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Integrate data from SA2 to LGA</a:t>
            </a:r>
          </a:p>
        </p:txBody>
      </p:sp>
      <p:sp>
        <p:nvSpPr>
          <p:cNvPr id="4" name="矩形 3"/>
          <p:cNvSpPr/>
          <p:nvPr/>
        </p:nvSpPr>
        <p:spPr>
          <a:xfrm>
            <a:off x="165366" y="3812154"/>
            <a:ext cx="5610046" cy="821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defTabSz="914400">
              <a:lnSpc>
                <a:spcPct val="90000"/>
              </a:lnSpc>
              <a:spcBef>
                <a:spcPts val="500"/>
              </a:spcBef>
            </a:pPr>
            <a:r>
              <a:rPr lang="en-US" altLang="zh-CN" sz="2400" dirty="0"/>
              <a:t>Basic Community Profile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27 Data Set -&gt; one </a:t>
            </a:r>
            <a:r>
              <a:rPr lang="en-US" altLang="zh-CN" sz="2400" dirty="0" err="1"/>
              <a:t>Dataframe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394" y="1138928"/>
            <a:ext cx="4665889" cy="53996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b="11497"/>
          <a:stretch/>
        </p:blipFill>
        <p:spPr>
          <a:xfrm>
            <a:off x="6203394" y="1138928"/>
            <a:ext cx="4665889" cy="53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59" y="251635"/>
            <a:ext cx="6776523" cy="946539"/>
          </a:xfrm>
        </p:spPr>
        <p:txBody>
          <a:bodyPr/>
          <a:lstStyle/>
          <a:p>
            <a:r>
              <a:rPr kumimoji="1" lang="en-US" altLang="zh-CN" sz="4400" dirty="0"/>
              <a:t>Result</a:t>
            </a:r>
            <a:endParaRPr kumimoji="1" lang="zh-CN" altLang="en-US" sz="4400" dirty="0"/>
          </a:p>
        </p:txBody>
      </p:sp>
      <p:sp>
        <p:nvSpPr>
          <p:cNvPr id="23" name="文本占位符 3"/>
          <p:cNvSpPr txBox="1">
            <a:spLocks/>
          </p:cNvSpPr>
          <p:nvPr/>
        </p:nvSpPr>
        <p:spPr>
          <a:xfrm>
            <a:off x="435162" y="3262242"/>
            <a:ext cx="5284153" cy="6300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/>
              <a:t>Number of People at this income level / total people at this income level</a:t>
            </a:r>
          </a:p>
          <a:p>
            <a:pPr>
              <a:lnSpc>
                <a:spcPct val="130000"/>
              </a:lnSpc>
            </a:pPr>
            <a:r>
              <a:rPr kumimoji="1" lang="en-US" altLang="zh-CN" sz="1200" dirty="0"/>
              <a:t>Number of People born X children at this age / total people at this age</a:t>
            </a:r>
            <a:endParaRPr kumimoji="1" lang="zh-CN" altLang="en-US" sz="1200" dirty="0"/>
          </a:p>
        </p:txBody>
      </p:sp>
      <p:sp>
        <p:nvSpPr>
          <p:cNvPr id="24" name="文本占位符 3"/>
          <p:cNvSpPr txBox="1">
            <a:spLocks/>
          </p:cNvSpPr>
          <p:nvPr/>
        </p:nvSpPr>
        <p:spPr>
          <a:xfrm>
            <a:off x="435161" y="2807161"/>
            <a:ext cx="3030217" cy="4912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sz="2000" b="1" dirty="0">
                <a:solidFill>
                  <a:schemeClr val="accent1"/>
                </a:solidFill>
              </a:rPr>
              <a:t>Normalization	</a:t>
            </a:r>
            <a:endParaRPr kumimoji="1"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1" name="文本占位符 3"/>
          <p:cNvSpPr txBox="1">
            <a:spLocks/>
          </p:cNvSpPr>
          <p:nvPr/>
        </p:nvSpPr>
        <p:spPr>
          <a:xfrm>
            <a:off x="435162" y="4399996"/>
            <a:ext cx="4840102" cy="6300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dirty="0"/>
              <a:t>Pearson Coefficient between number of people at each factor</a:t>
            </a:r>
          </a:p>
          <a:p>
            <a:pPr>
              <a:lnSpc>
                <a:spcPct val="130000"/>
              </a:lnSpc>
            </a:pPr>
            <a:r>
              <a:rPr kumimoji="1" lang="en-US" altLang="zh-CN" sz="1200" dirty="0"/>
              <a:t>Across 27 LGA</a:t>
            </a:r>
            <a:endParaRPr kumimoji="1" lang="zh-CN" altLang="en-US" sz="1200" dirty="0"/>
          </a:p>
        </p:txBody>
      </p:sp>
      <p:sp>
        <p:nvSpPr>
          <p:cNvPr id="32" name="文本占位符 3"/>
          <p:cNvSpPr txBox="1">
            <a:spLocks/>
          </p:cNvSpPr>
          <p:nvPr/>
        </p:nvSpPr>
        <p:spPr>
          <a:xfrm>
            <a:off x="435161" y="4014635"/>
            <a:ext cx="3030217" cy="4912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sz="2000" b="1" dirty="0">
                <a:solidFill>
                  <a:schemeClr val="accent2"/>
                </a:solidFill>
              </a:rPr>
              <a:t>Pearson Coefficient</a:t>
            </a:r>
            <a:endParaRPr kumimoji="1" lang="zh-CN" altLang="en-US" sz="2000" b="1" dirty="0">
              <a:solidFill>
                <a:schemeClr val="accent2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404" y="1583805"/>
            <a:ext cx="5922282" cy="4219626"/>
          </a:xfrm>
          <a:prstGeom prst="rect">
            <a:avLst/>
          </a:prstGeom>
        </p:spPr>
      </p:pic>
      <p:sp>
        <p:nvSpPr>
          <p:cNvPr id="12" name="文本占位符 3"/>
          <p:cNvSpPr txBox="1">
            <a:spLocks/>
          </p:cNvSpPr>
          <p:nvPr/>
        </p:nvSpPr>
        <p:spPr>
          <a:xfrm>
            <a:off x="435162" y="1833647"/>
            <a:ext cx="4723437" cy="4912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sz="2400" b="1" dirty="0">
                <a:solidFill>
                  <a:schemeClr val="accent3"/>
                </a:solidFill>
              </a:rPr>
              <a:t>Higher Income, Less Children</a:t>
            </a:r>
            <a:endParaRPr kumimoji="1" lang="zh-CN" alt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2006116" cy="835292"/>
          </a:xfrm>
        </p:spPr>
        <p:txBody>
          <a:bodyPr/>
          <a:lstStyle/>
          <a:p>
            <a:r>
              <a:rPr kumimoji="1" lang="en-US" altLang="zh-CN" sz="4400" dirty="0"/>
              <a:t>Result</a:t>
            </a:r>
            <a:endParaRPr kumimoji="1" lang="zh-CN" altLang="en-US" sz="4400" dirty="0"/>
          </a:p>
        </p:txBody>
      </p:sp>
      <p:pic>
        <p:nvPicPr>
          <p:cNvPr id="23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423" y="1377341"/>
            <a:ext cx="6248674" cy="4235213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35160" y="1377341"/>
            <a:ext cx="4712625" cy="39292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11" indent="-3429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Multi-Children Ratio: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	number of children &gt;=3</a:t>
            </a:r>
          </a:p>
          <a:p>
            <a:pPr marL="342911" indent="-3429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High Income: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	Income Level &gt; 1500/week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	from ABS</a:t>
            </a:r>
          </a:p>
          <a:p>
            <a:pPr marL="342911" indent="-3429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K-means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Into 4 cluster</a:t>
            </a:r>
          </a:p>
          <a:p>
            <a:pPr marL="342911" indent="-3429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Different Characteristic LGA’s</a:t>
            </a:r>
          </a:p>
          <a:p>
            <a:pPr marL="800100" lvl="1" indent="-3429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Separate to reveal characteristic</a:t>
            </a:r>
          </a:p>
        </p:txBody>
      </p:sp>
    </p:spTree>
    <p:extLst>
      <p:ext uri="{BB962C8B-B14F-4D97-AF65-F5344CB8AC3E}">
        <p14:creationId xmlns:p14="http://schemas.microsoft.com/office/powerpoint/2010/main" val="143310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2006116" cy="835292"/>
          </a:xfrm>
        </p:spPr>
        <p:txBody>
          <a:bodyPr/>
          <a:lstStyle/>
          <a:p>
            <a:r>
              <a:rPr kumimoji="1" lang="en-US" altLang="zh-CN" sz="4400" dirty="0"/>
              <a:t>Result</a:t>
            </a:r>
            <a:endParaRPr kumimoji="1" lang="zh-CN" altLang="en-US" sz="4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435160" y="1021148"/>
            <a:ext cx="4712625" cy="4247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11" indent="-3429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Cluster3</a:t>
            </a:r>
          </a:p>
        </p:txBody>
      </p:sp>
      <p:pic>
        <p:nvPicPr>
          <p:cNvPr id="7" name="图片 6" descr="图片包含 屏幕截图&#10;&#10;已生成高可信度的说明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18" y="1438794"/>
            <a:ext cx="10412594" cy="44253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4002"/>
          <a:stretch/>
        </p:blipFill>
        <p:spPr>
          <a:xfrm>
            <a:off x="267419" y="1598627"/>
            <a:ext cx="6029002" cy="42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0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页面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 marL="0" indent="0">
          <a:lnSpc>
            <a:spcPct val="130000"/>
          </a:lnSpc>
          <a:buNone/>
          <a:defRPr sz="120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Words>218</Words>
  <Application>Microsoft Office PowerPoint</Application>
  <PresentationFormat>宽屏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微软雅黑</vt:lpstr>
      <vt:lpstr>Arial</vt:lpstr>
      <vt:lpstr>Century Gothic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Siyi Guo</cp:lastModifiedBy>
  <cp:revision>85</cp:revision>
  <dcterms:created xsi:type="dcterms:W3CDTF">2015-08-18T02:51:41Z</dcterms:created>
  <dcterms:modified xsi:type="dcterms:W3CDTF">2017-05-16T13:24:12Z</dcterms:modified>
  <cp:category/>
</cp:coreProperties>
</file>