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7" r:id="rId2"/>
    <p:sldId id="266" r:id="rId3"/>
    <p:sldId id="269" r:id="rId4"/>
    <p:sldId id="257" r:id="rId5"/>
    <p:sldId id="267" r:id="rId6"/>
    <p:sldId id="273" r:id="rId7"/>
    <p:sldId id="271" r:id="rId8"/>
    <p:sldId id="260" r:id="rId9"/>
    <p:sldId id="263" r:id="rId10"/>
    <p:sldId id="275" r:id="rId11"/>
    <p:sldId id="264" r:id="rId12"/>
    <p:sldId id="278" r:id="rId13"/>
    <p:sldId id="261" r:id="rId14"/>
    <p:sldId id="276" r:id="rId15"/>
    <p:sldId id="270" r:id="rId16"/>
    <p:sldId id="262" r:id="rId17"/>
    <p:sldId id="272" r:id="rId18"/>
    <p:sldId id="265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2" y="5110610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15/3/11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15/3/11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90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0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15/3/11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571510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7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15/3/11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5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2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15/3/11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242662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15/3/11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5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15/3/11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7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15/3/11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15/3/11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8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15/3/11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9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15/3/11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37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defTabSz="914400"/>
            <a:fld id="{8BEEBAAA-29B5-4AF5-BC5F-7E580C29002D}" type="datetimeFigureOut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914400"/>
              <a:t>15/3/11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defTabSz="914400"/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defTabSz="914400"/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6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/c/avazu-ctr-prediction" TargetMode="External"/><Relationship Id="rId3" Type="http://schemas.openxmlformats.org/officeDocument/2006/relationships/hyperlink" Target="https://github.com/Kelvin-Zhong/Click-Through-Rate-Predictio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0425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Mobile Ads Click Prediction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61266"/>
            <a:ext cx="6400800" cy="87206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Team: Observer</a:t>
            </a:r>
          </a:p>
          <a:p>
            <a:endParaRPr kumimoji="1"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28652" y="5110610"/>
            <a:ext cx="5460176" cy="1354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450"/>
              </a:spcBef>
              <a:buFont typeface="Arial" panose="020B0604020202020204" pitchFamily="34" charset="0"/>
              <a:buNone/>
              <a:defRPr lang="zh-CN" sz="2100" kern="1200">
                <a:solidFill>
                  <a:srgbClr val="D24726"/>
                </a:solidFill>
                <a:latin typeface="+mj-lt"/>
                <a:ea typeface="Microsoft YaHei UI" panose="020B0503020204020204" pitchFamily="34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5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35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smtClean="0">
                <a:latin typeface="Microsoft YaHei UI" panose="020B0503020204020204" pitchFamily="34" charset="-122"/>
              </a:rPr>
              <a:t>Team Observer:</a:t>
            </a:r>
          </a:p>
          <a:p>
            <a:r>
              <a:rPr lang="en-US" altLang="zh-CN" smtClean="0">
                <a:latin typeface="Microsoft YaHei UI" panose="020B0503020204020204" pitchFamily="34" charset="-122"/>
              </a:rPr>
              <a:t>Xiang Zhong, Jing Zhao, Yang Pei, </a:t>
            </a:r>
          </a:p>
          <a:p>
            <a:r>
              <a:rPr lang="en-US" altLang="zh-CN" smtClean="0">
                <a:latin typeface="Microsoft YaHei UI" panose="020B0503020204020204" pitchFamily="34" charset="-122"/>
              </a:rPr>
              <a:t>Hongbo Zhao, Zhe Sun, Qianwen Zhang</a:t>
            </a:r>
            <a:endParaRPr lang="en-US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41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Random Forest</a:t>
            </a:r>
            <a:endParaRPr kumimoji="1" lang="zh-CN" altLang="en-US" dirty="0"/>
          </a:p>
        </p:txBody>
      </p:sp>
      <p:sp>
        <p:nvSpPr>
          <p:cNvPr id="5" name="内容占位符 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Constructing a multitude of decision trees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Choose the best tree from a subset of features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Prevent over fitting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Combine classifiers by averaging all the single trees.</a:t>
            </a:r>
          </a:p>
        </p:txBody>
      </p:sp>
    </p:spTree>
    <p:extLst>
      <p:ext uri="{BB962C8B-B14F-4D97-AF65-F5344CB8AC3E}">
        <p14:creationId xmlns:p14="http://schemas.microsoft.com/office/powerpoint/2010/main" val="338021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>
            <a:spLocks/>
          </p:cNvSpPr>
          <p:nvPr/>
        </p:nvSpPr>
        <p:spPr>
          <a:xfrm>
            <a:off x="457200" y="1417638"/>
            <a:ext cx="82296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Fit for categorical data and classification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Few attributes have strong correlation.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Independent assumption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Naïve Bayesian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38" y="1779842"/>
            <a:ext cx="3454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>
            <a:spLocks/>
          </p:cNvSpPr>
          <p:nvPr/>
        </p:nvSpPr>
        <p:spPr>
          <a:xfrm>
            <a:off x="457200" y="1417638"/>
            <a:ext cx="82296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zh-CN" sz="2800" noProof="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Find</a:t>
            </a:r>
            <a:r>
              <a:rPr kumimoji="1" lang="zh-CN" altLang="en-US" sz="2800" noProof="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kumimoji="1" lang="en-US" altLang="zh-CN" sz="28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a</a:t>
            </a:r>
            <a:r>
              <a:rPr kumimoji="1" lang="zh-CN" altLang="en-US" sz="28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kumimoji="1" lang="en-US" altLang="zh-CN" sz="28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way</a:t>
            </a:r>
            <a:r>
              <a:rPr kumimoji="1" lang="zh-CN" altLang="en-US" sz="28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kumimoji="1" lang="en-US" altLang="zh-CN" sz="28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to</a:t>
            </a:r>
            <a:r>
              <a:rPr kumimoji="1" lang="zh-CN" altLang="en-US" sz="28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“</a:t>
            </a:r>
            <a:r>
              <a:rPr kumimoji="1" lang="en-US" altLang="zh-CN" sz="28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quantization”</a:t>
            </a:r>
            <a:r>
              <a:rPr kumimoji="1" lang="zh-CN" altLang="en-US" sz="28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kumimoji="1" lang="en-US" altLang="zh-CN" sz="28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each</a:t>
            </a:r>
            <a:r>
              <a:rPr kumimoji="1" lang="zh-CN" altLang="en-US" sz="28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kumimoji="1" lang="en-US" altLang="zh-CN" sz="28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attribute</a:t>
            </a:r>
          </a:p>
          <a:p>
            <a:pPr lvl="1"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he</a:t>
            </a:r>
            <a:r>
              <a:rPr kumimoji="1" lang="zh-CN" altLang="en-US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kumimoji="1" lang="en-US" altLang="zh-CN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attractiveness</a:t>
            </a:r>
            <a:r>
              <a:rPr kumimoji="1" lang="zh-CN" altLang="en-US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kumimoji="1" lang="en-US" altLang="zh-CN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of</a:t>
            </a:r>
            <a:r>
              <a:rPr kumimoji="1" lang="zh-CN" altLang="en-US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kumimoji="1" lang="en-US" altLang="zh-CN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each</a:t>
            </a:r>
            <a:r>
              <a:rPr kumimoji="1" lang="zh-CN" altLang="en-US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kumimoji="1" lang="en-US" altLang="zh-CN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value</a:t>
            </a:r>
            <a:r>
              <a:rPr kumimoji="1" lang="zh-CN" altLang="en-US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kumimoji="1" lang="en-US" altLang="zh-CN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is</a:t>
            </a:r>
            <a:r>
              <a:rPr kumimoji="1" lang="zh-CN" altLang="en-US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kumimoji="1" lang="en-US" altLang="zh-CN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estimated</a:t>
            </a:r>
            <a:r>
              <a:rPr kumimoji="1" lang="zh-CN" altLang="en-US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kumimoji="1" lang="en-US" altLang="zh-CN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by</a:t>
            </a:r>
            <a:r>
              <a:rPr kumimoji="1" lang="zh-CN" altLang="en-US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kumimoji="1" lang="en-US" altLang="zh-CN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the</a:t>
            </a:r>
            <a:r>
              <a:rPr kumimoji="1" lang="zh-CN" altLang="en-US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kumimoji="1" lang="en-US" altLang="zh-CN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click</a:t>
            </a:r>
            <a:r>
              <a:rPr kumimoji="1" lang="zh-CN" altLang="en-US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kumimoji="1" lang="en-US" altLang="zh-CN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rate</a:t>
            </a:r>
          </a:p>
          <a:p>
            <a:pPr lvl="1"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Use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Gaussian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Naïve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Bayes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to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predict</a:t>
            </a:r>
            <a:r>
              <a:rPr kumimoji="1" lang="zh-CN" altLang="en-US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kumimoji="1" lang="en-US" altLang="zh-CN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the</a:t>
            </a:r>
            <a:r>
              <a:rPr kumimoji="1" lang="zh-CN" altLang="en-US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kumimoji="1" lang="en-US" altLang="zh-CN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overall</a:t>
            </a:r>
            <a:r>
              <a:rPr kumimoji="1" lang="zh-CN" altLang="en-US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kumimoji="1" lang="en-US" altLang="zh-CN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click</a:t>
            </a:r>
            <a:r>
              <a:rPr kumimoji="1" lang="zh-CN" altLang="en-US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kumimoji="1" lang="en-US" altLang="zh-CN" sz="2400" dirty="0" smtClean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rate</a:t>
            </a:r>
          </a:p>
          <a:p>
            <a:pPr lvl="1"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During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testing,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use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process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similar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to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EM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algorithm</a:t>
            </a:r>
          </a:p>
          <a:p>
            <a:pPr lvl="2">
              <a:defRPr/>
            </a:pP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Naïve Bayesian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266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Logistic regression</a:t>
            </a:r>
            <a:endParaRPr kumimoji="1"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57200" y="1383770"/>
            <a:ext cx="8229600" cy="51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Deal with numerical data only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Convert category to numerical data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Binary Extraction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App Category:     Game     Social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Features:                   1              0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Dimension becomes too large &gt;&gt; 100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Drop infrequent values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线连接符 4"/>
          <p:cNvCxnSpPr/>
          <p:nvPr/>
        </p:nvCxnSpPr>
        <p:spPr>
          <a:xfrm>
            <a:off x="3710771" y="3379215"/>
            <a:ext cx="558800" cy="47413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直线连接符 5"/>
          <p:cNvCxnSpPr/>
          <p:nvPr/>
        </p:nvCxnSpPr>
        <p:spPr>
          <a:xfrm flipV="1">
            <a:off x="3710771" y="3396149"/>
            <a:ext cx="558800" cy="4572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直线连接符 7"/>
          <p:cNvCxnSpPr/>
          <p:nvPr/>
        </p:nvCxnSpPr>
        <p:spPr>
          <a:xfrm flipV="1">
            <a:off x="2836332" y="3440175"/>
            <a:ext cx="432478" cy="39928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直线连接符 8"/>
          <p:cNvCxnSpPr/>
          <p:nvPr/>
        </p:nvCxnSpPr>
        <p:spPr>
          <a:xfrm flipH="1" flipV="1">
            <a:off x="2751665" y="3695530"/>
            <a:ext cx="152400" cy="1524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43667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Neural Network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Don’t need to preprocess data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Can throw data into the algorithm directly.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Black-box algorithm: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Cannot understand the inside mechanism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Limited Computation resource: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Cannot make the algorithm converge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0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Combination of Different models</a:t>
            </a:r>
            <a:endParaRPr kumimoji="1" lang="zh-CN" altLang="en-US" dirty="0"/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457200" y="1455011"/>
            <a:ext cx="8229600" cy="1176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Combine the output of Naïve Bayesian and Decision tree as input for logistic regression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472266" y="2453593"/>
            <a:ext cx="2353734" cy="778934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标题 1"/>
          <p:cNvSpPr txBox="1">
            <a:spLocks/>
          </p:cNvSpPr>
          <p:nvPr/>
        </p:nvSpPr>
        <p:spPr>
          <a:xfrm>
            <a:off x="2743200" y="2453593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Decision Tree</a:t>
            </a:r>
            <a:endParaRPr kumimoji="1"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523066" y="3875993"/>
            <a:ext cx="2353734" cy="778934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2743200" y="3875993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Naïve Bayesian</a:t>
            </a:r>
            <a:endParaRPr kumimoji="1"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57200" y="2922549"/>
            <a:ext cx="1775623" cy="1088913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标题 1"/>
          <p:cNvSpPr txBox="1">
            <a:spLocks/>
          </p:cNvSpPr>
          <p:nvPr/>
        </p:nvSpPr>
        <p:spPr>
          <a:xfrm>
            <a:off x="624158" y="2944660"/>
            <a:ext cx="1456266" cy="101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Data</a:t>
            </a:r>
            <a:endParaRPr kumimoji="1"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47" name="直线箭头连接符 12"/>
          <p:cNvCxnSpPr>
            <a:stCxn id="45" idx="7"/>
            <a:endCxn id="41" idx="2"/>
          </p:cNvCxnSpPr>
          <p:nvPr/>
        </p:nvCxnSpPr>
        <p:spPr>
          <a:xfrm flipV="1">
            <a:off x="1972789" y="2843060"/>
            <a:ext cx="499477" cy="23895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直线箭头连接符 14"/>
          <p:cNvCxnSpPr>
            <a:endCxn id="43" idx="2"/>
          </p:cNvCxnSpPr>
          <p:nvPr/>
        </p:nvCxnSpPr>
        <p:spPr>
          <a:xfrm>
            <a:off x="1972789" y="3875994"/>
            <a:ext cx="550277" cy="38946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直线箭头连接符 16"/>
          <p:cNvCxnSpPr>
            <a:endCxn id="51" idx="3"/>
          </p:cNvCxnSpPr>
          <p:nvPr/>
        </p:nvCxnSpPr>
        <p:spPr>
          <a:xfrm flipV="1">
            <a:off x="4876800" y="3801457"/>
            <a:ext cx="717229" cy="49787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直线箭头连接符 18"/>
          <p:cNvCxnSpPr>
            <a:endCxn id="51" idx="1"/>
          </p:cNvCxnSpPr>
          <p:nvPr/>
        </p:nvCxnSpPr>
        <p:spPr>
          <a:xfrm>
            <a:off x="4826000" y="2859578"/>
            <a:ext cx="768029" cy="39108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椭圆 50"/>
          <p:cNvSpPr/>
          <p:nvPr/>
        </p:nvSpPr>
        <p:spPr>
          <a:xfrm>
            <a:off x="5249333" y="3136595"/>
            <a:ext cx="2353734" cy="778934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标题 1"/>
          <p:cNvSpPr txBox="1">
            <a:spLocks/>
          </p:cNvSpPr>
          <p:nvPr/>
        </p:nvSpPr>
        <p:spPr>
          <a:xfrm>
            <a:off x="5520267" y="3136595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Logistic Regression</a:t>
            </a:r>
            <a:endParaRPr kumimoji="1"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53" name="直线箭头连接符 15"/>
          <p:cNvCxnSpPr/>
          <p:nvPr/>
        </p:nvCxnSpPr>
        <p:spPr>
          <a:xfrm>
            <a:off x="6835038" y="3890774"/>
            <a:ext cx="768029" cy="39108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4" name="椭圆 53"/>
          <p:cNvSpPr/>
          <p:nvPr/>
        </p:nvSpPr>
        <p:spPr>
          <a:xfrm>
            <a:off x="6112933" y="4286322"/>
            <a:ext cx="2353734" cy="778934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标题 1"/>
          <p:cNvSpPr txBox="1">
            <a:spLocks/>
          </p:cNvSpPr>
          <p:nvPr/>
        </p:nvSpPr>
        <p:spPr>
          <a:xfrm>
            <a:off x="6333067" y="4286322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output</a:t>
            </a:r>
            <a:endParaRPr kumimoji="1"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57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97" y="2777066"/>
            <a:ext cx="5947508" cy="359177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67000" y="3505200"/>
            <a:ext cx="931334" cy="2863637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48560" y="1779599"/>
            <a:ext cx="8229600" cy="1313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Random Forest has the best performance </a:t>
            </a: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Due to characteristics of dataset: Categorical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6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Con’t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</p:spPr>
        <p:txBody>
          <a:bodyPr>
            <a:noAutofit/>
          </a:bodyPr>
          <a:lstStyle/>
          <a:p>
            <a:r>
              <a:rPr kumimoji="1" lang="en-US" altLang="zh-CN" sz="2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Kaggle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link: </a:t>
            </a:r>
            <a:r>
              <a:rPr lang="en-US" altLang="zh-CN" sz="2000" u="sng" dirty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http://www.kaggle.com/c/avazu-ctr-prediction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altLang="zh-CN" sz="2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kumimoji="1" lang="en-US" altLang="zh-CN" sz="2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Github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link: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  <a:hlinkClick r:id="rId3"/>
              </a:rPr>
              <a:t>https</a:t>
            </a:r>
            <a:r>
              <a:rPr kumimoji="1" lang="en-US" altLang="zh-CN" sz="2000" dirty="0">
                <a:solidFill>
                  <a:schemeClr val="tx1"/>
                </a:solidFill>
                <a:latin typeface="Calibri" panose="020F0502020204030204" pitchFamily="34" charset="0"/>
                <a:hlinkClick r:id="rId3"/>
              </a:rPr>
              <a:t>://github.com/Kelvin-Zhong/Click-Through-Rate-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  <a:hlinkClick r:id="rId3"/>
              </a:rPr>
              <a:t>Prediction</a:t>
            </a:r>
            <a:endParaRPr kumimoji="1" lang="en-US" altLang="zh-CN" sz="2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kumimoji="1"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Reference: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"A two-stage ensemble of diverse models for advertisement ranking in KDD Cup 2012." </a:t>
            </a:r>
            <a:r>
              <a:rPr lang="en-US" altLang="zh-CN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KDDCup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en-US" altLang="zh-CN" sz="2000">
                <a:solidFill>
                  <a:schemeClr val="tx1"/>
                </a:solidFill>
                <a:latin typeface="Calibri" panose="020F0502020204030204" pitchFamily="34" charset="0"/>
              </a:rPr>
              <a:t>2012</a:t>
            </a:r>
            <a:r>
              <a:rPr lang="en-US" altLang="zh-CN" sz="2000" smtClean="0">
                <a:solidFill>
                  <a:schemeClr val="tx1"/>
                </a:solidFill>
                <a:latin typeface="Calibri" panose="020F0502020204030204" pitchFamily="34" charset="0"/>
              </a:rPr>
              <a:t>).</a:t>
            </a:r>
            <a:endParaRPr kumimoji="1"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3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 you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54000" y="2357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9817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4182533" cy="311203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Problem 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Attributes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Model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54" y="3490545"/>
            <a:ext cx="6138346" cy="310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9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467" y="29105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Problem Introduction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2" y="3623733"/>
            <a:ext cx="4495799" cy="31326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84401" y="3555999"/>
            <a:ext cx="2667000" cy="77893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1" y="3623733"/>
            <a:ext cx="4092222" cy="31326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78223" y="6045198"/>
            <a:ext cx="2667000" cy="77893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/>
          <p:nvPr/>
        </p:nvCxnSpPr>
        <p:spPr>
          <a:xfrm flipV="1">
            <a:off x="3979334" y="2743200"/>
            <a:ext cx="524933" cy="8127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 flipV="1">
            <a:off x="4724400" y="2743200"/>
            <a:ext cx="2703692" cy="331893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 txBox="1">
            <a:spLocks/>
          </p:cNvSpPr>
          <p:nvPr/>
        </p:nvSpPr>
        <p:spPr>
          <a:xfrm>
            <a:off x="3771899" y="2033057"/>
            <a:ext cx="1905001" cy="710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Mobile Ads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182880" y="1778000"/>
            <a:ext cx="3576321" cy="136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Given basic info of mobile ads:</a:t>
            </a:r>
          </a:p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Ads’ category, </a:t>
            </a:r>
          </a:p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App’s category, etc…… </a:t>
            </a:r>
            <a:endParaRPr kumimoji="1" lang="zh-CN" altLang="en-US" sz="2400" dirty="0">
              <a:latin typeface="Calibri" panose="020F050202020403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5827890" y="1778000"/>
            <a:ext cx="3115733" cy="136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Predict whether a new ads will be clicked?</a:t>
            </a:r>
            <a:endParaRPr kumimoji="1" lang="zh-CN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5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465" y="275166"/>
            <a:ext cx="8229600" cy="87206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Data Sets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Attributes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3029"/>
              </p:ext>
            </p:extLst>
          </p:nvPr>
        </p:nvGraphicFramePr>
        <p:xfrm>
          <a:off x="457200" y="1481983"/>
          <a:ext cx="6096000" cy="11257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</a:tr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Training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6.31GB</a:t>
                      </a:r>
                    </a:p>
                  </a:txBody>
                  <a:tcPr/>
                </a:tc>
              </a:tr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Testing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1.27GB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85317"/>
              </p:ext>
            </p:extLst>
          </p:nvPr>
        </p:nvGraphicFramePr>
        <p:xfrm>
          <a:off x="389465" y="3877282"/>
          <a:ext cx="8449735" cy="257474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96824"/>
                <a:gridCol w="493353"/>
                <a:gridCol w="668486"/>
                <a:gridCol w="752794"/>
                <a:gridCol w="1520952"/>
                <a:gridCol w="860337"/>
                <a:gridCol w="706705"/>
                <a:gridCol w="1737482"/>
                <a:gridCol w="812802"/>
              </a:tblGrid>
              <a:tr h="616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lick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site_category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C3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C4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app_category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</a:rPr>
                        <a:t>……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4785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"1000009418151090000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f3845767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28905ebd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 dirty="0">
                          <a:effectLst/>
                        </a:rPr>
                        <a:t>ecad2386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7801e8d9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 dirty="0">
                          <a:effectLst/>
                        </a:rPr>
                        <a:t>07d7df22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5933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"10000169349117800000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f3845767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28905ebd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 dirty="0">
                          <a:effectLst/>
                        </a:rPr>
                        <a:t>ecad2386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7801e8d9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07d7df22</a:t>
                      </a:r>
                      <a:endParaRPr lang="da-DK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5933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"10000371904215100000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f3845767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28905ebd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>
                          <a:effectLst/>
                        </a:rPr>
                        <a:t>ecad2386</a:t>
                      </a:r>
                      <a:endParaRPr lang="es-ES_tradnl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7801e8d9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 dirty="0">
                          <a:effectLst/>
                        </a:rPr>
                        <a:t>07d7df22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6451600" y="1481984"/>
            <a:ext cx="2387600" cy="112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>
                <a:latin typeface="Calibri" panose="020F0502020204030204" pitchFamily="34" charset="0"/>
              </a:rPr>
              <a:t>Ten days </a:t>
            </a:r>
          </a:p>
          <a:p>
            <a:r>
              <a:rPr kumimoji="1" lang="en-US" altLang="zh-CN" sz="2800" dirty="0" smtClean="0">
                <a:latin typeface="Calibri" panose="020F0502020204030204" pitchFamily="34" charset="0"/>
              </a:rPr>
              <a:t>One day</a:t>
            </a:r>
            <a:endParaRPr kumimoji="1"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2832099"/>
            <a:ext cx="8229600" cy="872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 smtClean="0">
                <a:latin typeface="Calibri" panose="020F0502020204030204" pitchFamily="34" charset="0"/>
              </a:rPr>
              <a:t>All attributes are Categories</a:t>
            </a:r>
          </a:p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>
                <a:latin typeface="Calibri" panose="020F0502020204030204" pitchFamily="34" charset="0"/>
              </a:rPr>
              <a:t>Anonymous </a:t>
            </a:r>
            <a:r>
              <a:rPr kumimoji="1" lang="en-US" altLang="zh-CN" sz="2400" dirty="0" smtClean="0">
                <a:latin typeface="Calibri" panose="020F0502020204030204" pitchFamily="34" charset="0"/>
              </a:rPr>
              <a:t>attributes</a:t>
            </a:r>
          </a:p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 smtClean="0">
                <a:latin typeface="Calibri" panose="020F0502020204030204" pitchFamily="34" charset="0"/>
              </a:rPr>
              <a:t>Number of value varies from 4 to 10 k.</a:t>
            </a:r>
          </a:p>
        </p:txBody>
      </p:sp>
    </p:spTree>
    <p:extLst>
      <p:ext uri="{BB962C8B-B14F-4D97-AF65-F5344CB8AC3E}">
        <p14:creationId xmlns:p14="http://schemas.microsoft.com/office/powerpoint/2010/main" val="56808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 Method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318933" cy="872067"/>
          </a:xfrm>
        </p:spPr>
        <p:txBody>
          <a:bodyPr>
            <a:normAutofit/>
          </a:bodyPr>
          <a:lstStyle/>
          <a:p>
            <a:pPr marL="342900" indent="-342900" defTabSz="457200">
              <a:spcBef>
                <a:spcPct val="20000"/>
              </a:spcBef>
              <a:buFont typeface="Arial"/>
              <a:buChar char="•"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ROC and AUC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2472267"/>
            <a:ext cx="5182142" cy="37338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367868" y="3031067"/>
            <a:ext cx="3945466" cy="162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Higher AUC</a:t>
            </a:r>
          </a:p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Better Performance</a:t>
            </a:r>
            <a:endParaRPr kumimoji="1" lang="zh-CN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7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867" y="58209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Attribute Selection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03714"/>
            <a:ext cx="8229600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Try which kinds of Attribute combinations will produce high or low Click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Example</a:t>
            </a:r>
            <a:r>
              <a:rPr kumimoji="1" lang="en-US" altLang="zh-CN" sz="2400" smtClean="0">
                <a:solidFill>
                  <a:schemeClr val="tx1"/>
                </a:solidFill>
                <a:latin typeface="Calibri" panose="020F0502020204030204" pitchFamily="34" charset="0"/>
              </a:rPr>
              <a:t>: </a:t>
            </a:r>
          </a:p>
          <a:p>
            <a:pPr lvl="1"/>
            <a:r>
              <a:rPr kumimoji="1" lang="en-US" altLang="zh-CN" sz="1800" smtClean="0">
                <a:solidFill>
                  <a:schemeClr val="tx1"/>
                </a:solidFill>
                <a:latin typeface="Calibri" panose="020F0502020204030204" pitchFamily="34" charset="0"/>
              </a:rPr>
              <a:t>App category: Game app </a:t>
            </a:r>
          </a:p>
          <a:p>
            <a:pPr lvl="1"/>
            <a:r>
              <a:rPr kumimoji="1" lang="en-US" altLang="zh-CN" sz="1800" smtClean="0">
                <a:solidFill>
                  <a:schemeClr val="tx1"/>
                </a:solidFill>
                <a:latin typeface="Calibri" panose="020F0502020204030204" pitchFamily="34" charset="0"/>
              </a:rPr>
              <a:t>Ads  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category: Game ads</a:t>
            </a:r>
            <a:endParaRPr kumimoji="1" lang="en-US" altLang="zh-CN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17600" y="1412876"/>
            <a:ext cx="6485467" cy="771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latin typeface="Calibri" panose="020F0502020204030204" pitchFamily="34" charset="0"/>
                <a:ea typeface="Microsoft YaHei UI" panose="020B0503020204020204" pitchFamily="34" charset="-122"/>
                <a:cs typeface="+mn-cs"/>
              </a:rPr>
              <a:t>Effective Attribute Pattern Mining</a:t>
            </a:r>
          </a:p>
        </p:txBody>
      </p:sp>
    </p:spTree>
    <p:extLst>
      <p:ext uri="{BB962C8B-B14F-4D97-AF65-F5344CB8AC3E}">
        <p14:creationId xmlns:p14="http://schemas.microsoft.com/office/powerpoint/2010/main" val="104775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Attribute Selection(</a:t>
            </a:r>
            <a:r>
              <a:rPr kumimoji="1" lang="en-US" altLang="zh-CN" dirty="0" err="1" smtClean="0"/>
              <a:t>con’t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8" name="图片 7" descr="Click_rate_mean_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" y="2270084"/>
            <a:ext cx="5399776" cy="3894666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287867" y="1554649"/>
            <a:ext cx="5367866" cy="85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000" dirty="0" smtClean="0">
                <a:latin typeface="Calibri" panose="020F0502020204030204" pitchFamily="34" charset="0"/>
              </a:rPr>
              <a:t>Select the attributes that have greater variance</a:t>
            </a:r>
          </a:p>
          <a:p>
            <a:r>
              <a:rPr kumimoji="1" lang="en-US" altLang="zh-CN" sz="2000" dirty="0">
                <a:latin typeface="Calibri" panose="020F0502020204030204" pitchFamily="34" charset="0"/>
              </a:rPr>
              <a:t>	</a:t>
            </a:r>
            <a:r>
              <a:rPr kumimoji="1" lang="en-US" altLang="zh-CN" sz="2000" dirty="0" smtClean="0">
                <a:latin typeface="Calibri" panose="020F0502020204030204" pitchFamily="34" charset="0"/>
              </a:rPr>
              <a:t>Greater variance means better Classification</a:t>
            </a:r>
            <a:endParaRPr kumimoji="1" lang="zh-CN" altLang="en-US" sz="2000" dirty="0">
              <a:latin typeface="Calibri" panose="020F0502020204030204" pitchFamily="34" charset="0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011334" y="1601217"/>
            <a:ext cx="2675466" cy="85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000" dirty="0" smtClean="0">
                <a:latin typeface="Calibri" panose="020F0502020204030204" pitchFamily="34" charset="0"/>
              </a:rPr>
              <a:t>Improvement Example:</a:t>
            </a:r>
          </a:p>
          <a:p>
            <a:r>
              <a:rPr kumimoji="1" lang="en-US" altLang="zh-CN" sz="2000" dirty="0" smtClean="0">
                <a:latin typeface="Calibri" panose="020F0502020204030204" pitchFamily="34" charset="0"/>
              </a:rPr>
              <a:t>Logistic Regression </a:t>
            </a:r>
            <a:endParaRPr kumimoji="1" lang="zh-CN" altLang="en-US" sz="2000" dirty="0">
              <a:latin typeface="Calibri" panose="020F050202020403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589" y="2382350"/>
            <a:ext cx="3090486" cy="22267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246" y="4599941"/>
            <a:ext cx="3113986" cy="2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5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 Selection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6" y="1996559"/>
            <a:ext cx="8229600" cy="406591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Naïve Bayesian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Hybrid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4394197" y="1696509"/>
            <a:ext cx="3539067" cy="1842557"/>
          </a:xfrm>
          <a:prstGeom prst="wedgeEllipseCallou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84338" y="1942041"/>
            <a:ext cx="3572933" cy="1351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400" dirty="0" smtClean="0">
                <a:latin typeface="Calibri" panose="020F0502020204030204" pitchFamily="34" charset="0"/>
              </a:rPr>
              <a:t>Choice are limited due to Categorical data</a:t>
            </a:r>
            <a:endParaRPr kumimoji="1" lang="en-US" altLang="zh-CN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3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Decision Tree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894" y="3193568"/>
            <a:ext cx="3667117" cy="2684366"/>
          </a:xfrm>
          <a:prstGeom prst="rect">
            <a:avLst/>
          </a:prstGeom>
        </p:spPr>
      </p:pic>
      <p:sp>
        <p:nvSpPr>
          <p:cNvPr id="6" name="内容占位符 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Specified for categorical data.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All of our attributes are categorical.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Modified tree avoid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over fitting.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Split number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308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棱纹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elcomeDoc" id="{E1E7EDF9-8B79-4E5D-B508-2301E35CD219}" vid="{4342E303-0389-44F2-B6F0-C13C203CC5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</TotalTime>
  <Words>495</Words>
  <Application>Microsoft Macintosh PowerPoint</Application>
  <PresentationFormat>全屏显示(4:3)</PresentationFormat>
  <Paragraphs>148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WelcomeDoc</vt:lpstr>
      <vt:lpstr>Mobile Ads Click Prediction </vt:lpstr>
      <vt:lpstr>Outline</vt:lpstr>
      <vt:lpstr>Problem Introduction</vt:lpstr>
      <vt:lpstr>Data Sets &amp; Attributes</vt:lpstr>
      <vt:lpstr>Evaluation Method</vt:lpstr>
      <vt:lpstr>Attribute Selection</vt:lpstr>
      <vt:lpstr>Attribute Selection(con’t)</vt:lpstr>
      <vt:lpstr>Model Selection</vt:lpstr>
      <vt:lpstr>Decision Tree</vt:lpstr>
      <vt:lpstr>Random Forest</vt:lpstr>
      <vt:lpstr>Naïve Bayesian</vt:lpstr>
      <vt:lpstr>Naïve Bayesian</vt:lpstr>
      <vt:lpstr>Logistic regression</vt:lpstr>
      <vt:lpstr>Neural Network</vt:lpstr>
      <vt:lpstr>Combination of Different models</vt:lpstr>
      <vt:lpstr>Evaluation</vt:lpstr>
      <vt:lpstr>Con’t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</dc:creator>
  <cp:lastModifiedBy>pei</cp:lastModifiedBy>
  <cp:revision>195</cp:revision>
  <dcterms:created xsi:type="dcterms:W3CDTF">2015-03-06T03:00:23Z</dcterms:created>
  <dcterms:modified xsi:type="dcterms:W3CDTF">2015-03-11T07:57:40Z</dcterms:modified>
</cp:coreProperties>
</file>