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9" r:id="rId4"/>
    <p:sldId id="257" r:id="rId5"/>
    <p:sldId id="273" r:id="rId6"/>
    <p:sldId id="271" r:id="rId7"/>
    <p:sldId id="267" r:id="rId8"/>
    <p:sldId id="260" r:id="rId9"/>
    <p:sldId id="263" r:id="rId10"/>
    <p:sldId id="264" r:id="rId11"/>
    <p:sldId id="261" r:id="rId12"/>
    <p:sldId id="270" r:id="rId13"/>
    <p:sldId id="262" r:id="rId14"/>
    <p:sldId id="272" r:id="rId15"/>
    <p:sldId id="265" r:id="rId1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1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2033-D2F4-E946-94A1-5985CC57DEEE}" type="datetimeFigureOut">
              <a:rPr kumimoji="1" lang="zh-CN" altLang="en-US" smtClean="0"/>
              <a:t>3/9/15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347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2033-D2F4-E946-94A1-5985CC57DEEE}" type="datetimeFigureOut">
              <a:rPr kumimoji="1" lang="zh-CN" altLang="en-US" smtClean="0"/>
              <a:t>3/9/15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478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2033-D2F4-E946-94A1-5985CC57DEEE}" type="datetimeFigureOut">
              <a:rPr kumimoji="1" lang="zh-CN" altLang="en-US" smtClean="0"/>
              <a:t>3/9/15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315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2033-D2F4-E946-94A1-5985CC57DEEE}" type="datetimeFigureOut">
              <a:rPr kumimoji="1" lang="zh-CN" altLang="en-US" smtClean="0"/>
              <a:t>3/9/15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288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2033-D2F4-E946-94A1-5985CC57DEEE}" type="datetimeFigureOut">
              <a:rPr kumimoji="1" lang="zh-CN" altLang="en-US" smtClean="0"/>
              <a:t>3/9/15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475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2033-D2F4-E946-94A1-5985CC57DEEE}" type="datetimeFigureOut">
              <a:rPr kumimoji="1" lang="zh-CN" altLang="en-US" smtClean="0"/>
              <a:t>3/9/15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070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2033-D2F4-E946-94A1-5985CC57DEEE}" type="datetimeFigureOut">
              <a:rPr kumimoji="1" lang="zh-CN" altLang="en-US" smtClean="0"/>
              <a:t>3/9/15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27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2033-D2F4-E946-94A1-5985CC57DEEE}" type="datetimeFigureOut">
              <a:rPr kumimoji="1" lang="zh-CN" altLang="en-US" smtClean="0"/>
              <a:t>3/9/15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423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2033-D2F4-E946-94A1-5985CC57DEEE}" type="datetimeFigureOut">
              <a:rPr kumimoji="1" lang="zh-CN" altLang="en-US" smtClean="0"/>
              <a:t>3/9/15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866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2033-D2F4-E946-94A1-5985CC57DEEE}" type="datetimeFigureOut">
              <a:rPr kumimoji="1" lang="zh-CN" altLang="en-US" smtClean="0"/>
              <a:t>3/9/15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686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2033-D2F4-E946-94A1-5985CC57DEEE}" type="datetimeFigureOut">
              <a:rPr kumimoji="1" lang="zh-CN" altLang="en-US" smtClean="0"/>
              <a:t>3/9/15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33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22033-D2F4-E946-94A1-5985CC57DEEE}" type="datetimeFigureOut">
              <a:rPr kumimoji="1" lang="zh-CN" altLang="en-US" smtClean="0"/>
              <a:t>3/9/15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300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aggle.com/c/avazu-ctr-prediction" TargetMode="External"/><Relationship Id="rId3" Type="http://schemas.openxmlformats.org/officeDocument/2006/relationships/hyperlink" Target="https://github.com/Kelvin-Zhong/Click-Through-Rate-Prediction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60425"/>
            <a:ext cx="7772400" cy="1470025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Mobile Ads Click Prediction</a:t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61266"/>
            <a:ext cx="6400800" cy="87206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Team: Observer</a:t>
            </a:r>
          </a:p>
          <a:p>
            <a:endParaRPr kumimoji="1"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524000" y="4546599"/>
            <a:ext cx="6400800" cy="872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000" dirty="0" smtClean="0"/>
              <a:t>Xiang </a:t>
            </a:r>
            <a:r>
              <a:rPr lang="en-US" altLang="zh-CN" sz="2000" dirty="0" err="1" smtClean="0"/>
              <a:t>Zhong</a:t>
            </a:r>
            <a:r>
              <a:rPr lang="en-US" altLang="zh-CN" sz="2000" dirty="0" smtClean="0"/>
              <a:t> Yang </a:t>
            </a:r>
            <a:r>
              <a:rPr lang="en-US" altLang="zh-CN" sz="2000" dirty="0"/>
              <a:t>Pei </a:t>
            </a:r>
            <a:r>
              <a:rPr lang="en-US" altLang="zh-CN" sz="2000" dirty="0" err="1" smtClean="0"/>
              <a:t>Hongbo</a:t>
            </a:r>
            <a:r>
              <a:rPr lang="en-US" altLang="zh-CN" sz="2000" dirty="0" smtClean="0"/>
              <a:t> Zhao</a:t>
            </a:r>
          </a:p>
          <a:p>
            <a:pPr lvl="0"/>
            <a:r>
              <a:rPr lang="en-US" altLang="zh-CN" sz="2000" dirty="0" smtClean="0"/>
              <a:t> </a:t>
            </a:r>
            <a:r>
              <a:rPr lang="en-US" altLang="zh-CN" sz="2000" dirty="0" err="1"/>
              <a:t>Qianwen</a:t>
            </a:r>
            <a:r>
              <a:rPr lang="en-US" altLang="zh-CN" sz="2000" dirty="0"/>
              <a:t> Zhang  </a:t>
            </a:r>
            <a:r>
              <a:rPr lang="en-US" altLang="zh-CN" sz="2000" dirty="0" smtClean="0"/>
              <a:t>Jing </a:t>
            </a:r>
            <a:r>
              <a:rPr lang="en-US" altLang="zh-CN" sz="2000" dirty="0"/>
              <a:t>Zhao 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Zhe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Sun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78705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Naïve Bayesian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830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Logistic regression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59466"/>
            <a:ext cx="8229600" cy="4060296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Convert </a:t>
            </a:r>
            <a:r>
              <a:rPr kumimoji="1" lang="en-US" altLang="zh-CN" dirty="0"/>
              <a:t>category to numerical data</a:t>
            </a:r>
          </a:p>
          <a:p>
            <a:pPr lvl="1"/>
            <a:r>
              <a:rPr kumimoji="1" lang="en-US" altLang="zh-CN" dirty="0"/>
              <a:t>Binary Extraction</a:t>
            </a:r>
          </a:p>
          <a:p>
            <a:pPr marL="457200" lvl="1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Dimension becomes too large &gt;&gt; 100</a:t>
            </a:r>
          </a:p>
          <a:p>
            <a:pPr lvl="1"/>
            <a:r>
              <a:rPr kumimoji="1" lang="en-US" altLang="zh-CN" dirty="0"/>
              <a:t>Drop values with little appearance</a:t>
            </a:r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6678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Combination of Different models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4600"/>
            <a:ext cx="8229600" cy="1176867"/>
          </a:xfrm>
        </p:spPr>
        <p:txBody>
          <a:bodyPr/>
          <a:lstStyle/>
          <a:p>
            <a:r>
              <a:rPr kumimoji="1" lang="en-US" altLang="zh-CN" dirty="0" smtClean="0"/>
              <a:t>Combine the output of Naïve Bayesian and Decision tree as input for logistic regression</a:t>
            </a:r>
          </a:p>
        </p:txBody>
      </p:sp>
      <p:sp>
        <p:nvSpPr>
          <p:cNvPr id="5" name="椭圆 4"/>
          <p:cNvSpPr/>
          <p:nvPr/>
        </p:nvSpPr>
        <p:spPr>
          <a:xfrm>
            <a:off x="2472266" y="2453593"/>
            <a:ext cx="2353734" cy="778934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743200" y="2453593"/>
            <a:ext cx="1930400" cy="723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/>
              <a:t>Decision Tree</a:t>
            </a:r>
            <a:endParaRPr kumimoji="1" lang="zh-CN" altLang="en-US" sz="2400" dirty="0"/>
          </a:p>
        </p:txBody>
      </p:sp>
      <p:sp>
        <p:nvSpPr>
          <p:cNvPr id="8" name="椭圆 7"/>
          <p:cNvSpPr/>
          <p:nvPr/>
        </p:nvSpPr>
        <p:spPr>
          <a:xfrm>
            <a:off x="2523066" y="3875993"/>
            <a:ext cx="2353734" cy="778934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2743200" y="3875993"/>
            <a:ext cx="1930400" cy="723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/>
              <a:t>Naïve Bayesian</a:t>
            </a:r>
            <a:endParaRPr kumimoji="1" lang="zh-CN" altLang="en-US" sz="2400" dirty="0"/>
          </a:p>
        </p:txBody>
      </p:sp>
      <p:sp>
        <p:nvSpPr>
          <p:cNvPr id="10" name="椭圆 9"/>
          <p:cNvSpPr/>
          <p:nvPr/>
        </p:nvSpPr>
        <p:spPr>
          <a:xfrm>
            <a:off x="457200" y="2922549"/>
            <a:ext cx="1775623" cy="1088913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624158" y="2944660"/>
            <a:ext cx="1456266" cy="1011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/>
              <a:t>Data</a:t>
            </a:r>
            <a:endParaRPr kumimoji="1" lang="zh-CN" altLang="en-US" sz="2400" dirty="0"/>
          </a:p>
        </p:txBody>
      </p:sp>
      <p:cxnSp>
        <p:nvCxnSpPr>
          <p:cNvPr id="13" name="直线箭头连接符 12"/>
          <p:cNvCxnSpPr>
            <a:stCxn id="10" idx="7"/>
            <a:endCxn id="5" idx="2"/>
          </p:cNvCxnSpPr>
          <p:nvPr/>
        </p:nvCxnSpPr>
        <p:spPr>
          <a:xfrm flipV="1">
            <a:off x="1972789" y="2843060"/>
            <a:ext cx="499477" cy="23895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endCxn id="8" idx="2"/>
          </p:cNvCxnSpPr>
          <p:nvPr/>
        </p:nvCxnSpPr>
        <p:spPr>
          <a:xfrm>
            <a:off x="1972789" y="3875994"/>
            <a:ext cx="550277" cy="38946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endCxn id="21" idx="3"/>
          </p:cNvCxnSpPr>
          <p:nvPr/>
        </p:nvCxnSpPr>
        <p:spPr>
          <a:xfrm flipV="1">
            <a:off x="4876800" y="3801457"/>
            <a:ext cx="717229" cy="49787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endCxn id="21" idx="1"/>
          </p:cNvCxnSpPr>
          <p:nvPr/>
        </p:nvCxnSpPr>
        <p:spPr>
          <a:xfrm>
            <a:off x="4826000" y="2859578"/>
            <a:ext cx="768029" cy="39108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5249333" y="3136595"/>
            <a:ext cx="2353734" cy="778934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5520267" y="3136595"/>
            <a:ext cx="1930400" cy="723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/>
              <a:t>Logistic Regression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157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Evaluation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77066"/>
            <a:ext cx="5947508" cy="359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Con’t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err="1" smtClean="0"/>
              <a:t>Kaggle</a:t>
            </a:r>
            <a:r>
              <a:rPr kumimoji="1" lang="en-US" altLang="zh-CN" dirty="0" smtClean="0"/>
              <a:t> link: </a:t>
            </a:r>
            <a:r>
              <a:rPr lang="en-US" altLang="zh-CN" u="sng" dirty="0">
                <a:hlinkClick r:id="rId2"/>
              </a:rPr>
              <a:t>http://www.kaggle.com/c/avazu-ctr-prediction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kumimoji="1" lang="en-US" altLang="zh-CN" dirty="0" err="1" smtClean="0"/>
              <a:t>Github</a:t>
            </a:r>
            <a:r>
              <a:rPr kumimoji="1" lang="en-US" altLang="zh-CN" dirty="0" smtClean="0"/>
              <a:t> link:</a:t>
            </a:r>
          </a:p>
          <a:p>
            <a:pPr marL="0" indent="0">
              <a:buNone/>
            </a:pPr>
            <a:r>
              <a:rPr kumimoji="1" lang="en-US" altLang="zh-CN" dirty="0" smtClean="0">
                <a:hlinkClick r:id="rId3"/>
              </a:rPr>
              <a:t>https</a:t>
            </a:r>
            <a:r>
              <a:rPr kumimoji="1" lang="en-US" altLang="zh-CN" dirty="0">
                <a:hlinkClick r:id="rId3"/>
              </a:rPr>
              <a:t>://github.com/Kelvin-Zhong/Click-Through-Rate-</a:t>
            </a:r>
            <a:r>
              <a:rPr kumimoji="1" lang="en-US" altLang="zh-CN" dirty="0" smtClean="0">
                <a:hlinkClick r:id="rId3"/>
              </a:rPr>
              <a:t>Prediction</a:t>
            </a:r>
            <a:endParaRPr kumimoji="1" lang="en-US" altLang="zh-CN" dirty="0" smtClean="0"/>
          </a:p>
          <a:p>
            <a:r>
              <a:rPr kumimoji="1" lang="en-US" altLang="zh-CN" dirty="0" smtClean="0"/>
              <a:t>Reference:</a:t>
            </a:r>
          </a:p>
          <a:p>
            <a:pPr marL="0" indent="0">
              <a:buNone/>
            </a:pPr>
            <a:r>
              <a:rPr lang="en-US" altLang="zh-CN" dirty="0"/>
              <a:t>"A two-stage ensemble of diverse models for advertisement ranking in KDD Cup 2012." </a:t>
            </a:r>
            <a:r>
              <a:rPr lang="en-US" altLang="zh-CN" dirty="0" err="1"/>
              <a:t>KDDCup</a:t>
            </a:r>
            <a:r>
              <a:rPr lang="en-US" altLang="zh-CN" dirty="0"/>
              <a:t> (2012).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7530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Thank you</a:t>
            </a:r>
            <a:endParaRPr kumimoji="1"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54000" y="23574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798178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4182533" cy="3112030"/>
          </a:xfrm>
        </p:spPr>
        <p:txBody>
          <a:bodyPr/>
          <a:lstStyle/>
          <a:p>
            <a:r>
              <a:rPr kumimoji="1" lang="en-US" altLang="zh-CN" dirty="0" smtClean="0"/>
              <a:t>Problem Introduction</a:t>
            </a:r>
          </a:p>
          <a:p>
            <a:r>
              <a:rPr kumimoji="1" lang="en-US" altLang="zh-CN" dirty="0"/>
              <a:t>Attributes </a:t>
            </a:r>
            <a:r>
              <a:rPr kumimoji="1" lang="en-US" altLang="zh-CN" dirty="0" smtClean="0"/>
              <a:t>Selection</a:t>
            </a:r>
          </a:p>
          <a:p>
            <a:r>
              <a:rPr kumimoji="1" lang="en-US" altLang="zh-CN" dirty="0" smtClean="0"/>
              <a:t>Model Selection</a:t>
            </a:r>
          </a:p>
          <a:p>
            <a:r>
              <a:rPr kumimoji="1" lang="en-US" altLang="zh-CN" dirty="0" smtClean="0"/>
              <a:t>Evaluation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854" y="3490545"/>
            <a:ext cx="6138346" cy="310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94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9467" y="29105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Problem Introduction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2" y="3623733"/>
            <a:ext cx="4495799" cy="31326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84401" y="3555999"/>
            <a:ext cx="2667000" cy="77893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401" y="3623733"/>
            <a:ext cx="4092222" cy="31326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378223" y="6045198"/>
            <a:ext cx="2667000" cy="77893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/>
          <p:cNvCxnSpPr/>
          <p:nvPr/>
        </p:nvCxnSpPr>
        <p:spPr>
          <a:xfrm flipV="1">
            <a:off x="3979334" y="2743200"/>
            <a:ext cx="524933" cy="812799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 flipV="1">
            <a:off x="4724400" y="2743200"/>
            <a:ext cx="2703692" cy="3318933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 txBox="1">
            <a:spLocks/>
          </p:cNvSpPr>
          <p:nvPr/>
        </p:nvSpPr>
        <p:spPr>
          <a:xfrm>
            <a:off x="3771899" y="2033057"/>
            <a:ext cx="1905001" cy="710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Mobile Ads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355602" y="1778000"/>
            <a:ext cx="3115733" cy="1366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/>
              <a:t>Given basic info of mobile ads:</a:t>
            </a:r>
          </a:p>
          <a:p>
            <a:r>
              <a:rPr kumimoji="1" lang="en-US" altLang="zh-CN" sz="2400" dirty="0" smtClean="0"/>
              <a:t>Ads’ category, </a:t>
            </a:r>
          </a:p>
          <a:p>
            <a:r>
              <a:rPr kumimoji="1" lang="en-US" altLang="zh-CN" sz="2400" dirty="0" smtClean="0"/>
              <a:t>App’s category, etc…… </a:t>
            </a:r>
            <a:endParaRPr kumimoji="1" lang="zh-CN" altLang="en-US" sz="2400" dirty="0"/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5827890" y="1778000"/>
            <a:ext cx="3115733" cy="1366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/>
              <a:t>Predict whether a new ads will be clicked?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3954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9465" y="275166"/>
            <a:ext cx="8229600" cy="87206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Data Sets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Attributes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43029"/>
              </p:ext>
            </p:extLst>
          </p:nvPr>
        </p:nvGraphicFramePr>
        <p:xfrm>
          <a:off x="457200" y="1481983"/>
          <a:ext cx="6096000" cy="112575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48000"/>
                <a:gridCol w="3048000"/>
              </a:tblGrid>
              <a:tr h="375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Size</a:t>
                      </a:r>
                      <a:endParaRPr lang="zh-CN" altLang="en-US" dirty="0"/>
                    </a:p>
                  </a:txBody>
                  <a:tcPr/>
                </a:tc>
              </a:tr>
              <a:tr h="375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Training 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6.31GB</a:t>
                      </a:r>
                    </a:p>
                  </a:txBody>
                  <a:tcPr/>
                </a:tc>
              </a:tr>
              <a:tr h="375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Testing 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1.27GB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085317"/>
              </p:ext>
            </p:extLst>
          </p:nvPr>
        </p:nvGraphicFramePr>
        <p:xfrm>
          <a:off x="389465" y="3877282"/>
          <a:ext cx="8449735" cy="257474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96824"/>
                <a:gridCol w="493353"/>
                <a:gridCol w="668486"/>
                <a:gridCol w="752794"/>
                <a:gridCol w="1520952"/>
                <a:gridCol w="860337"/>
                <a:gridCol w="706705"/>
                <a:gridCol w="1737482"/>
                <a:gridCol w="812802"/>
              </a:tblGrid>
              <a:tr h="616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c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lick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C1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C2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site_category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C3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C4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app_category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 smtClean="0">
                          <a:effectLst/>
                        </a:rPr>
                        <a:t>……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</a:tr>
              <a:tr h="47854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"1000009418151090000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</a:rPr>
                        <a:t>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1fbe01fe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f3845767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28905ebd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400" u="none" strike="noStrike" dirty="0">
                          <a:effectLst/>
                        </a:rPr>
                        <a:t>ecad2386</a:t>
                      </a:r>
                      <a:endParaRPr lang="es-ES_tradnl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7801e8d9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 dirty="0">
                          <a:effectLst/>
                        </a:rPr>
                        <a:t>07d7df22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……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</a:tr>
              <a:tr h="59333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"10000169349117800000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1fbe01fe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f3845767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28905ebd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400" u="none" strike="noStrike" dirty="0">
                          <a:effectLst/>
                        </a:rPr>
                        <a:t>ecad2386</a:t>
                      </a:r>
                      <a:endParaRPr lang="es-ES_tradnl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7801e8d9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07d7df22</a:t>
                      </a:r>
                      <a:endParaRPr lang="da-DK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……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</a:tr>
              <a:tr h="59333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"10000371904215100000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1fbe01fe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f3845767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28905ebd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400" u="none" strike="noStrike">
                          <a:effectLst/>
                        </a:rPr>
                        <a:t>ecad2386</a:t>
                      </a:r>
                      <a:endParaRPr lang="es-ES_tradnl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7801e8d9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 dirty="0">
                          <a:effectLst/>
                        </a:rPr>
                        <a:t>07d7df22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……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>
          <a:xfrm>
            <a:off x="6451600" y="1481984"/>
            <a:ext cx="2387600" cy="1125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 smtClean="0"/>
              <a:t>Ten days </a:t>
            </a:r>
          </a:p>
          <a:p>
            <a:r>
              <a:rPr kumimoji="1" lang="en-US" altLang="zh-CN" sz="2800" dirty="0" smtClean="0"/>
              <a:t>One day</a:t>
            </a:r>
            <a:endParaRPr kumimoji="1" lang="zh-CN" altLang="en-US" sz="2800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57200" y="2832099"/>
            <a:ext cx="8229600" cy="872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charset="2"/>
              <a:buChar char="l"/>
            </a:pPr>
            <a:r>
              <a:rPr kumimoji="1" lang="en-US" altLang="zh-CN" sz="2400" dirty="0" smtClean="0"/>
              <a:t>All attributes are Categories</a:t>
            </a:r>
          </a:p>
          <a:p>
            <a:pPr marL="342900" indent="-342900" algn="l">
              <a:buFont typeface="Wingdings" charset="2"/>
              <a:buChar char="l"/>
            </a:pPr>
            <a:r>
              <a:rPr kumimoji="1" lang="en-US" altLang="zh-CN" sz="2400" dirty="0"/>
              <a:t>Anonymous </a:t>
            </a:r>
            <a:r>
              <a:rPr kumimoji="1" lang="en-US" altLang="zh-CN" sz="2400" dirty="0" smtClean="0"/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56808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867" y="58209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Attribute Selection</a:t>
            </a:r>
            <a:endParaRPr kumimoji="1"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117600" y="1412876"/>
            <a:ext cx="6485467" cy="771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Effective Attribute Pattern Mining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03714"/>
            <a:ext cx="8229600" cy="4525963"/>
          </a:xfrm>
        </p:spPr>
        <p:txBody>
          <a:bodyPr/>
          <a:lstStyle/>
          <a:p>
            <a:r>
              <a:rPr kumimoji="1" lang="en-US" altLang="zh-CN" dirty="0"/>
              <a:t>Try which kinds of Attribute combinations will produce high or low Click </a:t>
            </a:r>
            <a:r>
              <a:rPr kumimoji="1" lang="en-US" altLang="zh-CN" dirty="0" smtClean="0"/>
              <a:t>Rate</a:t>
            </a:r>
          </a:p>
          <a:p>
            <a:r>
              <a:rPr kumimoji="1" lang="en-US" altLang="zh-CN" dirty="0" smtClean="0"/>
              <a:t>Example: </a:t>
            </a:r>
          </a:p>
          <a:p>
            <a:pPr lvl="1"/>
            <a:r>
              <a:rPr kumimoji="1" lang="en-US" altLang="zh-CN" dirty="0" smtClean="0"/>
              <a:t>App category: Game app </a:t>
            </a:r>
          </a:p>
          <a:p>
            <a:pPr lvl="1"/>
            <a:r>
              <a:rPr kumimoji="1" lang="en-US" altLang="zh-CN" dirty="0" smtClean="0"/>
              <a:t>Ads  category: Game ads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75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Attribute Selection(</a:t>
            </a:r>
            <a:r>
              <a:rPr kumimoji="1" lang="en-US" altLang="zh-CN" dirty="0" err="1" smtClean="0"/>
              <a:t>con’t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pic>
        <p:nvPicPr>
          <p:cNvPr id="8" name="图片 7" descr="Click_rate_mean_st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7" y="2370668"/>
            <a:ext cx="5399776" cy="3894666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287867" y="1655233"/>
            <a:ext cx="5367866" cy="855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000" dirty="0" smtClean="0"/>
              <a:t>Select the attributes that have greater variance</a:t>
            </a:r>
          </a:p>
          <a:p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Greater variance means better Classification</a:t>
            </a:r>
            <a:endParaRPr kumimoji="1" lang="zh-CN" altLang="en-US" sz="2000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6011334" y="1701801"/>
            <a:ext cx="2675466" cy="855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000" dirty="0" smtClean="0"/>
              <a:t>Improvement Example:</a:t>
            </a:r>
          </a:p>
          <a:p>
            <a:r>
              <a:rPr kumimoji="1" lang="en-US" altLang="zh-CN" sz="2000" dirty="0" smtClean="0"/>
              <a:t>Logistic Regression </a:t>
            </a:r>
            <a:endParaRPr kumimoji="1" lang="zh-CN" altLang="en-US" sz="20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733" y="2510366"/>
            <a:ext cx="3090486" cy="22267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814" y="4737101"/>
            <a:ext cx="3113986" cy="224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58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Evaluation Method</a:t>
            </a:r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318933" cy="872067"/>
          </a:xfrm>
        </p:spPr>
        <p:txBody>
          <a:bodyPr/>
          <a:lstStyle/>
          <a:p>
            <a:r>
              <a:rPr kumimoji="1" lang="en-US" altLang="zh-CN" dirty="0" smtClean="0"/>
              <a:t>ROC and AUC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7" y="2472267"/>
            <a:ext cx="5182142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78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 Selection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078163"/>
          </a:xfrm>
        </p:spPr>
        <p:txBody>
          <a:bodyPr/>
          <a:lstStyle/>
          <a:p>
            <a:r>
              <a:rPr kumimoji="1" lang="en-US" altLang="zh-CN" dirty="0" smtClean="0"/>
              <a:t>Decision Tree</a:t>
            </a:r>
          </a:p>
          <a:p>
            <a:r>
              <a:rPr kumimoji="1" lang="en-US" altLang="zh-CN" dirty="0" smtClean="0"/>
              <a:t>Naïve Bayesian</a:t>
            </a:r>
          </a:p>
          <a:p>
            <a:r>
              <a:rPr kumimoji="1" lang="en-US" altLang="zh-CN" dirty="0" smtClean="0"/>
              <a:t>Logistic Regression</a:t>
            </a:r>
          </a:p>
          <a:p>
            <a:r>
              <a:rPr kumimoji="1" lang="en-US" altLang="zh-CN" dirty="0" smtClean="0"/>
              <a:t>Hybrid Models</a:t>
            </a:r>
          </a:p>
          <a:p>
            <a:endParaRPr kumimoji="1" lang="zh-CN" altLang="en-US" dirty="0"/>
          </a:p>
        </p:txBody>
      </p:sp>
      <p:sp>
        <p:nvSpPr>
          <p:cNvPr id="6" name="椭圆形标注 5"/>
          <p:cNvSpPr/>
          <p:nvPr/>
        </p:nvSpPr>
        <p:spPr>
          <a:xfrm>
            <a:off x="4394197" y="1417638"/>
            <a:ext cx="3539067" cy="1842557"/>
          </a:xfrm>
          <a:prstGeom prst="wedgeEllipseCallout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394197" y="1696509"/>
            <a:ext cx="3572933" cy="1351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400" dirty="0" smtClean="0"/>
              <a:t>Choice </a:t>
            </a:r>
            <a:r>
              <a:rPr kumimoji="1" lang="en-US" altLang="zh-CN" sz="2400" dirty="0" err="1" smtClean="0"/>
              <a:t>oare</a:t>
            </a:r>
            <a:r>
              <a:rPr kumimoji="1" lang="en-US" altLang="zh-CN" sz="2400" dirty="0" smtClean="0"/>
              <a:t> limited due to Categorical data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54231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Decision Tree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93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311</Words>
  <Application>Microsoft Macintosh PowerPoint</Application>
  <PresentationFormat>全屏显示(4:3)</PresentationFormat>
  <Paragraphs>107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Mobile Ads Click Prediction </vt:lpstr>
      <vt:lpstr>Outline</vt:lpstr>
      <vt:lpstr>Problem Introduction</vt:lpstr>
      <vt:lpstr>Data Sets &amp; Attributes</vt:lpstr>
      <vt:lpstr>Attribute Selection</vt:lpstr>
      <vt:lpstr>Attribute Selection(con’t)</vt:lpstr>
      <vt:lpstr>Evaluation Method</vt:lpstr>
      <vt:lpstr>Model Selection</vt:lpstr>
      <vt:lpstr>Decision Tree</vt:lpstr>
      <vt:lpstr>Naïve Bayesian</vt:lpstr>
      <vt:lpstr>Logistic regression</vt:lpstr>
      <vt:lpstr>Combination of Different models</vt:lpstr>
      <vt:lpstr>Evaluation</vt:lpstr>
      <vt:lpstr>Con’t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</dc:creator>
  <cp:lastModifiedBy>x</cp:lastModifiedBy>
  <cp:revision>133</cp:revision>
  <dcterms:created xsi:type="dcterms:W3CDTF">2015-03-06T03:00:23Z</dcterms:created>
  <dcterms:modified xsi:type="dcterms:W3CDTF">2015-03-09T23:33:26Z</dcterms:modified>
</cp:coreProperties>
</file>