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64" r:id="rId6"/>
    <p:sldId id="259" r:id="rId7"/>
    <p:sldId id="261" r:id="rId8"/>
    <p:sldId id="262" r:id="rId9"/>
    <p:sldId id="265" r:id="rId10"/>
    <p:sldId id="267" r:id="rId11"/>
    <p:sldId id="263" r:id="rId12"/>
    <p:sldId id="268" r:id="rId13"/>
    <p:sldId id="270" r:id="rId14"/>
    <p:sldId id="26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D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02DA3-07AC-4367-BE1A-1F99310D840E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07EA1-DEA7-46E4-8D8D-4227AF1DB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2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6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1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28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5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94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4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38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9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99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5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78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48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3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1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66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0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8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0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6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7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8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6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B761-CCFD-48E9-A452-8AB7BEEF4A7C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2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8.emf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6.emf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r>
              <a:rPr lang="zh-CN" altLang="en-US" dirty="0" smtClean="0"/>
              <a:t>网络程序设计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通信</a:t>
            </a:r>
            <a:r>
              <a:rPr lang="en-US" altLang="zh-CN" dirty="0" smtClean="0"/>
              <a:t>1602 17 </a:t>
            </a:r>
            <a:r>
              <a:rPr lang="zh-CN" altLang="en-US" dirty="0" smtClean="0"/>
              <a:t>刘思琨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9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标注 16"/>
          <p:cNvSpPr/>
          <p:nvPr/>
        </p:nvSpPr>
        <p:spPr>
          <a:xfrm>
            <a:off x="6731539" y="1579451"/>
            <a:ext cx="5379397" cy="3703136"/>
          </a:xfrm>
          <a:prstGeom prst="wedgeRectCallout">
            <a:avLst>
              <a:gd name="adj1" fmla="val 40908"/>
              <a:gd name="adj2" fmla="val 6619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07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6231478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自定义类作为槽函数参数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2494" y="1406600"/>
            <a:ext cx="5544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该类必须提供一个公有的默认构造函数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类必须提供一个公有的拷贝构造函数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类必须提供一个公有的析构函数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类必须使用宏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Q_DECLARE_METATYPE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进行注册 </a:t>
            </a:r>
          </a:p>
        </p:txBody>
      </p:sp>
      <p:sp>
        <p:nvSpPr>
          <p:cNvPr id="14" name="矩形 13"/>
          <p:cNvSpPr/>
          <p:nvPr/>
        </p:nvSpPr>
        <p:spPr>
          <a:xfrm>
            <a:off x="722494" y="365058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注册示例</a:t>
            </a:r>
            <a:r>
              <a:rPr lang="en-US" altLang="zh-CN" dirty="0" smtClean="0">
                <a:solidFill>
                  <a:srgbClr val="000000"/>
                </a:solidFill>
                <a:latin typeface="CourierNewPSMT"/>
              </a:rPr>
              <a:t>:</a:t>
            </a:r>
            <a:r>
              <a:rPr lang="en-US" altLang="zh-CN" dirty="0" err="1" smtClean="0">
                <a:solidFill>
                  <a:srgbClr val="000000"/>
                </a:solidFill>
                <a:latin typeface="CourierNewPSMT"/>
              </a:rPr>
              <a:t>qRegisterMetaType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&lt; </a:t>
            </a: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QMessage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&gt;(</a:t>
            </a:r>
            <a:r>
              <a:rPr lang="en-US" altLang="zh-CN" dirty="0">
                <a:solidFill>
                  <a:srgbClr val="008000"/>
                </a:solidFill>
                <a:latin typeface="CourierNewPSMT"/>
              </a:rPr>
              <a:t>"</a:t>
            </a:r>
            <a:r>
              <a:rPr lang="en-US" altLang="zh-CN" dirty="0" err="1">
                <a:solidFill>
                  <a:srgbClr val="008000"/>
                </a:solidFill>
                <a:latin typeface="CourierNewPSMT"/>
              </a:rPr>
              <a:t>QMessage</a:t>
            </a:r>
            <a:r>
              <a:rPr lang="en-US" altLang="zh-CN" dirty="0" smtClean="0">
                <a:solidFill>
                  <a:srgbClr val="008000"/>
                </a:solidFill>
                <a:latin typeface="CourierNewPSMT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urierNewPSMT"/>
              </a:rPr>
              <a:t>	(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</a:t>
            </a:r>
            <a:r>
              <a:rPr lang="en-US" altLang="zh-CN" dirty="0" smtClean="0">
                <a:solidFill>
                  <a:srgbClr val="000000"/>
                </a:solidFill>
                <a:latin typeface="CourierNewPSMT"/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22494" y="4709626"/>
            <a:ext cx="5644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使用过程与普通信号槽无差别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03099" y="166525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8000"/>
                </a:solidFill>
                <a:latin typeface="CourierNewPSMT"/>
              </a:rPr>
              <a:t>class 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Message</a:t>
            </a:r>
            <a:br>
              <a:rPr lang="en-US" altLang="zh-CN" dirty="0">
                <a:solidFill>
                  <a:srgbClr val="800080"/>
                </a:solidFill>
                <a:latin typeface="CourierNewPSMT"/>
              </a:rPr>
            </a:b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{</a:t>
            </a:r>
            <a:br>
              <a:rPr lang="en-US" altLang="zh-CN" dirty="0">
                <a:solidFill>
                  <a:srgbClr val="000000"/>
                </a:solidFill>
                <a:latin typeface="CourierNewPSMT"/>
              </a:rPr>
            </a:br>
            <a:r>
              <a:rPr lang="en-US" altLang="zh-CN" dirty="0">
                <a:solidFill>
                  <a:srgbClr val="808000"/>
                </a:solidFill>
                <a:latin typeface="CourierNewPSMT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:</a:t>
            </a:r>
            <a:br>
              <a:rPr lang="en-US" altLang="zh-CN" dirty="0">
                <a:solidFill>
                  <a:srgbClr val="000000"/>
                </a:solidFill>
                <a:latin typeface="CourierNewPSMT"/>
              </a:rPr>
            </a:b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Message</a:t>
            </a:r>
            <a:r>
              <a:rPr lang="en-US" altLang="zh-CN" dirty="0" smtClean="0">
                <a:solidFill>
                  <a:srgbClr val="000000"/>
                </a:solidFill>
                <a:latin typeface="CourierNewPSMT"/>
              </a:rPr>
              <a:t>();//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urierNewPSMT"/>
              </a:rPr>
            </a:b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Message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NewPSMT"/>
              </a:rPr>
              <a:t>const</a:t>
            </a:r>
            <a:r>
              <a:rPr lang="en-US" altLang="zh-CN" dirty="0">
                <a:solidFill>
                  <a:srgbClr val="808000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Message 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&amp;other</a:t>
            </a:r>
            <a:r>
              <a:rPr lang="en-US" altLang="zh-CN" dirty="0" smtClean="0">
                <a:solidFill>
                  <a:srgbClr val="000000"/>
                </a:solidFill>
                <a:latin typeface="CourierNewPSMT"/>
              </a:rPr>
              <a:t>);//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urierNewPSMT"/>
              </a:rPr>
            </a:b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~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Message</a:t>
            </a:r>
            <a:r>
              <a:rPr lang="en-US" altLang="zh-CN" dirty="0" smtClean="0">
                <a:solidFill>
                  <a:srgbClr val="000000"/>
                </a:solidFill>
                <a:latin typeface="CourierNewPSMT"/>
              </a:rPr>
              <a:t>();//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urierNewPSMT"/>
              </a:rPr>
            </a:br>
            <a:r>
              <a:rPr lang="en-US" altLang="zh-CN" dirty="0">
                <a:solidFill>
                  <a:srgbClr val="808000"/>
                </a:solidFill>
                <a:latin typeface="CourierNewPSMT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:</a:t>
            </a:r>
            <a:br>
              <a:rPr lang="en-US" altLang="zh-CN" dirty="0">
                <a:solidFill>
                  <a:srgbClr val="000000"/>
                </a:solidFill>
                <a:latin typeface="CourierNewPSMT"/>
              </a:rPr>
            </a:b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QString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 err="1">
                <a:solidFill>
                  <a:srgbClr val="800000"/>
                </a:solidFill>
                <a:latin typeface="CourierNewPSMT"/>
              </a:rPr>
              <a:t>m_body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urierNewPSMT"/>
              </a:rPr>
            </a:b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QStringList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 err="1">
                <a:solidFill>
                  <a:srgbClr val="800000"/>
                </a:solidFill>
                <a:latin typeface="CourierNewPSMT"/>
              </a:rPr>
              <a:t>m_headers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urierNewPSMT"/>
              </a:rPr>
            </a:b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};</a:t>
            </a:r>
            <a:br>
              <a:rPr lang="en-US" altLang="zh-CN" dirty="0">
                <a:solidFill>
                  <a:srgbClr val="363534"/>
                </a:solidFill>
                <a:latin typeface="CourierNewPSMT"/>
              </a:rPr>
            </a:b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Q_DECLARE_METATYPE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(Message)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6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08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360501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图表模块的使用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9943" y="1030783"/>
            <a:ext cx="74513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向工程文件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(.pro)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中加入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 += charts</a:t>
            </a: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在头文件中加入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QtCharts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QT_CHARTS_USE_NAMESPACE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9943" y="3133904"/>
            <a:ext cx="5822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具体使用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QChart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QChartView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对象，并设置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QChartView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当前的图表为新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创建的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QChart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创建序列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(Series)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、坐标轴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(Axes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序列中添加需要显示的数据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addSeries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方法将新建的序列添加到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QChart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8" name="虚尾箭头 7"/>
          <p:cNvSpPr/>
          <p:nvPr/>
        </p:nvSpPr>
        <p:spPr>
          <a:xfrm rot="5400000">
            <a:off x="2523957" y="2660058"/>
            <a:ext cx="808134" cy="4863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323" y="1456836"/>
            <a:ext cx="4822593" cy="46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09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360501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自定义计时器类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5293" y="4865165"/>
            <a:ext cx="3586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在程序中记录网络响应时间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Qtimer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定时器类和一个计数器间接实现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93" y="1406600"/>
            <a:ext cx="4244631" cy="297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9943" y="119267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time_count:QObject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Q_OBJECT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time_count();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~time_count();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init();//将计数值归零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start();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stop();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qint64 getInterval();//获取计时器数值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QTimer *timer_count;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qint64 count;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slots: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atom_interval();//每过10ms进入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4346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10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360501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数据源头追溯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2" y="1192567"/>
            <a:ext cx="5186271" cy="435313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4216940" y="5253872"/>
            <a:ext cx="807396" cy="583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43200" y="5900994"/>
            <a:ext cx="322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点击跳转源数据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72783" y="1927263"/>
            <a:ext cx="64303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QDesktopServices::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openUrl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/>
              <a:t>QDesktopServices</a:t>
            </a:r>
            <a:r>
              <a:rPr lang="en-US" altLang="zh-CN" sz="2000" dirty="0"/>
              <a:t>::</a:t>
            </a:r>
            <a:r>
              <a:rPr lang="en-US" altLang="zh-CN" sz="2000" dirty="0" err="1" smtClean="0"/>
              <a:t>openUrl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 err="1"/>
              <a:t>QString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QCoreApplication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applicationDirPath</a:t>
            </a:r>
            <a:r>
              <a:rPr lang="en-US" altLang="zh-CN" sz="2000" dirty="0" smtClean="0"/>
              <a:t>())</a:t>
            </a:r>
          </a:p>
          <a:p>
            <a:r>
              <a:rPr lang="en-US" altLang="zh-CN" sz="2000" dirty="0" smtClean="0"/>
              <a:t>+"/</a:t>
            </a:r>
            <a:r>
              <a:rPr lang="en-US" altLang="zh-CN" sz="2000" dirty="0"/>
              <a:t>data</a:t>
            </a:r>
            <a:r>
              <a:rPr lang="en-US" altLang="zh-CN" sz="2000" dirty="0" smtClean="0"/>
              <a:t>")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打开网页：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/>
              <a:t>QDesktopServices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openUrl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QUrl</a:t>
            </a:r>
            <a:r>
              <a:rPr lang="en-US" altLang="zh-CN" sz="2000" dirty="0"/>
              <a:t>(worker-&gt;</a:t>
            </a:r>
            <a:r>
              <a:rPr lang="en-US" altLang="zh-CN" sz="2000" dirty="0" err="1"/>
              <a:t>geturl</a:t>
            </a:r>
            <a:r>
              <a:rPr lang="en-US" altLang="zh-CN" sz="2000" dirty="0"/>
              <a:t>()))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7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03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网络模块使用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9943" y="3280638"/>
            <a:ext cx="419277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一般形式为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QNetworkRequest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QUrl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("http://www.njtech.edu.cn")))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9943" y="1237231"/>
            <a:ext cx="4909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向服务器发送数据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需要提供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QNetworkRequest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QHttpMultiPart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93" y="2745905"/>
            <a:ext cx="6634492" cy="336856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389091" y="2253178"/>
            <a:ext cx="330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请求表头示例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97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09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360501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运算符重载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2493" y="1461005"/>
            <a:ext cx="5216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Qdebug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&lt;&lt;,&gt;&gt;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输入自定义类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2493" y="2019128"/>
            <a:ext cx="68748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QDataStream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&amp;operator&lt;&lt;(</a:t>
            </a: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QDataStream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&amp;out, </a:t>
            </a:r>
            <a:r>
              <a:rPr lang="en-US" altLang="zh-CN" dirty="0" err="1">
                <a:solidFill>
                  <a:srgbClr val="808000"/>
                </a:solidFill>
                <a:latin typeface="CourierNewPSMT"/>
              </a:rPr>
              <a:t>const</a:t>
            </a:r>
            <a:r>
              <a:rPr lang="en-US" altLang="zh-CN" dirty="0">
                <a:solidFill>
                  <a:srgbClr val="808000"/>
                </a:solidFill>
                <a:latin typeface="CourierNewPSMT"/>
              </a:rPr>
              <a:t> </a:t>
            </a: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MyClass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&amp;</a:t>
            </a:r>
            <a:r>
              <a:rPr lang="en-US" altLang="zh-CN" dirty="0" err="1">
                <a:solidFill>
                  <a:srgbClr val="363534"/>
                </a:solidFill>
                <a:latin typeface="CourierNewPSMT"/>
              </a:rPr>
              <a:t>myObj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);</a:t>
            </a:r>
            <a:br>
              <a:rPr lang="en-US" altLang="zh-CN" dirty="0">
                <a:solidFill>
                  <a:srgbClr val="363534"/>
                </a:solidFill>
                <a:latin typeface="CourierNewPSMT"/>
              </a:rPr>
            </a:b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QDataStream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&amp;operator&gt;&gt;(</a:t>
            </a: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QDataStream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&amp;in, </a:t>
            </a: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MyClass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&amp;</a:t>
            </a:r>
            <a:r>
              <a:rPr lang="en-US" altLang="zh-CN" dirty="0" err="1">
                <a:solidFill>
                  <a:srgbClr val="363534"/>
                </a:solidFill>
                <a:latin typeface="CourierNewPSMT"/>
              </a:rPr>
              <a:t>myObj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);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4" name="虚尾箭头 13"/>
          <p:cNvSpPr/>
          <p:nvPr/>
        </p:nvSpPr>
        <p:spPr>
          <a:xfrm rot="5400000">
            <a:off x="2030192" y="3297676"/>
            <a:ext cx="875490" cy="70039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2493" y="4140794"/>
            <a:ext cx="47691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在程序中（一般是在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函数内）注册流操作运算符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22493" y="5045068"/>
            <a:ext cx="6699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NewPSMT"/>
              </a:rPr>
              <a:t>qRegisterMetaTypeStreamOperators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&lt;</a:t>
            </a: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&gt;("</a:t>
            </a:r>
            <a:r>
              <a:rPr lang="en-US" altLang="zh-CN" dirty="0" err="1">
                <a:solidFill>
                  <a:srgbClr val="000000"/>
                </a:solidFill>
                <a:latin typeface="CourierNewPSMT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");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7" name="虚尾箭头 16"/>
          <p:cNvSpPr/>
          <p:nvPr/>
        </p:nvSpPr>
        <p:spPr>
          <a:xfrm>
            <a:off x="6498077" y="4266317"/>
            <a:ext cx="1326559" cy="65322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03140" y="4238988"/>
            <a:ext cx="3531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Qdebug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重载的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&lt;&lt;,&gt;&gt;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输出，初入自定义的类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05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01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实验要求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03039" y="1975971"/>
            <a:ext cx="641052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具备天气查询功能的程序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选择查询气温或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AQI/Pm2.5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用户可以对不同的城市与月份进行选择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可以将数据输出到文件进行存储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32298" y="1514306"/>
            <a:ext cx="435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基本要求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5702" y="4809568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用户可通过对话框知道网络访问状态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可以查看网络响应时间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06829" y="4347903"/>
            <a:ext cx="195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02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程序总体流程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54" y="981988"/>
            <a:ext cx="9973403" cy="567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03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85645" y="230896"/>
            <a:ext cx="8459112" cy="9848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设计器的使用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1" y="1215781"/>
            <a:ext cx="6487057" cy="41441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61983" y="1669866"/>
            <a:ext cx="5291847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设计师界面类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按照设计要求将左方控件拖入设计界面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设置各个控件的属性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在后端代码中进行整合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98833" y="1248214"/>
            <a:ext cx="197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61983" y="3976136"/>
            <a:ext cx="5291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包含以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开头的界面头文件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调用继承自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的自定义对象的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setupUi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98833" y="3554484"/>
            <a:ext cx="197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代码整合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0" y="981988"/>
            <a:ext cx="6487057" cy="54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04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360501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文件的存储与读取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7307" y="981988"/>
            <a:ext cx="386080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Qdir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文件夹操作的类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可实现创建，删除，重命名等文件夹操作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”/”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作为分隔符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7309" y="2672243"/>
            <a:ext cx="39833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QFileInfo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对文件在文件系统中信息管理的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04021" y="3771382"/>
            <a:ext cx="39166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QFile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文件读写类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可进行文件的创建，删除，写入等基本操作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7309" y="5091987"/>
            <a:ext cx="3983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QTextStream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Qfile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类配合使用读取文本文件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75927" y="1831641"/>
            <a:ext cx="40732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以要读取文件的路径创建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Qfile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以该实例判断是否存在此文件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75927" y="1102786"/>
            <a:ext cx="296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文本文件的读取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79127" y="2974298"/>
            <a:ext cx="3389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若文件存在则进入循环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33289" y="3602105"/>
            <a:ext cx="3189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QTextStream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类从文件读取数据存入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QStringList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QStringList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simplified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来去除文件中的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‘\t’, ‘\n‘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等无用字符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虚尾箭头 7"/>
          <p:cNvSpPr/>
          <p:nvPr/>
        </p:nvSpPr>
        <p:spPr>
          <a:xfrm rot="5400000">
            <a:off x="7232072" y="2551384"/>
            <a:ext cx="452582" cy="344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10800000">
            <a:off x="9569605" y="2949844"/>
            <a:ext cx="276603" cy="259125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64791" y="3174353"/>
            <a:ext cx="492443" cy="2623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循环至文件末尾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09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05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网络模块使用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6132" y="1151205"/>
            <a:ext cx="5504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QNetworkAccessManager</a:t>
            </a:r>
            <a:r>
              <a:rPr lang="zh-CN" altLang="en-US" sz="2400" dirty="0" smtClean="0"/>
              <a:t>类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8975" y="2669169"/>
            <a:ext cx="4950691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异步工作，工作时不阻塞主线程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请求完成时会发送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finished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请求完成时会返回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QNetworkReply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2509" y="1406600"/>
            <a:ext cx="6317671" cy="502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QNetworkAccessManager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实例对象， 连接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QNetworkAccessManager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finished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与请求结束时的数据处理槽函数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组装访问请求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QNetworkAccessManager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相应的函数发起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请求（如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请求时，使用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函数；发起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请求时，使用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处理槽函数中对获得的数据进行处理（包括访问错误处理、返回数据处理等）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6132" y="2287550"/>
            <a:ext cx="164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43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05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网络模块使用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2493" y="1625600"/>
            <a:ext cx="437597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网络状态的判断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在网络事件响应槽函数时会传入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QNetworkReply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实例，通过读取其中数据可以得知其网络状态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QNetworkReply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函数可以返回当前网络访问时发生的问题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624946" y="1794527"/>
            <a:ext cx="52277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若网络状态正常，则可调用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QNetworkReply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readAll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函数读取数据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6" name="虚尾箭头 15"/>
          <p:cNvSpPr/>
          <p:nvPr/>
        </p:nvSpPr>
        <p:spPr>
          <a:xfrm rot="5400000">
            <a:off x="7444510" y="2895599"/>
            <a:ext cx="1159164" cy="7897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324601" y="4186316"/>
            <a:ext cx="3398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数据的解析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QXmlStreamReader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9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05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网络模块使用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0738" y="1068046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3635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2000" dirty="0">
                <a:solidFill>
                  <a:srgbClr val="3635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类型文档的</a:t>
            </a:r>
            <a:r>
              <a:rPr lang="zh-CN" altLang="en-US" sz="2000" dirty="0" smtClean="0">
                <a:solidFill>
                  <a:srgbClr val="3635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38" y="1535925"/>
            <a:ext cx="4059094" cy="498055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766738" y="981988"/>
            <a:ext cx="2869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首先将数据做初步处理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保留要读取的一个大块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66738" y="2480358"/>
            <a:ext cx="469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采用循环遍历要处理的数据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QXmlStreamReader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readNext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函数，读取时不会保留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虚尾箭头 13"/>
          <p:cNvSpPr/>
          <p:nvPr/>
        </p:nvSpPr>
        <p:spPr>
          <a:xfrm rot="5400000">
            <a:off x="7846511" y="1806200"/>
            <a:ext cx="655101" cy="5578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虚尾箭头 18"/>
          <p:cNvSpPr/>
          <p:nvPr/>
        </p:nvSpPr>
        <p:spPr>
          <a:xfrm rot="5400000">
            <a:off x="7846510" y="3632120"/>
            <a:ext cx="655101" cy="5578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66738" y="4286505"/>
            <a:ext cx="469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最后查看解析是否有错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QXmlStreamReader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hasError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66738" y="6012670"/>
            <a:ext cx="4698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解析完成发送信号告知图表更新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虚尾箭头 15"/>
          <p:cNvSpPr/>
          <p:nvPr/>
        </p:nvSpPr>
        <p:spPr>
          <a:xfrm rot="5400000">
            <a:off x="7846510" y="5398721"/>
            <a:ext cx="655101" cy="5578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8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06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360501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自定义信号与槽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16132" y="1676438"/>
            <a:ext cx="8579165" cy="3902627"/>
            <a:chOff x="2818133" y="1037407"/>
            <a:chExt cx="8579165" cy="3902627"/>
          </a:xfrm>
        </p:grpSpPr>
        <p:sp>
          <p:nvSpPr>
            <p:cNvPr id="6" name="文本框 5"/>
            <p:cNvSpPr txBox="1"/>
            <p:nvPr/>
          </p:nvSpPr>
          <p:spPr>
            <a:xfrm>
              <a:off x="3154276" y="1037407"/>
              <a:ext cx="5043427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三点要求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00050" indent="-400050">
                <a:buFont typeface="+mj-lt"/>
                <a:buAutoNum type="romanUcPeriod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该类必须派生于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QObject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类或其子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00050" indent="-400050">
                <a:buFont typeface="+mj-lt"/>
                <a:buAutoNum type="romanUcPeriod"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在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类声明的私有区声明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Q_OBJECT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宏 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00050" indent="-400050">
                <a:buFont typeface="+mj-lt"/>
                <a:buAutoNum type="romanUcPeriod"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元对象编译器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(Meta-Object Compiler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moc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对程序进行预处理 </a:t>
              </a:r>
              <a:r>
                <a:rPr lang="zh-CN" altLang="en-US" dirty="0"/>
                <a:t/>
              </a:r>
              <a:br>
                <a:rPr lang="zh-CN" altLang="en-US" dirty="0"/>
              </a:b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18133" y="3462706"/>
              <a:ext cx="415636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以关键字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signals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返回值为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不需要实现函数定义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0935" y="3308818"/>
              <a:ext cx="415636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槽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以关键字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slots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protected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访问限定 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需要实现函数定义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 rot="5400000">
              <a:off x="5069723" y="824046"/>
              <a:ext cx="524052" cy="4354946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676" y="1625851"/>
            <a:ext cx="5024464" cy="21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8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641</TotalTime>
  <Words>934</Words>
  <Application>Microsoft Office PowerPoint</Application>
  <PresentationFormat>宽屏</PresentationFormat>
  <Paragraphs>168</Paragraphs>
  <Slides>15</Slides>
  <Notes>14</Notes>
  <HiddenSlides>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CourierNewPSMT</vt:lpstr>
      <vt:lpstr>等线</vt:lpstr>
      <vt:lpstr>方正姚体</vt:lpstr>
      <vt:lpstr>华文新魏</vt:lpstr>
      <vt:lpstr>迷你简综艺</vt:lpstr>
      <vt:lpstr>微软雅黑</vt:lpstr>
      <vt:lpstr>Arial</vt:lpstr>
      <vt:lpstr>Century Gothic</vt:lpstr>
      <vt:lpstr>Trebuchet MS</vt:lpstr>
      <vt:lpstr>Wingdings</vt:lpstr>
      <vt:lpstr>Wingdings 3</vt:lpstr>
      <vt:lpstr>平面</vt:lpstr>
      <vt:lpstr>Qt网络程序设计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Qt网络程序设计</dc:title>
  <dc:creator>15312858228@163.com</dc:creator>
  <cp:lastModifiedBy>15312858228@163.com</cp:lastModifiedBy>
  <cp:revision>42</cp:revision>
  <dcterms:created xsi:type="dcterms:W3CDTF">2018-11-12T10:18:10Z</dcterms:created>
  <dcterms:modified xsi:type="dcterms:W3CDTF">2018-11-22T08:23:00Z</dcterms:modified>
</cp:coreProperties>
</file>