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896" r:id="rId3"/>
    <p:sldId id="877" r:id="rId4"/>
    <p:sldId id="828" r:id="rId5"/>
    <p:sldId id="897" r:id="rId6"/>
    <p:sldId id="898" r:id="rId7"/>
    <p:sldId id="901" r:id="rId8"/>
    <p:sldId id="911" r:id="rId9"/>
    <p:sldId id="910" r:id="rId10"/>
    <p:sldId id="929" r:id="rId11"/>
    <p:sldId id="905" r:id="rId12"/>
    <p:sldId id="930" r:id="rId13"/>
    <p:sldId id="904" r:id="rId14"/>
    <p:sldId id="931" r:id="rId15"/>
    <p:sldId id="876" r:id="rId16"/>
    <p:sldId id="932" r:id="rId17"/>
    <p:sldId id="881" r:id="rId18"/>
    <p:sldId id="933" r:id="rId19"/>
    <p:sldId id="908" r:id="rId20"/>
    <p:sldId id="909" r:id="rId21"/>
    <p:sldId id="913" r:id="rId22"/>
    <p:sldId id="912" r:id="rId23"/>
    <p:sldId id="914" r:id="rId24"/>
    <p:sldId id="884" r:id="rId25"/>
    <p:sldId id="906" r:id="rId26"/>
    <p:sldId id="903" r:id="rId27"/>
    <p:sldId id="915" r:id="rId28"/>
    <p:sldId id="918" r:id="rId29"/>
    <p:sldId id="891" r:id="rId30"/>
    <p:sldId id="925" r:id="rId31"/>
    <p:sldId id="921" r:id="rId32"/>
    <p:sldId id="927" r:id="rId33"/>
    <p:sldId id="923" r:id="rId34"/>
    <p:sldId id="922" r:id="rId35"/>
    <p:sldId id="926" r:id="rId36"/>
    <p:sldId id="916" r:id="rId37"/>
    <p:sldId id="928" r:id="rId38"/>
    <p:sldId id="917" r:id="rId39"/>
    <p:sldId id="25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28" userDrawn="1">
          <p15:clr>
            <a:srgbClr val="A4A3A4"/>
          </p15:clr>
        </p15:guide>
        <p15:guide id="4" pos="64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何 oneday" initials="何" lastIdx="0" clrIdx="0">
    <p:extLst>
      <p:ext uri="{19B8F6BF-5375-455C-9EA6-DF929625EA0E}">
        <p15:presenceInfo xmlns:p15="http://schemas.microsoft.com/office/powerpoint/2012/main" userId="b66cc5ff3b978f90" providerId="Windows Live"/>
      </p:ext>
    </p:extLst>
  </p:cmAuthor>
  <p:cmAuthor id="2" name="熊 志辉" initials="熊" lastIdx="2" clrIdx="1">
    <p:extLst>
      <p:ext uri="{19B8F6BF-5375-455C-9EA6-DF929625EA0E}">
        <p15:presenceInfo xmlns:p15="http://schemas.microsoft.com/office/powerpoint/2012/main" userId="60627b1d88be67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2"/>
    <a:srgbClr val="F6F2F3"/>
    <a:srgbClr val="F5F3F4"/>
    <a:srgbClr val="E9E8E6"/>
    <a:srgbClr val="E6E4E5"/>
    <a:srgbClr val="FFC000"/>
    <a:srgbClr val="3399CC"/>
    <a:srgbClr val="7FBA00"/>
    <a:srgbClr val="000000"/>
    <a:srgbClr val="F2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89" autoAdjust="0"/>
    <p:restoredTop sz="96379" autoAdjust="0"/>
  </p:normalViewPr>
  <p:slideViewPr>
    <p:cSldViewPr snapToGrid="0" showGuides="1">
      <p:cViewPr varScale="1">
        <p:scale>
          <a:sx n="69" d="100"/>
          <a:sy n="69" d="100"/>
        </p:scale>
        <p:origin x="82" y="110"/>
      </p:cViewPr>
      <p:guideLst>
        <p:guide orient="horz" pos="1412"/>
        <p:guide pos="3840"/>
        <p:guide orient="horz" pos="2228"/>
        <p:guide pos="64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-363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34867-1EAD-4AE5-928B-4DDB5E9E9645}" type="datetimeFigureOut">
              <a:rPr lang="zh-CN" altLang="en-US" smtClean="0"/>
              <a:pPr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80C6A-CEF2-48CD-B6D0-5FEF7A56BA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9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13AA-4F32-43D4-B3A7-C082942B41DB}" type="datetimeFigureOut">
              <a:rPr lang="zh-CN" altLang="en-US" smtClean="0"/>
              <a:pPr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DE889-506E-4CF7-BC43-BB93448586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1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47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4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9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9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9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9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9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9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75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0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75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9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75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75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75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75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75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75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7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5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7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75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7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5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DE889-506E-4CF7-BC43-BB93448586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6130" y="2371886"/>
            <a:ext cx="8495940" cy="899797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4400">
                <a:solidFill>
                  <a:srgbClr val="3399CC"/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49328" y="3458439"/>
            <a:ext cx="5752741" cy="533931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48" y="-14748"/>
            <a:ext cx="12240000" cy="68850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448329" y="703229"/>
            <a:ext cx="6033154" cy="735606"/>
            <a:chOff x="448329" y="514971"/>
            <a:chExt cx="6033154" cy="73560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29" y="514971"/>
              <a:ext cx="1330704" cy="73560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 userDrawn="1"/>
          </p:nvSpPr>
          <p:spPr>
            <a:xfrm>
              <a:off x="1617669" y="530096"/>
              <a:ext cx="48369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南京国睿信维软件有限公司</a:t>
              </a:r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1644563" y="896221"/>
              <a:ext cx="4836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产品全寿期信息化整体解决方案供应商</a:t>
              </a: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-14068" y="2379687"/>
            <a:ext cx="12240000" cy="1489587"/>
          </a:xfrm>
          <a:prstGeom prst="rect">
            <a:avLst/>
          </a:prstGeom>
          <a:gradFill flip="none" rotWithShape="1">
            <a:gsLst>
              <a:gs pos="66000">
                <a:srgbClr val="3399CC">
                  <a:alpha val="97000"/>
                </a:srgbClr>
              </a:gs>
              <a:gs pos="0">
                <a:srgbClr val="3399CC">
                  <a:lumMod val="88000"/>
                </a:srgbClr>
              </a:gs>
              <a:gs pos="32000">
                <a:srgbClr val="3399CC"/>
              </a:gs>
              <a:gs pos="100000">
                <a:srgbClr val="3399C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86" y="5932314"/>
            <a:ext cx="4029123" cy="3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6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7988" y="204946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986117" y="149036"/>
            <a:ext cx="10515600" cy="6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022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7988" y="204946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986117" y="149036"/>
            <a:ext cx="10515600" cy="6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658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60350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4320" y="260350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781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1229422" y="6231376"/>
            <a:ext cx="982639" cy="466318"/>
          </a:xfrm>
          <a:prstGeom prst="rect">
            <a:avLst/>
          </a:prstGeom>
          <a:solidFill>
            <a:srgbClr val="33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99"/>
          <a:stretch/>
        </p:blipFill>
        <p:spPr>
          <a:xfrm>
            <a:off x="11094722" y="6266378"/>
            <a:ext cx="116662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42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48" y="-13447"/>
            <a:ext cx="12240000" cy="68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5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9" y="14748"/>
            <a:ext cx="12240000" cy="6885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2229319"/>
            <a:ext cx="604684" cy="1214429"/>
          </a:xfrm>
          <a:prstGeom prst="rect">
            <a:avLst/>
          </a:prstGeom>
          <a:solidFill>
            <a:srgbClr val="33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42978" y="2717799"/>
            <a:ext cx="7181821" cy="58057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970152" y="5866899"/>
            <a:ext cx="6033154" cy="735606"/>
            <a:chOff x="448329" y="514971"/>
            <a:chExt cx="6033154" cy="735606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29" y="514971"/>
              <a:ext cx="1330704" cy="73560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617669" y="530096"/>
              <a:ext cx="48369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南京国睿信维软件有限公司</a:t>
              </a:r>
            </a:p>
          </p:txBody>
        </p:sp>
        <p:sp>
          <p:nvSpPr>
            <p:cNvPr id="11" name="文本框 10"/>
            <p:cNvSpPr txBox="1"/>
            <p:nvPr userDrawn="1"/>
          </p:nvSpPr>
          <p:spPr>
            <a:xfrm>
              <a:off x="1644563" y="896221"/>
              <a:ext cx="4836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产品全寿期信息化整体解决方案供应商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30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>
                <a:solidFill>
                  <a:srgbClr val="3399CC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8487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3" y="619806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3399CC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0863" y="407889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370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88" y="1270308"/>
            <a:ext cx="10515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986117" y="149036"/>
            <a:ext cx="10515600" cy="6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829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0969" y="1484260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84260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986117" y="149036"/>
            <a:ext cx="10515600" cy="6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7561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0969" y="1293893"/>
            <a:ext cx="4930960" cy="23212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2"/>
          <p:cNvSpPr>
            <a:spLocks noGrp="1"/>
          </p:cNvSpPr>
          <p:nvPr>
            <p:ph sz="half" idx="13"/>
          </p:nvPr>
        </p:nvSpPr>
        <p:spPr>
          <a:xfrm>
            <a:off x="420969" y="3805518"/>
            <a:ext cx="4930960" cy="23212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4"/>
          </p:nvPr>
        </p:nvSpPr>
        <p:spPr>
          <a:xfrm>
            <a:off x="6096000" y="1293893"/>
            <a:ext cx="4930960" cy="23212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sz="half" idx="15"/>
          </p:nvPr>
        </p:nvSpPr>
        <p:spPr>
          <a:xfrm>
            <a:off x="6082553" y="3805518"/>
            <a:ext cx="4930960" cy="23212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986117" y="149036"/>
            <a:ext cx="10515600" cy="6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680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7988" y="1269207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399C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79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7588" y="1269207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399C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986117" y="149036"/>
            <a:ext cx="10515600" cy="6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836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986117" y="149036"/>
            <a:ext cx="10515600" cy="6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034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3986" y="1439482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986117" y="149036"/>
            <a:ext cx="10515600" cy="6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83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6117" y="12880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86117" y="149036"/>
            <a:ext cx="10515600" cy="6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33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229422" y="6231376"/>
            <a:ext cx="982639" cy="466318"/>
          </a:xfrm>
          <a:prstGeom prst="rect">
            <a:avLst/>
          </a:prstGeom>
          <a:solidFill>
            <a:srgbClr val="33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99"/>
          <a:stretch/>
        </p:blipFill>
        <p:spPr>
          <a:xfrm>
            <a:off x="11094722" y="6266378"/>
            <a:ext cx="1166629" cy="360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379" y="6676734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3399CC">
                  <a:alpha val="50000"/>
                </a:srgbClr>
              </a:gs>
              <a:gs pos="48000">
                <a:srgbClr val="3399CC"/>
              </a:gs>
              <a:gs pos="100000">
                <a:srgbClr val="3399CC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0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1" r:id="rId3"/>
    <p:sldLayoutId id="2147483650" r:id="rId4"/>
    <p:sldLayoutId id="2147483652" r:id="rId5"/>
    <p:sldLayoutId id="2147483662" r:id="rId6"/>
    <p:sldLayoutId id="2147483653" r:id="rId7"/>
    <p:sldLayoutId id="2147483654" r:id="rId8"/>
    <p:sldLayoutId id="2147483658" r:id="rId9"/>
    <p:sldLayoutId id="2147483656" r:id="rId10"/>
    <p:sldLayoutId id="2147483657" r:id="rId11"/>
    <p:sldLayoutId id="2147483659" r:id="rId12"/>
    <p:sldLayoutId id="2147483655" r:id="rId13"/>
    <p:sldLayoutId id="2147483665" r:id="rId14"/>
    <p:sldLayoutId id="2147483661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Tx/>
        <a:buNone/>
        <a:defRPr sz="1600" b="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Tx/>
        <a:buNone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Tx/>
        <a:buNone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Tx/>
        <a:buNone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Tx/>
        <a:buNone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20677" y="4498720"/>
            <a:ext cx="5235147" cy="1192376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rgbClr val="3399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南京国睿信维软件有限公司</a:t>
            </a:r>
            <a:endParaRPr lang="en-US" altLang="zh-CN" sz="3200" dirty="0">
              <a:solidFill>
                <a:srgbClr val="3399CC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90" y="5918641"/>
            <a:ext cx="4029123" cy="35963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14880" y="2631777"/>
            <a:ext cx="11369133" cy="858808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电路图反向修改业务场景及解决方案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5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对于特性修改关系到的</a:t>
            </a:r>
            <a:r>
              <a:rPr lang="en-US" altLang="zh-CN" dirty="0"/>
              <a:t>[MS][Rn</a:t>
            </a:r>
            <a:r>
              <a:rPr lang="en-US" altLang="zh-CN" dirty="0" smtClean="0"/>
              <a:t>] </a:t>
            </a:r>
            <a:r>
              <a:rPr lang="zh-CN" altLang="en-US" dirty="0" smtClean="0"/>
              <a:t>，此处修改不能使图形的类型进行改变。例如不能从</a:t>
            </a:r>
            <a:r>
              <a:rPr lang="en-US" altLang="zh-CN" dirty="0" smtClean="0"/>
              <a:t>[DP] </a:t>
            </a:r>
            <a:r>
              <a:rPr lang="zh-CN" altLang="en-US" dirty="0" smtClean="0"/>
              <a:t>修改为</a:t>
            </a:r>
            <a:r>
              <a:rPr lang="en-US" altLang="zh-CN" dirty="0" smtClean="0"/>
              <a:t>[RF].</a:t>
            </a:r>
          </a:p>
          <a:p>
            <a:r>
              <a:rPr lang="zh-CN" altLang="en-US" dirty="0" smtClean="0"/>
              <a:t>由于此信息影响到图形生成的格式 而不是简单的值的修改，如果进行修改则局部修改特性会出现问题，只能进行全部刷新去处理</a:t>
            </a:r>
            <a:endParaRPr lang="en-US" altLang="zh-CN" dirty="0" smtClean="0"/>
          </a:p>
          <a:p>
            <a:r>
              <a:rPr lang="zh-CN" altLang="en-US" dirty="0" smtClean="0"/>
              <a:t>所以对于修改的信息只能为特性值，来向去向是会自动刷新的。线号端子等也不能修改</a:t>
            </a:r>
            <a:r>
              <a:rPr lang="zh-CN" altLang="en-US" dirty="0" smtClean="0"/>
              <a:t>。且对于修改后的端子信息关联的端子信息不会同步修改，如要修改则需要手动完成两边端子的处理。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此处需要的信息是 除普通特性表生成外的 其他所有特性表生成格式。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反馈</a:t>
            </a:r>
          </a:p>
        </p:txBody>
      </p:sp>
    </p:spTree>
    <p:extLst>
      <p:ext uri="{BB962C8B-B14F-4D97-AF65-F5344CB8AC3E}">
        <p14:creationId xmlns:p14="http://schemas.microsoft.com/office/powerpoint/2010/main" val="142654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如何应用特性修改进行特性交换</a:t>
            </a:r>
            <a:r>
              <a:rPr lang="en-US" altLang="zh-CN" dirty="0" smtClean="0"/>
              <a:t>__</a:t>
            </a:r>
            <a:r>
              <a:rPr lang="zh-CN" altLang="en-US" dirty="0" smtClean="0"/>
              <a:t>应用案例展示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3297" y="812397"/>
            <a:ext cx="2217998" cy="79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087" y="1636780"/>
            <a:ext cx="2222661" cy="82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8732" y="811201"/>
            <a:ext cx="2217679" cy="79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627167"/>
            <a:ext cx="2259624" cy="83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3721" y="2886785"/>
            <a:ext cx="2407823" cy="86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4304" y="3803412"/>
            <a:ext cx="2412885" cy="89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66055" y="3565640"/>
            <a:ext cx="487238" cy="18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66786" y="3311395"/>
            <a:ext cx="470721" cy="17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6052325" y="462475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完成反向修改，保存修改后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电气特性表，选择刷新图形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右箭头 44"/>
          <p:cNvSpPr/>
          <p:nvPr/>
        </p:nvSpPr>
        <p:spPr>
          <a:xfrm>
            <a:off x="3180160" y="1453665"/>
            <a:ext cx="371931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5814" y="247357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启动反向修改，先将</a:t>
            </a:r>
            <a:r>
              <a:rPr lang="en-US" altLang="zh-CN" dirty="0" smtClean="0">
                <a:solidFill>
                  <a:srgbClr val="FF0000"/>
                </a:solidFill>
              </a:rPr>
              <a:t>BB1</a:t>
            </a:r>
            <a:r>
              <a:rPr lang="zh-CN" altLang="en-US" dirty="0" smtClean="0">
                <a:solidFill>
                  <a:srgbClr val="FF0000"/>
                </a:solidFill>
              </a:rPr>
              <a:t>改为</a:t>
            </a:r>
            <a:r>
              <a:rPr lang="en-US" altLang="zh-CN" dirty="0" smtClean="0">
                <a:solidFill>
                  <a:srgbClr val="FF0000"/>
                </a:solidFill>
              </a:rPr>
              <a:t>[DP]BB2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94641" y="3552095"/>
            <a:ext cx="289675" cy="162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4299" y="5187461"/>
            <a:ext cx="10802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设计师可手动修改去向，不用刷新图形，保留完成度较高的图档，仅电气特性表更新。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反向修改时，要填写标识，如</a:t>
            </a:r>
            <a:r>
              <a:rPr lang="en-US" altLang="zh-CN" dirty="0" smtClean="0"/>
              <a:t>[DP]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疑问：</a:t>
            </a:r>
            <a:endParaRPr lang="en-US" altLang="zh-CN" dirty="0" smtClean="0"/>
          </a:p>
          <a:p>
            <a:r>
              <a:rPr lang="zh-CN" altLang="en-US" dirty="0" smtClean="0"/>
              <a:t>用户会提：程式上可以做一个直接替换两个特性的功能。</a:t>
            </a:r>
            <a:endParaRPr lang="en-US" altLang="zh-CN" dirty="0" smtClean="0"/>
          </a:p>
          <a:p>
            <a:r>
              <a:rPr lang="zh-CN" altLang="en-US" dirty="0" smtClean="0"/>
              <a:t>业务反馈：不建议做，是为了统一使用风格的同时，避免后续为满足各种场景每一个修改情况都去定制。</a:t>
            </a:r>
            <a:endParaRPr lang="zh-CN" altLang="en-US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7510" y="2813513"/>
            <a:ext cx="2777158" cy="100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96885" y="3897193"/>
            <a:ext cx="2782996" cy="102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8104" y="3571497"/>
            <a:ext cx="5619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38836" y="3317252"/>
            <a:ext cx="542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2966" y="3344728"/>
            <a:ext cx="7048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40402" y="3595676"/>
            <a:ext cx="657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矩形 63"/>
          <p:cNvSpPr/>
          <p:nvPr/>
        </p:nvSpPr>
        <p:spPr>
          <a:xfrm>
            <a:off x="4308530" y="3302977"/>
            <a:ext cx="861646" cy="509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265783" y="492662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刷新图形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表单，去向刷新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18487" y="1231350"/>
            <a:ext cx="425237" cy="18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矩形 42"/>
          <p:cNvSpPr/>
          <p:nvPr/>
        </p:nvSpPr>
        <p:spPr>
          <a:xfrm>
            <a:off x="7186522" y="1213341"/>
            <a:ext cx="430823" cy="202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8072" y="1624659"/>
            <a:ext cx="3074011" cy="77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5508" y="865189"/>
            <a:ext cx="3041099" cy="75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841764" y="1627591"/>
            <a:ext cx="3074011" cy="77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865576" y="824159"/>
            <a:ext cx="3041099" cy="75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757389" y="1198688"/>
            <a:ext cx="647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矩形 47"/>
          <p:cNvSpPr/>
          <p:nvPr/>
        </p:nvSpPr>
        <p:spPr>
          <a:xfrm>
            <a:off x="10717823" y="1151795"/>
            <a:ext cx="650631" cy="237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66679" y="3860836"/>
            <a:ext cx="3074011" cy="77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64115" y="3101366"/>
            <a:ext cx="3041099" cy="75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50066" y="3478827"/>
            <a:ext cx="647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74598" y="3651008"/>
            <a:ext cx="7048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矩形 54"/>
          <p:cNvSpPr/>
          <p:nvPr/>
        </p:nvSpPr>
        <p:spPr>
          <a:xfrm>
            <a:off x="7825154" y="3631226"/>
            <a:ext cx="641838" cy="193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5768030" y="1456596"/>
            <a:ext cx="386585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8478992" y="1494696"/>
            <a:ext cx="386585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 rot="5400000">
            <a:off x="10574492" y="2517535"/>
            <a:ext cx="386585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 rot="10800000">
            <a:off x="9018254" y="3669326"/>
            <a:ext cx="386585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 rot="10800000">
            <a:off x="5284177" y="3733802"/>
            <a:ext cx="509954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179437" y="4683372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同样再将</a:t>
            </a:r>
            <a:r>
              <a:rPr lang="en-US" altLang="zh-CN" dirty="0" smtClean="0">
                <a:solidFill>
                  <a:srgbClr val="FF0000"/>
                </a:solidFill>
              </a:rPr>
              <a:t>BB2</a:t>
            </a:r>
            <a:r>
              <a:rPr lang="zh-CN" altLang="en-US" dirty="0" smtClean="0">
                <a:solidFill>
                  <a:srgbClr val="FF0000"/>
                </a:solidFill>
              </a:rPr>
              <a:t>改为</a:t>
            </a:r>
            <a:r>
              <a:rPr lang="en-US" altLang="zh-CN" dirty="0" smtClean="0">
                <a:solidFill>
                  <a:srgbClr val="FF0000"/>
                </a:solidFill>
              </a:rPr>
              <a:t>[DP]BB1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 rot="10800000">
            <a:off x="1655885" y="3745525"/>
            <a:ext cx="509954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36330" y="3710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反向修改对于完成度较高的图形进行局部梳理，通过反向修改到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表然后通过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表局部刷新去向，达到局部修改的目的</a:t>
            </a:r>
            <a:r>
              <a:rPr lang="zh-CN" altLang="en-US" dirty="0" smtClean="0"/>
              <a:t>。此功能仅能够反向修改已经进行特性修改处理后的图形。且对于此端子关联的其他无法修改。</a:t>
            </a:r>
            <a:endParaRPr lang="en-US" altLang="zh-CN" dirty="0" smtClean="0"/>
          </a:p>
          <a:p>
            <a:r>
              <a:rPr lang="zh-CN" altLang="en-US" dirty="0"/>
              <a:t>此</a:t>
            </a:r>
            <a:r>
              <a:rPr lang="zh-CN" altLang="en-US" dirty="0" smtClean="0"/>
              <a:t>功能步骤为 修改特性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刷新</a:t>
            </a:r>
            <a:r>
              <a:rPr lang="en-US" altLang="zh-CN" dirty="0" smtClean="0"/>
              <a:t>excel ---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刷新图纸。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需要其他类型的特性表进行生成。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26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如何应用新增和删除进行特性交换</a:t>
            </a:r>
            <a:r>
              <a:rPr lang="en-US" altLang="zh-CN" dirty="0" smtClean="0"/>
              <a:t>__</a:t>
            </a:r>
            <a:r>
              <a:rPr lang="zh-CN" altLang="en-US" dirty="0" smtClean="0"/>
              <a:t>应用案例展示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2" y="1031630"/>
            <a:ext cx="2777158" cy="100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185" y="2097724"/>
            <a:ext cx="2782996" cy="102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4834" y="1043353"/>
            <a:ext cx="2777158" cy="100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0247" y="2127032"/>
            <a:ext cx="2782996" cy="102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78669" y="1592512"/>
            <a:ext cx="290514" cy="16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8846" y="1850420"/>
            <a:ext cx="290514" cy="16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1919" y="1040398"/>
            <a:ext cx="2777158" cy="100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1294" y="2124078"/>
            <a:ext cx="2782996" cy="102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72513" y="1798382"/>
            <a:ext cx="5619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73245" y="1544137"/>
            <a:ext cx="542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811" y="4182181"/>
            <a:ext cx="2777158" cy="100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9186" y="5265861"/>
            <a:ext cx="2782996" cy="102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0405" y="4940165"/>
            <a:ext cx="5619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1137" y="4685920"/>
            <a:ext cx="542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5267" y="4713396"/>
            <a:ext cx="7048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2703" y="4964344"/>
            <a:ext cx="657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右箭头 39"/>
          <p:cNvSpPr/>
          <p:nvPr/>
        </p:nvSpPr>
        <p:spPr>
          <a:xfrm>
            <a:off x="3103685" y="1934308"/>
            <a:ext cx="580292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024565" y="3103687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删除特性</a:t>
            </a:r>
            <a:r>
              <a:rPr lang="en-US" altLang="zh-CN" dirty="0" smtClean="0">
                <a:solidFill>
                  <a:srgbClr val="FF0000"/>
                </a:solidFill>
              </a:rPr>
              <a:t>BB1/BB2,</a:t>
            </a:r>
            <a:r>
              <a:rPr lang="zh-CN" altLang="en-US" dirty="0" smtClean="0">
                <a:solidFill>
                  <a:srgbClr val="FF0000"/>
                </a:solidFill>
              </a:rPr>
              <a:t>电气特性表内特性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同步删除，设计师选择不刷新图形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表单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06108" y="1538654"/>
            <a:ext cx="861646" cy="509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6641123" y="1972408"/>
            <a:ext cx="580292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 rot="5400000">
            <a:off x="8718304" y="3856163"/>
            <a:ext cx="370744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151080" y="3106619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重填特性</a:t>
            </a:r>
            <a:r>
              <a:rPr lang="en-US" altLang="zh-CN" dirty="0" smtClean="0">
                <a:solidFill>
                  <a:srgbClr val="FF0000"/>
                </a:solidFill>
              </a:rPr>
              <a:t>BB2/BB1,</a:t>
            </a:r>
            <a:r>
              <a:rPr lang="zh-CN" altLang="en-US" dirty="0" smtClean="0">
                <a:solidFill>
                  <a:srgbClr val="FF0000"/>
                </a:solidFill>
              </a:rPr>
              <a:t>电气特性表内特性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同步增加，设计师可选择刷新图形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表单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549054" y="1541584"/>
            <a:ext cx="861646" cy="509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207869" y="1450731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60831" y="4671645"/>
            <a:ext cx="861646" cy="509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763108" y="631287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可手动变更去向，不用刷新图形</a:t>
            </a:r>
            <a:endParaRPr lang="zh-CN" altLang="en-US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5713" y="4185111"/>
            <a:ext cx="2777158" cy="100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5088" y="5268791"/>
            <a:ext cx="2782996" cy="102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66307" y="4943095"/>
            <a:ext cx="5619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67039" y="4688850"/>
            <a:ext cx="542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71169" y="4716326"/>
            <a:ext cx="7048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568605" y="4967274"/>
            <a:ext cx="657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矩形 63"/>
          <p:cNvSpPr/>
          <p:nvPr/>
        </p:nvSpPr>
        <p:spPr>
          <a:xfrm>
            <a:off x="9536733" y="4674575"/>
            <a:ext cx="861646" cy="509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687422" y="6324599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刷新图形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表单，去向修改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666392" y="3974123"/>
            <a:ext cx="3692770" cy="2672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程序可提供删除增加特性功能，且对于当前端子的去向和特性可以关联删除增加及修改。但对于其他特性程序不关联且对于手动调整位置的去向程序不处理。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07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4754" y="4128755"/>
            <a:ext cx="2527049" cy="2400363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标题 2"/>
          <p:cNvSpPr txBox="1">
            <a:spLocks/>
          </p:cNvSpPr>
          <p:nvPr/>
        </p:nvSpPr>
        <p:spPr>
          <a:xfrm>
            <a:off x="990600" y="152400"/>
            <a:ext cx="10515600" cy="6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修改无去向的特性值，增加连接关系类型</a:t>
            </a:r>
            <a:r>
              <a:rPr lang="en-US" altLang="zh-CN" dirty="0" smtClean="0"/>
              <a:t>__</a:t>
            </a:r>
            <a:r>
              <a:rPr lang="zh-CN" altLang="en-US" dirty="0" smtClean="0"/>
              <a:t>应用案例展示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98" name="右箭头 197"/>
          <p:cNvSpPr/>
          <p:nvPr/>
        </p:nvSpPr>
        <p:spPr>
          <a:xfrm>
            <a:off x="3632292" y="1968303"/>
            <a:ext cx="596777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3541315" y="19714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正向</a:t>
            </a:r>
            <a:endParaRPr lang="en-US" altLang="zh-CN" sz="1400" dirty="0" smtClean="0"/>
          </a:p>
          <a:p>
            <a:r>
              <a:rPr lang="zh-CN" altLang="en-US" sz="1400" dirty="0" smtClean="0"/>
              <a:t>生成</a:t>
            </a:r>
            <a:endParaRPr lang="zh-CN" altLang="en-US" sz="1400" dirty="0"/>
          </a:p>
        </p:txBody>
      </p:sp>
      <p:sp>
        <p:nvSpPr>
          <p:cNvPr id="213" name="右箭头 212"/>
          <p:cNvSpPr/>
          <p:nvPr/>
        </p:nvSpPr>
        <p:spPr>
          <a:xfrm>
            <a:off x="6995627" y="1979517"/>
            <a:ext cx="655019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文本框 213"/>
          <p:cNvSpPr txBox="1"/>
          <p:nvPr/>
        </p:nvSpPr>
        <p:spPr>
          <a:xfrm>
            <a:off x="6949334" y="1967232"/>
            <a:ext cx="1322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修改</a:t>
            </a:r>
            <a:endParaRPr lang="en-US" altLang="zh-CN" sz="1400" dirty="0" smtClean="0"/>
          </a:p>
          <a:p>
            <a:r>
              <a:rPr lang="zh-CN" altLang="en-US" sz="1400" dirty="0" smtClean="0"/>
              <a:t>特性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037501" y="1022913"/>
            <a:ext cx="2485806" cy="2385584"/>
            <a:chOff x="1758501" y="1320744"/>
            <a:chExt cx="2485806" cy="238558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8501" y="1320744"/>
              <a:ext cx="2485806" cy="2364875"/>
            </a:xfrm>
            <a:prstGeom prst="rect">
              <a:avLst/>
            </a:prstGeom>
          </p:spPr>
        </p:pic>
        <p:sp>
          <p:nvSpPr>
            <p:cNvPr id="179" name="矩形 178"/>
            <p:cNvSpPr/>
            <p:nvPr/>
          </p:nvSpPr>
          <p:spPr>
            <a:xfrm>
              <a:off x="2561198" y="2295197"/>
              <a:ext cx="1193573" cy="20297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2552742" y="3492988"/>
              <a:ext cx="1193573" cy="2133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9" name="矩形 228"/>
          <p:cNvSpPr/>
          <p:nvPr/>
        </p:nvSpPr>
        <p:spPr>
          <a:xfrm>
            <a:off x="8559659" y="6354589"/>
            <a:ext cx="1193573" cy="150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8617729" y="5156679"/>
            <a:ext cx="1193573" cy="150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右箭头 233"/>
          <p:cNvSpPr/>
          <p:nvPr/>
        </p:nvSpPr>
        <p:spPr>
          <a:xfrm rot="5400000">
            <a:off x="8728024" y="3504800"/>
            <a:ext cx="712463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文本框 234"/>
          <p:cNvSpPr txBox="1"/>
          <p:nvPr/>
        </p:nvSpPr>
        <p:spPr>
          <a:xfrm>
            <a:off x="9298800" y="35832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反向修改</a:t>
            </a:r>
            <a:endParaRPr lang="zh-CN" altLang="en-US" sz="1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392585" y="1126851"/>
            <a:ext cx="2410533" cy="2178496"/>
            <a:chOff x="7531477" y="1380721"/>
            <a:chExt cx="2410533" cy="2178496"/>
          </a:xfrm>
        </p:grpSpPr>
        <p:grpSp>
          <p:nvGrpSpPr>
            <p:cNvPr id="199" name="组合 198"/>
            <p:cNvGrpSpPr/>
            <p:nvPr/>
          </p:nvGrpSpPr>
          <p:grpSpPr>
            <a:xfrm>
              <a:off x="7531477" y="1380721"/>
              <a:ext cx="2410533" cy="2178496"/>
              <a:chOff x="6789333" y="1583003"/>
              <a:chExt cx="2410533" cy="2178496"/>
            </a:xfrm>
          </p:grpSpPr>
          <p:pic>
            <p:nvPicPr>
              <p:cNvPr id="183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789333" y="1583003"/>
                <a:ext cx="2410532" cy="976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5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789334" y="2695810"/>
                <a:ext cx="2410532" cy="10656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8" name="矩形 187"/>
              <p:cNvSpPr/>
              <p:nvPr/>
            </p:nvSpPr>
            <p:spPr>
              <a:xfrm>
                <a:off x="7246533" y="3416098"/>
                <a:ext cx="294469" cy="24440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7246533" y="2213465"/>
                <a:ext cx="294469" cy="24440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8532408" y="3398299"/>
                <a:ext cx="657932" cy="24440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X3:4</a:t>
                </a:r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7632809" y="3077797"/>
              <a:ext cx="294470" cy="24440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7649060" y="1904188"/>
              <a:ext cx="294470" cy="24440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521432" y="2011183"/>
              <a:ext cx="566225" cy="24440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GND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506068" y="3201587"/>
              <a:ext cx="566225" cy="24440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GND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9342150" y="3210721"/>
              <a:ext cx="566225" cy="24440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279523" y="2020083"/>
              <a:ext cx="628852" cy="24440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73889" y="4272256"/>
            <a:ext cx="2410533" cy="2178496"/>
            <a:chOff x="7472452" y="4373728"/>
            <a:chExt cx="2410533" cy="2178496"/>
          </a:xfrm>
        </p:grpSpPr>
        <p:grpSp>
          <p:nvGrpSpPr>
            <p:cNvPr id="46" name="组合 62"/>
            <p:cNvGrpSpPr/>
            <p:nvPr/>
          </p:nvGrpSpPr>
          <p:grpSpPr>
            <a:xfrm>
              <a:off x="7472452" y="4373728"/>
              <a:ext cx="2410533" cy="2178496"/>
              <a:chOff x="6789333" y="1583003"/>
              <a:chExt cx="2410533" cy="2178496"/>
            </a:xfrm>
          </p:grpSpPr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789333" y="1583003"/>
                <a:ext cx="2410532" cy="976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789334" y="2695810"/>
                <a:ext cx="2410532" cy="10656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" name="矩形 53"/>
              <p:cNvSpPr/>
              <p:nvPr/>
            </p:nvSpPr>
            <p:spPr>
              <a:xfrm>
                <a:off x="7246533" y="3416098"/>
                <a:ext cx="294469" cy="24440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246533" y="2213465"/>
                <a:ext cx="294469" cy="24440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532408" y="3398299"/>
                <a:ext cx="657932" cy="24440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X3:4</a:t>
                </a:r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7573784" y="6070804"/>
              <a:ext cx="294470" cy="24440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590035" y="4897195"/>
              <a:ext cx="294470" cy="24440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462407" y="5004190"/>
              <a:ext cx="566225" cy="24440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447043" y="6194594"/>
              <a:ext cx="566225" cy="24440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225052" y="5036173"/>
              <a:ext cx="657932" cy="24440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X5:4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9140" y="964590"/>
            <a:ext cx="2800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右箭头 69"/>
          <p:cNvSpPr/>
          <p:nvPr/>
        </p:nvSpPr>
        <p:spPr>
          <a:xfrm rot="10800000">
            <a:off x="7060104" y="5103717"/>
            <a:ext cx="655019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121738" y="4862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刷新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14273" y="4185139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也可通过相同的方式在空白处新</a:t>
            </a:r>
            <a:endParaRPr lang="en-US" altLang="zh-CN" dirty="0" smtClean="0"/>
          </a:p>
          <a:p>
            <a:r>
              <a:rPr lang="zh-CN" altLang="en-US" dirty="0" smtClean="0"/>
              <a:t>增特性，根据输入特性属性刷新进</a:t>
            </a:r>
            <a:endParaRPr lang="en-US" altLang="zh-CN" dirty="0" smtClean="0"/>
          </a:p>
          <a:p>
            <a:r>
              <a:rPr lang="zh-CN" altLang="en-US" dirty="0" smtClean="0"/>
              <a:t>行匹配连接。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454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200" grpId="0"/>
      <p:bldP spid="213" grpId="0" animBg="1"/>
      <p:bldP spid="214" grpId="0"/>
      <p:bldP spid="229" grpId="0" animBg="1"/>
      <p:bldP spid="230" grpId="0" animBg="1"/>
      <p:bldP spid="234" grpId="0" animBg="1"/>
      <p:bldP spid="235" grpId="0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程序可修改特性并关联到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，并从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检索出去向并生成，此处对于增加和删除逻辑都会进行相应关联处理。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现阶段需测试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。即所有类型的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。我需要通过这些表格分析代码处理逻辑对每一种图形做出相应修改。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0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8290" y="775921"/>
            <a:ext cx="2933333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2648" y="3946744"/>
            <a:ext cx="2438017" cy="23418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8279" y="878386"/>
            <a:ext cx="2447908" cy="2336041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标题 2"/>
          <p:cNvSpPr txBox="1">
            <a:spLocks/>
          </p:cNvSpPr>
          <p:nvPr/>
        </p:nvSpPr>
        <p:spPr>
          <a:xfrm>
            <a:off x="990600" y="152400"/>
            <a:ext cx="10515600" cy="6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删除特性值及连接关系</a:t>
            </a:r>
            <a:r>
              <a:rPr lang="en-US" altLang="zh-CN" dirty="0" smtClean="0"/>
              <a:t>__</a:t>
            </a:r>
            <a:r>
              <a:rPr lang="zh-CN" altLang="en-US" dirty="0" smtClean="0"/>
              <a:t>应用案例展示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98" name="右箭头 197"/>
          <p:cNvSpPr/>
          <p:nvPr/>
        </p:nvSpPr>
        <p:spPr>
          <a:xfrm>
            <a:off x="2753092" y="1764973"/>
            <a:ext cx="1162050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837961" y="1864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正向生成</a:t>
            </a:r>
            <a:endParaRPr lang="zh-CN" altLang="en-US" sz="1400" dirty="0"/>
          </a:p>
        </p:txBody>
      </p:sp>
      <p:sp>
        <p:nvSpPr>
          <p:cNvPr id="213" name="右箭头 212"/>
          <p:cNvSpPr/>
          <p:nvPr/>
        </p:nvSpPr>
        <p:spPr>
          <a:xfrm>
            <a:off x="6934117" y="1741020"/>
            <a:ext cx="987752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文本框 213"/>
          <p:cNvSpPr txBox="1"/>
          <p:nvPr/>
        </p:nvSpPr>
        <p:spPr>
          <a:xfrm>
            <a:off x="6879029" y="2150767"/>
            <a:ext cx="186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删除特性</a:t>
            </a:r>
            <a:endParaRPr lang="zh-CN" altLang="en-US" sz="1400" dirty="0"/>
          </a:p>
        </p:txBody>
      </p:sp>
      <p:sp>
        <p:nvSpPr>
          <p:cNvPr id="179" name="矩形 178"/>
          <p:cNvSpPr/>
          <p:nvPr/>
        </p:nvSpPr>
        <p:spPr>
          <a:xfrm>
            <a:off x="1065167" y="1833951"/>
            <a:ext cx="1193573" cy="2029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040128" y="2973968"/>
            <a:ext cx="1193573" cy="222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9034475" y="6124882"/>
            <a:ext cx="1193573" cy="150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9092545" y="4926972"/>
            <a:ext cx="1193573" cy="150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右箭头 233"/>
          <p:cNvSpPr/>
          <p:nvPr/>
        </p:nvSpPr>
        <p:spPr>
          <a:xfrm rot="5400000">
            <a:off x="9224961" y="3386249"/>
            <a:ext cx="633047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文本框 234"/>
          <p:cNvSpPr txBox="1"/>
          <p:nvPr/>
        </p:nvSpPr>
        <p:spPr>
          <a:xfrm>
            <a:off x="9773616" y="36613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反向修改</a:t>
            </a:r>
            <a:endParaRPr lang="zh-CN" alt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4257" y="694959"/>
            <a:ext cx="29432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右箭头 24"/>
          <p:cNvSpPr/>
          <p:nvPr/>
        </p:nvSpPr>
        <p:spPr>
          <a:xfrm rot="10800000">
            <a:off x="7455794" y="4838844"/>
            <a:ext cx="773806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499838" y="4633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刷新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1308" y="398291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同样也可手动删除去向，</a:t>
            </a:r>
            <a:endParaRPr lang="en-US" altLang="zh-CN" dirty="0" smtClean="0"/>
          </a:p>
          <a:p>
            <a:r>
              <a:rPr lang="zh-CN" altLang="en-US" dirty="0" smtClean="0"/>
              <a:t>不刷新图幅，特性表更新。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03090" y="3626827"/>
            <a:ext cx="31527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74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200" grpId="0"/>
      <p:bldP spid="213" grpId="0" animBg="1"/>
      <p:bldP spid="214" grpId="0"/>
      <p:bldP spid="234" grpId="0" animBg="1"/>
      <p:bldP spid="235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删除同上。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反馈</a:t>
            </a:r>
          </a:p>
        </p:txBody>
      </p:sp>
    </p:spTree>
    <p:extLst>
      <p:ext uri="{BB962C8B-B14F-4D97-AF65-F5344CB8AC3E}">
        <p14:creationId xmlns:p14="http://schemas.microsoft.com/office/powerpoint/2010/main" val="34243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在一对多的关系中的应用</a:t>
            </a:r>
            <a:r>
              <a:rPr lang="en-US" altLang="zh-CN" dirty="0" smtClean="0"/>
              <a:t>__</a:t>
            </a:r>
            <a:r>
              <a:rPr lang="zh-CN" altLang="en-US" dirty="0" smtClean="0"/>
              <a:t>简例说明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7054" y="221566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[M][DP]AA1</a:t>
            </a:r>
            <a:endParaRPr lang="zh-CN" altLang="en-US" dirty="0"/>
          </a:p>
        </p:txBody>
      </p:sp>
      <p:sp>
        <p:nvSpPr>
          <p:cNvPr id="44" name="左大括号 43"/>
          <p:cNvSpPr/>
          <p:nvPr/>
        </p:nvSpPr>
        <p:spPr>
          <a:xfrm>
            <a:off x="1477107" y="1688123"/>
            <a:ext cx="641839" cy="1424354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148254" y="162071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59978" y="223031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71701" y="284870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3947" y="402975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[M][DP]BB1</a:t>
            </a:r>
            <a:endParaRPr lang="zh-CN" altLang="en-US" dirty="0"/>
          </a:p>
        </p:txBody>
      </p:sp>
      <p:sp>
        <p:nvSpPr>
          <p:cNvPr id="57" name="左大括号 56"/>
          <p:cNvSpPr/>
          <p:nvPr/>
        </p:nvSpPr>
        <p:spPr>
          <a:xfrm>
            <a:off x="1497627" y="3502211"/>
            <a:ext cx="641839" cy="1424354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168774" y="343480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[S][DP]BB1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180498" y="404440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[S][DP]BB1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192221" y="466279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[S][DP]BB1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3517058" y="3613638"/>
            <a:ext cx="553780" cy="2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3502386" y="3036277"/>
            <a:ext cx="553780" cy="2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73753" y="286043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[DP]CC1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097220" y="339377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[DP]CC1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070838" y="2699238"/>
            <a:ext cx="1081454" cy="1248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77"/>
          <p:cNvSpPr/>
          <p:nvPr/>
        </p:nvSpPr>
        <p:spPr>
          <a:xfrm>
            <a:off x="5354516" y="3059723"/>
            <a:ext cx="993531" cy="395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359558" y="19460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[M][DP]AA1</a:t>
            </a:r>
            <a:endParaRPr lang="zh-CN" altLang="en-US" dirty="0"/>
          </a:p>
        </p:txBody>
      </p:sp>
      <p:sp>
        <p:nvSpPr>
          <p:cNvPr id="80" name="左大括号 79"/>
          <p:cNvSpPr/>
          <p:nvPr/>
        </p:nvSpPr>
        <p:spPr>
          <a:xfrm>
            <a:off x="7669611" y="1655891"/>
            <a:ext cx="641839" cy="937840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340758" y="158848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352482" y="219808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406451" y="330295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[M][DP]BB1</a:t>
            </a:r>
            <a:endParaRPr lang="zh-CN" altLang="en-US" dirty="0"/>
          </a:p>
        </p:txBody>
      </p:sp>
      <p:sp>
        <p:nvSpPr>
          <p:cNvPr id="85" name="左大括号 84"/>
          <p:cNvSpPr/>
          <p:nvPr/>
        </p:nvSpPr>
        <p:spPr>
          <a:xfrm>
            <a:off x="7690131" y="3021587"/>
            <a:ext cx="641839" cy="926175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8361278" y="295417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[S][DP]BB1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373002" y="356377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[S][DP]BB1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635034" y="447236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[DP]CC1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144373" y="446937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[DP]CC1</a:t>
            </a:r>
            <a:endParaRPr lang="zh-CN" altLang="en-US" dirty="0"/>
          </a:p>
        </p:txBody>
      </p:sp>
      <p:cxnSp>
        <p:nvCxnSpPr>
          <p:cNvPr id="95" name="直接连接符 94"/>
          <p:cNvCxnSpPr>
            <a:stCxn id="91" idx="3"/>
            <a:endCxn id="92" idx="1"/>
          </p:cNvCxnSpPr>
          <p:nvPr/>
        </p:nvCxnSpPr>
        <p:spPr>
          <a:xfrm flipV="1">
            <a:off x="7730206" y="4654036"/>
            <a:ext cx="414167" cy="299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42439" y="2831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刷新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508130" y="2725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502268" y="33088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3"/>
          <p:cNvGrpSpPr/>
          <p:nvPr/>
        </p:nvGrpSpPr>
        <p:grpSpPr>
          <a:xfrm>
            <a:off x="464451" y="2759514"/>
            <a:ext cx="11614478" cy="1291039"/>
            <a:chOff x="464451" y="2847433"/>
            <a:chExt cx="11727547" cy="1291039"/>
          </a:xfrm>
        </p:grpSpPr>
        <p:sp>
          <p:nvSpPr>
            <p:cNvPr id="4" name="矩形 3"/>
            <p:cNvSpPr/>
            <p:nvPr/>
          </p:nvSpPr>
          <p:spPr>
            <a:xfrm flipH="1">
              <a:off x="1548580" y="2872348"/>
              <a:ext cx="10643418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  <a:alpha val="52000"/>
                  </a:schemeClr>
                </a:gs>
                <a:gs pos="57000">
                  <a:srgbClr val="3399CC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3399C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5400" dirty="0" smtClean="0"/>
                <a:t>1</a:t>
              </a:r>
              <a:endParaRPr lang="zh-CN" altLang="en-US" sz="5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02738" y="3139010"/>
              <a:ext cx="8713959" cy="707884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40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现有架构可实现反向修改功能</a:t>
              </a:r>
              <a:endParaRPr lang="zh-CN" altLang="en-US" sz="4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768579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在一对多的关系中的应用</a:t>
            </a:r>
            <a:r>
              <a:rPr lang="en-US" altLang="zh-CN" dirty="0" smtClean="0"/>
              <a:t>__</a:t>
            </a:r>
            <a:r>
              <a:rPr lang="zh-CN" altLang="en-US" dirty="0" smtClean="0"/>
              <a:t>简例说明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7054" y="221566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[M][DP]AA1</a:t>
            </a:r>
            <a:endParaRPr lang="zh-CN" altLang="en-US" dirty="0"/>
          </a:p>
        </p:txBody>
      </p:sp>
      <p:sp>
        <p:nvSpPr>
          <p:cNvPr id="44" name="左大括号 43"/>
          <p:cNvSpPr/>
          <p:nvPr/>
        </p:nvSpPr>
        <p:spPr>
          <a:xfrm>
            <a:off x="1477107" y="1688123"/>
            <a:ext cx="641839" cy="1424354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148254" y="162071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59978" y="223031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71701" y="284870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168774" y="344359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[DP]BB1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9281" y="344648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[DP]BB1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3"/>
            <a:endCxn id="58" idx="1"/>
          </p:cNvCxnSpPr>
          <p:nvPr/>
        </p:nvCxnSpPr>
        <p:spPr>
          <a:xfrm flipV="1">
            <a:off x="1438805" y="3628261"/>
            <a:ext cx="729969" cy="2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118946" y="2804746"/>
            <a:ext cx="1406769" cy="465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69276" y="3414346"/>
            <a:ext cx="1037493" cy="465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079630" y="28574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[DP]BB1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3" idx="3"/>
            <a:endCxn id="35" idx="1"/>
          </p:cNvCxnSpPr>
          <p:nvPr/>
        </p:nvCxnSpPr>
        <p:spPr>
          <a:xfrm>
            <a:off x="3525715" y="3037742"/>
            <a:ext cx="553915" cy="4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8746" y="387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5266593" y="2875085"/>
            <a:ext cx="1160584" cy="501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442439" y="2672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刷新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52982" y="254390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[M][DP]AA1</a:t>
            </a:r>
            <a:endParaRPr lang="zh-CN" altLang="en-US" dirty="0"/>
          </a:p>
        </p:txBody>
      </p:sp>
      <p:sp>
        <p:nvSpPr>
          <p:cNvPr id="42" name="左大括号 41"/>
          <p:cNvSpPr/>
          <p:nvPr/>
        </p:nvSpPr>
        <p:spPr>
          <a:xfrm>
            <a:off x="7863035" y="2315291"/>
            <a:ext cx="641839" cy="849918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534182" y="224788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545906" y="285748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61278" y="344653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[DP]BB1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61785" y="344941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[DP]BB1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50" idx="3"/>
            <a:endCxn id="49" idx="1"/>
          </p:cNvCxnSpPr>
          <p:nvPr/>
        </p:nvCxnSpPr>
        <p:spPr>
          <a:xfrm flipV="1">
            <a:off x="7631309" y="3631197"/>
            <a:ext cx="729969" cy="2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02267" y="26669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04445" y="5539153"/>
            <a:ext cx="938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如果此时想做到</a:t>
            </a:r>
            <a:r>
              <a:rPr lang="en-US" altLang="zh-CN" dirty="0" smtClean="0"/>
              <a:t>BB1</a:t>
            </a:r>
            <a:r>
              <a:rPr lang="zh-CN" altLang="en-US" dirty="0" smtClean="0"/>
              <a:t>特性的一对多，那么反向修改时填写一个为</a:t>
            </a:r>
            <a:r>
              <a:rPr lang="en-US" altLang="zh-CN" dirty="0" smtClean="0"/>
              <a:t>[M][DP]BB1</a:t>
            </a:r>
            <a:r>
              <a:rPr lang="zh-CN" altLang="en-US" dirty="0" smtClean="0"/>
              <a:t>，其他的特性</a:t>
            </a:r>
            <a:endParaRPr lang="en-US" altLang="zh-CN" dirty="0" smtClean="0"/>
          </a:p>
          <a:p>
            <a:r>
              <a:rPr lang="zh-CN" altLang="en-US" dirty="0" smtClean="0"/>
              <a:t>修改为</a:t>
            </a:r>
            <a:r>
              <a:rPr lang="en-US" altLang="zh-CN" dirty="0" smtClean="0"/>
              <a:t>[S][DP]BB1</a:t>
            </a:r>
            <a:r>
              <a:rPr lang="zh-CN" altLang="en-US" dirty="0" smtClean="0"/>
              <a:t>即可实现，可见下一页说明。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在一对多的关系中的应用</a:t>
            </a:r>
            <a:r>
              <a:rPr lang="en-US" altLang="zh-CN" dirty="0" smtClean="0"/>
              <a:t>__</a:t>
            </a:r>
            <a:r>
              <a:rPr lang="zh-CN" altLang="en-US" dirty="0" smtClean="0"/>
              <a:t>简例说明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7054" y="221566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[M][DP]AA1</a:t>
            </a:r>
            <a:endParaRPr lang="zh-CN" altLang="en-US" dirty="0"/>
          </a:p>
        </p:txBody>
      </p:sp>
      <p:sp>
        <p:nvSpPr>
          <p:cNvPr id="44" name="左大括号 43"/>
          <p:cNvSpPr/>
          <p:nvPr/>
        </p:nvSpPr>
        <p:spPr>
          <a:xfrm>
            <a:off x="1477107" y="1688123"/>
            <a:ext cx="641839" cy="1424354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148254" y="162071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59978" y="223031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71701" y="284870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168774" y="344359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[DP]BB1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9281" y="344648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[DP]BB1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3"/>
            <a:endCxn id="58" idx="1"/>
          </p:cNvCxnSpPr>
          <p:nvPr/>
        </p:nvCxnSpPr>
        <p:spPr>
          <a:xfrm flipV="1">
            <a:off x="1438805" y="3628261"/>
            <a:ext cx="729969" cy="2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118946" y="2804746"/>
            <a:ext cx="1406769" cy="465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079630" y="285744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[M][DP]BB1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3" idx="3"/>
            <a:endCxn id="35" idx="1"/>
          </p:cNvCxnSpPr>
          <p:nvPr/>
        </p:nvCxnSpPr>
        <p:spPr>
          <a:xfrm>
            <a:off x="3525715" y="3037742"/>
            <a:ext cx="553915" cy="4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>
            <a:off x="5758963" y="2373924"/>
            <a:ext cx="1160584" cy="501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873262" y="2136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刷新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15690" y="30450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[M][DP]BB1</a:t>
            </a:r>
            <a:endParaRPr lang="zh-CN" altLang="en-US" dirty="0"/>
          </a:p>
        </p:txBody>
      </p:sp>
      <p:sp>
        <p:nvSpPr>
          <p:cNvPr id="42" name="左大括号 41"/>
          <p:cNvSpPr/>
          <p:nvPr/>
        </p:nvSpPr>
        <p:spPr>
          <a:xfrm>
            <a:off x="8425743" y="2816432"/>
            <a:ext cx="641839" cy="849918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096890" y="274902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[S][DP]BB1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108614" y="335862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[S][DP]BB1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502267" y="26669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0641" y="343187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[S][DP]BB1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147444" y="3613607"/>
            <a:ext cx="729969" cy="2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15051" y="32765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24462" y="192846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[M][DP]AA1</a:t>
            </a:r>
            <a:endParaRPr lang="zh-CN" altLang="en-US" dirty="0"/>
          </a:p>
        </p:txBody>
      </p:sp>
      <p:sp>
        <p:nvSpPr>
          <p:cNvPr id="36" name="左大括号 35"/>
          <p:cNvSpPr/>
          <p:nvPr/>
        </p:nvSpPr>
        <p:spPr>
          <a:xfrm>
            <a:off x="8434515" y="1638307"/>
            <a:ext cx="641839" cy="937840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105662" y="157089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117386" y="218049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[S][DP]AA1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在层级关系中的应用</a:t>
            </a:r>
            <a:r>
              <a:rPr lang="en-US" altLang="zh-CN" dirty="0" smtClean="0"/>
              <a:t>__</a:t>
            </a:r>
            <a:r>
              <a:rPr lang="zh-CN" altLang="en-US" dirty="0" smtClean="0"/>
              <a:t>简例说明</a:t>
            </a:r>
            <a:endParaRPr lang="zh-CN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3986" y="1095445"/>
            <a:ext cx="2621275" cy="104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389" y="2195832"/>
            <a:ext cx="2632285" cy="104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38034" y="3296784"/>
            <a:ext cx="2650968" cy="10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47751" y="4422459"/>
            <a:ext cx="2631536" cy="103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46806" y="3302977"/>
            <a:ext cx="2588591" cy="102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8346" y="2207555"/>
            <a:ext cx="2632285" cy="104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3358" y="1089583"/>
            <a:ext cx="2621275" cy="104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01615" y="4448908"/>
            <a:ext cx="2630214" cy="101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右箭头 54"/>
          <p:cNvSpPr/>
          <p:nvPr/>
        </p:nvSpPr>
        <p:spPr>
          <a:xfrm>
            <a:off x="5231359" y="1477108"/>
            <a:ext cx="518743" cy="30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143435" y="121333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[DP]AA1</a:t>
            </a:r>
            <a:endParaRPr lang="zh-CN" altLang="en-US" sz="1200" dirty="0"/>
          </a:p>
        </p:txBody>
      </p:sp>
      <p:sp>
        <p:nvSpPr>
          <p:cNvPr id="59" name="右箭头 58"/>
          <p:cNvSpPr/>
          <p:nvPr/>
        </p:nvSpPr>
        <p:spPr>
          <a:xfrm>
            <a:off x="5243088" y="2658172"/>
            <a:ext cx="524600" cy="30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155163" y="2394403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[DP]AA1</a:t>
            </a:r>
            <a:endParaRPr lang="zh-CN" altLang="en-US" sz="1200" dirty="0"/>
          </a:p>
        </p:txBody>
      </p:sp>
      <p:sp>
        <p:nvSpPr>
          <p:cNvPr id="61" name="右箭头 60"/>
          <p:cNvSpPr/>
          <p:nvPr/>
        </p:nvSpPr>
        <p:spPr>
          <a:xfrm>
            <a:off x="5246023" y="3724940"/>
            <a:ext cx="565625" cy="30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158099" y="346117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[DP]BB1</a:t>
            </a:r>
            <a:endParaRPr lang="zh-CN" altLang="en-US" sz="1200" dirty="0"/>
          </a:p>
        </p:txBody>
      </p:sp>
      <p:sp>
        <p:nvSpPr>
          <p:cNvPr id="64" name="右箭头 63"/>
          <p:cNvSpPr/>
          <p:nvPr/>
        </p:nvSpPr>
        <p:spPr>
          <a:xfrm>
            <a:off x="5257752" y="4870836"/>
            <a:ext cx="518728" cy="30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69827" y="4607067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[DP]BB1</a:t>
            </a:r>
            <a:endParaRPr lang="zh-CN" altLang="en-US" sz="1200" dirty="0"/>
          </a:p>
        </p:txBody>
      </p:sp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7321" y="1192458"/>
            <a:ext cx="1999047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7578" y="2360002"/>
            <a:ext cx="1980832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3955" y="3458308"/>
            <a:ext cx="198083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4" name="Picture 2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3885" y="4652597"/>
            <a:ext cx="197627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右箭头 65"/>
          <p:cNvSpPr/>
          <p:nvPr/>
        </p:nvSpPr>
        <p:spPr>
          <a:xfrm>
            <a:off x="2183471" y="1471252"/>
            <a:ext cx="518743" cy="30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2195200" y="2652316"/>
            <a:ext cx="524600" cy="30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2198135" y="3719084"/>
            <a:ext cx="565625" cy="30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2209864" y="4864980"/>
            <a:ext cx="518728" cy="30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65" name="Picture 2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03306" y="1153990"/>
            <a:ext cx="257944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6" name="Picture 2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849817" y="2283436"/>
            <a:ext cx="259124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7" name="Picture 2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893047" y="3305907"/>
            <a:ext cx="26030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右箭头 69"/>
          <p:cNvSpPr/>
          <p:nvPr/>
        </p:nvSpPr>
        <p:spPr>
          <a:xfrm>
            <a:off x="8417105" y="1418493"/>
            <a:ext cx="518743" cy="30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8428834" y="2599557"/>
            <a:ext cx="524600" cy="30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>
            <a:off x="8431769" y="3666325"/>
            <a:ext cx="565625" cy="30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8443498" y="4812221"/>
            <a:ext cx="518728" cy="30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69" name="Picture 2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97808" y="4555881"/>
            <a:ext cx="254976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73"/>
          <p:cNvSpPr txBox="1"/>
          <p:nvPr/>
        </p:nvSpPr>
        <p:spPr>
          <a:xfrm>
            <a:off x="9856176" y="59699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接下页</a:t>
            </a:r>
            <a:endParaRPr lang="zh-CN" altLang="en-US" dirty="0"/>
          </a:p>
        </p:txBody>
      </p:sp>
      <p:sp>
        <p:nvSpPr>
          <p:cNvPr id="75" name="右箭头 74"/>
          <p:cNvSpPr/>
          <p:nvPr/>
        </p:nvSpPr>
        <p:spPr>
          <a:xfrm rot="5400000">
            <a:off x="9932329" y="5536121"/>
            <a:ext cx="518728" cy="30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在层级关系中的应用</a:t>
            </a:r>
            <a:r>
              <a:rPr lang="en-US" altLang="zh-CN" dirty="0" smtClean="0"/>
              <a:t>__</a:t>
            </a:r>
            <a:r>
              <a:rPr lang="zh-CN" altLang="en-US" dirty="0" smtClean="0"/>
              <a:t>简例说明</a:t>
            </a:r>
            <a:endParaRPr lang="zh-CN" altLang="en-US" dirty="0"/>
          </a:p>
        </p:txBody>
      </p:sp>
      <p:pic>
        <p:nvPicPr>
          <p:cNvPr id="6165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2459" y="1153990"/>
            <a:ext cx="257944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6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8970" y="2283436"/>
            <a:ext cx="259124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7" name="Picture 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2200" y="3305907"/>
            <a:ext cx="26030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9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6961" y="4555881"/>
            <a:ext cx="254976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0408" y="932773"/>
            <a:ext cx="2974296" cy="106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0408" y="2103768"/>
            <a:ext cx="2951162" cy="102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3259022"/>
            <a:ext cx="3017654" cy="108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55577" y="4468652"/>
            <a:ext cx="2987388" cy="108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右箭头 38"/>
          <p:cNvSpPr/>
          <p:nvPr/>
        </p:nvSpPr>
        <p:spPr>
          <a:xfrm>
            <a:off x="4026877" y="2989384"/>
            <a:ext cx="70338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982916" y="27344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刷新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8021" y="4438756"/>
            <a:ext cx="3628571" cy="169523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修改物资编码及模块连接器名称信息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6117" y="1100243"/>
            <a:ext cx="3552381" cy="1685714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087450" y="1753983"/>
            <a:ext cx="1162050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72319" y="18538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正向生成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8219" y="1100243"/>
            <a:ext cx="4843498" cy="1685714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5400000">
            <a:off x="8433524" y="3214389"/>
            <a:ext cx="1121839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79968" y="3314270"/>
            <a:ext cx="186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修改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8219" y="4300642"/>
            <a:ext cx="4843498" cy="16857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9999" y="4300642"/>
            <a:ext cx="1838325" cy="6714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14786" y="4814884"/>
            <a:ext cx="1193573" cy="229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14787" y="5317013"/>
            <a:ext cx="1193573" cy="229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0800000">
            <a:off x="5087450" y="5075906"/>
            <a:ext cx="1162050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46689" y="51757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反向修改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414786" y="1456879"/>
            <a:ext cx="1193573" cy="222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07181" y="1949714"/>
            <a:ext cx="1193573" cy="222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0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2" grpId="0" animBg="1"/>
      <p:bldP spid="13" grpId="0" animBg="1"/>
      <p:bldP spid="15" grpId="0" animBg="1"/>
      <p:bldP spid="16" grpId="0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无法实现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2212" y="861646"/>
            <a:ext cx="3377711" cy="450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5304" y="882771"/>
            <a:ext cx="3389125" cy="491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矩形 41"/>
          <p:cNvSpPr/>
          <p:nvPr/>
        </p:nvSpPr>
        <p:spPr>
          <a:xfrm>
            <a:off x="4528038" y="5301762"/>
            <a:ext cx="3903784" cy="527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2998177" y="5424853"/>
            <a:ext cx="1477108" cy="378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05608" y="5908430"/>
            <a:ext cx="822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图形新增端子</a:t>
            </a:r>
            <a:r>
              <a:rPr lang="en-US" altLang="zh-CN" dirty="0" smtClean="0"/>
              <a:t>/</a:t>
            </a:r>
            <a:r>
              <a:rPr lang="zh-CN" altLang="en-US" dirty="0" smtClean="0"/>
              <a:t>特性和去向，电气特性表内同步新增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同样整栏的删减也是不能同步更新在电气特性表中的，仅支持栏内内容的删减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方案总结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2030" y="1011107"/>
            <a:ext cx="104695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满足场景：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支持图形与表内保持现有连接关系不变的情况下，进行特性的反向修改。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支持图形与表内的特性进行新增与删减，改变特性连接关系。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支持反向修改可填入</a:t>
            </a:r>
            <a:r>
              <a:rPr lang="en-US" altLang="zh-CN" dirty="0" smtClean="0"/>
              <a:t>[MS][RN][DP][RF][K][D]</a:t>
            </a:r>
            <a:r>
              <a:rPr lang="zh-CN" altLang="en-US" dirty="0" smtClean="0"/>
              <a:t>等标识，增强反向修改。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风险点：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对图形进行标识，极大的增加了运算数据量，图形生成时间会加长，大数据量可能会有卡死风险。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反向修改因在图形上看不到更多的关联标识，可能导致修改出错，打乱正确的连接关系。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未刷新生成新表单（接线表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电缆连接关系表），可能导致接线图和电缆装配图功能模块输入错误。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重点：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为满足更多反向修改场景的应用，对特性的修改是需要一一修改的，并需要反填入</a:t>
            </a:r>
            <a:r>
              <a:rPr lang="en-US" altLang="zh-CN" dirty="0" smtClean="0"/>
              <a:t>[DP][RF][K][D][M]</a:t>
            </a:r>
          </a:p>
          <a:p>
            <a:r>
              <a:rPr lang="en-US" altLang="zh-CN" dirty="0" smtClean="0"/>
              <a:t>[S][R1]</a:t>
            </a:r>
            <a:r>
              <a:rPr lang="zh-CN" altLang="en-US" dirty="0" smtClean="0"/>
              <a:t>等标识，也包含手动线号标识规则。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在图幅中进行手动修改，若修改完整，可不用刷新图形，尽可能的保证已制图形的完整性，但最终</a:t>
            </a:r>
            <a:endParaRPr lang="en-US" altLang="zh-CN" dirty="0" smtClean="0"/>
          </a:p>
          <a:p>
            <a:r>
              <a:rPr lang="zh-CN" altLang="en-US" dirty="0" smtClean="0"/>
              <a:t>确认后一定要进行输出的接线表和电缆连接关系表刷新输出。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4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3"/>
          <p:cNvGrpSpPr/>
          <p:nvPr/>
        </p:nvGrpSpPr>
        <p:grpSpPr>
          <a:xfrm>
            <a:off x="464451" y="2847434"/>
            <a:ext cx="11614478" cy="1291039"/>
            <a:chOff x="464451" y="2847433"/>
            <a:chExt cx="11727547" cy="1291039"/>
          </a:xfrm>
        </p:grpSpPr>
        <p:sp>
          <p:nvSpPr>
            <p:cNvPr id="4" name="矩形 3"/>
            <p:cNvSpPr/>
            <p:nvPr/>
          </p:nvSpPr>
          <p:spPr>
            <a:xfrm flipH="1">
              <a:off x="1548580" y="2872348"/>
              <a:ext cx="10643418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  <a:alpha val="52000"/>
                  </a:schemeClr>
                </a:gs>
                <a:gs pos="57000">
                  <a:srgbClr val="3399CC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3399C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5400" dirty="0" smtClean="0"/>
                <a:t>3</a:t>
              </a:r>
              <a:endParaRPr lang="zh-CN" altLang="en-US" sz="5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02738" y="3139010"/>
              <a:ext cx="8713959" cy="707884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40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校验及预览可修改功能</a:t>
              </a:r>
              <a:endParaRPr lang="zh-CN" altLang="en-US" sz="4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768579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反向校验方案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>
            <a:off x="3700740" y="2281863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6934759" y="2301831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5400000">
            <a:off x="8760758" y="3161457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8213070" y="2224570"/>
            <a:ext cx="1838325" cy="541662"/>
          </a:xfrm>
          <a:prstGeom prst="roundRect">
            <a:avLst/>
          </a:prstGeom>
          <a:solidFill>
            <a:srgbClr val="7FBA00"/>
          </a:solidFill>
          <a:ln w="3175">
            <a:noFill/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设计师进行反向校验</a:t>
            </a:r>
            <a:endParaRPr lang="zh-CN" alt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529041" y="2233178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电气特性连接表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4796116" y="2234083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电路图（带标识符）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796114" y="3903943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与旧版本的电气特性表数据进行对比</a:t>
            </a:r>
            <a:endParaRPr lang="zh-CN" alt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796114" y="5573803"/>
            <a:ext cx="1838325" cy="541662"/>
          </a:xfrm>
          <a:prstGeom prst="roundRect">
            <a:avLst/>
          </a:prstGeom>
          <a:solidFill>
            <a:srgbClr val="7FBA00"/>
          </a:solidFill>
          <a:ln w="3175">
            <a:noFill/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设计师查看对比结果</a:t>
            </a:r>
            <a:endParaRPr lang="zh-CN" alt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3" name="右箭头 52"/>
          <p:cNvSpPr/>
          <p:nvPr/>
        </p:nvSpPr>
        <p:spPr>
          <a:xfrm rot="10800000">
            <a:off x="6934759" y="3961623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213070" y="3903943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根据标识符生成对比用数据</a:t>
            </a:r>
            <a:endParaRPr lang="zh-CN" alt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9" name="右箭头 18"/>
          <p:cNvSpPr/>
          <p:nvPr/>
        </p:nvSpPr>
        <p:spPr>
          <a:xfrm rot="5400000">
            <a:off x="5343801" y="4863804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04083" y="829910"/>
            <a:ext cx="9687267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AutoCAD</a:t>
            </a:r>
            <a:r>
              <a:rPr lang="zh-CN" altLang="en-US" dirty="0" smtClean="0"/>
              <a:t>中生成图形时添加标识信息，待生成完成之后，根据标识符生成对比用数据，与原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电</a:t>
            </a:r>
            <a:r>
              <a:rPr lang="zh-CN" altLang="en-US" dirty="0"/>
              <a:t>气特性</a:t>
            </a:r>
            <a:r>
              <a:rPr lang="zh-CN" altLang="en-US" dirty="0" smtClean="0"/>
              <a:t>连接表进行对比校验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31722" y="4457700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通过特性找到去向，再通过去向</a:t>
            </a:r>
            <a:endParaRPr lang="en-US" altLang="zh-CN" dirty="0" smtClean="0"/>
          </a:p>
          <a:p>
            <a:r>
              <a:rPr lang="zh-CN" altLang="en-US" dirty="0" smtClean="0"/>
              <a:t>定位特性是否一致。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通过图上特性的定位信息，去</a:t>
            </a:r>
            <a:endParaRPr lang="en-US" altLang="zh-CN" dirty="0" smtClean="0"/>
          </a:p>
          <a:p>
            <a:r>
              <a:rPr lang="zh-CN" altLang="en-US" dirty="0" smtClean="0"/>
              <a:t>校对表内的特性是否一致。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83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保留预览修改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>
            <a:off x="3700740" y="2281863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6934759" y="2301831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5400000">
            <a:off x="8760758" y="3029577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8213070" y="2224570"/>
            <a:ext cx="1838325" cy="541662"/>
          </a:xfrm>
          <a:prstGeom prst="roundRect">
            <a:avLst/>
          </a:prstGeom>
          <a:solidFill>
            <a:srgbClr val="7FBA00"/>
          </a:solidFill>
          <a:ln w="3175">
            <a:noFill/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设计师在预览图中进行修改</a:t>
            </a:r>
            <a:endParaRPr lang="zh-CN" alt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529041" y="2233178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电气特性连接表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4796116" y="2234083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电路图（带标识符）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796114" y="3903943"/>
            <a:ext cx="1838325" cy="524936"/>
          </a:xfrm>
          <a:prstGeom prst="roundRect">
            <a:avLst/>
          </a:prstGeom>
          <a:solidFill>
            <a:srgbClr val="7FBA00"/>
          </a:solidFill>
          <a:ln w="3175">
            <a:noFill/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设计师选择正式出图</a:t>
            </a:r>
          </a:p>
        </p:txBody>
      </p:sp>
      <p:sp>
        <p:nvSpPr>
          <p:cNvPr id="53" name="右箭头 52"/>
          <p:cNvSpPr/>
          <p:nvPr/>
        </p:nvSpPr>
        <p:spPr>
          <a:xfrm rot="10800000">
            <a:off x="6934759" y="3961623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213070" y="3903943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记录修改的信息</a:t>
            </a:r>
          </a:p>
        </p:txBody>
      </p:sp>
      <p:sp>
        <p:nvSpPr>
          <p:cNvPr id="19" name="右箭头 18"/>
          <p:cNvSpPr/>
          <p:nvPr/>
        </p:nvSpPr>
        <p:spPr>
          <a:xfrm rot="10800000">
            <a:off x="3684490" y="3961623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86117" y="829910"/>
            <a:ext cx="1061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AutoCAD</a:t>
            </a:r>
            <a:r>
              <a:rPr lang="zh-CN" altLang="en-US" dirty="0" smtClean="0"/>
              <a:t>中生成图形时添加标识信息，在预览修改时记录修改信息（如图幅大小、图形坐标位置），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修改完成之后，进行正式出图。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62875" y="3877793"/>
            <a:ext cx="1838325" cy="541662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生成电路图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33948" y="45720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通过反向修改功能修改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原电气特性表，并另存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上箭头 34"/>
          <p:cNvSpPr/>
          <p:nvPr/>
        </p:nvSpPr>
        <p:spPr>
          <a:xfrm flipH="1">
            <a:off x="5846883" y="3402596"/>
            <a:ext cx="1837591" cy="1248525"/>
          </a:xfrm>
          <a:prstGeom prst="bentUpArrow">
            <a:avLst>
              <a:gd name="adj1" fmla="val 16037"/>
              <a:gd name="adj2" fmla="val 25000"/>
              <a:gd name="adj3" fmla="val 2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连</a:t>
            </a:r>
            <a:r>
              <a:rPr lang="zh-CN" altLang="en-US" dirty="0"/>
              <a:t>接关系不变，只修改特性</a:t>
            </a:r>
            <a:r>
              <a:rPr lang="zh-CN" altLang="en-US" dirty="0" smtClean="0"/>
              <a:t>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一对一</a:t>
            </a:r>
            <a:r>
              <a:rPr lang="en-US" altLang="zh-CN" dirty="0" smtClean="0"/>
              <a:t>)__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>
            <a:off x="2153352" y="1929152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4815891" y="1949120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决策 32"/>
          <p:cNvSpPr/>
          <p:nvPr/>
        </p:nvSpPr>
        <p:spPr>
          <a:xfrm>
            <a:off x="7831616" y="2519711"/>
            <a:ext cx="2673726" cy="1100134"/>
          </a:xfrm>
          <a:prstGeom prst="flowChartDecision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判断表是否存在有同样的特性</a:t>
            </a:r>
          </a:p>
        </p:txBody>
      </p:sp>
      <p:sp>
        <p:nvSpPr>
          <p:cNvPr id="36" name="右箭头 35"/>
          <p:cNvSpPr/>
          <p:nvPr/>
        </p:nvSpPr>
        <p:spPr>
          <a:xfrm rot="10800000">
            <a:off x="7075435" y="2868518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340734" y="2892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601850" y="1871859"/>
            <a:ext cx="1838325" cy="541662"/>
          </a:xfrm>
          <a:prstGeom prst="roundRect">
            <a:avLst/>
          </a:prstGeom>
          <a:solidFill>
            <a:srgbClr val="7FBA00"/>
          </a:solidFill>
          <a:ln w="3175">
            <a:noFill/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激活反向修改功能，进行反向修改</a:t>
            </a:r>
            <a:endParaRPr lang="zh-CN" alt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80581" y="1880467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电气特性连接表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932216" y="1872580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电路图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235720" y="2807323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直接修改电气特性连接表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211006" y="4073413"/>
            <a:ext cx="2664079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设计师选择是否需要校验及全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局刷新原有图形</a:t>
            </a:r>
          </a:p>
        </p:txBody>
      </p:sp>
      <p:sp>
        <p:nvSpPr>
          <p:cNvPr id="18" name="右箭头 17"/>
          <p:cNvSpPr/>
          <p:nvPr/>
        </p:nvSpPr>
        <p:spPr>
          <a:xfrm rot="5400000">
            <a:off x="8885668" y="3710443"/>
            <a:ext cx="574744" cy="48010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38"/>
          <p:cNvSpPr txBox="1"/>
          <p:nvPr/>
        </p:nvSpPr>
        <p:spPr>
          <a:xfrm>
            <a:off x="8979042" y="36432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7718096" y="4261017"/>
            <a:ext cx="2929392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提示设计师此次修改存在相同特性会影响连接关系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文本框 38"/>
          <p:cNvSpPr txBox="1"/>
          <p:nvPr/>
        </p:nvSpPr>
        <p:spPr>
          <a:xfrm>
            <a:off x="7018340" y="4346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继续</a:t>
            </a:r>
            <a:endParaRPr lang="zh-CN" altLang="en-US" dirty="0"/>
          </a:p>
        </p:txBody>
      </p:sp>
      <p:sp>
        <p:nvSpPr>
          <p:cNvPr id="27" name="直角上箭头 26"/>
          <p:cNvSpPr/>
          <p:nvPr/>
        </p:nvSpPr>
        <p:spPr>
          <a:xfrm>
            <a:off x="10717823" y="1143001"/>
            <a:ext cx="1362807" cy="3525698"/>
          </a:xfrm>
          <a:prstGeom prst="bentUpArrow">
            <a:avLst>
              <a:gd name="adj1" fmla="val 18182"/>
              <a:gd name="adj2" fmla="val 26515"/>
              <a:gd name="adj3" fmla="val 2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0800000">
            <a:off x="6726115" y="993705"/>
            <a:ext cx="4739056" cy="4095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8"/>
          <p:cNvSpPr txBox="1"/>
          <p:nvPr/>
        </p:nvSpPr>
        <p:spPr>
          <a:xfrm>
            <a:off x="10652513" y="43583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187123" y="5270120"/>
            <a:ext cx="2102183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另存图形及文件到指定文件夹下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2" name="右箭头 41"/>
          <p:cNvSpPr/>
          <p:nvPr/>
        </p:nvSpPr>
        <p:spPr>
          <a:xfrm rot="5400000">
            <a:off x="890900" y="3523137"/>
            <a:ext cx="597874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109092" y="5255465"/>
            <a:ext cx="2102183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结束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6326588" y="5306335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248282" y="5240191"/>
            <a:ext cx="3110379" cy="563662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设计师选择是否重新生成接线关系表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/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电缆连接关系表</a:t>
            </a:r>
          </a:p>
        </p:txBody>
      </p:sp>
      <p:sp>
        <p:nvSpPr>
          <p:cNvPr id="50" name="右箭头 49"/>
          <p:cNvSpPr/>
          <p:nvPr/>
        </p:nvSpPr>
        <p:spPr>
          <a:xfrm>
            <a:off x="3392895" y="5353227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44741" y="2810254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自动另存修改后电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气特性连接表</a:t>
            </a:r>
          </a:p>
        </p:txBody>
      </p:sp>
      <p:sp>
        <p:nvSpPr>
          <p:cNvPr id="53" name="右箭头 52"/>
          <p:cNvSpPr/>
          <p:nvPr/>
        </p:nvSpPr>
        <p:spPr>
          <a:xfrm rot="10800000">
            <a:off x="4458246" y="2862638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612822" y="2813185"/>
            <a:ext cx="1838325" cy="524936"/>
          </a:xfrm>
          <a:prstGeom prst="roundRect">
            <a:avLst/>
          </a:prstGeom>
          <a:solidFill>
            <a:srgbClr val="7FBA00"/>
          </a:solidFill>
          <a:ln w="3175">
            <a:noFill/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完成反向修改</a:t>
            </a:r>
            <a:endParaRPr lang="zh-CN" alt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9" name="右箭头 58"/>
          <p:cNvSpPr/>
          <p:nvPr/>
        </p:nvSpPr>
        <p:spPr>
          <a:xfrm rot="10800000">
            <a:off x="2101362" y="2847982"/>
            <a:ext cx="474784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 rot="5400000">
            <a:off x="6114307" y="1283135"/>
            <a:ext cx="777763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直角上箭头 62"/>
          <p:cNvSpPr/>
          <p:nvPr/>
        </p:nvSpPr>
        <p:spPr>
          <a:xfrm flipV="1">
            <a:off x="7499839" y="2013417"/>
            <a:ext cx="1837592" cy="527541"/>
          </a:xfrm>
          <a:prstGeom prst="bentUpArrow">
            <a:avLst>
              <a:gd name="adj1" fmla="val 35000"/>
              <a:gd name="adj2" fmla="val 25000"/>
              <a:gd name="adj3" fmla="val 2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 rot="5400000">
            <a:off x="1465331" y="4730615"/>
            <a:ext cx="597874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3"/>
          <p:cNvGrpSpPr/>
          <p:nvPr/>
        </p:nvGrpSpPr>
        <p:grpSpPr>
          <a:xfrm>
            <a:off x="464451" y="2847434"/>
            <a:ext cx="11614478" cy="1291039"/>
            <a:chOff x="464451" y="2847433"/>
            <a:chExt cx="11727547" cy="1291039"/>
          </a:xfrm>
        </p:grpSpPr>
        <p:sp>
          <p:nvSpPr>
            <p:cNvPr id="4" name="矩形 3"/>
            <p:cNvSpPr/>
            <p:nvPr/>
          </p:nvSpPr>
          <p:spPr>
            <a:xfrm flipH="1">
              <a:off x="1548580" y="2872348"/>
              <a:ext cx="10643418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  <a:alpha val="52000"/>
                  </a:schemeClr>
                </a:gs>
                <a:gs pos="57000">
                  <a:srgbClr val="3399CC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3399C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5400" dirty="0" smtClean="0"/>
                <a:t>4</a:t>
              </a:r>
              <a:endParaRPr lang="zh-CN" altLang="en-US" sz="5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02738" y="3139010"/>
              <a:ext cx="8713959" cy="707884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40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20180822</a:t>
              </a:r>
              <a:r>
                <a:rPr lang="zh-CN" altLang="en-US" sz="40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会议补充内容</a:t>
              </a:r>
              <a:endParaRPr lang="zh-CN" altLang="en-US" sz="4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768579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20180823</a:t>
            </a:r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7" y="756147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去向的局部更新：支持特性修改后的局部去向刷新。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230" y="4161335"/>
            <a:ext cx="3263778" cy="237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508" y="1299070"/>
            <a:ext cx="3285759" cy="249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右箭头 9"/>
          <p:cNvSpPr/>
          <p:nvPr/>
        </p:nvSpPr>
        <p:spPr>
          <a:xfrm rot="5400000">
            <a:off x="1507888" y="3736736"/>
            <a:ext cx="448406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5283" y="1539222"/>
            <a:ext cx="3332286" cy="118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251906" y="3475870"/>
            <a:ext cx="1736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A0(X3)</a:t>
            </a:r>
          </a:p>
          <a:p>
            <a:r>
              <a:rPr lang="zh-CN" altLang="en-US" dirty="0" smtClean="0"/>
              <a:t>位置：</a:t>
            </a:r>
            <a:r>
              <a:rPr lang="en-US" altLang="zh-CN" dirty="0" smtClean="0"/>
              <a:t>9-B</a:t>
            </a:r>
          </a:p>
          <a:p>
            <a:r>
              <a:rPr lang="zh-CN" altLang="en-US" dirty="0" smtClean="0"/>
              <a:t>连接器：</a:t>
            </a:r>
            <a:r>
              <a:rPr lang="en-US" altLang="zh-CN" dirty="0" smtClean="0"/>
              <a:t>X3</a:t>
            </a:r>
          </a:p>
          <a:p>
            <a:r>
              <a:rPr lang="zh-CN" altLang="en-US" dirty="0" smtClean="0"/>
              <a:t>端子：</a:t>
            </a:r>
            <a:r>
              <a:rPr lang="en-US" altLang="zh-CN" dirty="0" smtClean="0"/>
              <a:t>1</a:t>
            </a:r>
          </a:p>
        </p:txBody>
      </p:sp>
      <p:sp>
        <p:nvSpPr>
          <p:cNvPr id="17" name="矩形 16"/>
          <p:cNvSpPr/>
          <p:nvPr/>
        </p:nvSpPr>
        <p:spPr>
          <a:xfrm>
            <a:off x="5257767" y="3481730"/>
            <a:ext cx="1661746" cy="121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上箭头 17"/>
          <p:cNvSpPr/>
          <p:nvPr/>
        </p:nvSpPr>
        <p:spPr>
          <a:xfrm rot="16200000" flipH="1">
            <a:off x="6508509" y="3228982"/>
            <a:ext cx="1560633" cy="685800"/>
          </a:xfrm>
          <a:prstGeom prst="bentUpArrow">
            <a:avLst>
              <a:gd name="adj1" fmla="val 2871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6022729" y="2751994"/>
            <a:ext cx="386862" cy="703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818694" y="1380394"/>
            <a:ext cx="2180493" cy="465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激活更新去向命令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8812832" y="2359268"/>
            <a:ext cx="2180493" cy="465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找到表内对应特性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798178" y="3329351"/>
            <a:ext cx="2180493" cy="465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根据特性正向解析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8801111" y="4317018"/>
            <a:ext cx="2180493" cy="465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解析出去向及校验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9697928" y="1899139"/>
            <a:ext cx="378069" cy="40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9709651" y="2860431"/>
            <a:ext cx="378069" cy="40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9686205" y="3830515"/>
            <a:ext cx="378069" cy="40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8804042" y="5322272"/>
            <a:ext cx="2180493" cy="465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更新去向文字</a:t>
            </a:r>
            <a:endParaRPr lang="zh-CN" altLang="en-US" dirty="0"/>
          </a:p>
        </p:txBody>
      </p:sp>
      <p:sp>
        <p:nvSpPr>
          <p:cNvPr id="28" name="下箭头 27"/>
          <p:cNvSpPr/>
          <p:nvPr/>
        </p:nvSpPr>
        <p:spPr>
          <a:xfrm>
            <a:off x="9689136" y="4835769"/>
            <a:ext cx="378069" cy="40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肘形连接符 28"/>
          <p:cNvCxnSpPr>
            <a:stCxn id="20" idx="1"/>
          </p:cNvCxnSpPr>
          <p:nvPr/>
        </p:nvCxnSpPr>
        <p:spPr>
          <a:xfrm rot="10800000" flipV="1">
            <a:off x="7807582" y="1613390"/>
            <a:ext cx="1011113" cy="8308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1" idx="1"/>
          </p:cNvCxnSpPr>
          <p:nvPr/>
        </p:nvCxnSpPr>
        <p:spPr>
          <a:xfrm flipV="1">
            <a:off x="7833958" y="2592264"/>
            <a:ext cx="978874" cy="1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981092" y="2426677"/>
            <a:ext cx="747346" cy="2373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20180823</a:t>
            </a:r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7" y="756147"/>
            <a:ext cx="1120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线号的局部更新：支持特性修改后的局部线号刷新，需在反向修改过程中手动进行线号标识，自动生成线</a:t>
            </a:r>
            <a:endParaRPr lang="en-US" altLang="zh-CN" dirty="0" smtClean="0"/>
          </a:p>
          <a:p>
            <a:r>
              <a:rPr lang="zh-CN" altLang="en-US" dirty="0" smtClean="0"/>
              <a:t>号不支持局部刷新。若需要刷新自动生成线号，请使用全局刷新。</a:t>
            </a:r>
            <a:endParaRPr lang="en-US" altLang="zh-CN" dirty="0" smtClean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5283" y="1504054"/>
            <a:ext cx="3332286" cy="118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958361" y="190793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反向修改输入</a:t>
            </a:r>
            <a:r>
              <a:rPr lang="en-US" altLang="zh-CN" dirty="0" smtClean="0"/>
              <a:t>[DP=2]BB1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38408" y="17760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点击需刷新线号</a:t>
            </a:r>
            <a:endParaRPr lang="en-US" altLang="zh-CN" dirty="0" smtClean="0"/>
          </a:p>
          <a:p>
            <a:r>
              <a:rPr lang="zh-CN" altLang="en-US" dirty="0" smtClean="0"/>
              <a:t>激活线号刷新命令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8" idx="2"/>
            <a:endCxn id="41" idx="0"/>
          </p:cNvCxnSpPr>
          <p:nvPr/>
        </p:nvCxnSpPr>
        <p:spPr>
          <a:xfrm>
            <a:off x="9254071" y="2422381"/>
            <a:ext cx="2916" cy="99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41324" y="34143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读取手动输入线号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32" idx="3"/>
            <a:endCxn id="15" idx="1"/>
          </p:cNvCxnSpPr>
          <p:nvPr/>
        </p:nvCxnSpPr>
        <p:spPr>
          <a:xfrm>
            <a:off x="3675772" y="2092597"/>
            <a:ext cx="799511" cy="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5" idx="3"/>
            <a:endCxn id="38" idx="1"/>
          </p:cNvCxnSpPr>
          <p:nvPr/>
        </p:nvCxnSpPr>
        <p:spPr>
          <a:xfrm>
            <a:off x="7807569" y="2095637"/>
            <a:ext cx="430839" cy="3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713174" y="4554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刷新显示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1" idx="2"/>
            <a:endCxn id="48" idx="0"/>
          </p:cNvCxnSpPr>
          <p:nvPr/>
        </p:nvCxnSpPr>
        <p:spPr>
          <a:xfrm>
            <a:off x="9256987" y="3783678"/>
            <a:ext cx="10185" cy="770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5481" y="4105642"/>
            <a:ext cx="35528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直接箭头连接符 52"/>
          <p:cNvCxnSpPr>
            <a:stCxn id="48" idx="1"/>
            <a:endCxn id="1028" idx="3"/>
          </p:cNvCxnSpPr>
          <p:nvPr/>
        </p:nvCxnSpPr>
        <p:spPr>
          <a:xfrm flipH="1" flipV="1">
            <a:off x="7538306" y="4739055"/>
            <a:ext cx="1174868" cy="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20180823</a:t>
            </a:r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7" y="756147"/>
            <a:ext cx="102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修改记录：通过程序将原有电气特性表与修改后另存电气特性表进行对比，记录差异并输出存档。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3349859" y="3915162"/>
            <a:ext cx="2664079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设计师选择是否需要校验及全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局刷新原有图形</a:t>
            </a:r>
          </a:p>
        </p:txBody>
      </p:sp>
      <p:sp>
        <p:nvSpPr>
          <p:cNvPr id="34" name="右箭头 33"/>
          <p:cNvSpPr/>
          <p:nvPr/>
        </p:nvSpPr>
        <p:spPr>
          <a:xfrm rot="5400000">
            <a:off x="4029753" y="3364886"/>
            <a:ext cx="597874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383594" y="2652003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自动另存修改后电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气特性连接表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5751675" y="2654934"/>
            <a:ext cx="1838325" cy="524936"/>
          </a:xfrm>
          <a:prstGeom prst="roundRect">
            <a:avLst/>
          </a:prstGeom>
          <a:solidFill>
            <a:srgbClr val="7FBA00"/>
          </a:solidFill>
          <a:ln w="3175">
            <a:noFill/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完成反向修改</a:t>
            </a:r>
            <a:endParaRPr lang="zh-CN" alt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7" name="右箭头 36"/>
          <p:cNvSpPr/>
          <p:nvPr/>
        </p:nvSpPr>
        <p:spPr>
          <a:xfrm rot="10800000">
            <a:off x="5240215" y="2689731"/>
            <a:ext cx="474784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形状 38"/>
          <p:cNvCxnSpPr>
            <a:stCxn id="40" idx="2"/>
            <a:endCxn id="35" idx="1"/>
          </p:cNvCxnSpPr>
          <p:nvPr/>
        </p:nvCxnSpPr>
        <p:spPr>
          <a:xfrm rot="16200000" flipH="1">
            <a:off x="2755209" y="2286085"/>
            <a:ext cx="868809" cy="38796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2076470" y="1520726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加入自动对比输出差异存档功能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4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8532" y="184205"/>
            <a:ext cx="10515600" cy="6981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20180823</a:t>
            </a:r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759" y="981291"/>
            <a:ext cx="95910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Wingdings" pitchFamily="2" charset="2"/>
              <a:buChar char="n"/>
            </a:pPr>
            <a:r>
              <a:rPr lang="zh-CN" altLang="zh-CN" dirty="0" smtClean="0"/>
              <a:t>电路图自动出图时，需优先统一一个图框，同时接受不同大小图框及一个连接器图形可不在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一个图框内的情况，出图图形在图框内所占区域不小于</a:t>
            </a:r>
            <a:r>
              <a:rPr lang="en-US" altLang="zh-CN" dirty="0" smtClean="0"/>
              <a:t>60%</a:t>
            </a:r>
            <a:r>
              <a:rPr lang="zh-CN" altLang="zh-CN" dirty="0" smtClean="0"/>
              <a:t>，程序需优化出图算法，减少设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计师手动调整，但必要部分仍需设计师手动调整。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>
              <a:buFont typeface="Wingdings" pitchFamily="2" charset="2"/>
              <a:buChar char="n"/>
            </a:pPr>
            <a:r>
              <a:rPr lang="zh-CN" altLang="en-US" dirty="0" smtClean="0"/>
              <a:t>实施建议：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en-US" dirty="0" smtClean="0"/>
              <a:t>就目前</a:t>
            </a:r>
            <a:r>
              <a:rPr lang="en-US" altLang="zh-CN" dirty="0" smtClean="0"/>
              <a:t>LRMV_8MT</a:t>
            </a:r>
            <a:r>
              <a:rPr lang="zh-CN" altLang="en-US" dirty="0" smtClean="0"/>
              <a:t>的做为生成最多的图形，可先与所内确认使用图框情况，构思是否定制</a:t>
            </a:r>
            <a:endParaRPr lang="en-US" altLang="zh-CN" dirty="0" smtClean="0"/>
          </a:p>
          <a:p>
            <a:pPr marL="342900" lvl="0" indent="-342900"/>
            <a:r>
              <a:rPr lang="zh-CN" altLang="en-US" dirty="0" smtClean="0"/>
              <a:t>此类调用图框。</a:t>
            </a:r>
            <a:endParaRPr lang="en-US" altLang="zh-CN" dirty="0" smtClean="0"/>
          </a:p>
          <a:p>
            <a:pPr marL="342900" lvl="0" indent="-342900"/>
            <a:r>
              <a:rPr lang="en-US" altLang="zh-CN" dirty="0" smtClean="0"/>
              <a:t>2.</a:t>
            </a:r>
            <a:r>
              <a:rPr lang="zh-CN" altLang="en-US" dirty="0" smtClean="0"/>
              <a:t>其他按上述要求在现有图形排布基础上，进行图形排布算法优化。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277208" y="4132385"/>
            <a:ext cx="8917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当图形在图幅中小于</a:t>
            </a:r>
            <a:r>
              <a:rPr lang="en-US" altLang="zh-CN" dirty="0" smtClean="0">
                <a:solidFill>
                  <a:srgbClr val="FF0000"/>
                </a:solidFill>
              </a:rPr>
              <a:t>60%</a:t>
            </a:r>
            <a:r>
              <a:rPr lang="zh-CN" altLang="en-US" dirty="0" smtClean="0">
                <a:solidFill>
                  <a:srgbClr val="FF0000"/>
                </a:solidFill>
              </a:rPr>
              <a:t>面积，下一个图形在图幅中小于</a:t>
            </a:r>
            <a:r>
              <a:rPr lang="en-US" altLang="zh-CN" dirty="0" smtClean="0">
                <a:solidFill>
                  <a:srgbClr val="FF0000"/>
                </a:solidFill>
              </a:rPr>
              <a:t>40%</a:t>
            </a:r>
            <a:r>
              <a:rPr lang="zh-CN" altLang="en-US" dirty="0" smtClean="0">
                <a:solidFill>
                  <a:srgbClr val="FF0000"/>
                </a:solidFill>
              </a:rPr>
              <a:t>时，需合并排布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当一个图形大于</a:t>
            </a:r>
            <a:r>
              <a:rPr lang="en-US" altLang="zh-CN" dirty="0" smtClean="0">
                <a:solidFill>
                  <a:srgbClr val="FF0000"/>
                </a:solidFill>
              </a:rPr>
              <a:t>100% A1</a:t>
            </a:r>
            <a:r>
              <a:rPr lang="zh-CN" altLang="en-US" dirty="0" smtClean="0">
                <a:solidFill>
                  <a:srgbClr val="FF0000"/>
                </a:solidFill>
              </a:rPr>
              <a:t>图幅面积时，调用</a:t>
            </a:r>
            <a:r>
              <a:rPr lang="en-US" altLang="zh-CN" dirty="0" smtClean="0">
                <a:solidFill>
                  <a:srgbClr val="FF0000"/>
                </a:solidFill>
              </a:rPr>
              <a:t>A0</a:t>
            </a:r>
            <a:r>
              <a:rPr lang="zh-CN" altLang="en-US" dirty="0" smtClean="0">
                <a:solidFill>
                  <a:srgbClr val="FF0000"/>
                </a:solidFill>
              </a:rPr>
              <a:t>图幅，这种情况多数是在</a:t>
            </a:r>
            <a:r>
              <a:rPr lang="en-US" altLang="zh-CN" dirty="0" smtClean="0">
                <a:solidFill>
                  <a:srgbClr val="FF0000"/>
                </a:solidFill>
              </a:rPr>
              <a:t>LRMV</a:t>
            </a:r>
            <a:r>
              <a:rPr lang="zh-CN" altLang="en-US" dirty="0" smtClean="0">
                <a:solidFill>
                  <a:srgbClr val="FF0000"/>
                </a:solidFill>
              </a:rPr>
              <a:t>中出现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</a:rPr>
              <a:t>必须按特性表内连接器的顺序去生成，不可为了合并，跳序号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必要的无法优化部分，超规定的，采用手动调整图形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8532" y="184205"/>
            <a:ext cx="10515600" cy="6981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20180823</a:t>
            </a:r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759" y="981291"/>
            <a:ext cx="112261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Wingdings" pitchFamily="2" charset="2"/>
              <a:buChar char="n"/>
            </a:pPr>
            <a:r>
              <a:rPr lang="zh-CN" altLang="en-US" dirty="0" smtClean="0"/>
              <a:t>预览可修改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en-US" dirty="0" smtClean="0"/>
              <a:t>特性可修改并记录到正式生成中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2.</a:t>
            </a:r>
            <a:r>
              <a:rPr lang="zh-CN" altLang="en-US" dirty="0" smtClean="0"/>
              <a:t>图框可修改并记录到正式生成中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3.</a:t>
            </a:r>
            <a:r>
              <a:rPr lang="zh-CN" altLang="en-US" dirty="0" smtClean="0"/>
              <a:t>图形移动可修改并记录到正式生成中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>
              <a:buFont typeface="Wingdings" pitchFamily="2" charset="2"/>
              <a:buChar char="n"/>
            </a:pPr>
            <a:r>
              <a:rPr lang="zh-CN" altLang="en-US" dirty="0" smtClean="0"/>
              <a:t>实施建议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en-US" dirty="0" smtClean="0"/>
              <a:t>将预览状态下修改的信息另存，如电气特性表，对应的调用图框，正式生成再读取，但无法支持图形移动的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记录。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2.</a:t>
            </a:r>
            <a:r>
              <a:rPr lang="zh-CN" altLang="en-US" dirty="0" smtClean="0"/>
              <a:t>识别预览命令，预览修改后图形保存，正式生成为填写预览剩余信息，可支持图形移动的记录。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具体办法，方案设计及实施过程中随时互动沟通。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4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3"/>
          <p:cNvGrpSpPr/>
          <p:nvPr/>
        </p:nvGrpSpPr>
        <p:grpSpPr>
          <a:xfrm>
            <a:off x="464451" y="2847434"/>
            <a:ext cx="11614478" cy="1291039"/>
            <a:chOff x="464451" y="2847433"/>
            <a:chExt cx="11727547" cy="1291039"/>
          </a:xfrm>
        </p:grpSpPr>
        <p:sp>
          <p:nvSpPr>
            <p:cNvPr id="4" name="矩形 3"/>
            <p:cNvSpPr/>
            <p:nvPr/>
          </p:nvSpPr>
          <p:spPr>
            <a:xfrm flipH="1">
              <a:off x="1548580" y="2872348"/>
              <a:ext cx="10643418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  <a:alpha val="52000"/>
                  </a:schemeClr>
                </a:gs>
                <a:gs pos="57000">
                  <a:srgbClr val="3399CC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3399C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5400" dirty="0" smtClean="0"/>
                <a:t>5</a:t>
              </a:r>
              <a:endParaRPr lang="zh-CN" altLang="en-US" sz="5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02738" y="3139010"/>
              <a:ext cx="8713959" cy="707884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40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实施预计周期及困难点</a:t>
              </a:r>
              <a:endParaRPr lang="zh-CN" altLang="en-US" sz="4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768579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实施评估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7405" y="773723"/>
          <a:ext cx="11676171" cy="357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4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197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项次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并行任务说明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计划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人员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并行任务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人天核算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并行任务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人天核算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并行任务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人天核算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代码架构设计与评审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详细方案设计与评审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正向解析代码重构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l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反向修改功能开发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图形校验功能开发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重构代码集成反向修改功能测试及问题修复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预览可修改功能开发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出图排布算法优化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集成图形校验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预览可修改功能测试及问题修复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最终集成测试及问题修复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总计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困难点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731" y="1002323"/>
            <a:ext cx="114569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代码重构的难度高，原已写入规则逻辑，需要重新梳理并设置新的架构进行编写。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反向修改根据上述方案，理论上可以实施，但实际情况要在执行过程中才能确认，之前没有做过此类的需求。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项目进度紧，实现周期长，冲突较大。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实施周期长，且在协议及方案中均无此需求，已超项目经理控制范畴，方案评估及确认后需上报领导决策实施</a:t>
            </a:r>
            <a:endParaRPr lang="en-US" altLang="zh-CN" dirty="0" smtClean="0"/>
          </a:p>
          <a:p>
            <a:r>
              <a:rPr lang="zh-CN" altLang="en-US" dirty="0" smtClean="0"/>
              <a:t>办法。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综合目前状态，不适合突击此需求的开发，建议纳入后期开发范畴。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新增</a:t>
            </a:r>
            <a:r>
              <a:rPr lang="en-US" altLang="zh-CN" dirty="0" smtClean="0"/>
              <a:t>6.</a:t>
            </a:r>
            <a:r>
              <a:rPr lang="zh-CN" altLang="en-US" dirty="0" smtClean="0"/>
              <a:t>出图排布算法调整及优化，难度高，可能需做模板库，理想实现效果是否实现风险高。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新增</a:t>
            </a:r>
            <a:r>
              <a:rPr lang="en-US" altLang="zh-CN" dirty="0" smtClean="0"/>
              <a:t>7.</a:t>
            </a:r>
            <a:r>
              <a:rPr lang="zh-CN" altLang="en-US" dirty="0" smtClean="0"/>
              <a:t>方案要细化，仔细评审并签核后再进行功能开发。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4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11594" y="2501048"/>
            <a:ext cx="3189867" cy="69317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637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9215" y="3923566"/>
            <a:ext cx="3074376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81211" y="4811590"/>
            <a:ext cx="309425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64770" y="999219"/>
            <a:ext cx="3472961" cy="91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标题 2"/>
          <p:cNvSpPr txBox="1">
            <a:spLocks/>
          </p:cNvSpPr>
          <p:nvPr/>
        </p:nvSpPr>
        <p:spPr>
          <a:xfrm>
            <a:off x="990600" y="152400"/>
            <a:ext cx="10515600" cy="6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连接关系不变，只修改特性值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zh-CN" altLang="en-US" dirty="0" smtClean="0">
                <a:latin typeface="+mj-ea"/>
                <a:ea typeface="+mj-ea"/>
              </a:rPr>
              <a:t>一对一不含标识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r>
              <a:rPr lang="en-US" altLang="zh-CN" dirty="0" smtClean="0"/>
              <a:t>__</a:t>
            </a:r>
            <a:r>
              <a:rPr lang="zh-CN" altLang="en-US" dirty="0" smtClean="0"/>
              <a:t>应用案例展示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98" name="右箭头 197"/>
          <p:cNvSpPr/>
          <p:nvPr/>
        </p:nvSpPr>
        <p:spPr>
          <a:xfrm>
            <a:off x="2833343" y="1710335"/>
            <a:ext cx="850634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正向生成</a:t>
            </a:r>
          </a:p>
        </p:txBody>
      </p:sp>
      <p:sp>
        <p:nvSpPr>
          <p:cNvPr id="213" name="右箭头 212"/>
          <p:cNvSpPr/>
          <p:nvPr/>
        </p:nvSpPr>
        <p:spPr>
          <a:xfrm rot="5400000">
            <a:off x="9679465" y="3214718"/>
            <a:ext cx="638433" cy="3743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4" name="文本框 213"/>
          <p:cNvSpPr txBox="1"/>
          <p:nvPr/>
        </p:nvSpPr>
        <p:spPr>
          <a:xfrm>
            <a:off x="10154299" y="3101151"/>
            <a:ext cx="132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表内特性修改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234" name="右箭头 233"/>
          <p:cNvSpPr/>
          <p:nvPr/>
        </p:nvSpPr>
        <p:spPr>
          <a:xfrm>
            <a:off x="7282249" y="1739558"/>
            <a:ext cx="903389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反向修改</a:t>
            </a:r>
          </a:p>
        </p:txBody>
      </p:sp>
      <p:sp>
        <p:nvSpPr>
          <p:cNvPr id="21" name="矩形 20"/>
          <p:cNvSpPr/>
          <p:nvPr/>
        </p:nvSpPr>
        <p:spPr>
          <a:xfrm>
            <a:off x="9838594" y="1512277"/>
            <a:ext cx="50995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0585939" y="4448906"/>
            <a:ext cx="659423" cy="3077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0553700" y="5401407"/>
            <a:ext cx="659423" cy="3077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0800000">
            <a:off x="7976688" y="4598041"/>
            <a:ext cx="638433" cy="3743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88922" y="444890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刷新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endParaRPr lang="zh-CN" altLang="en-US" dirty="0"/>
          </a:p>
        </p:txBody>
      </p:sp>
      <p:sp>
        <p:nvSpPr>
          <p:cNvPr id="34" name="直角上箭头 33"/>
          <p:cNvSpPr/>
          <p:nvPr/>
        </p:nvSpPr>
        <p:spPr>
          <a:xfrm flipH="1">
            <a:off x="2039815" y="5838093"/>
            <a:ext cx="8106508" cy="694592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下箭头 35"/>
          <p:cNvSpPr/>
          <p:nvPr/>
        </p:nvSpPr>
        <p:spPr>
          <a:xfrm>
            <a:off x="9996854" y="5890846"/>
            <a:ext cx="325315" cy="4572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33545" y="62161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也可通过手动修改不刷新图形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676" y="1018809"/>
            <a:ext cx="2770826" cy="90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340" y="2088905"/>
            <a:ext cx="2776836" cy="85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27939" y="1036011"/>
            <a:ext cx="3476651" cy="86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27939" y="1984818"/>
            <a:ext cx="3484268" cy="89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67701" y="1996541"/>
            <a:ext cx="3484268" cy="89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34604" y="3849892"/>
            <a:ext cx="3595187" cy="89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08229" y="4835616"/>
            <a:ext cx="3613638" cy="94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4621" y="3861615"/>
            <a:ext cx="3595187" cy="89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8246" y="4847339"/>
            <a:ext cx="3613638" cy="94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228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213" grpId="0" animBg="1"/>
      <p:bldP spid="214" grpId="0"/>
      <p:bldP spid="23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方案总结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4784" y="1028700"/>
            <a:ext cx="828944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满足场景：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支持图形及表内保持现有连接关系不变的情况下，一对一的特性反向修改。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修改一端特性后，另一端特性随动修改，需刷新图形。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手动修改两端后可不用刷新图形。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反向修改后重新生成的图形及文件会自动另存。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风险：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未刷新生成新表单（接线表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电缆连接关系表），可能导致接线图和电缆装配图</a:t>
            </a:r>
            <a:endParaRPr lang="en-US" altLang="zh-CN" dirty="0" smtClean="0"/>
          </a:p>
          <a:p>
            <a:r>
              <a:rPr lang="zh-CN" altLang="en-US" dirty="0" smtClean="0"/>
              <a:t>功能模块输入错误。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预计完成周期：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不考虑，直接进入重构后的方案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4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3"/>
          <p:cNvGrpSpPr/>
          <p:nvPr/>
        </p:nvGrpSpPr>
        <p:grpSpPr>
          <a:xfrm>
            <a:off x="464451" y="2847434"/>
            <a:ext cx="11614478" cy="1291039"/>
            <a:chOff x="464451" y="2847433"/>
            <a:chExt cx="11727547" cy="1291039"/>
          </a:xfrm>
        </p:grpSpPr>
        <p:sp>
          <p:nvSpPr>
            <p:cNvPr id="4" name="矩形 3"/>
            <p:cNvSpPr/>
            <p:nvPr/>
          </p:nvSpPr>
          <p:spPr>
            <a:xfrm flipH="1">
              <a:off x="1548580" y="2872348"/>
              <a:ext cx="10643418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  <a:alpha val="52000"/>
                  </a:schemeClr>
                </a:gs>
                <a:gs pos="57000">
                  <a:srgbClr val="3399CC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3399C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5400" dirty="0" smtClean="0"/>
                <a:t>2</a:t>
              </a:r>
              <a:endParaRPr lang="zh-CN" altLang="en-US" sz="5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3437" y="3139010"/>
              <a:ext cx="9373261" cy="707884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40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重构代码架构可实现反向修改功能</a:t>
              </a:r>
              <a:endParaRPr lang="zh-CN" altLang="en-US" sz="4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768579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重构后修</a:t>
            </a:r>
            <a:r>
              <a:rPr lang="zh-CN" altLang="en-US" dirty="0"/>
              <a:t>改特性</a:t>
            </a:r>
            <a:r>
              <a:rPr lang="zh-CN" altLang="en-US" dirty="0" smtClean="0"/>
              <a:t>值</a:t>
            </a:r>
            <a:r>
              <a:rPr lang="en-US" altLang="zh-CN" dirty="0" smtClean="0"/>
              <a:t>__</a:t>
            </a:r>
            <a:r>
              <a:rPr lang="zh-CN" altLang="en-US" dirty="0" smtClean="0"/>
              <a:t>解决方案框架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58255" y="1494693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可加入</a:t>
            </a:r>
            <a:r>
              <a:rPr lang="en-US" altLang="zh-CN" dirty="0" smtClean="0">
                <a:solidFill>
                  <a:srgbClr val="FF0000"/>
                </a:solidFill>
              </a:rPr>
              <a:t>[DP][RF][MS][</a:t>
            </a:r>
            <a:r>
              <a:rPr lang="en-US" altLang="zh-CN" dirty="0" err="1" smtClean="0">
                <a:solidFill>
                  <a:srgbClr val="FF0000"/>
                </a:solidFill>
              </a:rPr>
              <a:t>Rn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等标识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直角上箭头 55"/>
          <p:cNvSpPr/>
          <p:nvPr/>
        </p:nvSpPr>
        <p:spPr>
          <a:xfrm flipH="1">
            <a:off x="5846883" y="3402596"/>
            <a:ext cx="1837591" cy="1248525"/>
          </a:xfrm>
          <a:prstGeom prst="bentUpArrow">
            <a:avLst>
              <a:gd name="adj1" fmla="val 16037"/>
              <a:gd name="adj2" fmla="val 25000"/>
              <a:gd name="adj3" fmla="val 2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2153352" y="1929152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4815891" y="1949120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决策 63"/>
          <p:cNvSpPr/>
          <p:nvPr/>
        </p:nvSpPr>
        <p:spPr>
          <a:xfrm>
            <a:off x="7831616" y="2519711"/>
            <a:ext cx="2673726" cy="1100134"/>
          </a:xfrm>
          <a:prstGeom prst="flowChartDecision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判断表是否存在有同样的特性</a:t>
            </a:r>
          </a:p>
        </p:txBody>
      </p:sp>
      <p:sp>
        <p:nvSpPr>
          <p:cNvPr id="65" name="右箭头 64"/>
          <p:cNvSpPr/>
          <p:nvPr/>
        </p:nvSpPr>
        <p:spPr>
          <a:xfrm rot="10800000">
            <a:off x="7075435" y="2868518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38"/>
          <p:cNvSpPr txBox="1"/>
          <p:nvPr/>
        </p:nvSpPr>
        <p:spPr>
          <a:xfrm>
            <a:off x="7340734" y="2892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5601850" y="1871859"/>
            <a:ext cx="1838325" cy="541662"/>
          </a:xfrm>
          <a:prstGeom prst="roundRect">
            <a:avLst/>
          </a:prstGeom>
          <a:solidFill>
            <a:srgbClr val="7FBA00"/>
          </a:solidFill>
          <a:ln w="3175">
            <a:noFill/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激活反向修改功能，进行反向修改</a:t>
            </a:r>
            <a:endParaRPr lang="zh-CN" alt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80581" y="1880467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电气特性连接表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932216" y="1872580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电路图</a:t>
            </a:r>
            <a:endParaRPr lang="en-US" altLang="zh-CN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 defTabSz="879152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（图形带标识）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235720" y="2807323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直接修改电气特性连接表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211006" y="4073413"/>
            <a:ext cx="2664079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设计师选择是否需要校验及全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局刷新原有图形</a:t>
            </a:r>
          </a:p>
        </p:txBody>
      </p:sp>
      <p:sp>
        <p:nvSpPr>
          <p:cNvPr id="72" name="右箭头 71"/>
          <p:cNvSpPr/>
          <p:nvPr/>
        </p:nvSpPr>
        <p:spPr>
          <a:xfrm rot="5400000">
            <a:off x="8885668" y="3710443"/>
            <a:ext cx="574744" cy="48010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38"/>
          <p:cNvSpPr txBox="1"/>
          <p:nvPr/>
        </p:nvSpPr>
        <p:spPr>
          <a:xfrm>
            <a:off x="8979042" y="36432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7718096" y="4261017"/>
            <a:ext cx="2929392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提示设计师此次修改存在相同特性会影响连接关系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5" name="文本框 38"/>
          <p:cNvSpPr txBox="1"/>
          <p:nvPr/>
        </p:nvSpPr>
        <p:spPr>
          <a:xfrm>
            <a:off x="7018340" y="4346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继续</a:t>
            </a:r>
            <a:endParaRPr lang="zh-CN" altLang="en-US" dirty="0"/>
          </a:p>
        </p:txBody>
      </p:sp>
      <p:sp>
        <p:nvSpPr>
          <p:cNvPr id="76" name="直角上箭头 75"/>
          <p:cNvSpPr/>
          <p:nvPr/>
        </p:nvSpPr>
        <p:spPr>
          <a:xfrm>
            <a:off x="10717823" y="1143001"/>
            <a:ext cx="1362807" cy="3525698"/>
          </a:xfrm>
          <a:prstGeom prst="bentUpArrow">
            <a:avLst>
              <a:gd name="adj1" fmla="val 18182"/>
              <a:gd name="adj2" fmla="val 26515"/>
              <a:gd name="adj3" fmla="val 2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箭头 76"/>
          <p:cNvSpPr/>
          <p:nvPr/>
        </p:nvSpPr>
        <p:spPr>
          <a:xfrm rot="10800000">
            <a:off x="6726115" y="993705"/>
            <a:ext cx="4739056" cy="4095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38"/>
          <p:cNvSpPr txBox="1"/>
          <p:nvPr/>
        </p:nvSpPr>
        <p:spPr>
          <a:xfrm>
            <a:off x="10652513" y="43583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4187123" y="5270120"/>
            <a:ext cx="2102183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另存图形及文件到指定文件夹下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0" name="右箭头 79"/>
          <p:cNvSpPr/>
          <p:nvPr/>
        </p:nvSpPr>
        <p:spPr>
          <a:xfrm rot="5400000">
            <a:off x="890900" y="3523137"/>
            <a:ext cx="597874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7109092" y="5255465"/>
            <a:ext cx="2102183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结束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2" name="右箭头 81"/>
          <p:cNvSpPr/>
          <p:nvPr/>
        </p:nvSpPr>
        <p:spPr>
          <a:xfrm>
            <a:off x="6326588" y="5306335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248282" y="5240191"/>
            <a:ext cx="3110379" cy="563662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设计师选择是否重新生成接线关系表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/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电缆连接关系表</a:t>
            </a:r>
          </a:p>
        </p:txBody>
      </p:sp>
      <p:sp>
        <p:nvSpPr>
          <p:cNvPr id="85" name="右箭头 84"/>
          <p:cNvSpPr/>
          <p:nvPr/>
        </p:nvSpPr>
        <p:spPr>
          <a:xfrm>
            <a:off x="3392895" y="5353227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244741" y="2810254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自动另存修改后电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气特性连接表</a:t>
            </a:r>
          </a:p>
        </p:txBody>
      </p:sp>
      <p:sp>
        <p:nvSpPr>
          <p:cNvPr id="87" name="右箭头 86"/>
          <p:cNvSpPr/>
          <p:nvPr/>
        </p:nvSpPr>
        <p:spPr>
          <a:xfrm rot="10800000">
            <a:off x="4458246" y="2862638"/>
            <a:ext cx="742950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2612822" y="2813185"/>
            <a:ext cx="1838325" cy="524936"/>
          </a:xfrm>
          <a:prstGeom prst="roundRect">
            <a:avLst/>
          </a:prstGeom>
          <a:solidFill>
            <a:srgbClr val="7FBA00"/>
          </a:solidFill>
          <a:ln w="3175">
            <a:noFill/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完成反向修改</a:t>
            </a:r>
            <a:endParaRPr lang="zh-CN" alt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9" name="右箭头 88"/>
          <p:cNvSpPr/>
          <p:nvPr/>
        </p:nvSpPr>
        <p:spPr>
          <a:xfrm rot="10800000">
            <a:off x="2101362" y="2847982"/>
            <a:ext cx="474784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 rot="5400000">
            <a:off x="6114307" y="1283135"/>
            <a:ext cx="777763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直角上箭头 90"/>
          <p:cNvSpPr/>
          <p:nvPr/>
        </p:nvSpPr>
        <p:spPr>
          <a:xfrm flipV="1">
            <a:off x="7499839" y="2013417"/>
            <a:ext cx="1837592" cy="527541"/>
          </a:xfrm>
          <a:prstGeom prst="bentUpArrow">
            <a:avLst>
              <a:gd name="adj1" fmla="val 35000"/>
              <a:gd name="adj2" fmla="val 25000"/>
              <a:gd name="adj3" fmla="val 2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右箭头 91"/>
          <p:cNvSpPr/>
          <p:nvPr/>
        </p:nvSpPr>
        <p:spPr>
          <a:xfrm rot="5400000">
            <a:off x="1465331" y="4730615"/>
            <a:ext cx="597874" cy="40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93431" y="6233747"/>
            <a:ext cx="108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重构后的特性修改，为能够处理更多的应用场景，设计师需将反向修改的特性一一修改，见后页案例说明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重构后修</a:t>
            </a:r>
            <a:r>
              <a:rPr lang="zh-CN" altLang="en-US" dirty="0"/>
              <a:t>改特性</a:t>
            </a:r>
            <a:r>
              <a:rPr lang="zh-CN" altLang="en-US" dirty="0" smtClean="0"/>
              <a:t>值</a:t>
            </a:r>
            <a:r>
              <a:rPr lang="en-US" altLang="zh-CN" dirty="0" smtClean="0"/>
              <a:t>__</a:t>
            </a:r>
            <a:r>
              <a:rPr lang="zh-CN" altLang="en-US" dirty="0" smtClean="0"/>
              <a:t>解决方案操作步骤简述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379239" y="2671958"/>
            <a:ext cx="1838325" cy="541662"/>
          </a:xfrm>
          <a:prstGeom prst="roundRect">
            <a:avLst/>
          </a:prstGeom>
          <a:solidFill>
            <a:srgbClr val="7FBA00"/>
          </a:solidFill>
          <a:ln w="3175">
            <a:noFill/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激活反向修改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768804" y="1968391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修改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771735" y="2692291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新增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765873" y="3451360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删除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363262" y="2736434"/>
            <a:ext cx="1838325" cy="541662"/>
          </a:xfrm>
          <a:prstGeom prst="roundRect">
            <a:avLst/>
          </a:prstGeom>
          <a:solidFill>
            <a:srgbClr val="7FBA00"/>
          </a:solidFill>
          <a:ln w="3175">
            <a:noFill/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结束反向修改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3" name="左大括号 42"/>
          <p:cNvSpPr/>
          <p:nvPr/>
        </p:nvSpPr>
        <p:spPr>
          <a:xfrm>
            <a:off x="2259623" y="2031023"/>
            <a:ext cx="518746" cy="1890346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大括号 43"/>
          <p:cNvSpPr/>
          <p:nvPr/>
        </p:nvSpPr>
        <p:spPr>
          <a:xfrm flipH="1">
            <a:off x="4580796" y="2042745"/>
            <a:ext cx="468923" cy="1890346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5092903" y="2745044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修改特性表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47" name="直接箭头连接符 46"/>
          <p:cNvCxnSpPr>
            <a:stCxn id="45" idx="3"/>
            <a:endCxn id="42" idx="1"/>
          </p:cNvCxnSpPr>
          <p:nvPr/>
        </p:nvCxnSpPr>
        <p:spPr>
          <a:xfrm flipV="1">
            <a:off x="6931228" y="3007265"/>
            <a:ext cx="432034" cy="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738172" y="2747974"/>
            <a:ext cx="1838325" cy="524936"/>
          </a:xfrm>
          <a:prstGeom prst="roundRect">
            <a:avLst/>
          </a:prstGeom>
          <a:solidFill>
            <a:srgbClr val="3399CC"/>
          </a:solidFill>
          <a:ln w="3175">
            <a:solidFill>
              <a:srgbClr val="3399CC"/>
            </a:solidFill>
          </a:ln>
          <a:effectLst>
            <a:outerShdw blurRad="762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/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存档刷新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51" name="直接箭头连接符 50"/>
          <p:cNvCxnSpPr>
            <a:stCxn id="42" idx="3"/>
            <a:endCxn id="48" idx="1"/>
          </p:cNvCxnSpPr>
          <p:nvPr/>
        </p:nvCxnSpPr>
        <p:spPr>
          <a:xfrm>
            <a:off x="9201587" y="3007265"/>
            <a:ext cx="536585" cy="3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2738" y="992383"/>
            <a:ext cx="3484218" cy="90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标题 2"/>
          <p:cNvSpPr txBox="1">
            <a:spLocks/>
          </p:cNvSpPr>
          <p:nvPr/>
        </p:nvSpPr>
        <p:spPr>
          <a:xfrm>
            <a:off x="990600" y="152400"/>
            <a:ext cx="10515600" cy="69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连接关系不变，只修改特性值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zh-CN" altLang="en-US" dirty="0" smtClean="0">
                <a:latin typeface="+mj-ea"/>
                <a:ea typeface="+mj-ea"/>
              </a:rPr>
              <a:t>一对一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r>
              <a:rPr lang="en-US" altLang="zh-CN" dirty="0" smtClean="0"/>
              <a:t>__</a:t>
            </a:r>
            <a:r>
              <a:rPr lang="zh-CN" altLang="en-US" dirty="0" smtClean="0"/>
              <a:t>应用案例展示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98" name="右箭头 197"/>
          <p:cNvSpPr/>
          <p:nvPr/>
        </p:nvSpPr>
        <p:spPr>
          <a:xfrm>
            <a:off x="2833343" y="1710335"/>
            <a:ext cx="850634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正向生成</a:t>
            </a:r>
          </a:p>
        </p:txBody>
      </p:sp>
      <p:sp>
        <p:nvSpPr>
          <p:cNvPr id="213" name="右箭头 212"/>
          <p:cNvSpPr/>
          <p:nvPr/>
        </p:nvSpPr>
        <p:spPr>
          <a:xfrm rot="10800000">
            <a:off x="8026511" y="4647864"/>
            <a:ext cx="638433" cy="3743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4" name="文本框 213"/>
          <p:cNvSpPr txBox="1"/>
          <p:nvPr/>
        </p:nvSpPr>
        <p:spPr>
          <a:xfrm>
            <a:off x="10154299" y="3101151"/>
            <a:ext cx="132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表内特性修改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234" name="右箭头 233"/>
          <p:cNvSpPr/>
          <p:nvPr/>
        </p:nvSpPr>
        <p:spPr>
          <a:xfrm>
            <a:off x="7282249" y="1739558"/>
            <a:ext cx="903389" cy="507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反向修改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9870" y="979652"/>
            <a:ext cx="3475878" cy="100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0044" y="2057574"/>
            <a:ext cx="3474480" cy="92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0670" y="2013438"/>
            <a:ext cx="3458296" cy="9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419" y="988846"/>
            <a:ext cx="2576943" cy="101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4599" y="2011811"/>
            <a:ext cx="2586185" cy="101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737724" y="3770297"/>
            <a:ext cx="2567704" cy="102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736989" y="4790205"/>
            <a:ext cx="2576990" cy="102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71551" y="2653079"/>
            <a:ext cx="5619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 20"/>
          <p:cNvSpPr/>
          <p:nvPr/>
        </p:nvSpPr>
        <p:spPr>
          <a:xfrm>
            <a:off x="9785838" y="1494692"/>
            <a:ext cx="50995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988062" y="4615961"/>
            <a:ext cx="659423" cy="3077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9999785" y="5542084"/>
            <a:ext cx="659423" cy="3077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686559" y="2550137"/>
            <a:ext cx="679571" cy="53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7165730" y="2277208"/>
            <a:ext cx="1186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</a:rPr>
              <a:t>AA1</a:t>
            </a:r>
            <a:r>
              <a:rPr lang="zh-CN" altLang="en-US" dirty="0" smtClean="0">
                <a:solidFill>
                  <a:srgbClr val="FF0000"/>
                </a:solidFill>
              </a:rPr>
              <a:t>均修改为</a:t>
            </a:r>
            <a:r>
              <a:rPr lang="en-US" altLang="zh-CN" dirty="0" smtClean="0">
                <a:solidFill>
                  <a:srgbClr val="FF0000"/>
                </a:solidFill>
              </a:rPr>
              <a:t>[DP]BB1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[RF]BB1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[D]BB1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[R1][DP]BB1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8" name="右箭头 37"/>
          <p:cNvSpPr/>
          <p:nvPr/>
        </p:nvSpPr>
        <p:spPr>
          <a:xfrm rot="5400000">
            <a:off x="9814281" y="3270402"/>
            <a:ext cx="638433" cy="3743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37131" y="4668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修改完成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05608" y="3534508"/>
            <a:ext cx="54938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同样对于一对多场景相同修改办法，</a:t>
            </a:r>
            <a:endParaRPr lang="en-US" altLang="zh-CN" dirty="0" smtClean="0"/>
          </a:p>
          <a:p>
            <a:r>
              <a:rPr lang="zh-CN" altLang="en-US" dirty="0" smtClean="0"/>
              <a:t>仅需将代表</a:t>
            </a:r>
            <a:r>
              <a:rPr lang="en-US" altLang="zh-CN" dirty="0" smtClean="0"/>
              <a:t>[MS][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的关系标识带入</a:t>
            </a:r>
            <a:endParaRPr lang="en-US" altLang="zh-CN" dirty="0" smtClean="0"/>
          </a:p>
          <a:p>
            <a:r>
              <a:rPr lang="zh-CN" altLang="en-US" dirty="0" smtClean="0"/>
              <a:t>反向修改输入中即可。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疑问：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用户会提：加入程序判断一对一，确认是一对一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情况，支持去向上的关联同步修改。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业务反馈：一对一的关联修改会影响到后面讲述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的场景，建议统一使用风格，不采用关联同步修改。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2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213" grpId="0" animBg="1"/>
      <p:bldP spid="214" grpId="0"/>
      <p:bldP spid="234" grpId="0" animBg="1"/>
      <p:bldP spid="3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20656</TotalTime>
  <Words>2774</Words>
  <Application>Microsoft Office PowerPoint</Application>
  <PresentationFormat>宽屏</PresentationFormat>
  <Paragraphs>403</Paragraphs>
  <Slides>39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电路图反向修改业务场景及解决方案</vt:lpstr>
      <vt:lpstr>PowerPoint 演示文稿</vt:lpstr>
      <vt:lpstr>连接关系不变，只修改特性值(一对一)__解决方案</vt:lpstr>
      <vt:lpstr>PowerPoint 演示文稿</vt:lpstr>
      <vt:lpstr>方案总结</vt:lpstr>
      <vt:lpstr>PowerPoint 演示文稿</vt:lpstr>
      <vt:lpstr>重构后修改特性值__解决方案框架</vt:lpstr>
      <vt:lpstr>重构后修改特性值__解决方案操作步骤简述</vt:lpstr>
      <vt:lpstr>PowerPoint 演示文稿</vt:lpstr>
      <vt:lpstr>反馈</vt:lpstr>
      <vt:lpstr>如何应用特性修改进行特性交换__应用案例展示</vt:lpstr>
      <vt:lpstr>反馈</vt:lpstr>
      <vt:lpstr>如何应用新增和删除进行特性交换__应用案例展示</vt:lpstr>
      <vt:lpstr>反馈</vt:lpstr>
      <vt:lpstr>PowerPoint 演示文稿</vt:lpstr>
      <vt:lpstr>反馈</vt:lpstr>
      <vt:lpstr>PowerPoint 演示文稿</vt:lpstr>
      <vt:lpstr>反馈</vt:lpstr>
      <vt:lpstr>在一对多的关系中的应用__简例说明</vt:lpstr>
      <vt:lpstr>在一对多的关系中的应用__简例说明</vt:lpstr>
      <vt:lpstr>在一对多的关系中的应用__简例说明</vt:lpstr>
      <vt:lpstr>在层级关系中的应用__简例说明</vt:lpstr>
      <vt:lpstr>在层级关系中的应用__简例说明</vt:lpstr>
      <vt:lpstr>修改物资编码及模块连接器名称信息</vt:lpstr>
      <vt:lpstr>无法实现</vt:lpstr>
      <vt:lpstr>方案总结</vt:lpstr>
      <vt:lpstr>PowerPoint 演示文稿</vt:lpstr>
      <vt:lpstr>反向校验方案</vt:lpstr>
      <vt:lpstr>保留预览修改</vt:lpstr>
      <vt:lpstr>PowerPoint 演示文稿</vt:lpstr>
      <vt:lpstr>20180823补充</vt:lpstr>
      <vt:lpstr>20180823补充</vt:lpstr>
      <vt:lpstr>20180823补充</vt:lpstr>
      <vt:lpstr>20180823补充</vt:lpstr>
      <vt:lpstr>20180823补充</vt:lpstr>
      <vt:lpstr>PowerPoint 演示文稿</vt:lpstr>
      <vt:lpstr>实施评估</vt:lpstr>
      <vt:lpstr>困难点</vt:lpstr>
      <vt:lpstr>谢谢！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孫曉嵐</dc:creator>
  <cp:lastModifiedBy>熊 志辉</cp:lastModifiedBy>
  <cp:revision>2573</cp:revision>
  <dcterms:created xsi:type="dcterms:W3CDTF">2016-04-29T01:31:41Z</dcterms:created>
  <dcterms:modified xsi:type="dcterms:W3CDTF">2018-09-10T09:40:13Z</dcterms:modified>
</cp:coreProperties>
</file>