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78" r:id="rId2"/>
    <p:sldId id="256" r:id="rId3"/>
    <p:sldId id="279" r:id="rId4"/>
    <p:sldId id="284" r:id="rId5"/>
    <p:sldId id="285" r:id="rId6"/>
    <p:sldId id="280" r:id="rId7"/>
    <p:sldId id="268" r:id="rId8"/>
    <p:sldId id="257" r:id="rId9"/>
    <p:sldId id="274" r:id="rId10"/>
    <p:sldId id="270" r:id="rId11"/>
    <p:sldId id="271" r:id="rId12"/>
    <p:sldId id="286" r:id="rId13"/>
    <p:sldId id="287" r:id="rId14"/>
    <p:sldId id="281" r:id="rId15"/>
    <p:sldId id="272" r:id="rId16"/>
    <p:sldId id="289" r:id="rId17"/>
    <p:sldId id="290" r:id="rId18"/>
    <p:sldId id="288" r:id="rId19"/>
    <p:sldId id="282" r:id="rId20"/>
    <p:sldId id="269" r:id="rId21"/>
    <p:sldId id="277" r:id="rId22"/>
    <p:sldId id="267" r:id="rId23"/>
    <p:sldId id="283"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3838"/>
    <a:srgbClr val="545454"/>
    <a:srgbClr val="152543"/>
    <a:srgbClr val="203966"/>
    <a:srgbClr val="002D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989" autoAdjust="0"/>
  </p:normalViewPr>
  <p:slideViewPr>
    <p:cSldViewPr snapToGrid="0">
      <p:cViewPr varScale="1">
        <p:scale>
          <a:sx n="73" d="100"/>
          <a:sy n="73" d="100"/>
        </p:scale>
        <p:origin x="29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E9D863-D48F-4BAF-9BCB-E04EC86678A0}" type="datetimeFigureOut">
              <a:rPr lang="zh-CN" altLang="en-US" smtClean="0"/>
              <a:t>2019/12/10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146AA8-6DE6-4C34-92C5-7E268807DE7D}" type="slidenum">
              <a:rPr lang="zh-CN" altLang="en-US" smtClean="0"/>
              <a:t>‹#›</a:t>
            </a:fld>
            <a:endParaRPr lang="zh-CN" altLang="en-US"/>
          </a:p>
        </p:txBody>
      </p:sp>
    </p:spTree>
    <p:extLst>
      <p:ext uri="{BB962C8B-B14F-4D97-AF65-F5344CB8AC3E}">
        <p14:creationId xmlns:p14="http://schemas.microsoft.com/office/powerpoint/2010/main" val="294717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1</a:t>
            </a:fld>
            <a:endParaRPr lang="zh-CN" altLang="en-US"/>
          </a:p>
        </p:txBody>
      </p:sp>
    </p:spTree>
    <p:extLst>
      <p:ext uri="{BB962C8B-B14F-4D97-AF65-F5344CB8AC3E}">
        <p14:creationId xmlns:p14="http://schemas.microsoft.com/office/powerpoint/2010/main" val="2196345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为了便于计算机程序理解女裤款式部件之间的关系，款式部件的知识表示必须能够表达出它自身与其他部件之间的关系。</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装配关系是对样板绘制来说最重要的关系。如果部件</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影响了部件</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的位置或大小，就可以说部件</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、部件</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之间具有装配关系，比如前嵌线袋的位置取决于前省的省尖位置，那么前省部件和前嵌线袋部件之间就构成了装配关系。</a:t>
            </a:r>
            <a:endParaRPr lang="zh-CN" altLang="en-US" dirty="0"/>
          </a:p>
        </p:txBody>
      </p:sp>
      <p:sp>
        <p:nvSpPr>
          <p:cNvPr id="4" name="灯片编号占位符 3"/>
          <p:cNvSpPr>
            <a:spLocks noGrp="1"/>
          </p:cNvSpPr>
          <p:nvPr>
            <p:ph type="sldNum" sz="quarter" idx="10"/>
          </p:nvPr>
        </p:nvSpPr>
        <p:spPr/>
        <p:txBody>
          <a:bodyPr/>
          <a:lstStyle/>
          <a:p>
            <a:fld id="{0F146AA8-6DE6-4C34-92C5-7E268807DE7D}" type="slidenum">
              <a:rPr lang="zh-CN" altLang="en-US" smtClean="0"/>
              <a:t>12</a:t>
            </a:fld>
            <a:endParaRPr lang="zh-CN" altLang="en-US"/>
          </a:p>
        </p:txBody>
      </p:sp>
    </p:spTree>
    <p:extLst>
      <p:ext uri="{BB962C8B-B14F-4D97-AF65-F5344CB8AC3E}">
        <p14:creationId xmlns:p14="http://schemas.microsoft.com/office/powerpoint/2010/main" val="2774965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约束图的矩形节点代表参数，无入度；浅灰色圆形节点代表样板轮廓的直线段；深灰色圆形节点代表样板轮廓曲线段，无出度；有向边代表约束关系。点由</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个数值确定，直线由</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个点确定，因此对于点或直线，入度≤</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；曲线段除了要有</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个端点外还要有辅助点，图中因为版面限制省略了前裆曲线、外侧缝曲线的辅助点；约束关系包含样板参数的尺寸约束以及几何实体之间的几何约束，是约束图中最为复杂、最难描述的实体。</a:t>
            </a:r>
            <a:endParaRPr lang="zh-CN" altLang="en-US" dirty="0"/>
          </a:p>
        </p:txBody>
      </p:sp>
      <p:sp>
        <p:nvSpPr>
          <p:cNvPr id="4" name="灯片编号占位符 3"/>
          <p:cNvSpPr>
            <a:spLocks noGrp="1"/>
          </p:cNvSpPr>
          <p:nvPr>
            <p:ph type="sldNum" sz="quarter" idx="10"/>
          </p:nvPr>
        </p:nvSpPr>
        <p:spPr/>
        <p:txBody>
          <a:bodyPr/>
          <a:lstStyle/>
          <a:p>
            <a:fld id="{0F146AA8-6DE6-4C34-92C5-7E268807DE7D}" type="slidenum">
              <a:rPr lang="zh-CN" altLang="en-US" smtClean="0"/>
              <a:t>13</a:t>
            </a:fld>
            <a:endParaRPr lang="zh-CN" altLang="en-US"/>
          </a:p>
        </p:txBody>
      </p:sp>
    </p:spTree>
    <p:extLst>
      <p:ext uri="{BB962C8B-B14F-4D97-AF65-F5344CB8AC3E}">
        <p14:creationId xmlns:p14="http://schemas.microsoft.com/office/powerpoint/2010/main" val="3383906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款式设计需求的复杂度主要体现在如下几方面：（</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）不同款式部件之间具有复杂的相互关系，不同的款式部件之间可能存在互斥的制约关系，有些款式部件的使用可能会依赖于另外的一些部件，例如褶省和口袋之间的关系就非常密切。（</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）随着女裤款式设计日新月异的发展，会持续地诞生新的款式部件。（</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）同一部位选择的款式部件不同，制板的方法会有非常大的差异，这给样板绘制的自动化带来了较大挑战。</a:t>
            </a:r>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14</a:t>
            </a:fld>
            <a:endParaRPr lang="zh-CN" altLang="en-US"/>
          </a:p>
        </p:txBody>
      </p:sp>
    </p:spTree>
    <p:extLst>
      <p:ext uri="{BB962C8B-B14F-4D97-AF65-F5344CB8AC3E}">
        <p14:creationId xmlns:p14="http://schemas.microsoft.com/office/powerpoint/2010/main" val="2071306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在参数化制板领域，需要关注的实体是各种几何元素（主要是关键点）、样板参数以及它们之间的约束关系。</a:t>
            </a:r>
            <a:endParaRPr lang="zh-CN" altLang="en-US" dirty="0"/>
          </a:p>
        </p:txBody>
      </p:sp>
      <p:sp>
        <p:nvSpPr>
          <p:cNvPr id="4" name="灯片编号占位符 3"/>
          <p:cNvSpPr>
            <a:spLocks noGrp="1"/>
          </p:cNvSpPr>
          <p:nvPr>
            <p:ph type="sldNum" sz="quarter" idx="10"/>
          </p:nvPr>
        </p:nvSpPr>
        <p:spPr/>
        <p:txBody>
          <a:bodyPr/>
          <a:lstStyle/>
          <a:p>
            <a:fld id="{0F146AA8-6DE6-4C34-92C5-7E268807DE7D}" type="slidenum">
              <a:rPr lang="zh-CN" altLang="en-US" smtClean="0"/>
              <a:t>15</a:t>
            </a:fld>
            <a:endParaRPr lang="zh-CN" altLang="en-US"/>
          </a:p>
        </p:txBody>
      </p:sp>
    </p:spTree>
    <p:extLst>
      <p:ext uri="{BB962C8B-B14F-4D97-AF65-F5344CB8AC3E}">
        <p14:creationId xmlns:p14="http://schemas.microsoft.com/office/powerpoint/2010/main" val="4174474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制板规则语言类似于计算机语言中的</a:t>
            </a:r>
            <a:r>
              <a:rPr lang="en-US" altLang="zh-CN" sz="1200" kern="1200" dirty="0" err="1" smtClean="0">
                <a:solidFill>
                  <a:schemeClr val="tx1"/>
                </a:solidFill>
                <a:effectLst/>
                <a:latin typeface="+mn-lt"/>
                <a:ea typeface="+mn-ea"/>
                <a:cs typeface="+mn-cs"/>
              </a:rPr>
              <a:t>Lua</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Ruby</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JavaScript</a:t>
            </a:r>
            <a:r>
              <a:rPr lang="zh-CN" altLang="zh-CN" sz="1200" kern="1200" dirty="0" smtClean="0">
                <a:solidFill>
                  <a:schemeClr val="tx1"/>
                </a:solidFill>
                <a:effectLst/>
                <a:latin typeface="+mn-lt"/>
                <a:ea typeface="+mn-ea"/>
                <a:cs typeface="+mn-cs"/>
              </a:rPr>
              <a:t>这样的动态、解释型的脚本语言，一个自定义的制板规则就相当于是一个模块，可以被其他模块引用。所有这样的模块就是一个个的文件，它们共同组成了制板知识的数据库，并且可以随时修改和增添新的模块，实现制板规则和方法的更新迭代。</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F146AA8-6DE6-4C34-92C5-7E268807DE7D}" type="slidenum">
              <a:rPr lang="zh-CN" altLang="en-US" smtClean="0"/>
              <a:t>16</a:t>
            </a:fld>
            <a:endParaRPr lang="zh-CN" altLang="en-US"/>
          </a:p>
        </p:txBody>
      </p:sp>
    </p:spTree>
    <p:extLst>
      <p:ext uri="{BB962C8B-B14F-4D97-AF65-F5344CB8AC3E}">
        <p14:creationId xmlns:p14="http://schemas.microsoft.com/office/powerpoint/2010/main" val="2008059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制板规则语言类似于计算机语言中的</a:t>
            </a:r>
            <a:r>
              <a:rPr lang="en-US" altLang="zh-CN" sz="1200" kern="1200" dirty="0" err="1" smtClean="0">
                <a:solidFill>
                  <a:schemeClr val="tx1"/>
                </a:solidFill>
                <a:effectLst/>
                <a:latin typeface="+mn-lt"/>
                <a:ea typeface="+mn-ea"/>
                <a:cs typeface="+mn-cs"/>
              </a:rPr>
              <a:t>Lua</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Ruby</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JavaScript</a:t>
            </a:r>
            <a:r>
              <a:rPr lang="zh-CN" altLang="zh-CN" sz="1200" kern="1200" dirty="0" smtClean="0">
                <a:solidFill>
                  <a:schemeClr val="tx1"/>
                </a:solidFill>
                <a:effectLst/>
                <a:latin typeface="+mn-lt"/>
                <a:ea typeface="+mn-ea"/>
                <a:cs typeface="+mn-cs"/>
              </a:rPr>
              <a:t>这样的动态、解释型的脚本语言，一个自定义的制板规则就相当于是一个模块，可以被其他模块引用。所有这样的模块就是一个个的文件，它们共同组成了制板知识的数据库，并且可以随时修改和增添新的模块，实现制板规则和方法的更新迭代。</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F146AA8-6DE6-4C34-92C5-7E268807DE7D}" type="slidenum">
              <a:rPr lang="zh-CN" altLang="en-US" smtClean="0"/>
              <a:t>17</a:t>
            </a:fld>
            <a:endParaRPr lang="zh-CN" altLang="en-US"/>
          </a:p>
        </p:txBody>
      </p:sp>
    </p:spTree>
    <p:extLst>
      <p:ext uri="{BB962C8B-B14F-4D97-AF65-F5344CB8AC3E}">
        <p14:creationId xmlns:p14="http://schemas.microsoft.com/office/powerpoint/2010/main" val="19974235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组件之间的低耦合性使得组件之间的影响程度降低，新添加的组件不会影响到原有组件，这符合软件开发中的“对扩展开放、对修改封闭”的开放封闭原则。由于组件的使用要严格遵循接口的协议规定，所以不必担心新增添的组件会失效。以上两点保证了款式设计系统具有一定的扩展性。</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所谓数据是指程序所使用的原始素材，它并非只包括数据库或表格中的数据或者</a:t>
            </a:r>
            <a:r>
              <a:rPr lang="en-US" altLang="zh-CN" sz="1200" kern="1200" dirty="0" smtClean="0">
                <a:solidFill>
                  <a:schemeClr val="tx1"/>
                </a:solidFill>
                <a:effectLst/>
                <a:latin typeface="+mn-lt"/>
                <a:ea typeface="+mn-ea"/>
                <a:cs typeface="+mn-cs"/>
              </a:rPr>
              <a:t>XML</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JSON</a:t>
            </a:r>
            <a:r>
              <a:rPr lang="zh-CN" altLang="zh-CN" sz="1200" kern="1200" dirty="0" smtClean="0">
                <a:solidFill>
                  <a:schemeClr val="tx1"/>
                </a:solidFill>
                <a:effectLst/>
                <a:latin typeface="+mn-lt"/>
                <a:ea typeface="+mn-ea"/>
                <a:cs typeface="+mn-cs"/>
              </a:rPr>
              <a:t>等格式的数据文件，诸如图像、声音、文本、二进制文件等都是数据。数据驱动是一种软件设计思想，它通过数据的变化控制逻辑走向，系统的界面、显示、算法等都随着数据的改变而改变。数据驱动的方法隔离了软件的数据层和逻辑层，让代码从混乱变得干净，条理更加清晰。</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如果说廓形是从整体上描述女裤的外观的话，那么部件就是在局部上的描述。通过前期的知识获取工作，本文在设计上将女裤拆分成</a:t>
            </a:r>
            <a:r>
              <a:rPr lang="en-US" altLang="zh-CN" sz="1200" kern="1200" dirty="0" smtClean="0">
                <a:solidFill>
                  <a:schemeClr val="tx1"/>
                </a:solidFill>
                <a:effectLst/>
                <a:latin typeface="+mn-lt"/>
                <a:ea typeface="+mn-ea"/>
                <a:cs typeface="+mn-cs"/>
              </a:rPr>
              <a:t>11</a:t>
            </a:r>
            <a:r>
              <a:rPr lang="zh-CN" altLang="zh-CN" sz="1200" kern="1200" dirty="0" smtClean="0">
                <a:solidFill>
                  <a:schemeClr val="tx1"/>
                </a:solidFill>
                <a:effectLst/>
                <a:latin typeface="+mn-lt"/>
                <a:ea typeface="+mn-ea"/>
                <a:cs typeface="+mn-cs"/>
              </a:rPr>
              <a:t>个局部，分别为：裤长、裤袢、裤脚、腰位、前腰头、后腰头、门襟、前褶省、后褶省、前袋、后袋。每个部位上都有不同的款式部件，</a:t>
            </a:r>
            <a:r>
              <a:rPr lang="en-US" altLang="zh-CN" sz="1200" kern="1200" dirty="0" smtClean="0">
                <a:solidFill>
                  <a:schemeClr val="tx1"/>
                </a:solidFill>
                <a:effectLst/>
                <a:latin typeface="+mn-lt"/>
                <a:ea typeface="+mn-ea"/>
                <a:cs typeface="+mn-cs"/>
              </a:rPr>
              <a:t>11</a:t>
            </a:r>
            <a:r>
              <a:rPr lang="zh-CN" altLang="zh-CN" sz="1200" kern="1200" dirty="0" smtClean="0">
                <a:solidFill>
                  <a:schemeClr val="tx1"/>
                </a:solidFill>
                <a:effectLst/>
                <a:latin typeface="+mn-lt"/>
                <a:ea typeface="+mn-ea"/>
                <a:cs typeface="+mn-cs"/>
              </a:rPr>
              <a:t>个不同部位的</a:t>
            </a:r>
            <a:r>
              <a:rPr lang="en-US" altLang="zh-CN" sz="1200" kern="1200" dirty="0" smtClean="0">
                <a:solidFill>
                  <a:schemeClr val="tx1"/>
                </a:solidFill>
                <a:effectLst/>
                <a:latin typeface="+mn-lt"/>
                <a:ea typeface="+mn-ea"/>
                <a:cs typeface="+mn-cs"/>
              </a:rPr>
              <a:t>11</a:t>
            </a:r>
            <a:r>
              <a:rPr lang="zh-CN" altLang="zh-CN" sz="1200" kern="1200" dirty="0" smtClean="0">
                <a:solidFill>
                  <a:schemeClr val="tx1"/>
                </a:solidFill>
                <a:effectLst/>
                <a:latin typeface="+mn-lt"/>
                <a:ea typeface="+mn-ea"/>
                <a:cs typeface="+mn-cs"/>
              </a:rPr>
              <a:t>个部件组合在一起就构成了一条完整的女裤。用计算机程序的视角来看，每个局部都是接口，是固定的、已知的、标准化的；而款式部件则是与接口配套的组件，每个组件都适用于某个接口，一个接口可以对应任意多个组件。</a:t>
            </a:r>
            <a:endParaRPr lang="zh-CN" altLang="en-US" dirty="0"/>
          </a:p>
        </p:txBody>
      </p:sp>
      <p:sp>
        <p:nvSpPr>
          <p:cNvPr id="4" name="灯片编号占位符 3"/>
          <p:cNvSpPr>
            <a:spLocks noGrp="1"/>
          </p:cNvSpPr>
          <p:nvPr>
            <p:ph type="sldNum" sz="quarter" idx="10"/>
          </p:nvPr>
        </p:nvSpPr>
        <p:spPr/>
        <p:txBody>
          <a:bodyPr/>
          <a:lstStyle/>
          <a:p>
            <a:fld id="{0F146AA8-6DE6-4C34-92C5-7E268807DE7D}" type="slidenum">
              <a:rPr lang="zh-CN" altLang="en-US" smtClean="0"/>
              <a:t>18</a:t>
            </a:fld>
            <a:endParaRPr lang="zh-CN" altLang="en-US"/>
          </a:p>
        </p:txBody>
      </p:sp>
    </p:spTree>
    <p:extLst>
      <p:ext uri="{BB962C8B-B14F-4D97-AF65-F5344CB8AC3E}">
        <p14:creationId xmlns:p14="http://schemas.microsoft.com/office/powerpoint/2010/main" val="875105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19</a:t>
            </a:fld>
            <a:endParaRPr lang="zh-CN" altLang="en-US"/>
          </a:p>
        </p:txBody>
      </p:sp>
    </p:spTree>
    <p:extLst>
      <p:ext uri="{BB962C8B-B14F-4D97-AF65-F5344CB8AC3E}">
        <p14:creationId xmlns:p14="http://schemas.microsoft.com/office/powerpoint/2010/main" val="13946606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23</a:t>
            </a:fld>
            <a:endParaRPr lang="zh-CN" altLang="en-US"/>
          </a:p>
        </p:txBody>
      </p:sp>
    </p:spTree>
    <p:extLst>
      <p:ext uri="{BB962C8B-B14F-4D97-AF65-F5344CB8AC3E}">
        <p14:creationId xmlns:p14="http://schemas.microsoft.com/office/powerpoint/2010/main" val="4271494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2</a:t>
            </a:fld>
            <a:endParaRPr lang="zh-CN" altLang="en-US"/>
          </a:p>
        </p:txBody>
      </p:sp>
    </p:spTree>
    <p:extLst>
      <p:ext uri="{BB962C8B-B14F-4D97-AF65-F5344CB8AC3E}">
        <p14:creationId xmlns:p14="http://schemas.microsoft.com/office/powerpoint/2010/main" val="4098840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3</a:t>
            </a:fld>
            <a:endParaRPr lang="zh-CN" altLang="en-US"/>
          </a:p>
        </p:txBody>
      </p:sp>
    </p:spTree>
    <p:extLst>
      <p:ext uri="{BB962C8B-B14F-4D97-AF65-F5344CB8AC3E}">
        <p14:creationId xmlns:p14="http://schemas.microsoft.com/office/powerpoint/2010/main" val="1010381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目前的智能制板方法主要可以分为三类：第一类利用人工神经网络、模糊逻辑算法等，调用数据库资源生成样板</a:t>
            </a:r>
            <a:r>
              <a:rPr lang="en-US" altLang="zh-CN" sz="1200" kern="1200" baseline="30000" dirty="0" smtClean="0">
                <a:solidFill>
                  <a:schemeClr val="tx1"/>
                </a:solidFill>
                <a:effectLst/>
                <a:latin typeface="+mn-lt"/>
                <a:ea typeface="+mn-ea"/>
                <a:cs typeface="+mn-cs"/>
              </a:rPr>
              <a:t>[16–18]</a:t>
            </a:r>
            <a:r>
              <a:rPr lang="zh-CN" altLang="zh-CN" sz="1200" kern="1200" dirty="0" smtClean="0">
                <a:solidFill>
                  <a:schemeClr val="tx1"/>
                </a:solidFill>
                <a:effectLst/>
                <a:latin typeface="+mn-lt"/>
                <a:ea typeface="+mn-ea"/>
                <a:cs typeface="+mn-cs"/>
              </a:rPr>
              <a:t>；第二类在</a:t>
            </a:r>
            <a:r>
              <a:rPr lang="en-US" altLang="zh-CN" sz="1200" kern="1200" dirty="0" smtClean="0">
                <a:solidFill>
                  <a:schemeClr val="tx1"/>
                </a:solidFill>
                <a:effectLst/>
                <a:latin typeface="+mn-lt"/>
                <a:ea typeface="+mn-ea"/>
                <a:cs typeface="+mn-cs"/>
              </a:rPr>
              <a:t>3D</a:t>
            </a:r>
            <a:r>
              <a:rPr lang="zh-CN" altLang="zh-CN" sz="1200" kern="1200" dirty="0" smtClean="0">
                <a:solidFill>
                  <a:schemeClr val="tx1"/>
                </a:solidFill>
                <a:effectLst/>
                <a:latin typeface="+mn-lt"/>
                <a:ea typeface="+mn-ea"/>
                <a:cs typeface="+mn-cs"/>
              </a:rPr>
              <a:t>人体模型的基础上，展平服装曲面获得个性化样板</a:t>
            </a:r>
            <a:r>
              <a:rPr lang="en-US" altLang="zh-CN" sz="1200" kern="1200" baseline="30000" dirty="0" smtClean="0">
                <a:solidFill>
                  <a:schemeClr val="tx1"/>
                </a:solidFill>
                <a:effectLst/>
                <a:latin typeface="+mn-lt"/>
                <a:ea typeface="+mn-ea"/>
                <a:cs typeface="+mn-cs"/>
              </a:rPr>
              <a:t>[19]</a:t>
            </a:r>
            <a:r>
              <a:rPr lang="zh-CN" altLang="zh-CN" sz="1200" kern="1200" dirty="0" smtClean="0">
                <a:solidFill>
                  <a:schemeClr val="tx1"/>
                </a:solidFill>
                <a:effectLst/>
                <a:latin typeface="+mn-lt"/>
                <a:ea typeface="+mn-ea"/>
                <a:cs typeface="+mn-cs"/>
              </a:rPr>
              <a:t>；第三类是基于参数化设计的自动打板技术</a:t>
            </a:r>
            <a:r>
              <a:rPr lang="en-US" altLang="zh-CN" sz="1200" kern="1200" baseline="30000" dirty="0" smtClean="0">
                <a:solidFill>
                  <a:schemeClr val="tx1"/>
                </a:solidFill>
                <a:effectLst/>
                <a:latin typeface="+mn-lt"/>
                <a:ea typeface="+mn-ea"/>
                <a:cs typeface="+mn-cs"/>
              </a:rPr>
              <a:t>[20]</a:t>
            </a:r>
            <a:r>
              <a:rPr lang="zh-CN" altLang="zh-CN" sz="1200" kern="1200" dirty="0" smtClean="0">
                <a:solidFill>
                  <a:schemeClr val="tx1"/>
                </a:solidFill>
                <a:effectLst/>
                <a:latin typeface="+mn-lt"/>
                <a:ea typeface="+mn-ea"/>
                <a:cs typeface="+mn-cs"/>
              </a:rPr>
              <a:t>。对于使用第一类方法的研究，因为受限于特定算法的适用范围，所以不能直接自动生成样板</a:t>
            </a:r>
            <a:r>
              <a:rPr lang="en-US" altLang="zh-CN" sz="1200" kern="1200" baseline="30000" dirty="0" smtClean="0">
                <a:solidFill>
                  <a:schemeClr val="tx1"/>
                </a:solidFill>
                <a:effectLst/>
                <a:latin typeface="+mn-lt"/>
                <a:ea typeface="+mn-ea"/>
                <a:cs typeface="+mn-cs"/>
              </a:rPr>
              <a:t>[16,21]</a:t>
            </a:r>
            <a:r>
              <a:rPr lang="zh-CN" altLang="zh-CN" sz="1200" kern="1200" dirty="0" smtClean="0">
                <a:solidFill>
                  <a:schemeClr val="tx1"/>
                </a:solidFill>
                <a:effectLst/>
                <a:latin typeface="+mn-lt"/>
                <a:ea typeface="+mn-ea"/>
                <a:cs typeface="+mn-cs"/>
              </a:rPr>
              <a:t>，它往往与参数化方法结合；第二类方法的难点在于如何获取客户的</a:t>
            </a:r>
            <a:r>
              <a:rPr lang="en-US" altLang="zh-CN" sz="1200" kern="1200" dirty="0" smtClean="0">
                <a:solidFill>
                  <a:schemeClr val="tx1"/>
                </a:solidFill>
                <a:effectLst/>
                <a:latin typeface="+mn-lt"/>
                <a:ea typeface="+mn-ea"/>
                <a:cs typeface="+mn-cs"/>
              </a:rPr>
              <a:t>3D</a:t>
            </a:r>
            <a:r>
              <a:rPr lang="zh-CN" altLang="zh-CN" sz="1200" kern="1200" dirty="0" smtClean="0">
                <a:solidFill>
                  <a:schemeClr val="tx1"/>
                </a:solidFill>
                <a:effectLst/>
                <a:latin typeface="+mn-lt"/>
                <a:ea typeface="+mn-ea"/>
                <a:cs typeface="+mn-cs"/>
              </a:rPr>
              <a:t>人体模型；而第三类方法是应用最广泛的，比如已有的基于</a:t>
            </a:r>
            <a:r>
              <a:rPr lang="en-US" altLang="zh-CN" sz="1200" kern="1200" dirty="0" smtClean="0">
                <a:solidFill>
                  <a:schemeClr val="tx1"/>
                </a:solidFill>
                <a:effectLst/>
                <a:latin typeface="+mn-lt"/>
                <a:ea typeface="+mn-ea"/>
                <a:cs typeface="+mn-cs"/>
              </a:rPr>
              <a:t>AutoCAD</a:t>
            </a:r>
            <a:r>
              <a:rPr lang="zh-CN" altLang="zh-CN" sz="1200" kern="1200" dirty="0" smtClean="0">
                <a:solidFill>
                  <a:schemeClr val="tx1"/>
                </a:solidFill>
                <a:effectLst/>
                <a:latin typeface="+mn-lt"/>
                <a:ea typeface="+mn-ea"/>
                <a:cs typeface="+mn-cs"/>
              </a:rPr>
              <a:t>等工具进行参数化打板的研究</a:t>
            </a:r>
            <a:r>
              <a:rPr lang="en-US" altLang="zh-CN" sz="1200" kern="1200" baseline="30000" dirty="0" smtClean="0">
                <a:solidFill>
                  <a:schemeClr val="tx1"/>
                </a:solidFill>
                <a:effectLst/>
                <a:latin typeface="+mn-lt"/>
                <a:ea typeface="+mn-ea"/>
                <a:cs typeface="+mn-cs"/>
              </a:rPr>
              <a:t>[22–24]</a:t>
            </a:r>
            <a:r>
              <a:rPr lang="zh-CN" altLang="zh-CN" sz="1200" kern="1200" dirty="0" smtClean="0">
                <a:solidFill>
                  <a:schemeClr val="tx1"/>
                </a:solidFill>
                <a:effectLst/>
                <a:latin typeface="+mn-lt"/>
                <a:ea typeface="+mn-ea"/>
                <a:cs typeface="+mn-cs"/>
              </a:rPr>
              <a:t>。但是参数化的基础是基于规则的专家系统，而专家知识的数据化却没有比较系统的研究，导致制板系统很难适应不断变化的服装款式</a:t>
            </a:r>
            <a:r>
              <a:rPr lang="en-US" altLang="zh-CN" sz="1200" kern="1200" baseline="30000" dirty="0" smtClean="0">
                <a:solidFill>
                  <a:schemeClr val="tx1"/>
                </a:solidFill>
                <a:effectLst/>
                <a:latin typeface="+mn-lt"/>
                <a:ea typeface="+mn-ea"/>
                <a:cs typeface="+mn-cs"/>
              </a:rPr>
              <a:t>[25]</a:t>
            </a:r>
            <a:r>
              <a:rPr lang="zh-CN" altLang="zh-CN"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0F146AA8-6DE6-4C34-92C5-7E268807DE7D}" type="slidenum">
              <a:rPr lang="zh-CN" altLang="en-US" smtClean="0"/>
              <a:t>5</a:t>
            </a:fld>
            <a:endParaRPr lang="zh-CN" altLang="en-US"/>
          </a:p>
        </p:txBody>
      </p:sp>
    </p:spTree>
    <p:extLst>
      <p:ext uri="{BB962C8B-B14F-4D97-AF65-F5344CB8AC3E}">
        <p14:creationId xmlns:p14="http://schemas.microsoft.com/office/powerpoint/2010/main" val="3559183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6</a:t>
            </a:fld>
            <a:endParaRPr lang="zh-CN" altLang="en-US"/>
          </a:p>
        </p:txBody>
      </p:sp>
    </p:spTree>
    <p:extLst>
      <p:ext uri="{BB962C8B-B14F-4D97-AF65-F5344CB8AC3E}">
        <p14:creationId xmlns:p14="http://schemas.microsoft.com/office/powerpoint/2010/main" val="3330373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智能打板技术是服装企业提升生产力、实现大规模服装定制的关键技术。本课题研究的女裤</a:t>
            </a:r>
            <a:r>
              <a:rPr lang="en-US" altLang="zh-CN" sz="1200" kern="1200" dirty="0" smtClean="0">
                <a:solidFill>
                  <a:schemeClr val="tx1"/>
                </a:solidFill>
                <a:effectLst/>
                <a:latin typeface="+mn-lt"/>
                <a:ea typeface="+mn-ea"/>
                <a:cs typeface="+mn-cs"/>
              </a:rPr>
              <a:t>PDS</a:t>
            </a:r>
            <a:r>
              <a:rPr lang="zh-CN" altLang="zh-CN" sz="1200" kern="1200" dirty="0" smtClean="0">
                <a:solidFill>
                  <a:schemeClr val="tx1"/>
                </a:solidFill>
                <a:effectLst/>
                <a:latin typeface="+mn-lt"/>
                <a:ea typeface="+mn-ea"/>
                <a:cs typeface="+mn-cs"/>
              </a:rPr>
              <a:t>不但可以满足大规模定制中制板环节对快速、个性化的要求，提高</a:t>
            </a:r>
            <a:r>
              <a:rPr lang="en-US" altLang="zh-CN" sz="1200" kern="1200" dirty="0" smtClean="0">
                <a:solidFill>
                  <a:schemeClr val="tx1"/>
                </a:solidFill>
                <a:effectLst/>
                <a:latin typeface="+mn-lt"/>
                <a:ea typeface="+mn-ea"/>
                <a:cs typeface="+mn-cs"/>
              </a:rPr>
              <a:t>MC</a:t>
            </a:r>
            <a:r>
              <a:rPr lang="zh-CN" altLang="zh-CN" sz="1200" kern="1200" dirty="0" smtClean="0">
                <a:solidFill>
                  <a:schemeClr val="tx1"/>
                </a:solidFill>
                <a:effectLst/>
                <a:latin typeface="+mn-lt"/>
                <a:ea typeface="+mn-ea"/>
                <a:cs typeface="+mn-cs"/>
              </a:rPr>
              <a:t>服装生产的效率，而且在</a:t>
            </a:r>
            <a:r>
              <a:rPr lang="en-US" altLang="zh-CN" sz="1200" kern="1200" dirty="0" smtClean="0">
                <a:solidFill>
                  <a:schemeClr val="tx1"/>
                </a:solidFill>
                <a:effectLst/>
                <a:latin typeface="+mn-lt"/>
                <a:ea typeface="+mn-ea"/>
                <a:cs typeface="+mn-cs"/>
              </a:rPr>
              <a:t>PDS</a:t>
            </a:r>
            <a:r>
              <a:rPr lang="zh-CN" altLang="zh-CN" sz="1200" kern="1200" dirty="0" smtClean="0">
                <a:solidFill>
                  <a:schemeClr val="tx1"/>
                </a:solidFill>
                <a:effectLst/>
                <a:latin typeface="+mn-lt"/>
                <a:ea typeface="+mn-ea"/>
                <a:cs typeface="+mn-cs"/>
              </a:rPr>
              <a:t>设计过程中所总结的专家知识数据化方法、参数化打板的通用性方法，对于服装产业未来的智能化发展也具有一定的价值。</a:t>
            </a:r>
          </a:p>
        </p:txBody>
      </p:sp>
      <p:sp>
        <p:nvSpPr>
          <p:cNvPr id="4" name="灯片编号占位符 3"/>
          <p:cNvSpPr>
            <a:spLocks noGrp="1"/>
          </p:cNvSpPr>
          <p:nvPr>
            <p:ph type="sldNum" sz="quarter" idx="10"/>
          </p:nvPr>
        </p:nvSpPr>
        <p:spPr/>
        <p:txBody>
          <a:bodyPr/>
          <a:lstStyle/>
          <a:p>
            <a:fld id="{0F146AA8-6DE6-4C34-92C5-7E268807DE7D}" type="slidenum">
              <a:rPr lang="zh-CN" altLang="en-US" smtClean="0"/>
              <a:t>7</a:t>
            </a:fld>
            <a:endParaRPr lang="zh-CN" altLang="en-US"/>
          </a:p>
        </p:txBody>
      </p:sp>
    </p:spTree>
    <p:extLst>
      <p:ext uri="{BB962C8B-B14F-4D97-AF65-F5344CB8AC3E}">
        <p14:creationId xmlns:p14="http://schemas.microsoft.com/office/powerpoint/2010/main" val="1469102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需求分析：</a:t>
            </a:r>
            <a:r>
              <a:rPr lang="zh-CN" altLang="zh-CN" sz="1200" kern="1200" dirty="0" smtClean="0">
                <a:solidFill>
                  <a:schemeClr val="tx1"/>
                </a:solidFill>
                <a:effectLst/>
                <a:latin typeface="+mn-lt"/>
                <a:ea typeface="+mn-ea"/>
                <a:cs typeface="+mn-cs"/>
              </a:rPr>
              <a:t>拆解和分析女裤款式设计这一需求的业务价值、功能和逻辑</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0F146AA8-6DE6-4C34-92C5-7E268807DE7D}" type="slidenum">
              <a:rPr lang="zh-CN" altLang="en-US" smtClean="0"/>
              <a:t>8</a:t>
            </a:fld>
            <a:endParaRPr lang="zh-CN" altLang="en-US"/>
          </a:p>
        </p:txBody>
      </p:sp>
    </p:spTree>
    <p:extLst>
      <p:ext uri="{BB962C8B-B14F-4D97-AF65-F5344CB8AC3E}">
        <p14:creationId xmlns:p14="http://schemas.microsoft.com/office/powerpoint/2010/main" val="1645484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明确每个设计单元履行的职责、明确设计单元之间相互协作的接口。</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善用“封装”，也就是通过隐藏细节的方式隔离变化、降低耦合。隐藏设计单元内部细节，合理地设计和暴露接口，可以满足系统的可扩展性。要做到合理地设计接口，需要准确识别业务需求中的变化点和不变量。封装的目的是剥离系统需求中的变化点，例如款式部件的数据、款式组合的策略、样板绘制的规则、绘图的流程等。将变化点剥离之后可以在不修改系统核心功能代码的前提下进行扩展。</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支持使用者定制自己的逻辑，提供可定制的功能与服务。本系统的做法是提供款式部件库、制板规则库的修改权限，并且设计和提供了制板规则的领域特定语言（</a:t>
            </a:r>
            <a:r>
              <a:rPr lang="en-US" altLang="zh-CN" sz="1200" kern="1200" dirty="0" smtClean="0">
                <a:solidFill>
                  <a:schemeClr val="tx1"/>
                </a:solidFill>
                <a:effectLst/>
                <a:latin typeface="+mn-lt"/>
                <a:ea typeface="+mn-ea"/>
                <a:cs typeface="+mn-cs"/>
              </a:rPr>
              <a:t>Domain Specific Language</a:t>
            </a:r>
            <a:r>
              <a:rPr lang="zh-CN" altLang="zh-CN" sz="1200" kern="1200" dirty="0" smtClean="0">
                <a:solidFill>
                  <a:schemeClr val="tx1"/>
                </a:solidFill>
                <a:effectLst/>
                <a:latin typeface="+mn-lt"/>
                <a:ea typeface="+mn-ea"/>
                <a:cs typeface="+mn-cs"/>
              </a:rPr>
              <a:t>，简称</a:t>
            </a:r>
            <a:r>
              <a:rPr lang="en-US" altLang="zh-CN" sz="1200" kern="1200" dirty="0" smtClean="0">
                <a:solidFill>
                  <a:schemeClr val="tx1"/>
                </a:solidFill>
                <a:effectLst/>
                <a:latin typeface="+mn-lt"/>
                <a:ea typeface="+mn-ea"/>
                <a:cs typeface="+mn-cs"/>
              </a:rPr>
              <a:t>DSL</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F146AA8-6DE6-4C34-92C5-7E268807DE7D}" type="slidenum">
              <a:rPr lang="zh-CN" altLang="en-US" smtClean="0"/>
              <a:t>10</a:t>
            </a:fld>
            <a:endParaRPr lang="zh-CN" altLang="en-US"/>
          </a:p>
        </p:txBody>
      </p:sp>
    </p:spTree>
    <p:extLst>
      <p:ext uri="{BB962C8B-B14F-4D97-AF65-F5344CB8AC3E}">
        <p14:creationId xmlns:p14="http://schemas.microsoft.com/office/powerpoint/2010/main" val="3840930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用户界面层</a:t>
            </a:r>
            <a:r>
              <a:rPr lang="zh-CN" altLang="zh-CN" sz="1200" kern="1200" dirty="0" smtClean="0">
                <a:solidFill>
                  <a:schemeClr val="tx1"/>
                </a:solidFill>
                <a:effectLst/>
                <a:latin typeface="+mn-lt"/>
                <a:ea typeface="+mn-ea"/>
                <a:cs typeface="+mn-cs"/>
              </a:rPr>
              <a:t>负责向使用者展现、提示信息。</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应用层负责协调应用的活动。不包含业务逻辑，不保留业务对象的状态。</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领域层</a:t>
            </a:r>
            <a:r>
              <a:rPr lang="zh-CN" altLang="zh-CN" sz="1200" kern="1200" dirty="0" smtClean="0">
                <a:solidFill>
                  <a:schemeClr val="tx1"/>
                </a:solidFill>
                <a:effectLst/>
                <a:latin typeface="+mn-lt"/>
                <a:ea typeface="+mn-ea"/>
                <a:cs typeface="+mn-cs"/>
              </a:rPr>
              <a:t>包含关于服装设计、制板领域的信息，是系统的核心。保留业务对象的状态。</a:t>
            </a:r>
            <a:endParaRPr lang="en-US" altLang="zh-CN" sz="1200" kern="1200" dirty="0" smtClean="0">
              <a:solidFill>
                <a:schemeClr val="tx1"/>
              </a:solidFill>
              <a:effectLst/>
              <a:latin typeface="+mn-lt"/>
              <a:ea typeface="+mn-ea"/>
              <a:cs typeface="+mn-cs"/>
            </a:endParaRPr>
          </a:p>
          <a:p>
            <a:r>
              <a:rPr lang="zh-CN" altLang="en-US" dirty="0" smtClean="0"/>
              <a:t>基础设施层：</a:t>
            </a:r>
            <a:r>
              <a:rPr lang="zh-CN" altLang="zh-CN" sz="1200" kern="1200" dirty="0" smtClean="0">
                <a:solidFill>
                  <a:schemeClr val="tx1"/>
                </a:solidFill>
                <a:effectLst/>
                <a:latin typeface="+mn-lt"/>
                <a:ea typeface="+mn-ea"/>
                <a:cs typeface="+mn-cs"/>
              </a:rPr>
              <a:t>作为其他层的支撑，提供了层间通信。实现业务对象的持久化，即数据管理。</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F146AA8-6DE6-4C34-92C5-7E268807DE7D}" type="slidenum">
              <a:rPr lang="zh-CN" altLang="en-US" smtClean="0"/>
              <a:t>11</a:t>
            </a:fld>
            <a:endParaRPr lang="zh-CN" altLang="en-US"/>
          </a:p>
        </p:txBody>
      </p:sp>
    </p:spTree>
    <p:extLst>
      <p:ext uri="{BB962C8B-B14F-4D97-AF65-F5344CB8AC3E}">
        <p14:creationId xmlns:p14="http://schemas.microsoft.com/office/powerpoint/2010/main" val="1346047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46EC223-8CCF-469F-BA8D-614965A5FCBC}" type="datetimeFigureOut">
              <a:rPr lang="zh-CN" altLang="en-US" smtClean="0"/>
              <a:t>2019/12/10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D1D299-3149-4D6D-A49D-E78ACB05CDA5}" type="slidenum">
              <a:rPr lang="zh-CN" altLang="en-US" smtClean="0"/>
              <a:t>‹#›</a:t>
            </a:fld>
            <a:endParaRPr lang="zh-CN" altLang="en-US"/>
          </a:p>
        </p:txBody>
      </p:sp>
    </p:spTree>
    <p:extLst>
      <p:ext uri="{BB962C8B-B14F-4D97-AF65-F5344CB8AC3E}">
        <p14:creationId xmlns:p14="http://schemas.microsoft.com/office/powerpoint/2010/main" val="2912785446"/>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6EC223-8CCF-469F-BA8D-614965A5FCBC}" type="datetimeFigureOut">
              <a:rPr lang="zh-CN" altLang="en-US" smtClean="0"/>
              <a:t>2019/12/10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D1D299-3149-4D6D-A49D-E78ACB05CDA5}" type="slidenum">
              <a:rPr lang="zh-CN" altLang="en-US" smtClean="0"/>
              <a:t>‹#›</a:t>
            </a:fld>
            <a:endParaRPr lang="zh-CN" altLang="en-US"/>
          </a:p>
        </p:txBody>
      </p:sp>
    </p:spTree>
    <p:extLst>
      <p:ext uri="{BB962C8B-B14F-4D97-AF65-F5344CB8AC3E}">
        <p14:creationId xmlns:p14="http://schemas.microsoft.com/office/powerpoint/2010/main" val="860485465"/>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6EC223-8CCF-469F-BA8D-614965A5FCBC}" type="datetimeFigureOut">
              <a:rPr lang="zh-CN" altLang="en-US" smtClean="0"/>
              <a:t>2019/12/10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D1D299-3149-4D6D-A49D-E78ACB05CDA5}" type="slidenum">
              <a:rPr lang="zh-CN" altLang="en-US" smtClean="0"/>
              <a:t>‹#›</a:t>
            </a:fld>
            <a:endParaRPr lang="zh-CN" altLang="en-US"/>
          </a:p>
        </p:txBody>
      </p:sp>
    </p:spTree>
    <p:extLst>
      <p:ext uri="{BB962C8B-B14F-4D97-AF65-F5344CB8AC3E}">
        <p14:creationId xmlns:p14="http://schemas.microsoft.com/office/powerpoint/2010/main" val="3868757971"/>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6EC223-8CCF-469F-BA8D-614965A5FCBC}" type="datetimeFigureOut">
              <a:rPr lang="zh-CN" altLang="en-US" smtClean="0"/>
              <a:t>2019/12/10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D1D299-3149-4D6D-A49D-E78ACB05CDA5}" type="slidenum">
              <a:rPr lang="zh-CN" altLang="en-US" smtClean="0"/>
              <a:t>‹#›</a:t>
            </a:fld>
            <a:endParaRPr lang="zh-CN" altLang="en-US"/>
          </a:p>
        </p:txBody>
      </p:sp>
    </p:spTree>
    <p:extLst>
      <p:ext uri="{BB962C8B-B14F-4D97-AF65-F5344CB8AC3E}">
        <p14:creationId xmlns:p14="http://schemas.microsoft.com/office/powerpoint/2010/main" val="448479621"/>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46EC223-8CCF-469F-BA8D-614965A5FCBC}" type="datetimeFigureOut">
              <a:rPr lang="zh-CN" altLang="en-US" smtClean="0"/>
              <a:t>2019/12/10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D1D299-3149-4D6D-A49D-E78ACB05CDA5}" type="slidenum">
              <a:rPr lang="zh-CN" altLang="en-US" smtClean="0"/>
              <a:t>‹#›</a:t>
            </a:fld>
            <a:endParaRPr lang="zh-CN" altLang="en-US"/>
          </a:p>
        </p:txBody>
      </p:sp>
    </p:spTree>
    <p:extLst>
      <p:ext uri="{BB962C8B-B14F-4D97-AF65-F5344CB8AC3E}">
        <p14:creationId xmlns:p14="http://schemas.microsoft.com/office/powerpoint/2010/main" val="3134351320"/>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46EC223-8CCF-469F-BA8D-614965A5FCBC}" type="datetimeFigureOut">
              <a:rPr lang="zh-CN" altLang="en-US" smtClean="0"/>
              <a:t>2019/12/10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D1D299-3149-4D6D-A49D-E78ACB05CDA5}" type="slidenum">
              <a:rPr lang="zh-CN" altLang="en-US" smtClean="0"/>
              <a:t>‹#›</a:t>
            </a:fld>
            <a:endParaRPr lang="zh-CN" altLang="en-US"/>
          </a:p>
        </p:txBody>
      </p:sp>
    </p:spTree>
    <p:extLst>
      <p:ext uri="{BB962C8B-B14F-4D97-AF65-F5344CB8AC3E}">
        <p14:creationId xmlns:p14="http://schemas.microsoft.com/office/powerpoint/2010/main" val="3125699028"/>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46EC223-8CCF-469F-BA8D-614965A5FCBC}" type="datetimeFigureOut">
              <a:rPr lang="zh-CN" altLang="en-US" smtClean="0"/>
              <a:t>2019/12/10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5D1D299-3149-4D6D-A49D-E78ACB05CDA5}" type="slidenum">
              <a:rPr lang="zh-CN" altLang="en-US" smtClean="0"/>
              <a:t>‹#›</a:t>
            </a:fld>
            <a:endParaRPr lang="zh-CN" altLang="en-US"/>
          </a:p>
        </p:txBody>
      </p:sp>
    </p:spTree>
    <p:extLst>
      <p:ext uri="{BB962C8B-B14F-4D97-AF65-F5344CB8AC3E}">
        <p14:creationId xmlns:p14="http://schemas.microsoft.com/office/powerpoint/2010/main" val="1311008489"/>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46EC223-8CCF-469F-BA8D-614965A5FCBC}" type="datetimeFigureOut">
              <a:rPr lang="zh-CN" altLang="en-US" smtClean="0"/>
              <a:t>2019/12/10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5D1D299-3149-4D6D-A49D-E78ACB05CDA5}" type="slidenum">
              <a:rPr lang="zh-CN" altLang="en-US" smtClean="0"/>
              <a:t>‹#›</a:t>
            </a:fld>
            <a:endParaRPr lang="zh-CN" altLang="en-US"/>
          </a:p>
        </p:txBody>
      </p:sp>
    </p:spTree>
    <p:extLst>
      <p:ext uri="{BB962C8B-B14F-4D97-AF65-F5344CB8AC3E}">
        <p14:creationId xmlns:p14="http://schemas.microsoft.com/office/powerpoint/2010/main" val="672684226"/>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46EC223-8CCF-469F-BA8D-614965A5FCBC}" type="datetimeFigureOut">
              <a:rPr lang="zh-CN" altLang="en-US" smtClean="0"/>
              <a:t>2019/12/10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5D1D299-3149-4D6D-A49D-E78ACB05CDA5}" type="slidenum">
              <a:rPr lang="zh-CN" altLang="en-US" smtClean="0"/>
              <a:t>‹#›</a:t>
            </a:fld>
            <a:endParaRPr lang="zh-CN" altLang="en-US"/>
          </a:p>
        </p:txBody>
      </p:sp>
    </p:spTree>
    <p:extLst>
      <p:ext uri="{BB962C8B-B14F-4D97-AF65-F5344CB8AC3E}">
        <p14:creationId xmlns:p14="http://schemas.microsoft.com/office/powerpoint/2010/main" val="3670830523"/>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46EC223-8CCF-469F-BA8D-614965A5FCBC}" type="datetimeFigureOut">
              <a:rPr lang="zh-CN" altLang="en-US" smtClean="0"/>
              <a:t>2019/12/10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D1D299-3149-4D6D-A49D-E78ACB05CDA5}" type="slidenum">
              <a:rPr lang="zh-CN" altLang="en-US" smtClean="0"/>
              <a:t>‹#›</a:t>
            </a:fld>
            <a:endParaRPr lang="zh-CN" altLang="en-US"/>
          </a:p>
        </p:txBody>
      </p:sp>
    </p:spTree>
    <p:extLst>
      <p:ext uri="{BB962C8B-B14F-4D97-AF65-F5344CB8AC3E}">
        <p14:creationId xmlns:p14="http://schemas.microsoft.com/office/powerpoint/2010/main" val="3329130185"/>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46EC223-8CCF-469F-BA8D-614965A5FCBC}" type="datetimeFigureOut">
              <a:rPr lang="zh-CN" altLang="en-US" smtClean="0"/>
              <a:t>2019/12/10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D1D299-3149-4D6D-A49D-E78ACB05CDA5}" type="slidenum">
              <a:rPr lang="zh-CN" altLang="en-US" smtClean="0"/>
              <a:t>‹#›</a:t>
            </a:fld>
            <a:endParaRPr lang="zh-CN" altLang="en-US"/>
          </a:p>
        </p:txBody>
      </p:sp>
    </p:spTree>
    <p:extLst>
      <p:ext uri="{BB962C8B-B14F-4D97-AF65-F5344CB8AC3E}">
        <p14:creationId xmlns:p14="http://schemas.microsoft.com/office/powerpoint/2010/main" val="586035097"/>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6EC223-8CCF-469F-BA8D-614965A5FCBC}" type="datetimeFigureOut">
              <a:rPr lang="zh-CN" altLang="en-US" smtClean="0"/>
              <a:t>2019/12/10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D1D299-3149-4D6D-A49D-E78ACB05CDA5}" type="slidenum">
              <a:rPr lang="zh-CN" altLang="en-US" smtClean="0"/>
              <a:t>‹#›</a:t>
            </a:fld>
            <a:endParaRPr lang="zh-CN" altLang="en-US"/>
          </a:p>
        </p:txBody>
      </p:sp>
    </p:spTree>
    <p:extLst>
      <p:ext uri="{BB962C8B-B14F-4D97-AF65-F5344CB8AC3E}">
        <p14:creationId xmlns:p14="http://schemas.microsoft.com/office/powerpoint/2010/main" val="386686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Box 173"/>
          <p:cNvSpPr txBox="1"/>
          <p:nvPr/>
        </p:nvSpPr>
        <p:spPr>
          <a:xfrm>
            <a:off x="15670570" y="8397151"/>
            <a:ext cx="876935" cy="369236"/>
          </a:xfrm>
          <a:prstGeom prst="rect">
            <a:avLst/>
          </a:prstGeom>
          <a:noFill/>
        </p:spPr>
        <p:txBody>
          <a:bodyPr wrap="none" rtlCol="0">
            <a:spAutoFit/>
          </a:bodyPr>
          <a:lstStyle/>
          <a:p>
            <a:r>
              <a:rPr lang="zh-CN" altLang="en-US" sz="1799" dirty="0"/>
              <a:t>延时符</a:t>
            </a:r>
          </a:p>
        </p:txBody>
      </p:sp>
      <p:sp>
        <p:nvSpPr>
          <p:cNvPr id="177" name="矩形 176"/>
          <p:cNvSpPr/>
          <p:nvPr/>
        </p:nvSpPr>
        <p:spPr>
          <a:xfrm>
            <a:off x="-65314" y="2332657"/>
            <a:ext cx="12304622" cy="2923588"/>
          </a:xfrm>
          <a:prstGeom prst="rect">
            <a:avLst/>
          </a:prstGeom>
          <a:solidFill>
            <a:srgbClr val="5454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178" name="矩形 177"/>
          <p:cNvSpPr/>
          <p:nvPr/>
        </p:nvSpPr>
        <p:spPr>
          <a:xfrm>
            <a:off x="-65314" y="2557737"/>
            <a:ext cx="12304622" cy="3212140"/>
          </a:xfrm>
          <a:prstGeom prst="rect">
            <a:avLst/>
          </a:prstGeom>
          <a:solidFill>
            <a:srgbClr val="383838"/>
          </a:solidFill>
          <a:ln>
            <a:noFill/>
          </a:ln>
          <a:effectLst>
            <a:outerShdw blurRad="177800" dist="152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212" name="TextBox 7"/>
          <p:cNvSpPr>
            <a:spLocks noChangeArrowheads="1"/>
          </p:cNvSpPr>
          <p:nvPr/>
        </p:nvSpPr>
        <p:spPr bwMode="auto">
          <a:xfrm>
            <a:off x="2623056" y="2856858"/>
            <a:ext cx="6551022" cy="92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zh-CN" altLang="en-US" sz="5998"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毕业论文答辩</a:t>
            </a:r>
          </a:p>
        </p:txBody>
      </p:sp>
      <p:sp>
        <p:nvSpPr>
          <p:cNvPr id="213" name="TextBox 7"/>
          <p:cNvSpPr>
            <a:spLocks noChangeArrowheads="1"/>
          </p:cNvSpPr>
          <p:nvPr/>
        </p:nvSpPr>
        <p:spPr bwMode="auto">
          <a:xfrm>
            <a:off x="2464901" y="4134327"/>
            <a:ext cx="68673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zh-CN" altLang="en-US" sz="3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女裤样</a:t>
            </a:r>
            <a:r>
              <a:rPr lang="zh-CN" altLang="en-US" sz="32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板智能</a:t>
            </a:r>
            <a:r>
              <a:rPr lang="en-US" altLang="zh-CN" sz="32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CAD</a:t>
            </a:r>
            <a:r>
              <a:rPr lang="zh-CN" altLang="en-US" sz="32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系统的设计与实现</a:t>
            </a:r>
            <a:endParaRPr sz="3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4" name="矩形 3"/>
          <p:cNvSpPr>
            <a:spLocks noChangeArrowheads="1"/>
          </p:cNvSpPr>
          <p:nvPr/>
        </p:nvSpPr>
        <p:spPr bwMode="auto">
          <a:xfrm>
            <a:off x="3822211" y="5019197"/>
            <a:ext cx="1970150" cy="377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p>
            <a:pPr>
              <a:spcBef>
                <a:spcPct val="0"/>
              </a:spcBef>
              <a:buFont typeface="Arial" panose="020B0604020202020204" pitchFamily="34" charset="0"/>
              <a:buNone/>
            </a:pPr>
            <a:r>
              <a:rPr lang="zh-CN" altLang="en-US" sz="2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答辩人</a:t>
            </a:r>
            <a:r>
              <a:rPr lang="zh-CN" altLang="en-US" sz="2000"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：王宏翱</a:t>
            </a:r>
            <a:endParaRPr lang="zh-CN" altLang="en-US" sz="2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15" name="矩形 3"/>
          <p:cNvSpPr>
            <a:spLocks noChangeArrowheads="1"/>
          </p:cNvSpPr>
          <p:nvPr/>
        </p:nvSpPr>
        <p:spPr bwMode="auto">
          <a:xfrm>
            <a:off x="6481904" y="5019197"/>
            <a:ext cx="2232889" cy="377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p>
            <a:pPr>
              <a:spcBef>
                <a:spcPct val="0"/>
              </a:spcBef>
              <a:buFont typeface="Arial" panose="020B0604020202020204" pitchFamily="34" charset="0"/>
              <a:buNone/>
            </a:pPr>
            <a:r>
              <a:rPr lang="zh-CN" altLang="en-US" sz="2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导师</a:t>
            </a:r>
            <a:r>
              <a:rPr lang="zh-CN" altLang="en-US" sz="2000"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姜延</a:t>
            </a:r>
          </a:p>
        </p:txBody>
      </p:sp>
      <p:pic>
        <p:nvPicPr>
          <p:cNvPr id="10" name="图片 9" descr="答辩PPT图集"/>
          <p:cNvPicPr>
            <a:picLocks noChangeAspect="1"/>
          </p:cNvPicPr>
          <p:nvPr/>
        </p:nvPicPr>
        <p:blipFill>
          <a:blip r:embed="rId3"/>
          <a:stretch>
            <a:fillRect/>
          </a:stretch>
        </p:blipFill>
        <p:spPr>
          <a:xfrm>
            <a:off x="5255266" y="354978"/>
            <a:ext cx="1663462" cy="1464047"/>
          </a:xfrm>
          <a:prstGeom prst="rect">
            <a:avLst/>
          </a:prstGeom>
        </p:spPr>
      </p:pic>
    </p:spTree>
    <p:extLst>
      <p:ext uri="{BB962C8B-B14F-4D97-AF65-F5344CB8AC3E}">
        <p14:creationId xmlns:p14="http://schemas.microsoft.com/office/powerpoint/2010/main" val="2683923216"/>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答辩PPT图集"/>
          <p:cNvPicPr>
            <a:picLocks noChangeAspect="1"/>
          </p:cNvPicPr>
          <p:nvPr/>
        </p:nvPicPr>
        <p:blipFill>
          <a:blip r:embed="rId3"/>
          <a:stretch>
            <a:fillRect/>
          </a:stretch>
        </p:blipFill>
        <p:spPr>
          <a:xfrm>
            <a:off x="11137900" y="5930265"/>
            <a:ext cx="1054100" cy="927735"/>
          </a:xfrm>
          <a:prstGeom prst="rect">
            <a:avLst/>
          </a:prstGeom>
        </p:spPr>
      </p:pic>
      <p:sp>
        <p:nvSpPr>
          <p:cNvPr id="4" name="矩形 3"/>
          <p:cNvSpPr/>
          <p:nvPr/>
        </p:nvSpPr>
        <p:spPr>
          <a:xfrm>
            <a:off x="3685135" y="3108235"/>
            <a:ext cx="4659086" cy="2031325"/>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zh-CN" altLang="en-US" sz="2800" dirty="0" smtClean="0">
                <a:solidFill>
                  <a:srgbClr val="383838"/>
                </a:solidFill>
                <a:latin typeface="微软雅黑" panose="020B0503020204020204" pitchFamily="34" charset="-122"/>
                <a:ea typeface="微软雅黑" panose="020B0503020204020204" pitchFamily="34" charset="-122"/>
              </a:rPr>
              <a:t>明确设</a:t>
            </a:r>
            <a:r>
              <a:rPr lang="zh-CN" altLang="en-US" sz="2800" dirty="0">
                <a:solidFill>
                  <a:srgbClr val="383838"/>
                </a:solidFill>
                <a:latin typeface="微软雅黑" panose="020B0503020204020204" pitchFamily="34" charset="-122"/>
                <a:ea typeface="微软雅黑" panose="020B0503020204020204" pitchFamily="34" charset="-122"/>
              </a:rPr>
              <a:t>计单</a:t>
            </a:r>
            <a:r>
              <a:rPr lang="zh-CN" altLang="en-US" sz="2800" dirty="0" smtClean="0">
                <a:solidFill>
                  <a:srgbClr val="383838"/>
                </a:solidFill>
                <a:latin typeface="微软雅黑" panose="020B0503020204020204" pitchFamily="34" charset="-122"/>
                <a:ea typeface="微软雅黑" panose="020B0503020204020204" pitchFamily="34" charset="-122"/>
              </a:rPr>
              <a:t>元的边界</a:t>
            </a:r>
            <a:endParaRPr lang="en-US" altLang="zh-CN" sz="2800" dirty="0" smtClean="0">
              <a:solidFill>
                <a:srgbClr val="383838"/>
              </a:solidFill>
              <a:latin typeface="微软雅黑" panose="020B0503020204020204" pitchFamily="34" charset="-122"/>
              <a:ea typeface="微软雅黑" panose="020B0503020204020204" pitchFamily="34" charset="-122"/>
            </a:endParaRPr>
          </a:p>
          <a:p>
            <a:pPr marL="457200" indent="-457200" algn="just">
              <a:lnSpc>
                <a:spcPct val="150000"/>
              </a:lnSpc>
              <a:buFont typeface="Arial" panose="020B0604020202020204" pitchFamily="34" charset="0"/>
              <a:buChar char="•"/>
            </a:pPr>
            <a:r>
              <a:rPr lang="zh-CN" altLang="en-US" sz="2800" dirty="0" smtClean="0">
                <a:solidFill>
                  <a:srgbClr val="383838"/>
                </a:solidFill>
                <a:latin typeface="微软雅黑" panose="020B0503020204020204" pitchFamily="34" charset="-122"/>
                <a:ea typeface="微软雅黑" panose="020B0503020204020204" pitchFamily="34" charset="-122"/>
              </a:rPr>
              <a:t>封装：合理设计接口</a:t>
            </a:r>
            <a:endParaRPr lang="en-US" altLang="zh-CN" sz="2800" dirty="0" smtClean="0">
              <a:solidFill>
                <a:srgbClr val="383838"/>
              </a:solidFill>
              <a:latin typeface="微软雅黑" panose="020B0503020204020204" pitchFamily="34" charset="-122"/>
              <a:ea typeface="微软雅黑" panose="020B0503020204020204" pitchFamily="34" charset="-122"/>
            </a:endParaRPr>
          </a:p>
          <a:p>
            <a:pPr marL="457200" indent="-457200" algn="just">
              <a:lnSpc>
                <a:spcPct val="150000"/>
              </a:lnSpc>
              <a:buFont typeface="Arial" panose="020B0604020202020204" pitchFamily="34" charset="0"/>
              <a:buChar char="•"/>
            </a:pPr>
            <a:r>
              <a:rPr lang="zh-CN" altLang="en-US" sz="2800" dirty="0" smtClean="0">
                <a:solidFill>
                  <a:srgbClr val="383838"/>
                </a:solidFill>
                <a:latin typeface="微软雅黑" panose="020B0503020204020204" pitchFamily="34" charset="-122"/>
                <a:ea typeface="微软雅黑" panose="020B0503020204020204" pitchFamily="34" charset="-122"/>
              </a:rPr>
              <a:t>提供可定制的功能：</a:t>
            </a:r>
            <a:r>
              <a:rPr lang="en-US" altLang="zh-CN" sz="2800" dirty="0" smtClean="0">
                <a:solidFill>
                  <a:srgbClr val="383838"/>
                </a:solidFill>
                <a:latin typeface="微软雅黑" panose="020B0503020204020204" pitchFamily="34" charset="-122"/>
                <a:ea typeface="微软雅黑" panose="020B0503020204020204" pitchFamily="34" charset="-122"/>
              </a:rPr>
              <a:t>DSL</a:t>
            </a:r>
            <a:endParaRPr lang="zh-CN" altLang="en-US" sz="2800" dirty="0">
              <a:solidFill>
                <a:srgbClr val="383838"/>
              </a:solidFill>
              <a:latin typeface="微软雅黑" panose="020B0503020204020204" pitchFamily="34" charset="-122"/>
              <a:ea typeface="微软雅黑" panose="020B0503020204020204" pitchFamily="34" charset="-122"/>
            </a:endParaRPr>
          </a:p>
        </p:txBody>
      </p:sp>
      <p:sp>
        <p:nvSpPr>
          <p:cNvPr id="5" name="圆角矩形 4"/>
          <p:cNvSpPr/>
          <p:nvPr/>
        </p:nvSpPr>
        <p:spPr>
          <a:xfrm>
            <a:off x="2040084" y="1502217"/>
            <a:ext cx="2188028" cy="1032300"/>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可进化性</a:t>
            </a:r>
          </a:p>
        </p:txBody>
      </p:sp>
      <p:sp>
        <p:nvSpPr>
          <p:cNvPr id="6" name="圆角矩形 5"/>
          <p:cNvSpPr/>
          <p:nvPr/>
        </p:nvSpPr>
        <p:spPr>
          <a:xfrm>
            <a:off x="4696198" y="1502217"/>
            <a:ext cx="2188028" cy="1032300"/>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可扩展性</a:t>
            </a:r>
            <a:endParaRPr lang="zh-CN" altLang="en-US" sz="2800" dirty="0">
              <a:latin typeface="微软雅黑" panose="020B0503020204020204" pitchFamily="34" charset="-122"/>
              <a:ea typeface="微软雅黑" panose="020B0503020204020204" pitchFamily="34" charset="-122"/>
            </a:endParaRPr>
          </a:p>
        </p:txBody>
      </p:sp>
      <p:sp>
        <p:nvSpPr>
          <p:cNvPr id="7" name="圆角矩形 6"/>
          <p:cNvSpPr/>
          <p:nvPr/>
        </p:nvSpPr>
        <p:spPr>
          <a:xfrm>
            <a:off x="7352312" y="1502217"/>
            <a:ext cx="2375707" cy="1032300"/>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可定制性</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80254839"/>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答辩PPT图集"/>
          <p:cNvPicPr>
            <a:picLocks noChangeAspect="1"/>
          </p:cNvPicPr>
          <p:nvPr/>
        </p:nvPicPr>
        <p:blipFill>
          <a:blip r:embed="rId3"/>
          <a:stretch>
            <a:fillRect/>
          </a:stretch>
        </p:blipFill>
        <p:spPr>
          <a:xfrm>
            <a:off x="11137900" y="5930265"/>
            <a:ext cx="1054100" cy="927735"/>
          </a:xfrm>
          <a:prstGeom prst="rect">
            <a:avLst/>
          </a:prstGeom>
        </p:spPr>
      </p:pic>
      <p:pic>
        <p:nvPicPr>
          <p:cNvPr id="3" name="图片 2"/>
          <p:cNvPicPr/>
          <p:nvPr/>
        </p:nvPicPr>
        <p:blipFill>
          <a:blip r:embed="rId4">
            <a:extLst>
              <a:ext uri="{28A0092B-C50C-407E-A947-70E740481C1C}">
                <a14:useLocalDpi xmlns:a14="http://schemas.microsoft.com/office/drawing/2010/main" val="0"/>
              </a:ext>
            </a:extLst>
          </a:blip>
          <a:stretch>
            <a:fillRect/>
          </a:stretch>
        </p:blipFill>
        <p:spPr>
          <a:xfrm>
            <a:off x="3749495" y="711595"/>
            <a:ext cx="4425677" cy="5037636"/>
          </a:xfrm>
          <a:prstGeom prst="rect">
            <a:avLst/>
          </a:prstGeom>
        </p:spPr>
      </p:pic>
      <p:pic>
        <p:nvPicPr>
          <p:cNvPr id="4" name="图片 3"/>
          <p:cNvPicPr/>
          <p:nvPr/>
        </p:nvPicPr>
        <p:blipFill>
          <a:blip r:embed="rId5"/>
          <a:stretch>
            <a:fillRect/>
          </a:stretch>
        </p:blipFill>
        <p:spPr>
          <a:xfrm>
            <a:off x="12192000" y="1200885"/>
            <a:ext cx="7849125" cy="4059057"/>
          </a:xfrm>
          <a:prstGeom prst="rect">
            <a:avLst/>
          </a:prstGeom>
        </p:spPr>
      </p:pic>
    </p:spTree>
    <p:extLst>
      <p:ext uri="{BB962C8B-B14F-4D97-AF65-F5344CB8AC3E}">
        <p14:creationId xmlns:p14="http://schemas.microsoft.com/office/powerpoint/2010/main" val="2259678195"/>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5E-6 -4.81481E-6 L -0.31315 -0.00115 " pathEditMode="relative" rAng="0" ptsTypes="AA">
                                      <p:cBhvr>
                                        <p:cTn id="6" dur="250" fill="hold"/>
                                        <p:tgtEl>
                                          <p:spTgt spid="3"/>
                                        </p:tgtEl>
                                        <p:attrNameLst>
                                          <p:attrName>ppt_x</p:attrName>
                                          <p:attrName>ppt_y</p:attrName>
                                        </p:attrNameLst>
                                      </p:cBhvr>
                                      <p:rCtr x="-15664" y="-69"/>
                                    </p:animMotion>
                                  </p:childTnLst>
                                </p:cTn>
                              </p:par>
                              <p:par>
                                <p:cTn id="7" presetID="35" presetClass="path" presetSubtype="0" accel="50000" decel="50000" fill="hold" nodeType="withEffect">
                                  <p:stCondLst>
                                    <p:cond delay="0"/>
                                  </p:stCondLst>
                                  <p:childTnLst>
                                    <p:animMotion origin="layout" path="M 5E-6 -3.33333E-6 L -0.65131 -0.00416 " pathEditMode="relative" rAng="0" ptsTypes="AA">
                                      <p:cBhvr>
                                        <p:cTn id="8" dur="250" fill="hold"/>
                                        <p:tgtEl>
                                          <p:spTgt spid="4"/>
                                        </p:tgtEl>
                                        <p:attrNameLst>
                                          <p:attrName>ppt_x</p:attrName>
                                          <p:attrName>ppt_y</p:attrName>
                                        </p:attrNameLst>
                                      </p:cBhvr>
                                      <p:rCtr x="-32565"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答辩PPT图集"/>
          <p:cNvPicPr>
            <a:picLocks noChangeAspect="1"/>
          </p:cNvPicPr>
          <p:nvPr/>
        </p:nvPicPr>
        <p:blipFill>
          <a:blip r:embed="rId3"/>
          <a:stretch>
            <a:fillRect/>
          </a:stretch>
        </p:blipFill>
        <p:spPr>
          <a:xfrm>
            <a:off x="11137900" y="5930265"/>
            <a:ext cx="1054100" cy="927735"/>
          </a:xfrm>
          <a:prstGeom prst="rect">
            <a:avLst/>
          </a:prstGeom>
        </p:spPr>
      </p:pic>
      <p:sp>
        <p:nvSpPr>
          <p:cNvPr id="4" name="圆角矩形 3"/>
          <p:cNvSpPr/>
          <p:nvPr/>
        </p:nvSpPr>
        <p:spPr>
          <a:xfrm>
            <a:off x="3516087" y="830888"/>
            <a:ext cx="5072742" cy="1240969"/>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女</a:t>
            </a:r>
            <a:r>
              <a:rPr lang="zh-CN" altLang="en-US" sz="2800" dirty="0">
                <a:latin typeface="微软雅黑" panose="020B0503020204020204" pitchFamily="34" charset="-122"/>
                <a:ea typeface="微软雅黑" panose="020B0503020204020204" pitchFamily="34" charset="-122"/>
              </a:rPr>
              <a:t>裤款</a:t>
            </a:r>
            <a:r>
              <a:rPr lang="zh-CN" altLang="en-US" sz="2800" dirty="0" smtClean="0">
                <a:latin typeface="微软雅黑" panose="020B0503020204020204" pitchFamily="34" charset="-122"/>
                <a:ea typeface="微软雅黑" panose="020B0503020204020204" pitchFamily="34" charset="-122"/>
              </a:rPr>
              <a:t>式 </a:t>
            </a: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部件关系</a:t>
            </a:r>
            <a:endParaRPr lang="zh-CN" altLang="en-US" sz="2800" dirty="0">
              <a:latin typeface="微软雅黑" panose="020B0503020204020204" pitchFamily="34" charset="-122"/>
              <a:ea typeface="微软雅黑" panose="020B0503020204020204" pitchFamily="34" charset="-122"/>
            </a:endParaRPr>
          </a:p>
        </p:txBody>
      </p:sp>
      <p:pic>
        <p:nvPicPr>
          <p:cNvPr id="6" name="图片 5"/>
          <p:cNvPicPr/>
          <p:nvPr/>
        </p:nvPicPr>
        <p:blipFill>
          <a:blip r:embed="rId4">
            <a:extLst>
              <a:ext uri="{28A0092B-C50C-407E-A947-70E740481C1C}">
                <a14:useLocalDpi xmlns:a14="http://schemas.microsoft.com/office/drawing/2010/main" val="0"/>
              </a:ext>
            </a:extLst>
          </a:blip>
          <a:stretch>
            <a:fillRect/>
          </a:stretch>
        </p:blipFill>
        <p:spPr>
          <a:xfrm>
            <a:off x="1796846" y="2741158"/>
            <a:ext cx="8489452" cy="3012649"/>
          </a:xfrm>
          <a:prstGeom prst="rect">
            <a:avLst/>
          </a:prstGeom>
        </p:spPr>
      </p:pic>
    </p:spTree>
    <p:extLst>
      <p:ext uri="{BB962C8B-B14F-4D97-AF65-F5344CB8AC3E}">
        <p14:creationId xmlns:p14="http://schemas.microsoft.com/office/powerpoint/2010/main" val="924159094"/>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答辩PPT图集"/>
          <p:cNvPicPr>
            <a:picLocks noChangeAspect="1"/>
          </p:cNvPicPr>
          <p:nvPr/>
        </p:nvPicPr>
        <p:blipFill>
          <a:blip r:embed="rId3"/>
          <a:stretch>
            <a:fillRect/>
          </a:stretch>
        </p:blipFill>
        <p:spPr>
          <a:xfrm>
            <a:off x="11137900" y="5930265"/>
            <a:ext cx="1054100" cy="927735"/>
          </a:xfrm>
          <a:prstGeom prst="rect">
            <a:avLst/>
          </a:prstGeom>
        </p:spPr>
      </p:pic>
      <p:pic>
        <p:nvPicPr>
          <p:cNvPr id="3" name="图片 2"/>
          <p:cNvPicPr/>
          <p:nvPr/>
        </p:nvPicPr>
        <p:blipFill>
          <a:blip r:embed="rId4">
            <a:extLst>
              <a:ext uri="{28A0092B-C50C-407E-A947-70E740481C1C}">
                <a14:useLocalDpi xmlns:a14="http://schemas.microsoft.com/office/drawing/2010/main" val="0"/>
              </a:ext>
            </a:extLst>
          </a:blip>
          <a:stretch>
            <a:fillRect/>
          </a:stretch>
        </p:blipFill>
        <p:spPr>
          <a:xfrm>
            <a:off x="370114" y="1186543"/>
            <a:ext cx="4931229" cy="5312228"/>
          </a:xfrm>
          <a:prstGeom prst="rect">
            <a:avLst/>
          </a:prstGeom>
        </p:spPr>
      </p:pic>
      <p:sp>
        <p:nvSpPr>
          <p:cNvPr id="4" name="圆角矩形 3"/>
          <p:cNvSpPr/>
          <p:nvPr/>
        </p:nvSpPr>
        <p:spPr>
          <a:xfrm>
            <a:off x="4757059" y="526088"/>
            <a:ext cx="4190998" cy="976141"/>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参数化样板绘制</a:t>
            </a:r>
            <a:endParaRPr lang="zh-CN" altLang="en-US" sz="2800" dirty="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5576342" y="1932418"/>
          <a:ext cx="6408828" cy="4529421"/>
        </p:xfrm>
        <a:graphic>
          <a:graphicData uri="http://schemas.openxmlformats.org/drawingml/2006/table">
            <a:tbl>
              <a:tblPr firstRow="1" firstCol="1" bandRow="1">
                <a:tableStyleId>{5C22544A-7EE6-4342-B048-85BDC9FD1C3A}</a:tableStyleId>
              </a:tblPr>
              <a:tblGrid>
                <a:gridCol w="1222883"/>
                <a:gridCol w="5185945"/>
              </a:tblGrid>
              <a:tr h="352644">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辅助矩形</a:t>
                      </a:r>
                      <a:r>
                        <a:rPr lang="en-US" sz="1200" kern="100" dirty="0" err="1">
                          <a:solidFill>
                            <a:srgbClr val="383838"/>
                          </a:solidFill>
                          <a:effectLst/>
                          <a:latin typeface="微软雅黑" panose="020B0503020204020204" pitchFamily="34" charset="-122"/>
                          <a:ea typeface="微软雅黑" panose="020B0503020204020204" pitchFamily="34" charset="-122"/>
                        </a:rPr>
                        <a:t>abcd</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lnSpc>
                          <a:spcPct val="150000"/>
                        </a:lnSpc>
                        <a:spcAft>
                          <a:spcPts val="0"/>
                        </a:spcAft>
                      </a:pPr>
                      <a:r>
                        <a:rPr lang="zh-CN" sz="1200" b="0" kern="100" dirty="0">
                          <a:solidFill>
                            <a:srgbClr val="383838"/>
                          </a:solidFill>
                          <a:effectLst/>
                          <a:latin typeface="微软雅黑" panose="020B0503020204020204" pitchFamily="34" charset="-122"/>
                          <a:ea typeface="微软雅黑" panose="020B0503020204020204" pitchFamily="34" charset="-122"/>
                        </a:rPr>
                        <a:t>横向长度</a:t>
                      </a:r>
                      <a:r>
                        <a:rPr lang="en-US" sz="1200" b="0" kern="100" dirty="0">
                          <a:solidFill>
                            <a:srgbClr val="383838"/>
                          </a:solidFill>
                          <a:effectLst/>
                          <a:latin typeface="微软雅黑" panose="020B0503020204020204" pitchFamily="34" charset="-122"/>
                          <a:ea typeface="微软雅黑" panose="020B0503020204020204" pitchFamily="34" charset="-122"/>
                        </a:rPr>
                        <a:t>H/4-1cm</a:t>
                      </a:r>
                      <a:r>
                        <a:rPr lang="zh-CN" sz="1200" b="0" kern="100" dirty="0">
                          <a:solidFill>
                            <a:srgbClr val="383838"/>
                          </a:solidFill>
                          <a:effectLst/>
                          <a:latin typeface="微软雅黑" panose="020B0503020204020204" pitchFamily="34" charset="-122"/>
                          <a:ea typeface="微软雅黑" panose="020B0503020204020204" pitchFamily="34" charset="-122"/>
                        </a:rPr>
                        <a:t>，纵向长度为</a:t>
                      </a:r>
                      <a:r>
                        <a:rPr lang="en-US" sz="1200" b="0" kern="100" dirty="0">
                          <a:solidFill>
                            <a:srgbClr val="383838"/>
                          </a:solidFill>
                          <a:effectLst/>
                          <a:latin typeface="微软雅黑" panose="020B0503020204020204" pitchFamily="34" charset="-122"/>
                          <a:ea typeface="微软雅黑" panose="020B0503020204020204" pitchFamily="34" charset="-122"/>
                        </a:rPr>
                        <a:t>CR</a:t>
                      </a:r>
                      <a:endParaRPr lang="zh-CN" sz="1200" b="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tr>
              <a:tr h="226985">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臀围线</a:t>
                      </a:r>
                      <a:r>
                        <a:rPr lang="en-US" sz="1200" kern="100" dirty="0" err="1">
                          <a:solidFill>
                            <a:srgbClr val="383838"/>
                          </a:solidFill>
                          <a:effectLst/>
                          <a:latin typeface="微软雅黑" panose="020B0503020204020204" pitchFamily="34" charset="-122"/>
                          <a:ea typeface="微软雅黑" panose="020B0503020204020204" pitchFamily="34" charset="-122"/>
                        </a:rPr>
                        <a:t>ef</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与</a:t>
                      </a:r>
                      <a:r>
                        <a:rPr lang="en-US" sz="1200" kern="100" dirty="0" err="1">
                          <a:solidFill>
                            <a:srgbClr val="383838"/>
                          </a:solidFill>
                          <a:effectLst/>
                          <a:latin typeface="微软雅黑" panose="020B0503020204020204" pitchFamily="34" charset="-122"/>
                          <a:ea typeface="微软雅黑" panose="020B0503020204020204" pitchFamily="34" charset="-122"/>
                        </a:rPr>
                        <a:t>ab</a:t>
                      </a:r>
                      <a:r>
                        <a:rPr lang="zh-CN" sz="1200" kern="100" dirty="0">
                          <a:solidFill>
                            <a:srgbClr val="383838"/>
                          </a:solidFill>
                          <a:effectLst/>
                          <a:latin typeface="微软雅黑" panose="020B0503020204020204" pitchFamily="34" charset="-122"/>
                          <a:ea typeface="微软雅黑" panose="020B0503020204020204" pitchFamily="34" charset="-122"/>
                        </a:rPr>
                        <a:t>平行，与</a:t>
                      </a:r>
                      <a:r>
                        <a:rPr lang="en-US" sz="1200" kern="100" dirty="0" err="1">
                          <a:solidFill>
                            <a:srgbClr val="383838"/>
                          </a:solidFill>
                          <a:effectLst/>
                          <a:latin typeface="微软雅黑" panose="020B0503020204020204" pitchFamily="34" charset="-122"/>
                          <a:ea typeface="微软雅黑" panose="020B0503020204020204" pitchFamily="34" charset="-122"/>
                        </a:rPr>
                        <a:t>ab</a:t>
                      </a:r>
                      <a:r>
                        <a:rPr lang="zh-CN" sz="1200" kern="100" dirty="0">
                          <a:solidFill>
                            <a:srgbClr val="383838"/>
                          </a:solidFill>
                          <a:effectLst/>
                          <a:latin typeface="微软雅黑" panose="020B0503020204020204" pitchFamily="34" charset="-122"/>
                          <a:ea typeface="微软雅黑" panose="020B0503020204020204" pitchFamily="34" charset="-122"/>
                        </a:rPr>
                        <a:t>之间的距离为</a:t>
                      </a:r>
                      <a:r>
                        <a:rPr lang="en-US" sz="1200" kern="100" dirty="0">
                          <a:solidFill>
                            <a:srgbClr val="383838"/>
                          </a:solidFill>
                          <a:effectLst/>
                          <a:latin typeface="微软雅黑" panose="020B0503020204020204" pitchFamily="34" charset="-122"/>
                          <a:ea typeface="微软雅黑" panose="020B0503020204020204" pitchFamily="34" charset="-122"/>
                        </a:rPr>
                        <a:t>2/3CR</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r>
              <a:tr h="226985">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小裆线</a:t>
                      </a:r>
                      <a:r>
                        <a:rPr lang="en-US" sz="1200" kern="100" dirty="0">
                          <a:solidFill>
                            <a:srgbClr val="383838"/>
                          </a:solidFill>
                          <a:effectLst/>
                          <a:latin typeface="微软雅黑" panose="020B0503020204020204" pitchFamily="34" charset="-122"/>
                          <a:ea typeface="微软雅黑" panose="020B0503020204020204" pitchFamily="34" charset="-122"/>
                        </a:rPr>
                        <a:t>dg</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lnSpc>
                          <a:spcPct val="150000"/>
                        </a:lnSpc>
                        <a:spcAft>
                          <a:spcPts val="0"/>
                        </a:spcAft>
                      </a:pPr>
                      <a:r>
                        <a:rPr lang="en-US" sz="1200" kern="100" dirty="0">
                          <a:solidFill>
                            <a:srgbClr val="383838"/>
                          </a:solidFill>
                          <a:effectLst/>
                          <a:latin typeface="微软雅黑" panose="020B0503020204020204" pitchFamily="34" charset="-122"/>
                          <a:ea typeface="微软雅黑" panose="020B0503020204020204" pitchFamily="34" charset="-122"/>
                        </a:rPr>
                        <a:t>cd</a:t>
                      </a:r>
                      <a:r>
                        <a:rPr lang="zh-CN" sz="1200" kern="100" dirty="0">
                          <a:solidFill>
                            <a:srgbClr val="383838"/>
                          </a:solidFill>
                          <a:effectLst/>
                          <a:latin typeface="微软雅黑" panose="020B0503020204020204" pitchFamily="34" charset="-122"/>
                          <a:ea typeface="微软雅黑" panose="020B0503020204020204" pitchFamily="34" charset="-122"/>
                        </a:rPr>
                        <a:t>延长到</a:t>
                      </a:r>
                      <a:r>
                        <a:rPr lang="en-US" sz="1200" kern="100" dirty="0">
                          <a:solidFill>
                            <a:srgbClr val="383838"/>
                          </a:solidFill>
                          <a:effectLst/>
                          <a:latin typeface="微软雅黑" panose="020B0503020204020204" pitchFamily="34" charset="-122"/>
                          <a:ea typeface="微软雅黑" panose="020B0503020204020204" pitchFamily="34" charset="-122"/>
                        </a:rPr>
                        <a:t>g</a:t>
                      </a:r>
                      <a:r>
                        <a:rPr lang="zh-CN" sz="1200" kern="100" dirty="0">
                          <a:solidFill>
                            <a:srgbClr val="383838"/>
                          </a:solidFill>
                          <a:effectLst/>
                          <a:latin typeface="微软雅黑" panose="020B0503020204020204" pitchFamily="34" charset="-122"/>
                          <a:ea typeface="微软雅黑" panose="020B0503020204020204" pitchFamily="34" charset="-122"/>
                        </a:rPr>
                        <a:t>点，</a:t>
                      </a:r>
                      <a:r>
                        <a:rPr lang="en-US" sz="1200" kern="100" dirty="0">
                          <a:solidFill>
                            <a:srgbClr val="383838"/>
                          </a:solidFill>
                          <a:effectLst/>
                          <a:latin typeface="微软雅黑" panose="020B0503020204020204" pitchFamily="34" charset="-122"/>
                          <a:ea typeface="微软雅黑" panose="020B0503020204020204" pitchFamily="34" charset="-122"/>
                        </a:rPr>
                        <a:t>dg</a:t>
                      </a:r>
                      <a:r>
                        <a:rPr lang="zh-CN" sz="1200" kern="100" dirty="0">
                          <a:solidFill>
                            <a:srgbClr val="383838"/>
                          </a:solidFill>
                          <a:effectLst/>
                          <a:latin typeface="微软雅黑" panose="020B0503020204020204" pitchFamily="34" charset="-122"/>
                          <a:ea typeface="微软雅黑" panose="020B0503020204020204" pitchFamily="34" charset="-122"/>
                        </a:rPr>
                        <a:t>长</a:t>
                      </a:r>
                      <a:r>
                        <a:rPr lang="en-US" sz="1200" kern="100" dirty="0">
                          <a:solidFill>
                            <a:srgbClr val="383838"/>
                          </a:solidFill>
                          <a:effectLst/>
                          <a:latin typeface="微软雅黑" panose="020B0503020204020204" pitchFamily="34" charset="-122"/>
                          <a:ea typeface="微软雅黑" panose="020B0503020204020204" pitchFamily="34" charset="-122"/>
                        </a:rPr>
                        <a:t>H/20-0.5cm</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453969">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腰线</a:t>
                      </a:r>
                      <a:r>
                        <a:rPr lang="en-US" sz="1200" kern="100" dirty="0" err="1">
                          <a:solidFill>
                            <a:srgbClr val="383838"/>
                          </a:solidFill>
                          <a:effectLst/>
                          <a:latin typeface="微软雅黑" panose="020B0503020204020204" pitchFamily="34" charset="-122"/>
                          <a:ea typeface="微软雅黑" panose="020B0503020204020204" pitchFamily="34" charset="-122"/>
                        </a:rPr>
                        <a:t>ij</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点</a:t>
                      </a:r>
                      <a:r>
                        <a:rPr lang="en-US" sz="1200" kern="100" dirty="0">
                          <a:solidFill>
                            <a:srgbClr val="383838"/>
                          </a:solidFill>
                          <a:effectLst/>
                          <a:latin typeface="微软雅黑" panose="020B0503020204020204" pitchFamily="34" charset="-122"/>
                          <a:ea typeface="微软雅黑" panose="020B0503020204020204" pitchFamily="34" charset="-122"/>
                        </a:rPr>
                        <a:t>a</a:t>
                      </a:r>
                      <a:r>
                        <a:rPr lang="zh-CN" sz="1200" kern="100" dirty="0">
                          <a:solidFill>
                            <a:srgbClr val="383838"/>
                          </a:solidFill>
                          <a:effectLst/>
                          <a:latin typeface="微软雅黑" panose="020B0503020204020204" pitchFamily="34" charset="-122"/>
                          <a:ea typeface="微软雅黑" panose="020B0503020204020204" pitchFamily="34" charset="-122"/>
                        </a:rPr>
                        <a:t>右移</a:t>
                      </a:r>
                      <a:r>
                        <a:rPr lang="en-US" sz="1200" kern="100" dirty="0">
                          <a:solidFill>
                            <a:srgbClr val="383838"/>
                          </a:solidFill>
                          <a:effectLst/>
                          <a:latin typeface="微软雅黑" panose="020B0503020204020204" pitchFamily="34" charset="-122"/>
                          <a:ea typeface="微软雅黑" panose="020B0503020204020204" pitchFamily="34" charset="-122"/>
                        </a:rPr>
                        <a:t>0.7cm</a:t>
                      </a:r>
                      <a:r>
                        <a:rPr lang="zh-CN" sz="1200" kern="100" dirty="0">
                          <a:solidFill>
                            <a:srgbClr val="383838"/>
                          </a:solidFill>
                          <a:effectLst/>
                          <a:latin typeface="微软雅黑" panose="020B0503020204020204" pitchFamily="34" charset="-122"/>
                          <a:ea typeface="微软雅黑" panose="020B0503020204020204" pitchFamily="34" charset="-122"/>
                        </a:rPr>
                        <a:t>得到点</a:t>
                      </a:r>
                      <a:r>
                        <a:rPr lang="en-US" sz="1200" kern="100" dirty="0">
                          <a:solidFill>
                            <a:srgbClr val="383838"/>
                          </a:solidFill>
                          <a:effectLst/>
                          <a:latin typeface="微软雅黑" panose="020B0503020204020204" pitchFamily="34" charset="-122"/>
                          <a:ea typeface="微软雅黑" panose="020B0503020204020204" pitchFamily="34" charset="-122"/>
                        </a:rPr>
                        <a:t>h</a:t>
                      </a:r>
                      <a:r>
                        <a:rPr lang="zh-CN" sz="1200" kern="100" dirty="0">
                          <a:solidFill>
                            <a:srgbClr val="383838"/>
                          </a:solidFill>
                          <a:effectLst/>
                          <a:latin typeface="微软雅黑" panose="020B0503020204020204" pitchFamily="34" charset="-122"/>
                          <a:ea typeface="微软雅黑" panose="020B0503020204020204" pitchFamily="34" charset="-122"/>
                        </a:rPr>
                        <a:t>，点</a:t>
                      </a:r>
                      <a:r>
                        <a:rPr lang="en-US" sz="1200" kern="100" dirty="0">
                          <a:solidFill>
                            <a:srgbClr val="383838"/>
                          </a:solidFill>
                          <a:effectLst/>
                          <a:latin typeface="微软雅黑" panose="020B0503020204020204" pitchFamily="34" charset="-122"/>
                          <a:ea typeface="微软雅黑" panose="020B0503020204020204" pitchFamily="34" charset="-122"/>
                        </a:rPr>
                        <a:t>h</a:t>
                      </a:r>
                      <a:r>
                        <a:rPr lang="zh-CN" sz="1200" kern="100" dirty="0">
                          <a:solidFill>
                            <a:srgbClr val="383838"/>
                          </a:solidFill>
                          <a:effectLst/>
                          <a:latin typeface="微软雅黑" panose="020B0503020204020204" pitchFamily="34" charset="-122"/>
                          <a:ea typeface="微软雅黑" panose="020B0503020204020204" pitchFamily="34" charset="-122"/>
                        </a:rPr>
                        <a:t>下移</a:t>
                      </a:r>
                      <a:r>
                        <a:rPr lang="en-US" sz="1200" kern="100" dirty="0">
                          <a:solidFill>
                            <a:srgbClr val="383838"/>
                          </a:solidFill>
                          <a:effectLst/>
                          <a:latin typeface="微软雅黑" panose="020B0503020204020204" pitchFamily="34" charset="-122"/>
                          <a:ea typeface="微软雅黑" panose="020B0503020204020204" pitchFamily="34" charset="-122"/>
                        </a:rPr>
                        <a:t>0.9cm</a:t>
                      </a:r>
                      <a:r>
                        <a:rPr lang="zh-CN" sz="1200" kern="100" dirty="0">
                          <a:solidFill>
                            <a:srgbClr val="383838"/>
                          </a:solidFill>
                          <a:effectLst/>
                          <a:latin typeface="微软雅黑" panose="020B0503020204020204" pitchFamily="34" charset="-122"/>
                          <a:ea typeface="微软雅黑" panose="020B0503020204020204" pitchFamily="34" charset="-122"/>
                        </a:rPr>
                        <a:t>得到点</a:t>
                      </a:r>
                      <a:r>
                        <a:rPr lang="en-US" sz="1200" kern="100" dirty="0" err="1">
                          <a:solidFill>
                            <a:srgbClr val="383838"/>
                          </a:solidFill>
                          <a:effectLst/>
                          <a:latin typeface="微软雅黑" panose="020B0503020204020204" pitchFamily="34" charset="-122"/>
                          <a:ea typeface="微软雅黑" panose="020B0503020204020204" pitchFamily="34" charset="-122"/>
                        </a:rPr>
                        <a:t>i</a:t>
                      </a:r>
                      <a:r>
                        <a:rPr lang="zh-CN" sz="1200" kern="100" dirty="0">
                          <a:solidFill>
                            <a:srgbClr val="383838"/>
                          </a:solidFill>
                          <a:effectLst/>
                          <a:latin typeface="微软雅黑" panose="020B0503020204020204" pitchFamily="34" charset="-122"/>
                          <a:ea typeface="微软雅黑" panose="020B0503020204020204" pitchFamily="34" charset="-122"/>
                        </a:rPr>
                        <a:t>；</a:t>
                      </a:r>
                    </a:p>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线段</a:t>
                      </a:r>
                      <a:r>
                        <a:rPr lang="en-US" sz="1200" kern="100" dirty="0" err="1">
                          <a:solidFill>
                            <a:srgbClr val="383838"/>
                          </a:solidFill>
                          <a:effectLst/>
                          <a:latin typeface="微软雅黑" panose="020B0503020204020204" pitchFamily="34" charset="-122"/>
                          <a:ea typeface="微软雅黑" panose="020B0503020204020204" pitchFamily="34" charset="-122"/>
                        </a:rPr>
                        <a:t>jb</a:t>
                      </a:r>
                      <a:r>
                        <a:rPr lang="zh-CN" sz="1200" kern="100" dirty="0">
                          <a:solidFill>
                            <a:srgbClr val="383838"/>
                          </a:solidFill>
                          <a:effectLst/>
                          <a:latin typeface="微软雅黑" panose="020B0503020204020204" pitchFamily="34" charset="-122"/>
                          <a:ea typeface="微软雅黑" panose="020B0503020204020204" pitchFamily="34" charset="-122"/>
                        </a:rPr>
                        <a:t>长</a:t>
                      </a:r>
                      <a:r>
                        <a:rPr lang="en-US" sz="1200" kern="100" dirty="0">
                          <a:solidFill>
                            <a:srgbClr val="383838"/>
                          </a:solidFill>
                          <a:effectLst/>
                          <a:latin typeface="微软雅黑" panose="020B0503020204020204" pitchFamily="34" charset="-122"/>
                          <a:ea typeface="微软雅黑" panose="020B0503020204020204" pitchFamily="34" charset="-122"/>
                        </a:rPr>
                        <a:t>1/2(H/4-1-0.7-W/4)</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453969">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前裆弯曲线</a:t>
                      </a:r>
                      <a:r>
                        <a:rPr lang="en-US" sz="1200" kern="100" dirty="0" err="1">
                          <a:solidFill>
                            <a:srgbClr val="383838"/>
                          </a:solidFill>
                          <a:effectLst/>
                          <a:latin typeface="微软雅黑" panose="020B0503020204020204" pitchFamily="34" charset="-122"/>
                          <a:ea typeface="微软雅黑" panose="020B0503020204020204" pitchFamily="34" charset="-122"/>
                        </a:rPr>
                        <a:t>ielg</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连接</a:t>
                      </a:r>
                      <a:r>
                        <a:rPr lang="en-US" sz="1200" kern="100" dirty="0" err="1">
                          <a:solidFill>
                            <a:srgbClr val="383838"/>
                          </a:solidFill>
                          <a:effectLst/>
                          <a:latin typeface="微软雅黑" panose="020B0503020204020204" pitchFamily="34" charset="-122"/>
                          <a:ea typeface="微软雅黑" panose="020B0503020204020204" pitchFamily="34" charset="-122"/>
                        </a:rPr>
                        <a:t>ie</a:t>
                      </a:r>
                      <a:r>
                        <a:rPr lang="zh-CN" sz="1200" kern="100" dirty="0">
                          <a:solidFill>
                            <a:srgbClr val="383838"/>
                          </a:solidFill>
                          <a:effectLst/>
                          <a:latin typeface="微软雅黑" panose="020B0503020204020204" pitchFamily="34" charset="-122"/>
                          <a:ea typeface="微软雅黑" panose="020B0503020204020204" pitchFamily="34" charset="-122"/>
                        </a:rPr>
                        <a:t>、</a:t>
                      </a:r>
                      <a:r>
                        <a:rPr lang="en-US" sz="1200" kern="100" dirty="0" err="1">
                          <a:solidFill>
                            <a:srgbClr val="383838"/>
                          </a:solidFill>
                          <a:effectLst/>
                          <a:latin typeface="微软雅黑" panose="020B0503020204020204" pitchFamily="34" charset="-122"/>
                          <a:ea typeface="微软雅黑" panose="020B0503020204020204" pitchFamily="34" charset="-122"/>
                        </a:rPr>
                        <a:t>eg</a:t>
                      </a:r>
                      <a:r>
                        <a:rPr lang="zh-CN" sz="1200" kern="100" dirty="0">
                          <a:solidFill>
                            <a:srgbClr val="383838"/>
                          </a:solidFill>
                          <a:effectLst/>
                          <a:latin typeface="微软雅黑" panose="020B0503020204020204" pitchFamily="34" charset="-122"/>
                          <a:ea typeface="微软雅黑" panose="020B0503020204020204" pitchFamily="34" charset="-122"/>
                        </a:rPr>
                        <a:t>， 过点</a:t>
                      </a:r>
                      <a:r>
                        <a:rPr lang="en-US" sz="1200" kern="100" dirty="0">
                          <a:solidFill>
                            <a:srgbClr val="383838"/>
                          </a:solidFill>
                          <a:effectLst/>
                          <a:latin typeface="微软雅黑" panose="020B0503020204020204" pitchFamily="34" charset="-122"/>
                          <a:ea typeface="微软雅黑" panose="020B0503020204020204" pitchFamily="34" charset="-122"/>
                        </a:rPr>
                        <a:t>d</a:t>
                      </a:r>
                      <a:r>
                        <a:rPr lang="zh-CN" sz="1200" kern="100" dirty="0">
                          <a:solidFill>
                            <a:srgbClr val="383838"/>
                          </a:solidFill>
                          <a:effectLst/>
                          <a:latin typeface="微软雅黑" panose="020B0503020204020204" pitchFamily="34" charset="-122"/>
                          <a:ea typeface="微软雅黑" panose="020B0503020204020204" pitchFamily="34" charset="-122"/>
                        </a:rPr>
                        <a:t>向线段</a:t>
                      </a:r>
                      <a:r>
                        <a:rPr lang="en-US" sz="1200" kern="100" dirty="0" err="1">
                          <a:solidFill>
                            <a:srgbClr val="383838"/>
                          </a:solidFill>
                          <a:effectLst/>
                          <a:latin typeface="微软雅黑" panose="020B0503020204020204" pitchFamily="34" charset="-122"/>
                          <a:ea typeface="微软雅黑" panose="020B0503020204020204" pitchFamily="34" charset="-122"/>
                        </a:rPr>
                        <a:t>eg</a:t>
                      </a:r>
                      <a:r>
                        <a:rPr lang="zh-CN" sz="1200" kern="100" dirty="0">
                          <a:solidFill>
                            <a:srgbClr val="383838"/>
                          </a:solidFill>
                          <a:effectLst/>
                          <a:latin typeface="微软雅黑" panose="020B0503020204020204" pitchFamily="34" charset="-122"/>
                          <a:ea typeface="微软雅黑" panose="020B0503020204020204" pitchFamily="34" charset="-122"/>
                        </a:rPr>
                        <a:t>作垂线</a:t>
                      </a:r>
                      <a:r>
                        <a:rPr lang="en-US" sz="1200" kern="100" dirty="0" err="1">
                          <a:solidFill>
                            <a:srgbClr val="383838"/>
                          </a:solidFill>
                          <a:effectLst/>
                          <a:latin typeface="微软雅黑" panose="020B0503020204020204" pitchFamily="34" charset="-122"/>
                          <a:ea typeface="微软雅黑" panose="020B0503020204020204" pitchFamily="34" charset="-122"/>
                        </a:rPr>
                        <a:t>kd</a:t>
                      </a:r>
                      <a:r>
                        <a:rPr lang="zh-CN" sz="1200" kern="100" dirty="0">
                          <a:solidFill>
                            <a:srgbClr val="383838"/>
                          </a:solidFill>
                          <a:effectLst/>
                          <a:latin typeface="微软雅黑" panose="020B0503020204020204" pitchFamily="34" charset="-122"/>
                          <a:ea typeface="微软雅黑" panose="020B0503020204020204" pitchFamily="34" charset="-122"/>
                        </a:rPr>
                        <a:t>，三等分</a:t>
                      </a:r>
                      <a:r>
                        <a:rPr lang="en-US" sz="1200" kern="100" dirty="0" err="1">
                          <a:solidFill>
                            <a:srgbClr val="383838"/>
                          </a:solidFill>
                          <a:effectLst/>
                          <a:latin typeface="微软雅黑" panose="020B0503020204020204" pitchFamily="34" charset="-122"/>
                          <a:ea typeface="微软雅黑" panose="020B0503020204020204" pitchFamily="34" charset="-122"/>
                        </a:rPr>
                        <a:t>kd</a:t>
                      </a:r>
                      <a:r>
                        <a:rPr lang="zh-CN" sz="1200" kern="100" dirty="0">
                          <a:solidFill>
                            <a:srgbClr val="383838"/>
                          </a:solidFill>
                          <a:effectLst/>
                          <a:latin typeface="微软雅黑" panose="020B0503020204020204" pitchFamily="34" charset="-122"/>
                          <a:ea typeface="微软雅黑" panose="020B0503020204020204" pitchFamily="34" charset="-122"/>
                        </a:rPr>
                        <a:t>，将点</a:t>
                      </a:r>
                      <a:r>
                        <a:rPr lang="en-US" sz="1200" kern="100" dirty="0">
                          <a:solidFill>
                            <a:srgbClr val="383838"/>
                          </a:solidFill>
                          <a:effectLst/>
                          <a:latin typeface="微软雅黑" panose="020B0503020204020204" pitchFamily="34" charset="-122"/>
                          <a:ea typeface="微软雅黑" panose="020B0503020204020204" pitchFamily="34" charset="-122"/>
                        </a:rPr>
                        <a:t>e</a:t>
                      </a:r>
                      <a:r>
                        <a:rPr lang="zh-CN" sz="1200" kern="100" dirty="0">
                          <a:solidFill>
                            <a:srgbClr val="383838"/>
                          </a:solidFill>
                          <a:effectLst/>
                          <a:latin typeface="微软雅黑" panose="020B0503020204020204" pitchFamily="34" charset="-122"/>
                          <a:ea typeface="微软雅黑" panose="020B0503020204020204" pitchFamily="34" charset="-122"/>
                        </a:rPr>
                        <a:t>、靠近点</a:t>
                      </a:r>
                      <a:r>
                        <a:rPr lang="en-US" sz="1200" kern="100" dirty="0">
                          <a:solidFill>
                            <a:srgbClr val="383838"/>
                          </a:solidFill>
                          <a:effectLst/>
                          <a:latin typeface="微软雅黑" panose="020B0503020204020204" pitchFamily="34" charset="-122"/>
                          <a:ea typeface="微软雅黑" panose="020B0503020204020204" pitchFamily="34" charset="-122"/>
                        </a:rPr>
                        <a:t>k</a:t>
                      </a:r>
                      <a:r>
                        <a:rPr lang="zh-CN" sz="1200" kern="100" dirty="0">
                          <a:solidFill>
                            <a:srgbClr val="383838"/>
                          </a:solidFill>
                          <a:effectLst/>
                          <a:latin typeface="微软雅黑" panose="020B0503020204020204" pitchFamily="34" charset="-122"/>
                          <a:ea typeface="微软雅黑" panose="020B0503020204020204" pitchFamily="34" charset="-122"/>
                        </a:rPr>
                        <a:t>的三等分点</a:t>
                      </a:r>
                      <a:r>
                        <a:rPr lang="en-US" sz="1200" kern="100" dirty="0">
                          <a:solidFill>
                            <a:srgbClr val="383838"/>
                          </a:solidFill>
                          <a:effectLst/>
                          <a:latin typeface="微软雅黑" panose="020B0503020204020204" pitchFamily="34" charset="-122"/>
                          <a:ea typeface="微软雅黑" panose="020B0503020204020204" pitchFamily="34" charset="-122"/>
                        </a:rPr>
                        <a:t>l</a:t>
                      </a:r>
                      <a:r>
                        <a:rPr lang="zh-CN" sz="1200" kern="100" dirty="0">
                          <a:solidFill>
                            <a:srgbClr val="383838"/>
                          </a:solidFill>
                          <a:effectLst/>
                          <a:latin typeface="微软雅黑" panose="020B0503020204020204" pitchFamily="34" charset="-122"/>
                          <a:ea typeface="微软雅黑" panose="020B0503020204020204" pitchFamily="34" charset="-122"/>
                        </a:rPr>
                        <a:t>、和点</a:t>
                      </a:r>
                      <a:r>
                        <a:rPr lang="en-US" sz="1200" kern="100" dirty="0">
                          <a:solidFill>
                            <a:srgbClr val="383838"/>
                          </a:solidFill>
                          <a:effectLst/>
                          <a:latin typeface="微软雅黑" panose="020B0503020204020204" pitchFamily="34" charset="-122"/>
                          <a:ea typeface="微软雅黑" panose="020B0503020204020204" pitchFamily="34" charset="-122"/>
                        </a:rPr>
                        <a:t>g</a:t>
                      </a:r>
                      <a:r>
                        <a:rPr lang="zh-CN" sz="1200" kern="100" dirty="0">
                          <a:solidFill>
                            <a:srgbClr val="383838"/>
                          </a:solidFill>
                          <a:effectLst/>
                          <a:latin typeface="微软雅黑" panose="020B0503020204020204" pitchFamily="34" charset="-122"/>
                          <a:ea typeface="微软雅黑" panose="020B0503020204020204" pitchFamily="34" charset="-122"/>
                        </a:rPr>
                        <a:t>连接成圆顺的曲线</a:t>
                      </a:r>
                      <a:r>
                        <a:rPr lang="en-US" sz="1200" kern="100" dirty="0">
                          <a:solidFill>
                            <a:srgbClr val="383838"/>
                          </a:solidFill>
                          <a:effectLst/>
                          <a:latin typeface="微软雅黑" panose="020B0503020204020204" pitchFamily="34" charset="-122"/>
                          <a:ea typeface="微软雅黑" panose="020B0503020204020204" pitchFamily="34" charset="-122"/>
                        </a:rPr>
                        <a:t>                </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453969">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挺缝线</a:t>
                      </a:r>
                      <a:r>
                        <a:rPr lang="en-US" sz="1200" kern="100" dirty="0">
                          <a:solidFill>
                            <a:srgbClr val="383838"/>
                          </a:solidFill>
                          <a:effectLst/>
                          <a:latin typeface="微软雅黑" panose="020B0503020204020204" pitchFamily="34" charset="-122"/>
                          <a:ea typeface="微软雅黑" panose="020B0503020204020204" pitchFamily="34" charset="-122"/>
                        </a:rPr>
                        <a:t>no</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取</a:t>
                      </a:r>
                      <a:r>
                        <a:rPr lang="en-US" sz="1200" kern="100" dirty="0" err="1">
                          <a:solidFill>
                            <a:srgbClr val="383838"/>
                          </a:solidFill>
                          <a:effectLst/>
                          <a:latin typeface="微软雅黑" panose="020B0503020204020204" pitchFamily="34" charset="-122"/>
                          <a:ea typeface="微软雅黑" panose="020B0503020204020204" pitchFamily="34" charset="-122"/>
                        </a:rPr>
                        <a:t>gc</a:t>
                      </a:r>
                      <a:r>
                        <a:rPr lang="zh-CN" sz="1200" kern="100" dirty="0">
                          <a:solidFill>
                            <a:srgbClr val="383838"/>
                          </a:solidFill>
                          <a:effectLst/>
                          <a:latin typeface="微软雅黑" panose="020B0503020204020204" pitchFamily="34" charset="-122"/>
                          <a:ea typeface="微软雅黑" panose="020B0503020204020204" pitchFamily="34" charset="-122"/>
                        </a:rPr>
                        <a:t>的中点</a:t>
                      </a:r>
                      <a:r>
                        <a:rPr lang="en-US" sz="1200" kern="100" dirty="0">
                          <a:solidFill>
                            <a:srgbClr val="383838"/>
                          </a:solidFill>
                          <a:effectLst/>
                          <a:latin typeface="微软雅黑" panose="020B0503020204020204" pitchFamily="34" charset="-122"/>
                          <a:ea typeface="微软雅黑" panose="020B0503020204020204" pitchFamily="34" charset="-122"/>
                        </a:rPr>
                        <a:t>m</a:t>
                      </a:r>
                      <a:r>
                        <a:rPr lang="zh-CN" sz="1200" kern="100" dirty="0">
                          <a:solidFill>
                            <a:srgbClr val="383838"/>
                          </a:solidFill>
                          <a:effectLst/>
                          <a:latin typeface="微软雅黑" panose="020B0503020204020204" pitchFamily="34" charset="-122"/>
                          <a:ea typeface="微软雅黑" panose="020B0503020204020204" pitchFamily="34" charset="-122"/>
                        </a:rPr>
                        <a:t>，过</a:t>
                      </a:r>
                      <a:r>
                        <a:rPr lang="en-US" sz="1200" kern="100" dirty="0">
                          <a:solidFill>
                            <a:srgbClr val="383838"/>
                          </a:solidFill>
                          <a:effectLst/>
                          <a:latin typeface="微软雅黑" panose="020B0503020204020204" pitchFamily="34" charset="-122"/>
                          <a:ea typeface="微软雅黑" panose="020B0503020204020204" pitchFamily="34" charset="-122"/>
                        </a:rPr>
                        <a:t>m</a:t>
                      </a:r>
                      <a:r>
                        <a:rPr lang="zh-CN" sz="1200" kern="100" dirty="0">
                          <a:solidFill>
                            <a:srgbClr val="383838"/>
                          </a:solidFill>
                          <a:effectLst/>
                          <a:latin typeface="微软雅黑" panose="020B0503020204020204" pitchFamily="34" charset="-122"/>
                          <a:ea typeface="微软雅黑" panose="020B0503020204020204" pitchFamily="34" charset="-122"/>
                        </a:rPr>
                        <a:t>作一条垂直于</a:t>
                      </a:r>
                      <a:r>
                        <a:rPr lang="en-US" sz="1200" kern="100" dirty="0" err="1">
                          <a:solidFill>
                            <a:srgbClr val="383838"/>
                          </a:solidFill>
                          <a:effectLst/>
                          <a:latin typeface="微软雅黑" panose="020B0503020204020204" pitchFamily="34" charset="-122"/>
                          <a:ea typeface="微软雅黑" panose="020B0503020204020204" pitchFamily="34" charset="-122"/>
                        </a:rPr>
                        <a:t>gc</a:t>
                      </a:r>
                      <a:r>
                        <a:rPr lang="zh-CN" sz="1200" kern="100" dirty="0">
                          <a:solidFill>
                            <a:srgbClr val="383838"/>
                          </a:solidFill>
                          <a:effectLst/>
                          <a:latin typeface="微软雅黑" panose="020B0503020204020204" pitchFamily="34" charset="-122"/>
                          <a:ea typeface="微软雅黑" panose="020B0503020204020204" pitchFamily="34" charset="-122"/>
                        </a:rPr>
                        <a:t>的垂线，与</a:t>
                      </a:r>
                      <a:r>
                        <a:rPr lang="en-US" sz="1200" kern="100" dirty="0" err="1">
                          <a:solidFill>
                            <a:srgbClr val="383838"/>
                          </a:solidFill>
                          <a:effectLst/>
                          <a:latin typeface="微软雅黑" panose="020B0503020204020204" pitchFamily="34" charset="-122"/>
                          <a:ea typeface="微软雅黑" panose="020B0503020204020204" pitchFamily="34" charset="-122"/>
                        </a:rPr>
                        <a:t>ab</a:t>
                      </a:r>
                      <a:r>
                        <a:rPr lang="zh-CN" sz="1200" kern="100" dirty="0">
                          <a:solidFill>
                            <a:srgbClr val="383838"/>
                          </a:solidFill>
                          <a:effectLst/>
                          <a:latin typeface="微软雅黑" panose="020B0503020204020204" pitchFamily="34" charset="-122"/>
                          <a:ea typeface="微软雅黑" panose="020B0503020204020204" pitchFamily="34" charset="-122"/>
                        </a:rPr>
                        <a:t>线相交于点</a:t>
                      </a:r>
                      <a:r>
                        <a:rPr lang="en-US" sz="1200" kern="100" dirty="0">
                          <a:solidFill>
                            <a:srgbClr val="383838"/>
                          </a:solidFill>
                          <a:effectLst/>
                          <a:latin typeface="微软雅黑" panose="020B0503020204020204" pitchFamily="34" charset="-122"/>
                          <a:ea typeface="微软雅黑" panose="020B0503020204020204" pitchFamily="34" charset="-122"/>
                        </a:rPr>
                        <a:t>n</a:t>
                      </a:r>
                      <a:r>
                        <a:rPr lang="zh-CN" sz="1200" kern="100" dirty="0">
                          <a:solidFill>
                            <a:srgbClr val="383838"/>
                          </a:solidFill>
                          <a:effectLst/>
                          <a:latin typeface="微软雅黑" panose="020B0503020204020204" pitchFamily="34" charset="-122"/>
                          <a:ea typeface="微软雅黑" panose="020B0503020204020204" pitchFamily="34" charset="-122"/>
                        </a:rPr>
                        <a:t>，使</a:t>
                      </a:r>
                      <a:r>
                        <a:rPr lang="en-US" sz="1200" kern="100" dirty="0">
                          <a:solidFill>
                            <a:srgbClr val="383838"/>
                          </a:solidFill>
                          <a:effectLst/>
                          <a:latin typeface="微软雅黑" panose="020B0503020204020204" pitchFamily="34" charset="-122"/>
                          <a:ea typeface="微软雅黑" panose="020B0503020204020204" pitchFamily="34" charset="-122"/>
                        </a:rPr>
                        <a:t>no</a:t>
                      </a:r>
                      <a:r>
                        <a:rPr lang="zh-CN" sz="1200" kern="100" dirty="0">
                          <a:solidFill>
                            <a:srgbClr val="383838"/>
                          </a:solidFill>
                          <a:effectLst/>
                          <a:latin typeface="微软雅黑" panose="020B0503020204020204" pitchFamily="34" charset="-122"/>
                          <a:ea typeface="微软雅黑" panose="020B0503020204020204" pitchFamily="34" charset="-122"/>
                        </a:rPr>
                        <a:t>长</a:t>
                      </a:r>
                      <a:r>
                        <a:rPr lang="en-US" sz="1200" kern="100" dirty="0">
                          <a:solidFill>
                            <a:srgbClr val="383838"/>
                          </a:solidFill>
                          <a:effectLst/>
                          <a:latin typeface="微软雅黑" panose="020B0503020204020204" pitchFamily="34" charset="-122"/>
                          <a:ea typeface="微软雅黑" panose="020B0503020204020204" pitchFamily="34" charset="-122"/>
                        </a:rPr>
                        <a:t>L</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226985">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脚口线</a:t>
                      </a:r>
                      <a:r>
                        <a:rPr lang="en-US" sz="1200" kern="100" dirty="0" err="1">
                          <a:solidFill>
                            <a:srgbClr val="383838"/>
                          </a:solidFill>
                          <a:effectLst/>
                          <a:latin typeface="微软雅黑" panose="020B0503020204020204" pitchFamily="34" charset="-122"/>
                          <a:ea typeface="微软雅黑" panose="020B0503020204020204" pitchFamily="34" charset="-122"/>
                        </a:rPr>
                        <a:t>pq</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lnSpc>
                          <a:spcPct val="150000"/>
                        </a:lnSpc>
                        <a:spcAft>
                          <a:spcPts val="0"/>
                        </a:spcAft>
                      </a:pPr>
                      <a:r>
                        <a:rPr lang="en-US" sz="1200" kern="100" dirty="0">
                          <a:solidFill>
                            <a:srgbClr val="383838"/>
                          </a:solidFill>
                          <a:effectLst/>
                          <a:latin typeface="微软雅黑" panose="020B0503020204020204" pitchFamily="34" charset="-122"/>
                          <a:ea typeface="微软雅黑" panose="020B0503020204020204" pitchFamily="34" charset="-122"/>
                        </a:rPr>
                        <a:t>­­</a:t>
                      </a:r>
                      <a:r>
                        <a:rPr lang="zh-CN" sz="1200" kern="100" dirty="0">
                          <a:solidFill>
                            <a:srgbClr val="383838"/>
                          </a:solidFill>
                          <a:effectLst/>
                          <a:latin typeface="微软雅黑" panose="020B0503020204020204" pitchFamily="34" charset="-122"/>
                          <a:ea typeface="微软雅黑" panose="020B0503020204020204" pitchFamily="34" charset="-122"/>
                        </a:rPr>
                        <a:t>以点</a:t>
                      </a:r>
                      <a:r>
                        <a:rPr lang="en-US" sz="1200" kern="100" dirty="0">
                          <a:solidFill>
                            <a:srgbClr val="383838"/>
                          </a:solidFill>
                          <a:effectLst/>
                          <a:latin typeface="微软雅黑" panose="020B0503020204020204" pitchFamily="34" charset="-122"/>
                          <a:ea typeface="微软雅黑" panose="020B0503020204020204" pitchFamily="34" charset="-122"/>
                        </a:rPr>
                        <a:t>o</a:t>
                      </a:r>
                      <a:r>
                        <a:rPr lang="zh-CN" sz="1200" kern="100" dirty="0">
                          <a:solidFill>
                            <a:srgbClr val="383838"/>
                          </a:solidFill>
                          <a:effectLst/>
                          <a:latin typeface="微软雅黑" panose="020B0503020204020204" pitchFamily="34" charset="-122"/>
                          <a:ea typeface="微软雅黑" panose="020B0503020204020204" pitchFamily="34" charset="-122"/>
                        </a:rPr>
                        <a:t>为中点，左右各取</a:t>
                      </a:r>
                      <a:r>
                        <a:rPr lang="en-US" sz="1200" kern="100" dirty="0">
                          <a:solidFill>
                            <a:srgbClr val="383838"/>
                          </a:solidFill>
                          <a:effectLst/>
                          <a:latin typeface="微软雅黑" panose="020B0503020204020204" pitchFamily="34" charset="-122"/>
                          <a:ea typeface="微软雅黑" panose="020B0503020204020204" pitchFamily="34" charset="-122"/>
                        </a:rPr>
                        <a:t>1/2(H/5-2)</a:t>
                      </a:r>
                      <a:r>
                        <a:rPr lang="zh-CN" sz="1200" kern="100" dirty="0">
                          <a:solidFill>
                            <a:srgbClr val="383838"/>
                          </a:solidFill>
                          <a:effectLst/>
                          <a:latin typeface="微软雅黑" panose="020B0503020204020204" pitchFamily="34" charset="-122"/>
                          <a:ea typeface="微软雅黑" panose="020B0503020204020204" pitchFamily="34" charset="-122"/>
                        </a:rPr>
                        <a:t>得到点</a:t>
                      </a:r>
                      <a:r>
                        <a:rPr lang="en-US" sz="1200" kern="100" dirty="0">
                          <a:solidFill>
                            <a:srgbClr val="383838"/>
                          </a:solidFill>
                          <a:effectLst/>
                          <a:latin typeface="微软雅黑" panose="020B0503020204020204" pitchFamily="34" charset="-122"/>
                          <a:ea typeface="微软雅黑" panose="020B0503020204020204" pitchFamily="34" charset="-122"/>
                        </a:rPr>
                        <a:t>p</a:t>
                      </a:r>
                      <a:r>
                        <a:rPr lang="zh-CN" sz="1200" kern="100" dirty="0">
                          <a:solidFill>
                            <a:srgbClr val="383838"/>
                          </a:solidFill>
                          <a:effectLst/>
                          <a:latin typeface="微软雅黑" panose="020B0503020204020204" pitchFamily="34" charset="-122"/>
                          <a:ea typeface="微软雅黑" panose="020B0503020204020204" pitchFamily="34" charset="-122"/>
                        </a:rPr>
                        <a:t>、点</a:t>
                      </a:r>
                      <a:r>
                        <a:rPr lang="en-US" sz="1200" kern="100" dirty="0">
                          <a:solidFill>
                            <a:srgbClr val="383838"/>
                          </a:solidFill>
                          <a:effectLst/>
                          <a:latin typeface="微软雅黑" panose="020B0503020204020204" pitchFamily="34" charset="-122"/>
                          <a:ea typeface="微软雅黑" panose="020B0503020204020204" pitchFamily="34" charset="-122"/>
                        </a:rPr>
                        <a:t>q</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453969">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中裆线</a:t>
                      </a:r>
                      <a:r>
                        <a:rPr lang="en-US" sz="1200" kern="100" dirty="0" err="1">
                          <a:solidFill>
                            <a:srgbClr val="383838"/>
                          </a:solidFill>
                          <a:effectLst/>
                          <a:latin typeface="微软雅黑" panose="020B0503020204020204" pitchFamily="34" charset="-122"/>
                          <a:ea typeface="微软雅黑" panose="020B0503020204020204" pitchFamily="34" charset="-122"/>
                        </a:rPr>
                        <a:t>tu</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挺缝线</a:t>
                      </a:r>
                      <a:r>
                        <a:rPr lang="en-US" sz="1200" kern="100" dirty="0">
                          <a:solidFill>
                            <a:srgbClr val="383838"/>
                          </a:solidFill>
                          <a:effectLst/>
                          <a:latin typeface="微软雅黑" panose="020B0503020204020204" pitchFamily="34" charset="-122"/>
                          <a:ea typeface="微软雅黑" panose="020B0503020204020204" pitchFamily="34" charset="-122"/>
                        </a:rPr>
                        <a:t>no</a:t>
                      </a:r>
                      <a:r>
                        <a:rPr lang="zh-CN" sz="1200" kern="100" dirty="0">
                          <a:solidFill>
                            <a:srgbClr val="383838"/>
                          </a:solidFill>
                          <a:effectLst/>
                          <a:latin typeface="微软雅黑" panose="020B0503020204020204" pitchFamily="34" charset="-122"/>
                          <a:ea typeface="微软雅黑" panose="020B0503020204020204" pitchFamily="34" charset="-122"/>
                        </a:rPr>
                        <a:t>与</a:t>
                      </a:r>
                      <a:r>
                        <a:rPr lang="en-US" sz="1200" kern="100" dirty="0" err="1">
                          <a:solidFill>
                            <a:srgbClr val="383838"/>
                          </a:solidFill>
                          <a:effectLst/>
                          <a:latin typeface="微软雅黑" panose="020B0503020204020204" pitchFamily="34" charset="-122"/>
                          <a:ea typeface="微软雅黑" panose="020B0503020204020204" pitchFamily="34" charset="-122"/>
                        </a:rPr>
                        <a:t>ef</a:t>
                      </a:r>
                      <a:r>
                        <a:rPr lang="zh-CN" sz="1200" kern="100" dirty="0">
                          <a:solidFill>
                            <a:srgbClr val="383838"/>
                          </a:solidFill>
                          <a:effectLst/>
                          <a:latin typeface="微软雅黑" panose="020B0503020204020204" pitchFamily="34" charset="-122"/>
                          <a:ea typeface="微软雅黑" panose="020B0503020204020204" pitchFamily="34" charset="-122"/>
                        </a:rPr>
                        <a:t>的交点记为</a:t>
                      </a:r>
                      <a:r>
                        <a:rPr lang="en-US" sz="1200" kern="100" dirty="0">
                          <a:solidFill>
                            <a:srgbClr val="383838"/>
                          </a:solidFill>
                          <a:effectLst/>
                          <a:latin typeface="微软雅黑" panose="020B0503020204020204" pitchFamily="34" charset="-122"/>
                          <a:ea typeface="微软雅黑" panose="020B0503020204020204" pitchFamily="34" charset="-122"/>
                        </a:rPr>
                        <a:t>r</a:t>
                      </a:r>
                      <a:r>
                        <a:rPr lang="zh-CN" sz="1200" kern="100" dirty="0">
                          <a:solidFill>
                            <a:srgbClr val="383838"/>
                          </a:solidFill>
                          <a:effectLst/>
                          <a:latin typeface="微软雅黑" panose="020B0503020204020204" pitchFamily="34" charset="-122"/>
                          <a:ea typeface="微软雅黑" panose="020B0503020204020204" pitchFamily="34" charset="-122"/>
                        </a:rPr>
                        <a:t>，</a:t>
                      </a:r>
                      <a:r>
                        <a:rPr lang="en-US" sz="1200" kern="100" dirty="0" err="1">
                          <a:solidFill>
                            <a:srgbClr val="383838"/>
                          </a:solidFill>
                          <a:effectLst/>
                          <a:latin typeface="微软雅黑" panose="020B0503020204020204" pitchFamily="34" charset="-122"/>
                          <a:ea typeface="微软雅黑" panose="020B0503020204020204" pitchFamily="34" charset="-122"/>
                        </a:rPr>
                        <a:t>ro</a:t>
                      </a:r>
                      <a:r>
                        <a:rPr lang="zh-CN" sz="1200" kern="100" dirty="0">
                          <a:solidFill>
                            <a:srgbClr val="383838"/>
                          </a:solidFill>
                          <a:effectLst/>
                          <a:latin typeface="微软雅黑" panose="020B0503020204020204" pitchFamily="34" charset="-122"/>
                          <a:ea typeface="微软雅黑" panose="020B0503020204020204" pitchFamily="34" charset="-122"/>
                        </a:rPr>
                        <a:t>的中点上移</a:t>
                      </a:r>
                      <a:r>
                        <a:rPr lang="en-US" sz="1200" kern="100" dirty="0">
                          <a:solidFill>
                            <a:srgbClr val="383838"/>
                          </a:solidFill>
                          <a:effectLst/>
                          <a:latin typeface="微软雅黑" panose="020B0503020204020204" pitchFamily="34" charset="-122"/>
                          <a:ea typeface="微软雅黑" panose="020B0503020204020204" pitchFamily="34" charset="-122"/>
                        </a:rPr>
                        <a:t>4cm</a:t>
                      </a:r>
                      <a:r>
                        <a:rPr lang="zh-CN" sz="1200" kern="100" dirty="0">
                          <a:solidFill>
                            <a:srgbClr val="383838"/>
                          </a:solidFill>
                          <a:effectLst/>
                          <a:latin typeface="微软雅黑" panose="020B0503020204020204" pitchFamily="34" charset="-122"/>
                          <a:ea typeface="微软雅黑" panose="020B0503020204020204" pitchFamily="34" charset="-122"/>
                        </a:rPr>
                        <a:t>得到点</a:t>
                      </a:r>
                      <a:r>
                        <a:rPr lang="en-US" sz="1200" kern="100" dirty="0">
                          <a:solidFill>
                            <a:srgbClr val="383838"/>
                          </a:solidFill>
                          <a:effectLst/>
                          <a:latin typeface="微软雅黑" panose="020B0503020204020204" pitchFamily="34" charset="-122"/>
                          <a:ea typeface="微软雅黑" panose="020B0503020204020204" pitchFamily="34" charset="-122"/>
                        </a:rPr>
                        <a:t>s</a:t>
                      </a:r>
                      <a:r>
                        <a:rPr lang="zh-CN" sz="1200" kern="100" dirty="0">
                          <a:solidFill>
                            <a:srgbClr val="383838"/>
                          </a:solidFill>
                          <a:effectLst/>
                          <a:latin typeface="微软雅黑" panose="020B0503020204020204" pitchFamily="34" charset="-122"/>
                          <a:ea typeface="微软雅黑" panose="020B0503020204020204" pitchFamily="34" charset="-122"/>
                        </a:rPr>
                        <a:t>，以点</a:t>
                      </a:r>
                      <a:r>
                        <a:rPr lang="en-US" sz="1200" kern="100" dirty="0">
                          <a:solidFill>
                            <a:srgbClr val="383838"/>
                          </a:solidFill>
                          <a:effectLst/>
                          <a:latin typeface="微软雅黑" panose="020B0503020204020204" pitchFamily="34" charset="-122"/>
                          <a:ea typeface="微软雅黑" panose="020B0503020204020204" pitchFamily="34" charset="-122"/>
                        </a:rPr>
                        <a:t>s</a:t>
                      </a:r>
                      <a:r>
                        <a:rPr lang="zh-CN" sz="1200" kern="100" dirty="0">
                          <a:solidFill>
                            <a:srgbClr val="383838"/>
                          </a:solidFill>
                          <a:effectLst/>
                          <a:latin typeface="微软雅黑" panose="020B0503020204020204" pitchFamily="34" charset="-122"/>
                          <a:ea typeface="微软雅黑" panose="020B0503020204020204" pitchFamily="34" charset="-122"/>
                        </a:rPr>
                        <a:t>为中心左右各取</a:t>
                      </a:r>
                      <a:r>
                        <a:rPr lang="en-US" sz="1200" kern="100" dirty="0">
                          <a:solidFill>
                            <a:srgbClr val="383838"/>
                          </a:solidFill>
                          <a:effectLst/>
                          <a:latin typeface="微软雅黑" panose="020B0503020204020204" pitchFamily="34" charset="-122"/>
                          <a:ea typeface="微软雅黑" panose="020B0503020204020204" pitchFamily="34" charset="-122"/>
                        </a:rPr>
                        <a:t>H/10</a:t>
                      </a:r>
                      <a:r>
                        <a:rPr lang="zh-CN" sz="1200" kern="100" dirty="0">
                          <a:solidFill>
                            <a:srgbClr val="383838"/>
                          </a:solidFill>
                          <a:effectLst/>
                          <a:latin typeface="微软雅黑" panose="020B0503020204020204" pitchFamily="34" charset="-122"/>
                          <a:ea typeface="微软雅黑" panose="020B0503020204020204" pitchFamily="34" charset="-122"/>
                        </a:rPr>
                        <a:t>得到点</a:t>
                      </a:r>
                      <a:r>
                        <a:rPr lang="en-US" sz="1200" kern="100" dirty="0">
                          <a:solidFill>
                            <a:srgbClr val="383838"/>
                          </a:solidFill>
                          <a:effectLst/>
                          <a:latin typeface="微软雅黑" panose="020B0503020204020204" pitchFamily="34" charset="-122"/>
                          <a:ea typeface="微软雅黑" panose="020B0503020204020204" pitchFamily="34" charset="-122"/>
                        </a:rPr>
                        <a:t>t</a:t>
                      </a:r>
                      <a:r>
                        <a:rPr lang="zh-CN" sz="1200" kern="100" dirty="0">
                          <a:solidFill>
                            <a:srgbClr val="383838"/>
                          </a:solidFill>
                          <a:effectLst/>
                          <a:latin typeface="微软雅黑" panose="020B0503020204020204" pitchFamily="34" charset="-122"/>
                          <a:ea typeface="微软雅黑" panose="020B0503020204020204" pitchFamily="34" charset="-122"/>
                        </a:rPr>
                        <a:t>、点</a:t>
                      </a:r>
                      <a:r>
                        <a:rPr lang="en-US" sz="1200" kern="100" dirty="0">
                          <a:solidFill>
                            <a:srgbClr val="383838"/>
                          </a:solidFill>
                          <a:effectLst/>
                          <a:latin typeface="微软雅黑" panose="020B0503020204020204" pitchFamily="34" charset="-122"/>
                          <a:ea typeface="微软雅黑" panose="020B0503020204020204" pitchFamily="34" charset="-122"/>
                        </a:rPr>
                        <a:t>u</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453969">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外侧缝曲线</a:t>
                      </a:r>
                      <a:r>
                        <a:rPr lang="en-US" sz="1200" kern="100" dirty="0" err="1">
                          <a:solidFill>
                            <a:srgbClr val="383838"/>
                          </a:solidFill>
                          <a:effectLst/>
                          <a:latin typeface="微软雅黑" panose="020B0503020204020204" pitchFamily="34" charset="-122"/>
                          <a:ea typeface="微软雅黑" panose="020B0503020204020204" pitchFamily="34" charset="-122"/>
                        </a:rPr>
                        <a:t>jfvuq</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点</a:t>
                      </a:r>
                      <a:r>
                        <a:rPr lang="en-US" sz="1200" kern="100" dirty="0">
                          <a:solidFill>
                            <a:srgbClr val="383838"/>
                          </a:solidFill>
                          <a:effectLst/>
                          <a:latin typeface="微软雅黑" panose="020B0503020204020204" pitchFamily="34" charset="-122"/>
                          <a:ea typeface="微软雅黑" panose="020B0503020204020204" pitchFamily="34" charset="-122"/>
                        </a:rPr>
                        <a:t>c</a:t>
                      </a:r>
                      <a:r>
                        <a:rPr lang="zh-CN" sz="1200" kern="100" dirty="0">
                          <a:solidFill>
                            <a:srgbClr val="383838"/>
                          </a:solidFill>
                          <a:effectLst/>
                          <a:latin typeface="微软雅黑" panose="020B0503020204020204" pitchFamily="34" charset="-122"/>
                          <a:ea typeface="微软雅黑" panose="020B0503020204020204" pitchFamily="34" charset="-122"/>
                        </a:rPr>
                        <a:t>向侧缝线平移</a:t>
                      </a:r>
                      <a:r>
                        <a:rPr lang="en-US" sz="1200" kern="100" dirty="0">
                          <a:solidFill>
                            <a:srgbClr val="383838"/>
                          </a:solidFill>
                          <a:effectLst/>
                          <a:latin typeface="微软雅黑" panose="020B0503020204020204" pitchFamily="34" charset="-122"/>
                          <a:ea typeface="微软雅黑" panose="020B0503020204020204" pitchFamily="34" charset="-122"/>
                        </a:rPr>
                        <a:t>0.5cm</a:t>
                      </a:r>
                      <a:r>
                        <a:rPr lang="zh-CN" sz="1200" kern="100" dirty="0">
                          <a:solidFill>
                            <a:srgbClr val="383838"/>
                          </a:solidFill>
                          <a:effectLst/>
                          <a:latin typeface="微软雅黑" panose="020B0503020204020204" pitchFamily="34" charset="-122"/>
                          <a:ea typeface="微软雅黑" panose="020B0503020204020204" pitchFamily="34" charset="-122"/>
                        </a:rPr>
                        <a:t>得到点</a:t>
                      </a:r>
                      <a:r>
                        <a:rPr lang="en-US" sz="1200" kern="100" dirty="0">
                          <a:solidFill>
                            <a:srgbClr val="383838"/>
                          </a:solidFill>
                          <a:effectLst/>
                          <a:latin typeface="微软雅黑" panose="020B0503020204020204" pitchFamily="34" charset="-122"/>
                          <a:ea typeface="微软雅黑" panose="020B0503020204020204" pitchFamily="34" charset="-122"/>
                        </a:rPr>
                        <a:t>v</a:t>
                      </a:r>
                      <a:r>
                        <a:rPr lang="zh-CN" sz="1200" kern="100" dirty="0">
                          <a:solidFill>
                            <a:srgbClr val="383838"/>
                          </a:solidFill>
                          <a:effectLst/>
                          <a:latin typeface="微软雅黑" panose="020B0503020204020204" pitchFamily="34" charset="-122"/>
                          <a:ea typeface="微软雅黑" panose="020B0503020204020204" pitchFamily="34" charset="-122"/>
                        </a:rPr>
                        <a:t>，将</a:t>
                      </a:r>
                      <a:r>
                        <a:rPr lang="en-US" sz="1200" kern="100" dirty="0" err="1">
                          <a:solidFill>
                            <a:srgbClr val="383838"/>
                          </a:solidFill>
                          <a:effectLst/>
                          <a:latin typeface="微软雅黑" panose="020B0503020204020204" pitchFamily="34" charset="-122"/>
                          <a:ea typeface="微软雅黑" panose="020B0503020204020204" pitchFamily="34" charset="-122"/>
                        </a:rPr>
                        <a:t>jfvu</a:t>
                      </a:r>
                      <a:r>
                        <a:rPr lang="zh-CN" sz="1200" kern="100" dirty="0">
                          <a:solidFill>
                            <a:srgbClr val="383838"/>
                          </a:solidFill>
                          <a:effectLst/>
                          <a:latin typeface="微软雅黑" panose="020B0503020204020204" pitchFamily="34" charset="-122"/>
                          <a:ea typeface="微软雅黑" panose="020B0503020204020204" pitchFamily="34" charset="-122"/>
                        </a:rPr>
                        <a:t>连成圆顺曲线，并使得曲线</a:t>
                      </a:r>
                      <a:r>
                        <a:rPr lang="en-US" sz="1200" kern="100" dirty="0" err="1">
                          <a:solidFill>
                            <a:srgbClr val="383838"/>
                          </a:solidFill>
                          <a:effectLst/>
                          <a:latin typeface="微软雅黑" panose="020B0503020204020204" pitchFamily="34" charset="-122"/>
                          <a:ea typeface="微软雅黑" panose="020B0503020204020204" pitchFamily="34" charset="-122"/>
                        </a:rPr>
                        <a:t>jfvu</a:t>
                      </a:r>
                      <a:r>
                        <a:rPr lang="zh-CN" sz="1200" kern="100" dirty="0">
                          <a:solidFill>
                            <a:srgbClr val="383838"/>
                          </a:solidFill>
                          <a:effectLst/>
                          <a:latin typeface="微软雅黑" panose="020B0503020204020204" pitchFamily="34" charset="-122"/>
                          <a:ea typeface="微软雅黑" panose="020B0503020204020204" pitchFamily="34" charset="-122"/>
                        </a:rPr>
                        <a:t>与线段</a:t>
                      </a:r>
                      <a:r>
                        <a:rPr lang="en-US" sz="1200" kern="100" dirty="0" err="1">
                          <a:solidFill>
                            <a:srgbClr val="383838"/>
                          </a:solidFill>
                          <a:effectLst/>
                          <a:latin typeface="微软雅黑" panose="020B0503020204020204" pitchFamily="34" charset="-122"/>
                          <a:ea typeface="微软雅黑" panose="020B0503020204020204" pitchFamily="34" charset="-122"/>
                        </a:rPr>
                        <a:t>uq</a:t>
                      </a:r>
                      <a:r>
                        <a:rPr lang="zh-CN" sz="1200" kern="100" dirty="0">
                          <a:solidFill>
                            <a:srgbClr val="383838"/>
                          </a:solidFill>
                          <a:effectLst/>
                          <a:latin typeface="微软雅黑" panose="020B0503020204020204" pitchFamily="34" charset="-122"/>
                          <a:ea typeface="微软雅黑" panose="020B0503020204020204" pitchFamily="34" charset="-122"/>
                        </a:rPr>
                        <a:t>圆顺</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352644">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内侧缝曲线</a:t>
                      </a:r>
                      <a:r>
                        <a:rPr lang="en-US" sz="1200" kern="100" dirty="0" err="1">
                          <a:solidFill>
                            <a:srgbClr val="383838"/>
                          </a:solidFill>
                          <a:effectLst/>
                          <a:latin typeface="微软雅黑" panose="020B0503020204020204" pitchFamily="34" charset="-122"/>
                          <a:ea typeface="微软雅黑" panose="020B0503020204020204" pitchFamily="34" charset="-122"/>
                        </a:rPr>
                        <a:t>gtp</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直线连接</a:t>
                      </a:r>
                      <a:r>
                        <a:rPr lang="en-US" sz="1200" kern="100" dirty="0" err="1">
                          <a:solidFill>
                            <a:srgbClr val="383838"/>
                          </a:solidFill>
                          <a:effectLst/>
                          <a:latin typeface="微软雅黑" panose="020B0503020204020204" pitchFamily="34" charset="-122"/>
                          <a:ea typeface="微软雅黑" panose="020B0503020204020204" pitchFamily="34" charset="-122"/>
                        </a:rPr>
                        <a:t>tp</a:t>
                      </a:r>
                      <a:r>
                        <a:rPr lang="zh-CN" sz="1200" kern="100" dirty="0">
                          <a:solidFill>
                            <a:srgbClr val="383838"/>
                          </a:solidFill>
                          <a:effectLst/>
                          <a:latin typeface="微软雅黑" panose="020B0503020204020204" pitchFamily="34" charset="-122"/>
                          <a:ea typeface="微软雅黑" panose="020B0503020204020204" pitchFamily="34" charset="-122"/>
                        </a:rPr>
                        <a:t>，曲线连接</a:t>
                      </a:r>
                      <a:r>
                        <a:rPr lang="en-US" sz="1200" kern="100" dirty="0" err="1">
                          <a:solidFill>
                            <a:srgbClr val="383838"/>
                          </a:solidFill>
                          <a:effectLst/>
                          <a:latin typeface="微软雅黑" panose="020B0503020204020204" pitchFamily="34" charset="-122"/>
                          <a:ea typeface="微软雅黑" panose="020B0503020204020204" pitchFamily="34" charset="-122"/>
                        </a:rPr>
                        <a:t>gt</a:t>
                      </a:r>
                      <a:r>
                        <a:rPr lang="zh-CN" sz="1200" kern="100" dirty="0">
                          <a:solidFill>
                            <a:srgbClr val="383838"/>
                          </a:solidFill>
                          <a:effectLst/>
                          <a:latin typeface="微软雅黑" panose="020B0503020204020204" pitchFamily="34" charset="-122"/>
                          <a:ea typeface="微软雅黑" panose="020B0503020204020204" pitchFamily="34" charset="-122"/>
                        </a:rPr>
                        <a:t>使得曲线</a:t>
                      </a:r>
                      <a:r>
                        <a:rPr lang="en-US" sz="1200" kern="100" dirty="0" err="1">
                          <a:solidFill>
                            <a:srgbClr val="383838"/>
                          </a:solidFill>
                          <a:effectLst/>
                          <a:latin typeface="微软雅黑" panose="020B0503020204020204" pitchFamily="34" charset="-122"/>
                          <a:ea typeface="微软雅黑" panose="020B0503020204020204" pitchFamily="34" charset="-122"/>
                        </a:rPr>
                        <a:t>gt</a:t>
                      </a:r>
                      <a:r>
                        <a:rPr lang="zh-CN" sz="1200" kern="100" dirty="0">
                          <a:solidFill>
                            <a:srgbClr val="383838"/>
                          </a:solidFill>
                          <a:effectLst/>
                          <a:latin typeface="微软雅黑" panose="020B0503020204020204" pitchFamily="34" charset="-122"/>
                          <a:ea typeface="微软雅黑" panose="020B0503020204020204" pitchFamily="34" charset="-122"/>
                        </a:rPr>
                        <a:t>与直线</a:t>
                      </a:r>
                      <a:r>
                        <a:rPr lang="en-US" sz="1200" kern="100" dirty="0" err="1">
                          <a:solidFill>
                            <a:srgbClr val="383838"/>
                          </a:solidFill>
                          <a:effectLst/>
                          <a:latin typeface="微软雅黑" panose="020B0503020204020204" pitchFamily="34" charset="-122"/>
                          <a:ea typeface="微软雅黑" panose="020B0503020204020204" pitchFamily="34" charset="-122"/>
                        </a:rPr>
                        <a:t>tp</a:t>
                      </a:r>
                      <a:r>
                        <a:rPr lang="zh-CN" sz="1200" kern="100" dirty="0">
                          <a:solidFill>
                            <a:srgbClr val="383838"/>
                          </a:solidFill>
                          <a:effectLst/>
                          <a:latin typeface="微软雅黑" panose="020B0503020204020204" pitchFamily="34" charset="-122"/>
                          <a:ea typeface="微软雅黑" panose="020B0503020204020204" pitchFamily="34" charset="-122"/>
                        </a:rPr>
                        <a:t>圆顺</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352644">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腰省中心线</a:t>
                      </a:r>
                      <a:r>
                        <a:rPr lang="en-US" sz="1200" kern="100" dirty="0" err="1">
                          <a:solidFill>
                            <a:srgbClr val="383838"/>
                          </a:solidFill>
                          <a:effectLst/>
                          <a:latin typeface="微软雅黑" panose="020B0503020204020204" pitchFamily="34" charset="-122"/>
                          <a:ea typeface="微软雅黑" panose="020B0503020204020204" pitchFamily="34" charset="-122"/>
                        </a:rPr>
                        <a:t>wx</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线段</a:t>
                      </a:r>
                      <a:r>
                        <a:rPr lang="en-US" sz="1200" kern="100" dirty="0">
                          <a:solidFill>
                            <a:srgbClr val="383838"/>
                          </a:solidFill>
                          <a:effectLst/>
                          <a:latin typeface="微软雅黑" panose="020B0503020204020204" pitchFamily="34" charset="-122"/>
                          <a:ea typeface="微软雅黑" panose="020B0503020204020204" pitchFamily="34" charset="-122"/>
                        </a:rPr>
                        <a:t>nr</a:t>
                      </a:r>
                      <a:r>
                        <a:rPr lang="zh-CN" sz="1200" kern="100" dirty="0">
                          <a:solidFill>
                            <a:srgbClr val="383838"/>
                          </a:solidFill>
                          <a:effectLst/>
                          <a:latin typeface="微软雅黑" panose="020B0503020204020204" pitchFamily="34" charset="-122"/>
                          <a:ea typeface="微软雅黑" panose="020B0503020204020204" pitchFamily="34" charset="-122"/>
                        </a:rPr>
                        <a:t>中点下移</a:t>
                      </a:r>
                      <a:r>
                        <a:rPr lang="en-US" sz="1200" kern="100" dirty="0">
                          <a:solidFill>
                            <a:srgbClr val="383838"/>
                          </a:solidFill>
                          <a:effectLst/>
                          <a:latin typeface="微软雅黑" panose="020B0503020204020204" pitchFamily="34" charset="-122"/>
                          <a:ea typeface="微软雅黑" panose="020B0503020204020204" pitchFamily="34" charset="-122"/>
                        </a:rPr>
                        <a:t>3.2cm</a:t>
                      </a:r>
                      <a:r>
                        <a:rPr lang="zh-CN" sz="1200" kern="100" dirty="0">
                          <a:solidFill>
                            <a:srgbClr val="383838"/>
                          </a:solidFill>
                          <a:effectLst/>
                          <a:latin typeface="微软雅黑" panose="020B0503020204020204" pitchFamily="34" charset="-122"/>
                          <a:ea typeface="微软雅黑" panose="020B0503020204020204" pitchFamily="34" charset="-122"/>
                        </a:rPr>
                        <a:t>得到点</a:t>
                      </a:r>
                      <a:r>
                        <a:rPr lang="en-US" sz="1200" kern="100" dirty="0">
                          <a:solidFill>
                            <a:srgbClr val="383838"/>
                          </a:solidFill>
                          <a:effectLst/>
                          <a:latin typeface="微软雅黑" panose="020B0503020204020204" pitchFamily="34" charset="-122"/>
                          <a:ea typeface="微软雅黑" panose="020B0503020204020204" pitchFamily="34" charset="-122"/>
                        </a:rPr>
                        <a:t>w</a:t>
                      </a:r>
                      <a:r>
                        <a:rPr lang="zh-CN" sz="1200" kern="100" dirty="0">
                          <a:solidFill>
                            <a:srgbClr val="383838"/>
                          </a:solidFill>
                          <a:effectLst/>
                          <a:latin typeface="微软雅黑" panose="020B0503020204020204" pitchFamily="34" charset="-122"/>
                          <a:ea typeface="微软雅黑" panose="020B0503020204020204" pitchFamily="34" charset="-122"/>
                        </a:rPr>
                        <a:t>，过点</a:t>
                      </a:r>
                      <a:r>
                        <a:rPr lang="en-US" sz="1200" kern="100" dirty="0">
                          <a:solidFill>
                            <a:srgbClr val="383838"/>
                          </a:solidFill>
                          <a:effectLst/>
                          <a:latin typeface="微软雅黑" panose="020B0503020204020204" pitchFamily="34" charset="-122"/>
                          <a:ea typeface="微软雅黑" panose="020B0503020204020204" pitchFamily="34" charset="-122"/>
                        </a:rPr>
                        <a:t>w</a:t>
                      </a:r>
                      <a:r>
                        <a:rPr lang="zh-CN" sz="1200" kern="100" dirty="0">
                          <a:solidFill>
                            <a:srgbClr val="383838"/>
                          </a:solidFill>
                          <a:effectLst/>
                          <a:latin typeface="微软雅黑" panose="020B0503020204020204" pitchFamily="34" charset="-122"/>
                          <a:ea typeface="微软雅黑" panose="020B0503020204020204" pitchFamily="34" charset="-122"/>
                        </a:rPr>
                        <a:t>向腰线</a:t>
                      </a:r>
                      <a:r>
                        <a:rPr lang="en-US" sz="1200" kern="100" dirty="0" err="1">
                          <a:solidFill>
                            <a:srgbClr val="383838"/>
                          </a:solidFill>
                          <a:effectLst/>
                          <a:latin typeface="微软雅黑" panose="020B0503020204020204" pitchFamily="34" charset="-122"/>
                          <a:ea typeface="微软雅黑" panose="020B0503020204020204" pitchFamily="34" charset="-122"/>
                        </a:rPr>
                        <a:t>ij</a:t>
                      </a:r>
                      <a:r>
                        <a:rPr lang="zh-CN" sz="1200" kern="100" dirty="0">
                          <a:solidFill>
                            <a:srgbClr val="383838"/>
                          </a:solidFill>
                          <a:effectLst/>
                          <a:latin typeface="微软雅黑" panose="020B0503020204020204" pitchFamily="34" charset="-122"/>
                          <a:ea typeface="微软雅黑" panose="020B0503020204020204" pitchFamily="34" charset="-122"/>
                        </a:rPr>
                        <a:t>作垂线</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044230493"/>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reeform 5"/>
          <p:cNvSpPr/>
          <p:nvPr/>
        </p:nvSpPr>
        <p:spPr bwMode="auto">
          <a:xfrm>
            <a:off x="5198306" y="1773248"/>
            <a:ext cx="1819258" cy="16402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383838"/>
          </a:solidFill>
          <a:ln w="9525" cap="flat">
            <a:noFill/>
            <a:prstDash val="solid"/>
            <a:miter lim="800000"/>
          </a:ln>
        </p:spPr>
        <p:txBody>
          <a:bodyPr vert="horz" wrap="square" lIns="91416" tIns="45708" rIns="91416" bIns="45708" numCol="1" anchor="t" anchorCtr="0" compatLnSpc="1"/>
          <a:lstStyle/>
          <a:p>
            <a:endParaRPr lang="zh-CN" altLang="en-US" sz="1799"/>
          </a:p>
        </p:txBody>
      </p:sp>
      <p:grpSp>
        <p:nvGrpSpPr>
          <p:cNvPr id="2" name="组合 1"/>
          <p:cNvGrpSpPr/>
          <p:nvPr/>
        </p:nvGrpSpPr>
        <p:grpSpPr>
          <a:xfrm>
            <a:off x="785" y="2571973"/>
            <a:ext cx="12214302" cy="3952565"/>
            <a:chOff x="785" y="2571973"/>
            <a:chExt cx="12214302" cy="3952565"/>
          </a:xfrm>
          <a:solidFill>
            <a:srgbClr val="383838"/>
          </a:solidFill>
        </p:grpSpPr>
        <p:sp>
          <p:nvSpPr>
            <p:cNvPr id="55" name="矩形 5"/>
            <p:cNvSpPr/>
            <p:nvPr/>
          </p:nvSpPr>
          <p:spPr>
            <a:xfrm>
              <a:off x="785" y="2571973"/>
              <a:ext cx="12214302" cy="3952565"/>
            </a:xfrm>
            <a:custGeom>
              <a:avLst/>
              <a:gdLst/>
              <a:ahLst/>
              <a:cxnLst/>
              <a:rect l="l" t="t" r="r" b="b"/>
              <a:pathLst>
                <a:path w="9144000" h="2931790">
                  <a:moveTo>
                    <a:pt x="0" y="0"/>
                  </a:moveTo>
                  <a:lnTo>
                    <a:pt x="3824456" y="0"/>
                  </a:lnTo>
                  <a:cubicBezTo>
                    <a:pt x="3824456" y="26976"/>
                    <a:pt x="3831542" y="51749"/>
                    <a:pt x="3844079" y="73220"/>
                  </a:cubicBezTo>
                  <a:lnTo>
                    <a:pt x="4145508" y="600620"/>
                  </a:lnTo>
                  <a:cubicBezTo>
                    <a:pt x="4157500" y="622091"/>
                    <a:pt x="4175488" y="640258"/>
                    <a:pt x="4197836" y="653470"/>
                  </a:cubicBezTo>
                  <a:cubicBezTo>
                    <a:pt x="4220185" y="666683"/>
                    <a:pt x="4245258" y="672739"/>
                    <a:pt x="4269242" y="672739"/>
                  </a:cubicBezTo>
                  <a:lnTo>
                    <a:pt x="4869920" y="672739"/>
                  </a:lnTo>
                  <a:cubicBezTo>
                    <a:pt x="4895539" y="673289"/>
                    <a:pt x="4921158" y="667233"/>
                    <a:pt x="4944596" y="653470"/>
                  </a:cubicBezTo>
                  <a:cubicBezTo>
                    <a:pt x="4966945" y="640258"/>
                    <a:pt x="4984387" y="622091"/>
                    <a:pt x="4996924" y="601171"/>
                  </a:cubicBezTo>
                  <a:lnTo>
                    <a:pt x="5296718" y="75972"/>
                  </a:lnTo>
                  <a:cubicBezTo>
                    <a:pt x="5310345" y="53951"/>
                    <a:pt x="5317976" y="28077"/>
                    <a:pt x="5317976" y="0"/>
                  </a:cubicBezTo>
                  <a:lnTo>
                    <a:pt x="9144000" y="0"/>
                  </a:lnTo>
                  <a:lnTo>
                    <a:pt x="9144000" y="2931790"/>
                  </a:lnTo>
                  <a:lnTo>
                    <a:pt x="0" y="2931790"/>
                  </a:lnTo>
                  <a:close/>
                </a:path>
              </a:pathLst>
            </a:custGeom>
            <a:grpFill/>
            <a:ln>
              <a:noFill/>
            </a:ln>
            <a:effectLst>
              <a:outerShdw blurRad="1143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58" name="文本框 12"/>
            <p:cNvSpPr txBox="1"/>
            <p:nvPr/>
          </p:nvSpPr>
          <p:spPr>
            <a:xfrm>
              <a:off x="4909136" y="4132816"/>
              <a:ext cx="2396810" cy="830868"/>
            </a:xfrm>
            <a:prstGeom prst="rect">
              <a:avLst/>
            </a:prstGeom>
            <a:grpFill/>
          </p:spPr>
          <p:txBody>
            <a:bodyPr wrap="none" rtlCol="0">
              <a:spAutoFit/>
            </a:bodyPr>
            <a:lstStyle/>
            <a:p>
              <a:pPr algn="ctr"/>
              <a:r>
                <a:rPr lang="zh-CN" altLang="en-US" sz="4799" b="1" dirty="0" smtClean="0">
                  <a:solidFill>
                    <a:schemeClr val="bg1"/>
                  </a:solidFill>
                  <a:latin typeface="微软雅黑" panose="020B0503020204020204" pitchFamily="34" charset="-122"/>
                  <a:ea typeface="微软雅黑" panose="020B0503020204020204" pitchFamily="34" charset="-122"/>
                </a:rPr>
                <a:t>创 新 点</a:t>
              </a:r>
              <a:endParaRPr lang="zh-CN" altLang="zh-CN" sz="2799" kern="1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38" name="TextBox 37"/>
          <p:cNvSpPr txBox="1"/>
          <p:nvPr/>
        </p:nvSpPr>
        <p:spPr>
          <a:xfrm>
            <a:off x="15670570" y="8397151"/>
            <a:ext cx="876935" cy="369236"/>
          </a:xfrm>
          <a:prstGeom prst="rect">
            <a:avLst/>
          </a:prstGeom>
          <a:noFill/>
        </p:spPr>
        <p:txBody>
          <a:bodyPr wrap="none" rtlCol="0">
            <a:spAutoFit/>
          </a:bodyPr>
          <a:lstStyle/>
          <a:p>
            <a:r>
              <a:rPr lang="zh-CN" altLang="en-US" sz="1799" dirty="0"/>
              <a:t>延时符</a:t>
            </a:r>
          </a:p>
        </p:txBody>
      </p:sp>
      <p:sp>
        <p:nvSpPr>
          <p:cNvPr id="10" name="Freeform 9"/>
          <p:cNvSpPr>
            <a:spLocks noEditPoints="1"/>
          </p:cNvSpPr>
          <p:nvPr/>
        </p:nvSpPr>
        <p:spPr bwMode="auto">
          <a:xfrm rot="19469485">
            <a:off x="5664179" y="2120952"/>
            <a:ext cx="886726" cy="944860"/>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solidFill>
          <a:ln>
            <a:noFill/>
          </a:ln>
        </p:spPr>
        <p:txBody>
          <a:bodyPr vert="horz" wrap="square" lIns="91416" tIns="45708" rIns="91416" bIns="45708" numCol="1" anchor="t" anchorCtr="0" compatLnSpc="1"/>
          <a:lstStyle/>
          <a:p>
            <a:endParaRPr lang="zh-CN" altLang="en-US" sz="1799">
              <a:solidFill>
                <a:srgbClr val="34495E"/>
              </a:solidFill>
            </a:endParaRPr>
          </a:p>
        </p:txBody>
      </p:sp>
    </p:spTree>
    <p:extLst>
      <p:ext uri="{BB962C8B-B14F-4D97-AF65-F5344CB8AC3E}">
        <p14:creationId xmlns:p14="http://schemas.microsoft.com/office/powerpoint/2010/main" val="869803806"/>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答辩PPT图集"/>
          <p:cNvPicPr>
            <a:picLocks noChangeAspect="1"/>
          </p:cNvPicPr>
          <p:nvPr/>
        </p:nvPicPr>
        <p:blipFill>
          <a:blip r:embed="rId3"/>
          <a:stretch>
            <a:fillRect/>
          </a:stretch>
        </p:blipFill>
        <p:spPr>
          <a:xfrm>
            <a:off x="11137900" y="5930265"/>
            <a:ext cx="1054100" cy="927735"/>
          </a:xfrm>
          <a:prstGeom prst="rect">
            <a:avLst/>
          </a:prstGeom>
        </p:spPr>
      </p:pic>
      <p:pic>
        <p:nvPicPr>
          <p:cNvPr id="3" name="图片 2"/>
          <p:cNvPicPr/>
          <p:nvPr/>
        </p:nvPicPr>
        <p:blipFill>
          <a:blip r:embed="rId4">
            <a:extLst>
              <a:ext uri="{28A0092B-C50C-407E-A947-70E740481C1C}">
                <a14:useLocalDpi xmlns:a14="http://schemas.microsoft.com/office/drawing/2010/main" val="0"/>
              </a:ext>
            </a:extLst>
          </a:blip>
          <a:stretch>
            <a:fillRect/>
          </a:stretch>
        </p:blipFill>
        <p:spPr>
          <a:xfrm>
            <a:off x="351411" y="1403731"/>
            <a:ext cx="4201886" cy="4526534"/>
          </a:xfrm>
          <a:prstGeom prst="rect">
            <a:avLst/>
          </a:prstGeom>
        </p:spPr>
      </p:pic>
      <p:sp>
        <p:nvSpPr>
          <p:cNvPr id="4" name="圆角矩形 3"/>
          <p:cNvSpPr/>
          <p:nvPr/>
        </p:nvSpPr>
        <p:spPr>
          <a:xfrm>
            <a:off x="4181650" y="427590"/>
            <a:ext cx="4190998" cy="976141"/>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制板规则 </a:t>
            </a:r>
            <a:r>
              <a:rPr lang="en-US" altLang="zh-CN" sz="2800" dirty="0" smtClean="0">
                <a:latin typeface="微软雅黑" panose="020B0503020204020204" pitchFamily="34" charset="-122"/>
                <a:ea typeface="微软雅黑" panose="020B0503020204020204" pitchFamily="34" charset="-122"/>
              </a:rPr>
              <a:t>DSL</a:t>
            </a:r>
            <a:endParaRPr lang="zh-CN" altLang="en-US" sz="2800" dirty="0">
              <a:latin typeface="微软雅黑" panose="020B0503020204020204" pitchFamily="34" charset="-122"/>
              <a:ea typeface="微软雅黑" panose="020B0503020204020204" pitchFamily="34" charset="-122"/>
            </a:endParaRPr>
          </a:p>
        </p:txBody>
      </p:sp>
      <p:pic>
        <p:nvPicPr>
          <p:cNvPr id="8" name="图片 7"/>
          <p:cNvPicPr/>
          <p:nvPr/>
        </p:nvPicPr>
        <p:blipFill rotWithShape="1">
          <a:blip r:embed="rId5">
            <a:extLst>
              <a:ext uri="{BEBA8EAE-BF5A-486C-A8C5-ECC9F3942E4B}">
                <a14:imgProps xmlns:a14="http://schemas.microsoft.com/office/drawing/2010/main">
                  <a14:imgLayer r:embed="rId6">
                    <a14:imgEffect>
                      <a14:brightnessContrast contrast="20000"/>
                    </a14:imgEffect>
                  </a14:imgLayer>
                </a14:imgProps>
              </a:ext>
              <a:ext uri="{28A0092B-C50C-407E-A947-70E740481C1C}">
                <a14:useLocalDpi xmlns:a14="http://schemas.microsoft.com/office/drawing/2010/main" val="0"/>
              </a:ext>
            </a:extLst>
          </a:blip>
          <a:srcRect l="2566" t="7595" r="2501" b="3978"/>
          <a:stretch/>
        </p:blipFill>
        <p:spPr bwMode="auto">
          <a:xfrm>
            <a:off x="4553297" y="1723817"/>
            <a:ext cx="7638703" cy="420644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75124841"/>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答辩PPT图集"/>
          <p:cNvPicPr>
            <a:picLocks noChangeAspect="1"/>
          </p:cNvPicPr>
          <p:nvPr/>
        </p:nvPicPr>
        <p:blipFill>
          <a:blip r:embed="rId3"/>
          <a:stretch>
            <a:fillRect/>
          </a:stretch>
        </p:blipFill>
        <p:spPr>
          <a:xfrm>
            <a:off x="11137900" y="5930265"/>
            <a:ext cx="1054100" cy="927735"/>
          </a:xfrm>
          <a:prstGeom prst="rect">
            <a:avLst/>
          </a:prstGeom>
        </p:spPr>
      </p:pic>
      <p:sp>
        <p:nvSpPr>
          <p:cNvPr id="4" name="圆角矩形 3"/>
          <p:cNvSpPr/>
          <p:nvPr/>
        </p:nvSpPr>
        <p:spPr>
          <a:xfrm>
            <a:off x="4181650" y="427590"/>
            <a:ext cx="4190998" cy="976141"/>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制板规则 </a:t>
            </a:r>
            <a:r>
              <a:rPr lang="en-US" altLang="zh-CN" sz="2800" dirty="0" smtClean="0">
                <a:latin typeface="微软雅黑" panose="020B0503020204020204" pitchFamily="34" charset="-122"/>
                <a:ea typeface="微软雅黑" panose="020B0503020204020204" pitchFamily="34" charset="-122"/>
              </a:rPr>
              <a:t>DSL</a:t>
            </a:r>
            <a:endParaRPr lang="zh-CN" altLang="en-US" sz="2800" dirty="0">
              <a:latin typeface="微软雅黑" panose="020B0503020204020204" pitchFamily="34" charset="-122"/>
              <a:ea typeface="微软雅黑" panose="020B0503020204020204" pitchFamily="34" charset="-122"/>
            </a:endParaRPr>
          </a:p>
        </p:txBody>
      </p:sp>
      <p:pic>
        <p:nvPicPr>
          <p:cNvPr id="8" name="图片 7"/>
          <p:cNvPicPr/>
          <p:nvPr/>
        </p:nvPicPr>
        <p:blipFill rotWithShape="1">
          <a:blip r:embed="rId4">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rcRect l="2566" t="7595" r="2501" b="3978"/>
          <a:stretch/>
        </p:blipFill>
        <p:spPr bwMode="auto">
          <a:xfrm>
            <a:off x="4553297" y="1723817"/>
            <a:ext cx="7638703" cy="4206448"/>
          </a:xfrm>
          <a:prstGeom prst="rect">
            <a:avLst/>
          </a:prstGeom>
          <a:ln>
            <a:noFill/>
          </a:ln>
          <a:extLst>
            <a:ext uri="{53640926-AAD7-44D8-BBD7-CCE9431645EC}">
              <a14:shadowObscured xmlns:a14="http://schemas.microsoft.com/office/drawing/2010/main"/>
            </a:ext>
          </a:extLst>
        </p:spPr>
      </p:pic>
      <p:sp>
        <p:nvSpPr>
          <p:cNvPr id="7" name="矩形 6"/>
          <p:cNvSpPr/>
          <p:nvPr/>
        </p:nvSpPr>
        <p:spPr>
          <a:xfrm>
            <a:off x="462963" y="2198561"/>
            <a:ext cx="4090334" cy="2862322"/>
          </a:xfrm>
          <a:prstGeom prst="rect">
            <a:avLst/>
          </a:prstGeom>
        </p:spPr>
        <p:txBody>
          <a:bodyPr wrap="square">
            <a:spAutoFit/>
          </a:bodyPr>
          <a:lstStyle/>
          <a:p>
            <a:pPr algn="just">
              <a:lnSpc>
                <a:spcPct val="150000"/>
              </a:lnSpc>
            </a:pPr>
            <a:r>
              <a:rPr lang="zh-CN" altLang="en-US" sz="2400" dirty="0">
                <a:solidFill>
                  <a:srgbClr val="383838"/>
                </a:solidFill>
                <a:latin typeface="微软雅黑" panose="020B0503020204020204" pitchFamily="34" charset="-122"/>
                <a:ea typeface="微软雅黑" panose="020B0503020204020204" pitchFamily="34" charset="-122"/>
              </a:rPr>
              <a:t>规则 </a:t>
            </a:r>
            <a:r>
              <a:rPr lang="zh-CN" altLang="en-US" sz="2400" dirty="0">
                <a:solidFill>
                  <a:srgbClr val="383838"/>
                </a:solidFill>
                <a:latin typeface="仿宋" panose="02010609060101010101" pitchFamily="49" charset="-122"/>
                <a:ea typeface="仿宋" panose="02010609060101010101" pitchFamily="49" charset="-122"/>
              </a:rPr>
              <a:t>规则名和描述</a:t>
            </a:r>
          </a:p>
          <a:p>
            <a:pPr algn="just">
              <a:lnSpc>
                <a:spcPct val="150000"/>
              </a:lnSpc>
            </a:pPr>
            <a:r>
              <a:rPr lang="zh-CN" altLang="en-US" sz="2400" dirty="0">
                <a:solidFill>
                  <a:srgbClr val="383838"/>
                </a:solidFill>
                <a:latin typeface="微软雅黑" panose="020B0503020204020204" pitchFamily="34" charset="-122"/>
                <a:ea typeface="微软雅黑" panose="020B0503020204020204" pitchFamily="34" charset="-122"/>
              </a:rPr>
              <a:t>输入 </a:t>
            </a:r>
            <a:r>
              <a:rPr lang="zh-CN" altLang="en-US" sz="2400" dirty="0">
                <a:solidFill>
                  <a:srgbClr val="383838"/>
                </a:solidFill>
                <a:latin typeface="仿宋" panose="02010609060101010101" pitchFamily="49" charset="-122"/>
                <a:ea typeface="仿宋" panose="02010609060101010101" pitchFamily="49" charset="-122"/>
              </a:rPr>
              <a:t>实体类型 实体名</a:t>
            </a:r>
          </a:p>
          <a:p>
            <a:pPr algn="just">
              <a:lnSpc>
                <a:spcPct val="150000"/>
              </a:lnSpc>
            </a:pPr>
            <a:r>
              <a:rPr lang="zh-CN" altLang="en-US" sz="2400" dirty="0">
                <a:solidFill>
                  <a:srgbClr val="383838"/>
                </a:solidFill>
                <a:latin typeface="微软雅黑" panose="020B0503020204020204" pitchFamily="34" charset="-122"/>
                <a:ea typeface="微软雅黑" panose="020B0503020204020204" pitchFamily="34" charset="-122"/>
              </a:rPr>
              <a:t>输入 </a:t>
            </a:r>
            <a:r>
              <a:rPr lang="zh-CN" altLang="en-US" sz="2400" dirty="0">
                <a:solidFill>
                  <a:srgbClr val="383838"/>
                </a:solidFill>
                <a:latin typeface="仿宋" panose="02010609060101010101" pitchFamily="49" charset="-122"/>
                <a:ea typeface="仿宋" panose="02010609060101010101" pitchFamily="49" charset="-122"/>
              </a:rPr>
              <a:t>实体类型 实体名</a:t>
            </a:r>
          </a:p>
          <a:p>
            <a:pPr algn="just">
              <a:lnSpc>
                <a:spcPct val="150000"/>
              </a:lnSpc>
            </a:pPr>
            <a:r>
              <a:rPr lang="zh-CN" altLang="en-US" sz="2400" dirty="0">
                <a:solidFill>
                  <a:srgbClr val="383838"/>
                </a:solidFill>
                <a:latin typeface="仿宋" panose="02010609060101010101" pitchFamily="49" charset="-122"/>
                <a:ea typeface="仿宋" panose="02010609060101010101" pitchFamily="49" charset="-122"/>
              </a:rPr>
              <a:t>规则体</a:t>
            </a:r>
          </a:p>
          <a:p>
            <a:pPr algn="just">
              <a:lnSpc>
                <a:spcPct val="150000"/>
              </a:lnSpc>
            </a:pPr>
            <a:r>
              <a:rPr lang="zh-CN" altLang="en-US" sz="2400" dirty="0">
                <a:solidFill>
                  <a:srgbClr val="383838"/>
                </a:solidFill>
                <a:latin typeface="微软雅黑" panose="020B0503020204020204" pitchFamily="34" charset="-122"/>
                <a:ea typeface="微软雅黑" panose="020B0503020204020204" pitchFamily="34" charset="-122"/>
              </a:rPr>
              <a:t>输出 </a:t>
            </a:r>
            <a:r>
              <a:rPr lang="zh-CN" altLang="en-US" sz="2400" dirty="0">
                <a:solidFill>
                  <a:srgbClr val="383838"/>
                </a:solidFill>
                <a:latin typeface="仿宋" panose="02010609060101010101" pitchFamily="49" charset="-122"/>
                <a:ea typeface="仿宋" panose="02010609060101010101" pitchFamily="49" charset="-122"/>
              </a:rPr>
              <a:t>实体名</a:t>
            </a:r>
            <a:r>
              <a:rPr lang="zh-CN" altLang="en-US" sz="2400" dirty="0">
                <a:solidFill>
                  <a:srgbClr val="383838"/>
                </a:solidFill>
                <a:latin typeface="微软雅黑" panose="020B0503020204020204" pitchFamily="34" charset="-122"/>
                <a:ea typeface="微软雅黑" panose="020B0503020204020204" pitchFamily="34" charset="-122"/>
              </a:rPr>
              <a:t> </a:t>
            </a:r>
            <a:r>
              <a:rPr lang="en-US" altLang="zh-CN" sz="2400" dirty="0">
                <a:solidFill>
                  <a:srgbClr val="383838"/>
                </a:solidFill>
                <a:latin typeface="微软雅黑" panose="020B0503020204020204" pitchFamily="34" charset="-122"/>
                <a:ea typeface="微软雅黑" panose="020B0503020204020204" pitchFamily="34" charset="-122"/>
              </a:rPr>
              <a:t>&amp; </a:t>
            </a:r>
            <a:r>
              <a:rPr lang="zh-CN" altLang="en-US" sz="2400" dirty="0">
                <a:solidFill>
                  <a:srgbClr val="383838"/>
                </a:solidFill>
                <a:latin typeface="仿宋" panose="02010609060101010101" pitchFamily="49" charset="-122"/>
                <a:ea typeface="仿宋" panose="02010609060101010101" pitchFamily="49" charset="-122"/>
              </a:rPr>
              <a:t>实体名</a:t>
            </a:r>
            <a:r>
              <a:rPr lang="zh-CN" altLang="en-US" sz="2400" dirty="0">
                <a:solidFill>
                  <a:srgbClr val="383838"/>
                </a:solidFill>
                <a:latin typeface="微软雅黑" panose="020B0503020204020204" pitchFamily="34" charset="-122"/>
                <a:ea typeface="微软雅黑" panose="020B0503020204020204" pitchFamily="34" charset="-122"/>
              </a:rPr>
              <a:t> </a:t>
            </a:r>
            <a:r>
              <a:rPr lang="en-US" altLang="zh-CN" sz="2400" dirty="0">
                <a:solidFill>
                  <a:srgbClr val="383838"/>
                </a:solidFill>
                <a:latin typeface="微软雅黑" panose="020B0503020204020204" pitchFamily="34" charset="-122"/>
                <a:ea typeface="微软雅黑" panose="020B0503020204020204" pitchFamily="34" charset="-122"/>
              </a:rPr>
              <a:t>&amp; </a:t>
            </a:r>
            <a:r>
              <a:rPr lang="en-US" altLang="zh-CN" sz="2400" dirty="0">
                <a:solidFill>
                  <a:srgbClr val="383838"/>
                </a:solidFill>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63576120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答辩PPT图集"/>
          <p:cNvPicPr>
            <a:picLocks noChangeAspect="1"/>
          </p:cNvPicPr>
          <p:nvPr/>
        </p:nvPicPr>
        <p:blipFill>
          <a:blip r:embed="rId3"/>
          <a:stretch>
            <a:fillRect/>
          </a:stretch>
        </p:blipFill>
        <p:spPr>
          <a:xfrm>
            <a:off x="11137900" y="5930265"/>
            <a:ext cx="1054100" cy="927735"/>
          </a:xfrm>
          <a:prstGeom prst="rect">
            <a:avLst/>
          </a:prstGeom>
        </p:spPr>
      </p:pic>
      <p:sp>
        <p:nvSpPr>
          <p:cNvPr id="4" name="圆角矩形 3"/>
          <p:cNvSpPr/>
          <p:nvPr/>
        </p:nvSpPr>
        <p:spPr>
          <a:xfrm>
            <a:off x="4181650" y="427590"/>
            <a:ext cx="4190998" cy="976141"/>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制板规则 </a:t>
            </a:r>
            <a:r>
              <a:rPr lang="en-US" altLang="zh-CN" sz="2800" dirty="0" smtClean="0">
                <a:latin typeface="微软雅黑" panose="020B0503020204020204" pitchFamily="34" charset="-122"/>
                <a:ea typeface="微软雅黑" panose="020B0503020204020204" pitchFamily="34" charset="-122"/>
              </a:rPr>
              <a:t>DSL</a:t>
            </a:r>
            <a:endParaRPr lang="zh-CN" altLang="en-US" sz="2800" dirty="0">
              <a:latin typeface="微软雅黑" panose="020B0503020204020204" pitchFamily="34" charset="-122"/>
              <a:ea typeface="微软雅黑" panose="020B0503020204020204" pitchFamily="34" charset="-122"/>
            </a:endParaRPr>
          </a:p>
        </p:txBody>
      </p:sp>
      <p:sp>
        <p:nvSpPr>
          <p:cNvPr id="7" name="矩形 6"/>
          <p:cNvSpPr/>
          <p:nvPr/>
        </p:nvSpPr>
        <p:spPr>
          <a:xfrm>
            <a:off x="462963" y="2198561"/>
            <a:ext cx="4090334" cy="2862322"/>
          </a:xfrm>
          <a:prstGeom prst="rect">
            <a:avLst/>
          </a:prstGeom>
        </p:spPr>
        <p:txBody>
          <a:bodyPr wrap="square">
            <a:spAutoFit/>
          </a:bodyPr>
          <a:lstStyle/>
          <a:p>
            <a:pPr algn="just">
              <a:lnSpc>
                <a:spcPct val="150000"/>
              </a:lnSpc>
            </a:pPr>
            <a:r>
              <a:rPr lang="zh-CN" altLang="en-US" sz="2400" dirty="0">
                <a:solidFill>
                  <a:srgbClr val="383838"/>
                </a:solidFill>
                <a:latin typeface="微软雅黑" panose="020B0503020204020204" pitchFamily="34" charset="-122"/>
                <a:ea typeface="微软雅黑" panose="020B0503020204020204" pitchFamily="34" charset="-122"/>
              </a:rPr>
              <a:t>规则 </a:t>
            </a:r>
            <a:r>
              <a:rPr lang="zh-CN" altLang="en-US" sz="2400" dirty="0">
                <a:solidFill>
                  <a:srgbClr val="383838"/>
                </a:solidFill>
                <a:latin typeface="仿宋" panose="02010609060101010101" pitchFamily="49" charset="-122"/>
                <a:ea typeface="仿宋" panose="02010609060101010101" pitchFamily="49" charset="-122"/>
              </a:rPr>
              <a:t>规则名和描述</a:t>
            </a:r>
          </a:p>
          <a:p>
            <a:pPr algn="just">
              <a:lnSpc>
                <a:spcPct val="150000"/>
              </a:lnSpc>
            </a:pPr>
            <a:r>
              <a:rPr lang="zh-CN" altLang="en-US" sz="2400" dirty="0">
                <a:solidFill>
                  <a:srgbClr val="383838"/>
                </a:solidFill>
                <a:latin typeface="微软雅黑" panose="020B0503020204020204" pitchFamily="34" charset="-122"/>
                <a:ea typeface="微软雅黑" panose="020B0503020204020204" pitchFamily="34" charset="-122"/>
              </a:rPr>
              <a:t>输入 </a:t>
            </a:r>
            <a:r>
              <a:rPr lang="zh-CN" altLang="en-US" sz="2400" dirty="0">
                <a:solidFill>
                  <a:srgbClr val="383838"/>
                </a:solidFill>
                <a:latin typeface="仿宋" panose="02010609060101010101" pitchFamily="49" charset="-122"/>
                <a:ea typeface="仿宋" panose="02010609060101010101" pitchFamily="49" charset="-122"/>
              </a:rPr>
              <a:t>实体类型 实体名</a:t>
            </a:r>
          </a:p>
          <a:p>
            <a:pPr algn="just">
              <a:lnSpc>
                <a:spcPct val="150000"/>
              </a:lnSpc>
            </a:pPr>
            <a:r>
              <a:rPr lang="zh-CN" altLang="en-US" sz="2400" dirty="0">
                <a:solidFill>
                  <a:srgbClr val="383838"/>
                </a:solidFill>
                <a:latin typeface="微软雅黑" panose="020B0503020204020204" pitchFamily="34" charset="-122"/>
                <a:ea typeface="微软雅黑" panose="020B0503020204020204" pitchFamily="34" charset="-122"/>
              </a:rPr>
              <a:t>输入 </a:t>
            </a:r>
            <a:r>
              <a:rPr lang="zh-CN" altLang="en-US" sz="2400" dirty="0">
                <a:solidFill>
                  <a:srgbClr val="383838"/>
                </a:solidFill>
                <a:latin typeface="仿宋" panose="02010609060101010101" pitchFamily="49" charset="-122"/>
                <a:ea typeface="仿宋" panose="02010609060101010101" pitchFamily="49" charset="-122"/>
              </a:rPr>
              <a:t>实体类型 实体名</a:t>
            </a:r>
          </a:p>
          <a:p>
            <a:pPr algn="just">
              <a:lnSpc>
                <a:spcPct val="150000"/>
              </a:lnSpc>
            </a:pPr>
            <a:r>
              <a:rPr lang="zh-CN" altLang="en-US" sz="2400" dirty="0">
                <a:solidFill>
                  <a:srgbClr val="383838"/>
                </a:solidFill>
                <a:latin typeface="仿宋" panose="02010609060101010101" pitchFamily="49" charset="-122"/>
                <a:ea typeface="仿宋" panose="02010609060101010101" pitchFamily="49" charset="-122"/>
              </a:rPr>
              <a:t>规则体</a:t>
            </a:r>
          </a:p>
          <a:p>
            <a:pPr algn="just">
              <a:lnSpc>
                <a:spcPct val="150000"/>
              </a:lnSpc>
            </a:pPr>
            <a:r>
              <a:rPr lang="zh-CN" altLang="en-US" sz="2400" dirty="0">
                <a:solidFill>
                  <a:srgbClr val="383838"/>
                </a:solidFill>
                <a:latin typeface="微软雅黑" panose="020B0503020204020204" pitchFamily="34" charset="-122"/>
                <a:ea typeface="微软雅黑" panose="020B0503020204020204" pitchFamily="34" charset="-122"/>
              </a:rPr>
              <a:t>输出 </a:t>
            </a:r>
            <a:r>
              <a:rPr lang="zh-CN" altLang="en-US" sz="2400" dirty="0">
                <a:solidFill>
                  <a:srgbClr val="383838"/>
                </a:solidFill>
                <a:latin typeface="仿宋" panose="02010609060101010101" pitchFamily="49" charset="-122"/>
                <a:ea typeface="仿宋" panose="02010609060101010101" pitchFamily="49" charset="-122"/>
              </a:rPr>
              <a:t>实体名</a:t>
            </a:r>
            <a:r>
              <a:rPr lang="zh-CN" altLang="en-US" sz="2400" dirty="0">
                <a:solidFill>
                  <a:srgbClr val="383838"/>
                </a:solidFill>
                <a:latin typeface="微软雅黑" panose="020B0503020204020204" pitchFamily="34" charset="-122"/>
                <a:ea typeface="微软雅黑" panose="020B0503020204020204" pitchFamily="34" charset="-122"/>
              </a:rPr>
              <a:t> </a:t>
            </a:r>
            <a:r>
              <a:rPr lang="en-US" altLang="zh-CN" sz="2400" dirty="0">
                <a:solidFill>
                  <a:srgbClr val="383838"/>
                </a:solidFill>
                <a:latin typeface="微软雅黑" panose="020B0503020204020204" pitchFamily="34" charset="-122"/>
                <a:ea typeface="微软雅黑" panose="020B0503020204020204" pitchFamily="34" charset="-122"/>
              </a:rPr>
              <a:t>&amp; </a:t>
            </a:r>
            <a:r>
              <a:rPr lang="zh-CN" altLang="en-US" sz="2400" dirty="0">
                <a:solidFill>
                  <a:srgbClr val="383838"/>
                </a:solidFill>
                <a:latin typeface="仿宋" panose="02010609060101010101" pitchFamily="49" charset="-122"/>
                <a:ea typeface="仿宋" panose="02010609060101010101" pitchFamily="49" charset="-122"/>
              </a:rPr>
              <a:t>实体名</a:t>
            </a:r>
            <a:r>
              <a:rPr lang="zh-CN" altLang="en-US" sz="2400" dirty="0">
                <a:solidFill>
                  <a:srgbClr val="383838"/>
                </a:solidFill>
                <a:latin typeface="微软雅黑" panose="020B0503020204020204" pitchFamily="34" charset="-122"/>
                <a:ea typeface="微软雅黑" panose="020B0503020204020204" pitchFamily="34" charset="-122"/>
              </a:rPr>
              <a:t> </a:t>
            </a:r>
            <a:r>
              <a:rPr lang="en-US" altLang="zh-CN" sz="2400" dirty="0">
                <a:solidFill>
                  <a:srgbClr val="383838"/>
                </a:solidFill>
                <a:latin typeface="微软雅黑" panose="020B0503020204020204" pitchFamily="34" charset="-122"/>
                <a:ea typeface="微软雅黑" panose="020B0503020204020204" pitchFamily="34" charset="-122"/>
              </a:rPr>
              <a:t>&amp; </a:t>
            </a:r>
            <a:r>
              <a:rPr lang="en-US" altLang="zh-CN" sz="2400" dirty="0">
                <a:solidFill>
                  <a:srgbClr val="383838"/>
                </a:solidFill>
                <a:latin typeface="仿宋" panose="02010609060101010101" pitchFamily="49" charset="-122"/>
                <a:ea typeface="仿宋" panose="02010609060101010101" pitchFamily="49" charset="-122"/>
              </a:rPr>
              <a:t>...</a:t>
            </a:r>
          </a:p>
        </p:txBody>
      </p:sp>
      <p:sp>
        <p:nvSpPr>
          <p:cNvPr id="3" name="矩形 2"/>
          <p:cNvSpPr/>
          <p:nvPr/>
        </p:nvSpPr>
        <p:spPr>
          <a:xfrm>
            <a:off x="5041900" y="1556818"/>
            <a:ext cx="6096000" cy="5078313"/>
          </a:xfrm>
          <a:prstGeom prst="rect">
            <a:avLst/>
          </a:prstGeom>
        </p:spPr>
        <p:txBody>
          <a:bodyPr>
            <a:spAutoFit/>
          </a:bodyPr>
          <a:lstStyle/>
          <a:p>
            <a:r>
              <a:rPr lang="zh-CN" altLang="en-US" dirty="0"/>
              <a:t>规则 前片单省</a:t>
            </a:r>
          </a:p>
          <a:p>
            <a:endParaRPr lang="zh-CN" altLang="en-US" dirty="0"/>
          </a:p>
          <a:p>
            <a:r>
              <a:rPr lang="zh-CN" altLang="en-US" dirty="0"/>
              <a:t>输入 直线 ef</a:t>
            </a:r>
          </a:p>
          <a:p>
            <a:r>
              <a:rPr lang="zh-CN" altLang="en-US" dirty="0"/>
              <a:t>输入 直线 no</a:t>
            </a:r>
          </a:p>
          <a:p>
            <a:r>
              <a:rPr lang="zh-CN" altLang="en-US" dirty="0"/>
              <a:t>输入 直线 ij</a:t>
            </a:r>
          </a:p>
          <a:p>
            <a:r>
              <a:rPr lang="zh-CN" altLang="en-US" dirty="0"/>
              <a:t>输入 参数 w_s</a:t>
            </a:r>
          </a:p>
          <a:p>
            <a:endParaRPr lang="zh-CN" altLang="en-US" dirty="0"/>
          </a:p>
          <a:p>
            <a:r>
              <a:rPr lang="zh-CN" altLang="en-US" dirty="0"/>
              <a:t>点 r = 求交点(ef, no)</a:t>
            </a:r>
          </a:p>
          <a:p>
            <a:r>
              <a:rPr lang="zh-CN" altLang="en-US" dirty="0"/>
              <a:t>点 n = no.上端点</a:t>
            </a:r>
          </a:p>
          <a:p>
            <a:r>
              <a:rPr lang="zh-CN" altLang="en-US" dirty="0"/>
              <a:t>点 w = 过等分点向下偏移(r,n,0.5,3.2)</a:t>
            </a:r>
          </a:p>
          <a:p>
            <a:r>
              <a:rPr lang="zh-CN" altLang="en-US" dirty="0"/>
              <a:t>点 x = 求垂足(w,ij)</a:t>
            </a:r>
          </a:p>
          <a:p>
            <a:r>
              <a:rPr lang="zh-CN" altLang="en-US" dirty="0"/>
              <a:t>点 i = ij.左端点</a:t>
            </a:r>
          </a:p>
          <a:p>
            <a:r>
              <a:rPr lang="zh-CN" altLang="en-US" dirty="0"/>
              <a:t>点 j = ij.右端点</a:t>
            </a:r>
          </a:p>
          <a:p>
            <a:r>
              <a:rPr lang="zh-CN" altLang="en-US" dirty="0"/>
              <a:t>点 v_ij = 方向向量(j,i)</a:t>
            </a:r>
          </a:p>
          <a:p>
            <a:r>
              <a:rPr lang="zh-CN" altLang="en-US" dirty="0"/>
              <a:t>点 y = 求偏移(x,w_s,v_ij)</a:t>
            </a:r>
          </a:p>
          <a:p>
            <a:r>
              <a:rPr lang="zh-CN" altLang="en-US" dirty="0"/>
              <a:t>点 z = 求偏移(x,-w_s,v_ij)</a:t>
            </a:r>
          </a:p>
          <a:p>
            <a:endParaRPr lang="zh-CN" altLang="en-US" dirty="0"/>
          </a:p>
          <a:p>
            <a:r>
              <a:rPr lang="zh-CN" altLang="en-US" dirty="0"/>
              <a:t>输出 w &amp; x &amp; y &amp; z</a:t>
            </a:r>
          </a:p>
        </p:txBody>
      </p:sp>
      <p:sp>
        <p:nvSpPr>
          <p:cNvPr id="5" name="矩形 4"/>
          <p:cNvSpPr/>
          <p:nvPr/>
        </p:nvSpPr>
        <p:spPr>
          <a:xfrm>
            <a:off x="9144000" y="2198561"/>
            <a:ext cx="6096000" cy="3139321"/>
          </a:xfrm>
          <a:prstGeom prst="rect">
            <a:avLst/>
          </a:prstGeom>
        </p:spPr>
        <p:txBody>
          <a:bodyPr>
            <a:spAutoFit/>
          </a:bodyPr>
          <a:lstStyle/>
          <a:p>
            <a:r>
              <a:rPr lang="zh-CN" altLang="en-US" dirty="0"/>
              <a:t>规则 过等分点向下偏移</a:t>
            </a:r>
          </a:p>
          <a:p>
            <a:r>
              <a:rPr lang="zh-CN" altLang="en-US" dirty="0"/>
              <a:t>输入 点 x</a:t>
            </a:r>
          </a:p>
          <a:p>
            <a:r>
              <a:rPr lang="zh-CN" altLang="en-US" dirty="0"/>
              <a:t>输入 点 y</a:t>
            </a:r>
          </a:p>
          <a:p>
            <a:r>
              <a:rPr lang="zh-CN" altLang="en-US" dirty="0"/>
              <a:t>输入 参数 p</a:t>
            </a:r>
          </a:p>
          <a:p>
            <a:r>
              <a:rPr lang="zh-CN" altLang="en-US" dirty="0"/>
              <a:t>输入 参数 d</a:t>
            </a:r>
          </a:p>
          <a:p>
            <a:endParaRPr lang="zh-CN" altLang="en-US" dirty="0"/>
          </a:p>
          <a:p>
            <a:r>
              <a:rPr lang="zh-CN" altLang="en-US" dirty="0"/>
              <a:t>点 v = (0,1)</a:t>
            </a:r>
          </a:p>
          <a:p>
            <a:r>
              <a:rPr lang="zh-CN" altLang="en-US" dirty="0"/>
              <a:t>点 m = 等分点(x,y,p)</a:t>
            </a:r>
          </a:p>
          <a:p>
            <a:r>
              <a:rPr lang="zh-CN" altLang="en-US" dirty="0"/>
              <a:t>点 n = 求偏移(m,d,v)</a:t>
            </a:r>
          </a:p>
          <a:p>
            <a:endParaRPr lang="zh-CN" altLang="en-US" dirty="0"/>
          </a:p>
          <a:p>
            <a:r>
              <a:rPr lang="zh-CN" altLang="en-US" dirty="0"/>
              <a:t>输出 n</a:t>
            </a:r>
          </a:p>
        </p:txBody>
      </p:sp>
      <p:cxnSp>
        <p:nvCxnSpPr>
          <p:cNvPr id="9" name="直接箭头连接符 8"/>
          <p:cNvCxnSpPr/>
          <p:nvPr/>
        </p:nvCxnSpPr>
        <p:spPr>
          <a:xfrm flipV="1">
            <a:off x="7487322" y="2538806"/>
            <a:ext cx="1656678" cy="14522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a:off x="5819887" y="4335332"/>
            <a:ext cx="281850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874504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250"/>
                                        <p:tgtEl>
                                          <p:spTgt spid="9"/>
                                        </p:tgtEl>
                                      </p:cBhvr>
                                    </p:animEffect>
                                  </p:childTnLst>
                                </p:cTn>
                              </p:par>
                            </p:childTnLst>
                          </p:cTn>
                        </p:par>
                        <p:par>
                          <p:cTn id="8" fill="hold">
                            <p:stCondLst>
                              <p:cond delay="250"/>
                            </p:stCondLst>
                            <p:childTnLst>
                              <p:par>
                                <p:cTn id="9" presetID="1"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答辩PPT图集"/>
          <p:cNvPicPr>
            <a:picLocks noChangeAspect="1"/>
          </p:cNvPicPr>
          <p:nvPr/>
        </p:nvPicPr>
        <p:blipFill>
          <a:blip r:embed="rId3"/>
          <a:stretch>
            <a:fillRect/>
          </a:stretch>
        </p:blipFill>
        <p:spPr>
          <a:xfrm>
            <a:off x="11137900" y="5930265"/>
            <a:ext cx="1054100" cy="927735"/>
          </a:xfrm>
          <a:prstGeom prst="rect">
            <a:avLst/>
          </a:prstGeom>
        </p:spPr>
      </p:pic>
      <p:sp>
        <p:nvSpPr>
          <p:cNvPr id="3" name="矩形 2"/>
          <p:cNvSpPr/>
          <p:nvPr/>
        </p:nvSpPr>
        <p:spPr>
          <a:xfrm>
            <a:off x="12426289" y="2619374"/>
            <a:ext cx="3401542" cy="2677656"/>
          </a:xfrm>
          <a:prstGeom prst="rect">
            <a:avLst/>
          </a:prstGeom>
        </p:spPr>
        <p:txBody>
          <a:bodyPr wrap="square">
            <a:spAutoFit/>
          </a:bodyPr>
          <a:lstStyle/>
          <a:p>
            <a:pPr>
              <a:lnSpc>
                <a:spcPct val="150000"/>
              </a:lnSpc>
            </a:pPr>
            <a:r>
              <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rPr>
              <a:t>组件化的特点：</a:t>
            </a:r>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nSpc>
                <a:spcPct val="150000"/>
              </a:lnSpc>
              <a:buFont typeface="Arial" panose="020B0604020202020204" pitchFamily="34" charset="0"/>
              <a:buChar char="•"/>
            </a:pPr>
            <a:r>
              <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rPr>
              <a:t>低耦合</a:t>
            </a:r>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nSpc>
                <a:spcPct val="15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易扩</a:t>
            </a:r>
            <a:r>
              <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rPr>
              <a:t>展</a:t>
            </a:r>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nSpc>
                <a:spcPct val="15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数据驱动</a:t>
            </a:r>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圆角矩形 3"/>
          <p:cNvSpPr/>
          <p:nvPr/>
        </p:nvSpPr>
        <p:spPr>
          <a:xfrm>
            <a:off x="3516087" y="830888"/>
            <a:ext cx="5072742" cy="1240969"/>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组件化</a:t>
            </a:r>
            <a:r>
              <a:rPr lang="zh-CN" altLang="en-US" sz="2800" dirty="0" smtClean="0">
                <a:latin typeface="微软雅黑" panose="020B0503020204020204" pitchFamily="34" charset="-122"/>
                <a:ea typeface="微软雅黑" panose="020B0503020204020204" pitchFamily="34" charset="-122"/>
              </a:rPr>
              <a:t>化女</a:t>
            </a:r>
            <a:r>
              <a:rPr lang="zh-CN" altLang="en-US" sz="2800" dirty="0">
                <a:latin typeface="微软雅黑" panose="020B0503020204020204" pitchFamily="34" charset="-122"/>
                <a:ea typeface="微软雅黑" panose="020B0503020204020204" pitchFamily="34" charset="-122"/>
              </a:rPr>
              <a:t>裤款式设计</a:t>
            </a:r>
          </a:p>
        </p:txBody>
      </p:sp>
      <p:pic>
        <p:nvPicPr>
          <p:cNvPr id="6" name="图片 5"/>
          <p:cNvPicPr/>
          <p:nvPr/>
        </p:nvPicPr>
        <p:blipFill>
          <a:blip r:embed="rId4">
            <a:extLst>
              <a:ext uri="{28A0092B-C50C-407E-A947-70E740481C1C}">
                <a14:useLocalDpi xmlns:a14="http://schemas.microsoft.com/office/drawing/2010/main" val="0"/>
              </a:ext>
            </a:extLst>
          </a:blip>
          <a:stretch>
            <a:fillRect/>
          </a:stretch>
        </p:blipFill>
        <p:spPr>
          <a:xfrm>
            <a:off x="1796846" y="2741158"/>
            <a:ext cx="8489452" cy="3012649"/>
          </a:xfrm>
          <a:prstGeom prst="rect">
            <a:avLst/>
          </a:prstGeom>
        </p:spPr>
      </p:pic>
    </p:spTree>
    <p:extLst>
      <p:ext uri="{BB962C8B-B14F-4D97-AF65-F5344CB8AC3E}">
        <p14:creationId xmlns:p14="http://schemas.microsoft.com/office/powerpoint/2010/main" val="3259396006"/>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00287 0.01019 L -0.62031 -0.00416 " pathEditMode="relative" rAng="0" ptsTypes="AA">
                                      <p:cBhvr>
                                        <p:cTn id="6" dur="250" fill="hold"/>
                                        <p:tgtEl>
                                          <p:spTgt spid="3"/>
                                        </p:tgtEl>
                                        <p:attrNameLst>
                                          <p:attrName>ppt_x</p:attrName>
                                          <p:attrName>ppt_y</p:attrName>
                                        </p:attrNameLst>
                                      </p:cBhvr>
                                      <p:rCtr x="-31159" y="-718"/>
                                    </p:animMotion>
                                  </p:childTnLst>
                                </p:cTn>
                              </p:par>
                              <p:par>
                                <p:cTn id="7" presetID="35" presetClass="path" presetSubtype="0" accel="50000" decel="50000" fill="hold" nodeType="withEffect">
                                  <p:stCondLst>
                                    <p:cond delay="0"/>
                                  </p:stCondLst>
                                  <p:childTnLst>
                                    <p:animMotion origin="layout" path="M -2.91667E-6 -2.96296E-6 L -0.84362 -2.96296E-6 " pathEditMode="relative" rAng="0" ptsTypes="AA">
                                      <p:cBhvr>
                                        <p:cTn id="8" dur="250" fill="hold"/>
                                        <p:tgtEl>
                                          <p:spTgt spid="6"/>
                                        </p:tgtEl>
                                        <p:attrNameLst>
                                          <p:attrName>ppt_x</p:attrName>
                                          <p:attrName>ppt_y</p:attrName>
                                        </p:attrNameLst>
                                      </p:cBhvr>
                                      <p:rCtr x="-4218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reeform 5"/>
          <p:cNvSpPr/>
          <p:nvPr/>
        </p:nvSpPr>
        <p:spPr bwMode="auto">
          <a:xfrm>
            <a:off x="5198306" y="1773248"/>
            <a:ext cx="1819258" cy="16402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383838"/>
          </a:solidFill>
          <a:ln w="9525" cap="flat">
            <a:noFill/>
            <a:prstDash val="solid"/>
            <a:miter lim="800000"/>
          </a:ln>
        </p:spPr>
        <p:txBody>
          <a:bodyPr vert="horz" wrap="square" lIns="91416" tIns="45708" rIns="91416" bIns="45708" numCol="1" anchor="t" anchorCtr="0" compatLnSpc="1"/>
          <a:lstStyle/>
          <a:p>
            <a:endParaRPr lang="zh-CN" altLang="en-US" sz="1799"/>
          </a:p>
        </p:txBody>
      </p:sp>
      <p:grpSp>
        <p:nvGrpSpPr>
          <p:cNvPr id="2" name="组合 1"/>
          <p:cNvGrpSpPr/>
          <p:nvPr/>
        </p:nvGrpSpPr>
        <p:grpSpPr>
          <a:xfrm>
            <a:off x="785" y="2571973"/>
            <a:ext cx="12214302" cy="3952565"/>
            <a:chOff x="785" y="2571973"/>
            <a:chExt cx="12214302" cy="3952565"/>
          </a:xfrm>
          <a:solidFill>
            <a:srgbClr val="383838"/>
          </a:solidFill>
        </p:grpSpPr>
        <p:sp>
          <p:nvSpPr>
            <p:cNvPr id="55" name="矩形 5"/>
            <p:cNvSpPr/>
            <p:nvPr/>
          </p:nvSpPr>
          <p:spPr>
            <a:xfrm>
              <a:off x="785" y="2571973"/>
              <a:ext cx="12214302" cy="3952565"/>
            </a:xfrm>
            <a:custGeom>
              <a:avLst/>
              <a:gdLst/>
              <a:ahLst/>
              <a:cxnLst/>
              <a:rect l="l" t="t" r="r" b="b"/>
              <a:pathLst>
                <a:path w="9144000" h="2931790">
                  <a:moveTo>
                    <a:pt x="0" y="0"/>
                  </a:moveTo>
                  <a:lnTo>
                    <a:pt x="3824456" y="0"/>
                  </a:lnTo>
                  <a:cubicBezTo>
                    <a:pt x="3824456" y="26976"/>
                    <a:pt x="3831542" y="51749"/>
                    <a:pt x="3844079" y="73220"/>
                  </a:cubicBezTo>
                  <a:lnTo>
                    <a:pt x="4145508" y="600620"/>
                  </a:lnTo>
                  <a:cubicBezTo>
                    <a:pt x="4157500" y="622091"/>
                    <a:pt x="4175488" y="640258"/>
                    <a:pt x="4197836" y="653470"/>
                  </a:cubicBezTo>
                  <a:cubicBezTo>
                    <a:pt x="4220185" y="666683"/>
                    <a:pt x="4245258" y="672739"/>
                    <a:pt x="4269242" y="672739"/>
                  </a:cubicBezTo>
                  <a:lnTo>
                    <a:pt x="4869920" y="672739"/>
                  </a:lnTo>
                  <a:cubicBezTo>
                    <a:pt x="4895539" y="673289"/>
                    <a:pt x="4921158" y="667233"/>
                    <a:pt x="4944596" y="653470"/>
                  </a:cubicBezTo>
                  <a:cubicBezTo>
                    <a:pt x="4966945" y="640258"/>
                    <a:pt x="4984387" y="622091"/>
                    <a:pt x="4996924" y="601171"/>
                  </a:cubicBezTo>
                  <a:lnTo>
                    <a:pt x="5296718" y="75972"/>
                  </a:lnTo>
                  <a:cubicBezTo>
                    <a:pt x="5310345" y="53951"/>
                    <a:pt x="5317976" y="28077"/>
                    <a:pt x="5317976" y="0"/>
                  </a:cubicBezTo>
                  <a:lnTo>
                    <a:pt x="9144000" y="0"/>
                  </a:lnTo>
                  <a:lnTo>
                    <a:pt x="9144000" y="2931790"/>
                  </a:lnTo>
                  <a:lnTo>
                    <a:pt x="0" y="2931790"/>
                  </a:lnTo>
                  <a:close/>
                </a:path>
              </a:pathLst>
            </a:custGeom>
            <a:grpFill/>
            <a:ln>
              <a:noFill/>
            </a:ln>
            <a:effectLst>
              <a:outerShdw blurRad="1143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58" name="文本框 12"/>
            <p:cNvSpPr txBox="1"/>
            <p:nvPr/>
          </p:nvSpPr>
          <p:spPr>
            <a:xfrm>
              <a:off x="4784103" y="4132816"/>
              <a:ext cx="2646878" cy="830868"/>
            </a:xfrm>
            <a:prstGeom prst="rect">
              <a:avLst/>
            </a:prstGeom>
            <a:grpFill/>
          </p:spPr>
          <p:txBody>
            <a:bodyPr wrap="none" rtlCol="0">
              <a:spAutoFit/>
            </a:bodyPr>
            <a:lstStyle/>
            <a:p>
              <a:pPr algn="ctr"/>
              <a:r>
                <a:rPr lang="zh-CN" altLang="en-US" sz="4799" b="1" dirty="0" smtClean="0">
                  <a:solidFill>
                    <a:schemeClr val="bg1"/>
                  </a:solidFill>
                  <a:latin typeface="微软雅黑" panose="020B0503020204020204" pitchFamily="34" charset="-122"/>
                  <a:ea typeface="微软雅黑" panose="020B0503020204020204" pitchFamily="34" charset="-122"/>
                </a:rPr>
                <a:t>研</a:t>
              </a:r>
              <a:r>
                <a:rPr lang="zh-CN" altLang="en-US" sz="4799" b="1" dirty="0">
                  <a:solidFill>
                    <a:schemeClr val="bg1"/>
                  </a:solidFill>
                  <a:latin typeface="微软雅黑" panose="020B0503020204020204" pitchFamily="34" charset="-122"/>
                  <a:ea typeface="微软雅黑" panose="020B0503020204020204" pitchFamily="34" charset="-122"/>
                </a:rPr>
                <a:t>究成</a:t>
              </a:r>
              <a:r>
                <a:rPr lang="zh-CN" altLang="en-US" sz="4799" b="1" dirty="0" smtClean="0">
                  <a:solidFill>
                    <a:schemeClr val="bg1"/>
                  </a:solidFill>
                  <a:latin typeface="微软雅黑" panose="020B0503020204020204" pitchFamily="34" charset="-122"/>
                  <a:ea typeface="微软雅黑" panose="020B0503020204020204" pitchFamily="34" charset="-122"/>
                </a:rPr>
                <a:t>果</a:t>
              </a:r>
              <a:endParaRPr lang="zh-CN" altLang="zh-CN" sz="2799" kern="1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38" name="TextBox 37"/>
          <p:cNvSpPr txBox="1"/>
          <p:nvPr/>
        </p:nvSpPr>
        <p:spPr>
          <a:xfrm>
            <a:off x="15670570" y="8397151"/>
            <a:ext cx="876935" cy="369236"/>
          </a:xfrm>
          <a:prstGeom prst="rect">
            <a:avLst/>
          </a:prstGeom>
          <a:noFill/>
        </p:spPr>
        <p:txBody>
          <a:bodyPr wrap="none" rtlCol="0">
            <a:spAutoFit/>
          </a:bodyPr>
          <a:lstStyle/>
          <a:p>
            <a:r>
              <a:rPr lang="zh-CN" altLang="en-US" sz="1799" dirty="0"/>
              <a:t>延时符</a:t>
            </a:r>
          </a:p>
        </p:txBody>
      </p:sp>
      <p:sp>
        <p:nvSpPr>
          <p:cNvPr id="10" name="Freeform 126"/>
          <p:cNvSpPr>
            <a:spLocks noChangeAspect="1" noEditPoints="1"/>
          </p:cNvSpPr>
          <p:nvPr/>
        </p:nvSpPr>
        <p:spPr bwMode="auto">
          <a:xfrm>
            <a:off x="5778557" y="2181719"/>
            <a:ext cx="657972" cy="823325"/>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p:spPr>
        <p:txBody>
          <a:bodyPr vert="horz" wrap="square" lIns="91416" tIns="45708" rIns="91416" bIns="45708" numCol="1" anchor="t" anchorCtr="0" compatLnSpc="1"/>
          <a:lstStyle/>
          <a:p>
            <a:endParaRPr lang="zh-CN" altLang="en-US" sz="1799">
              <a:solidFill>
                <a:srgbClr val="34495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8765578"/>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a:off x="5346609" y="1222309"/>
            <a:ext cx="1476494" cy="369236"/>
          </a:xfrm>
          <a:prstGeom prst="rect">
            <a:avLst/>
          </a:prstGeom>
          <a:noFill/>
        </p:spPr>
        <p:txBody>
          <a:bodyPr wrap="none" rtlCol="0">
            <a:spAutoFit/>
          </a:bodyPr>
          <a:lstStyle/>
          <a:p>
            <a:r>
              <a:rPr lang="en-US" altLang="zh-CN" sz="1799" b="1" dirty="0">
                <a:solidFill>
                  <a:schemeClr val="bg1"/>
                </a:solidFill>
                <a:latin typeface="微软雅黑" panose="020B0503020204020204" pitchFamily="34" charset="-122"/>
                <a:ea typeface="微软雅黑" panose="020B0503020204020204" pitchFamily="34" charset="-122"/>
              </a:rPr>
              <a:t>CONTENTS</a:t>
            </a:r>
            <a:endParaRPr lang="zh-CN" altLang="en-US" sz="1799" b="1" dirty="0">
              <a:solidFill>
                <a:schemeClr val="bg1"/>
              </a:solidFill>
              <a:latin typeface="微软雅黑" panose="020B0503020204020204" pitchFamily="34" charset="-122"/>
              <a:ea typeface="微软雅黑" panose="020B0503020204020204" pitchFamily="34" charset="-122"/>
            </a:endParaRPr>
          </a:p>
        </p:txBody>
      </p:sp>
      <p:sp>
        <p:nvSpPr>
          <p:cNvPr id="60" name="Freeform 5"/>
          <p:cNvSpPr/>
          <p:nvPr/>
        </p:nvSpPr>
        <p:spPr bwMode="auto">
          <a:xfrm>
            <a:off x="4602585" y="892"/>
            <a:ext cx="2964542" cy="1221417"/>
          </a:xfrm>
          <a:custGeom>
            <a:avLst/>
            <a:gdLst/>
            <a:ahLst/>
            <a:cxnLst/>
            <a:rect l="l" t="t" r="r" b="b"/>
            <a:pathLst>
              <a:path w="1212931" h="513429">
                <a:moveTo>
                  <a:pt x="0" y="0"/>
                </a:moveTo>
                <a:lnTo>
                  <a:pt x="1212931" y="0"/>
                </a:lnTo>
                <a:cubicBezTo>
                  <a:pt x="1210875" y="8189"/>
                  <a:pt x="1207259" y="15721"/>
                  <a:pt x="1202896" y="22772"/>
                </a:cubicBezTo>
                <a:lnTo>
                  <a:pt x="956422" y="454561"/>
                </a:lnTo>
                <a:cubicBezTo>
                  <a:pt x="946115" y="471761"/>
                  <a:pt x="931774" y="486697"/>
                  <a:pt x="913401" y="497559"/>
                </a:cubicBezTo>
                <a:cubicBezTo>
                  <a:pt x="894131" y="508874"/>
                  <a:pt x="873069" y="513853"/>
                  <a:pt x="852006" y="513401"/>
                </a:cubicBezTo>
                <a:lnTo>
                  <a:pt x="358161" y="513401"/>
                </a:lnTo>
                <a:cubicBezTo>
                  <a:pt x="338443" y="513401"/>
                  <a:pt x="317829" y="508422"/>
                  <a:pt x="299456" y="497559"/>
                </a:cubicBezTo>
                <a:cubicBezTo>
                  <a:pt x="281082" y="486697"/>
                  <a:pt x="266294" y="471761"/>
                  <a:pt x="256435" y="454109"/>
                </a:cubicBezTo>
                <a:lnTo>
                  <a:pt x="8616" y="20509"/>
                </a:lnTo>
                <a:close/>
              </a:path>
            </a:pathLst>
          </a:custGeom>
          <a:solidFill>
            <a:srgbClr val="383838"/>
          </a:solidFill>
          <a:ln w="9525" cap="flat">
            <a:noFill/>
            <a:prstDash val="solid"/>
            <a:miter lim="800000"/>
          </a:ln>
        </p:spPr>
        <p:txBody>
          <a:bodyPr vert="horz" wrap="square" lIns="91416" tIns="45708" rIns="91416" bIns="45708" numCol="1" anchor="t" anchorCtr="0" compatLnSpc="1"/>
          <a:lstStyle/>
          <a:p>
            <a:endParaRPr lang="zh-CN" altLang="en-US" sz="1799">
              <a:solidFill>
                <a:srgbClr val="31859C"/>
              </a:solidFill>
            </a:endParaRPr>
          </a:p>
        </p:txBody>
      </p:sp>
      <p:sp>
        <p:nvSpPr>
          <p:cNvPr id="61" name="TextBox 60"/>
          <p:cNvSpPr txBox="1"/>
          <p:nvPr/>
        </p:nvSpPr>
        <p:spPr>
          <a:xfrm>
            <a:off x="5325314" y="355398"/>
            <a:ext cx="1481110" cy="769241"/>
          </a:xfrm>
          <a:prstGeom prst="rect">
            <a:avLst/>
          </a:prstGeom>
          <a:noFill/>
        </p:spPr>
        <p:txBody>
          <a:bodyPr wrap="none" rtlCol="0">
            <a:spAutoFit/>
          </a:bodyPr>
          <a:lstStyle/>
          <a:p>
            <a:pPr algn="ctr"/>
            <a:r>
              <a:rPr lang="zh-CN" altLang="en-US" sz="4399" b="1" dirty="0">
                <a:solidFill>
                  <a:schemeClr val="bg1"/>
                </a:solidFill>
                <a:latin typeface="微软雅黑" panose="020B0503020204020204" pitchFamily="34" charset="-122"/>
                <a:ea typeface="微软雅黑" panose="020B0503020204020204" pitchFamily="34" charset="-122"/>
              </a:rPr>
              <a:t>目 录</a:t>
            </a:r>
          </a:p>
        </p:txBody>
      </p:sp>
      <p:sp>
        <p:nvSpPr>
          <p:cNvPr id="62" name="Freeform 5"/>
          <p:cNvSpPr/>
          <p:nvPr/>
        </p:nvSpPr>
        <p:spPr bwMode="auto">
          <a:xfrm>
            <a:off x="2550522" y="2202281"/>
            <a:ext cx="1327660" cy="119703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383838"/>
          </a:solidFill>
          <a:ln w="9525" cap="flat">
            <a:noFill/>
            <a:prstDash val="solid"/>
            <a:miter lim="800000"/>
          </a:ln>
        </p:spPr>
        <p:txBody>
          <a:bodyPr vert="horz" wrap="square" lIns="91416" tIns="45708" rIns="91416" bIns="45708" numCol="1" anchor="t" anchorCtr="0" compatLnSpc="1"/>
          <a:lstStyle/>
          <a:p>
            <a:endParaRPr lang="zh-CN" altLang="en-US" sz="1799"/>
          </a:p>
        </p:txBody>
      </p:sp>
      <p:sp>
        <p:nvSpPr>
          <p:cNvPr id="63" name="Freeform 5"/>
          <p:cNvSpPr/>
          <p:nvPr/>
        </p:nvSpPr>
        <p:spPr bwMode="auto">
          <a:xfrm>
            <a:off x="8155884" y="2203830"/>
            <a:ext cx="1327660" cy="119703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383838"/>
          </a:solidFill>
          <a:ln w="9525" cap="flat">
            <a:noFill/>
            <a:prstDash val="solid"/>
            <a:miter lim="800000"/>
          </a:ln>
        </p:spPr>
        <p:txBody>
          <a:bodyPr vert="horz" wrap="square" lIns="91416" tIns="45708" rIns="91416" bIns="45708" numCol="1" anchor="t" anchorCtr="0" compatLnSpc="1"/>
          <a:lstStyle/>
          <a:p>
            <a:endParaRPr lang="zh-CN" altLang="en-US" sz="1799"/>
          </a:p>
        </p:txBody>
      </p:sp>
      <p:sp>
        <p:nvSpPr>
          <p:cNvPr id="64" name="Freeform 5"/>
          <p:cNvSpPr/>
          <p:nvPr/>
        </p:nvSpPr>
        <p:spPr bwMode="auto">
          <a:xfrm>
            <a:off x="4450078" y="2202281"/>
            <a:ext cx="1327660" cy="119703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383838"/>
          </a:solidFill>
          <a:ln w="9525" cap="flat">
            <a:noFill/>
            <a:prstDash val="solid"/>
            <a:miter lim="800000"/>
          </a:ln>
        </p:spPr>
        <p:txBody>
          <a:bodyPr vert="horz" wrap="square" lIns="91416" tIns="45708" rIns="91416" bIns="45708" numCol="1" anchor="t" anchorCtr="0" compatLnSpc="1"/>
          <a:lstStyle/>
          <a:p>
            <a:endParaRPr lang="zh-CN" altLang="en-US" sz="1799"/>
          </a:p>
        </p:txBody>
      </p:sp>
      <p:sp>
        <p:nvSpPr>
          <p:cNvPr id="65" name="Freeform 5"/>
          <p:cNvSpPr/>
          <p:nvPr/>
        </p:nvSpPr>
        <p:spPr bwMode="auto">
          <a:xfrm>
            <a:off x="6246997" y="2202281"/>
            <a:ext cx="1327660" cy="119703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383838"/>
          </a:solidFill>
          <a:ln w="9525" cap="flat">
            <a:noFill/>
            <a:prstDash val="solid"/>
            <a:miter lim="800000"/>
          </a:ln>
        </p:spPr>
        <p:txBody>
          <a:bodyPr vert="horz" wrap="square" lIns="91416" tIns="45708" rIns="91416" bIns="45708" numCol="1" anchor="t" anchorCtr="0" compatLnSpc="1"/>
          <a:lstStyle/>
          <a:p>
            <a:endParaRPr lang="zh-CN" altLang="en-US" sz="1799"/>
          </a:p>
        </p:txBody>
      </p:sp>
      <p:sp>
        <p:nvSpPr>
          <p:cNvPr id="67" name="Freeform 126"/>
          <p:cNvSpPr>
            <a:spLocks noChangeAspect="1" noEditPoints="1"/>
          </p:cNvSpPr>
          <p:nvPr/>
        </p:nvSpPr>
        <p:spPr bwMode="auto">
          <a:xfrm>
            <a:off x="8593840" y="2507958"/>
            <a:ext cx="452351" cy="56603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p:spPr>
        <p:txBody>
          <a:bodyPr vert="horz" wrap="square" lIns="91416" tIns="45708" rIns="91416" bIns="45708" numCol="1" anchor="t" anchorCtr="0" compatLnSpc="1"/>
          <a:lstStyle/>
          <a:p>
            <a:endParaRPr lang="zh-CN" altLang="en-US" sz="1799">
              <a:solidFill>
                <a:srgbClr val="34495E"/>
              </a:solidFill>
              <a:latin typeface="Arial" panose="020B0604020202020204" pitchFamily="34" charset="0"/>
              <a:cs typeface="Arial" panose="020B0604020202020204" pitchFamily="34" charset="0"/>
            </a:endParaRPr>
          </a:p>
        </p:txBody>
      </p:sp>
      <p:sp>
        <p:nvSpPr>
          <p:cNvPr id="68" name="Freeform 261"/>
          <p:cNvSpPr/>
          <p:nvPr/>
        </p:nvSpPr>
        <p:spPr bwMode="auto">
          <a:xfrm>
            <a:off x="2904504" y="2509490"/>
            <a:ext cx="619695" cy="619695"/>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solidFill>
          <a:ln>
            <a:noFill/>
          </a:ln>
        </p:spPr>
        <p:txBody>
          <a:bodyPr vert="horz" wrap="square" lIns="91416" tIns="45708" rIns="91416" bIns="45708" numCol="1" anchor="t" anchorCtr="0" compatLnSpc="1"/>
          <a:lstStyle/>
          <a:p>
            <a:endParaRPr lang="zh-CN" altLang="en-US" sz="1799">
              <a:solidFill>
                <a:srgbClr val="34495E"/>
              </a:solidFill>
            </a:endParaRPr>
          </a:p>
        </p:txBody>
      </p:sp>
      <p:grpSp>
        <p:nvGrpSpPr>
          <p:cNvPr id="69" name="组合 68"/>
          <p:cNvGrpSpPr>
            <a:grpSpLocks noChangeAspect="1"/>
          </p:cNvGrpSpPr>
          <p:nvPr/>
        </p:nvGrpSpPr>
        <p:grpSpPr>
          <a:xfrm>
            <a:off x="4797719" y="2529568"/>
            <a:ext cx="632378" cy="542462"/>
            <a:chOff x="5084763" y="971548"/>
            <a:chExt cx="323865" cy="277813"/>
          </a:xfrm>
          <a:solidFill>
            <a:schemeClr val="bg1"/>
          </a:solidFill>
        </p:grpSpPr>
        <p:sp>
          <p:nvSpPr>
            <p:cNvPr id="70"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solidFill>
                  <a:srgbClr val="34495E"/>
                </a:solidFill>
              </a:endParaRPr>
            </a:p>
          </p:txBody>
        </p:sp>
        <p:sp>
          <p:nvSpPr>
            <p:cNvPr id="71"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solidFill>
                  <a:srgbClr val="34495E"/>
                </a:solidFill>
              </a:endParaRPr>
            </a:p>
          </p:txBody>
        </p:sp>
        <p:sp>
          <p:nvSpPr>
            <p:cNvPr id="72"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solidFill>
                  <a:srgbClr val="34495E"/>
                </a:solidFill>
              </a:endParaRPr>
            </a:p>
          </p:txBody>
        </p:sp>
      </p:grpSp>
      <p:sp>
        <p:nvSpPr>
          <p:cNvPr id="73" name="Freeform 9"/>
          <p:cNvSpPr>
            <a:spLocks noEditPoints="1"/>
          </p:cNvSpPr>
          <p:nvPr/>
        </p:nvSpPr>
        <p:spPr bwMode="auto">
          <a:xfrm rot="19469485">
            <a:off x="6598339" y="2468705"/>
            <a:ext cx="626235" cy="667291"/>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solidFill>
          <a:ln>
            <a:noFill/>
          </a:ln>
        </p:spPr>
        <p:txBody>
          <a:bodyPr vert="horz" wrap="square" lIns="91416" tIns="45708" rIns="91416" bIns="45708" numCol="1" anchor="t" anchorCtr="0" compatLnSpc="1"/>
          <a:lstStyle/>
          <a:p>
            <a:endParaRPr lang="zh-CN" altLang="en-US" sz="1799">
              <a:solidFill>
                <a:srgbClr val="34495E"/>
              </a:solidFill>
            </a:endParaRPr>
          </a:p>
        </p:txBody>
      </p:sp>
      <p:sp>
        <p:nvSpPr>
          <p:cNvPr id="75" name="矩形 74"/>
          <p:cNvSpPr/>
          <p:nvPr/>
        </p:nvSpPr>
        <p:spPr>
          <a:xfrm>
            <a:off x="2623946" y="3693352"/>
            <a:ext cx="1210588" cy="1063753"/>
          </a:xfrm>
          <a:prstGeom prst="rect">
            <a:avLst/>
          </a:prstGeom>
        </p:spPr>
        <p:txBody>
          <a:bodyPr wrap="none">
            <a:spAutoFit/>
          </a:bodyPr>
          <a:lstStyle/>
          <a:p>
            <a:pPr algn="ctr">
              <a:lnSpc>
                <a:spcPct val="130000"/>
              </a:lnSpc>
              <a:defRPr/>
            </a:pPr>
            <a:r>
              <a:rPr lang="en-US" altLang="zh-CN" sz="1600" kern="100" dirty="0">
                <a:solidFill>
                  <a:srgbClr val="545454"/>
                </a:solidFill>
                <a:latin typeface="微软雅黑" panose="020B0503020204020204" pitchFamily="34" charset="-122"/>
                <a:ea typeface="微软雅黑" panose="020B0503020204020204" pitchFamily="34" charset="-122"/>
                <a:cs typeface="Times New Roman" panose="02020603050405020304" pitchFamily="18" charset="0"/>
              </a:rPr>
              <a:t>PART 01</a:t>
            </a:r>
          </a:p>
          <a:p>
            <a:pPr algn="ctr">
              <a:spcBef>
                <a:spcPts val="500"/>
              </a:spcBef>
              <a:defRPr/>
            </a:pPr>
            <a:r>
              <a:rPr lang="zh-CN" altLang="en-US" sz="1999" b="1" kern="100" dirty="0">
                <a:solidFill>
                  <a:srgbClr val="545454"/>
                </a:solidFill>
                <a:latin typeface="微软雅黑" panose="020B0503020204020204" pitchFamily="34" charset="-122"/>
                <a:ea typeface="微软雅黑" panose="020B0503020204020204" pitchFamily="34" charset="-122"/>
                <a:cs typeface="Times New Roman" panose="02020603050405020304" pitchFamily="18" charset="0"/>
              </a:rPr>
              <a:t>研究</a:t>
            </a:r>
            <a:r>
              <a:rPr lang="zh-CN" altLang="en-US" sz="1999" b="1" kern="100" dirty="0" smtClean="0">
                <a:solidFill>
                  <a:srgbClr val="545454"/>
                </a:solidFill>
                <a:latin typeface="微软雅黑" panose="020B0503020204020204" pitchFamily="34" charset="-122"/>
                <a:ea typeface="微软雅黑" panose="020B0503020204020204" pitchFamily="34" charset="-122"/>
                <a:cs typeface="Times New Roman" panose="02020603050405020304" pitchFamily="18" charset="0"/>
              </a:rPr>
              <a:t>背景</a:t>
            </a:r>
            <a:endParaRPr lang="en-US" altLang="zh-CN" sz="1999" b="1" kern="100" dirty="0" smtClean="0">
              <a:solidFill>
                <a:srgbClr val="545454"/>
              </a:solidFill>
              <a:latin typeface="微软雅黑" panose="020B0503020204020204" pitchFamily="34" charset="-122"/>
              <a:ea typeface="微软雅黑" panose="020B0503020204020204" pitchFamily="34" charset="-122"/>
              <a:cs typeface="Times New Roman" panose="02020603050405020304" pitchFamily="18" charset="0"/>
            </a:endParaRPr>
          </a:p>
          <a:p>
            <a:pPr algn="ctr">
              <a:spcBef>
                <a:spcPts val="500"/>
              </a:spcBef>
              <a:defRPr/>
            </a:pPr>
            <a:endParaRPr lang="zh-CN" altLang="zh-CN" sz="1400" kern="100" dirty="0">
              <a:solidFill>
                <a:srgbClr val="545454"/>
              </a:solidFill>
              <a:latin typeface="Arial" panose="020B0604020202020204" pitchFamily="34" charset="0"/>
              <a:ea typeface="微软雅黑" panose="020B0503020204020204" pitchFamily="34" charset="-122"/>
              <a:cs typeface="Arial" panose="020B0604020202020204" pitchFamily="34" charset="0"/>
            </a:endParaRPr>
          </a:p>
        </p:txBody>
      </p:sp>
      <p:sp>
        <p:nvSpPr>
          <p:cNvPr id="76" name="矩形 75"/>
          <p:cNvSpPr/>
          <p:nvPr/>
        </p:nvSpPr>
        <p:spPr>
          <a:xfrm>
            <a:off x="4537269" y="3698002"/>
            <a:ext cx="1210588" cy="999633"/>
          </a:xfrm>
          <a:prstGeom prst="rect">
            <a:avLst/>
          </a:prstGeom>
        </p:spPr>
        <p:txBody>
          <a:bodyPr wrap="none">
            <a:spAutoFit/>
          </a:bodyPr>
          <a:lstStyle/>
          <a:p>
            <a:pPr algn="ctr">
              <a:lnSpc>
                <a:spcPct val="130000"/>
              </a:lnSpc>
              <a:defRPr/>
            </a:pPr>
            <a:r>
              <a:rPr lang="en-US" altLang="zh-CN" sz="1600" kern="100" dirty="0">
                <a:solidFill>
                  <a:srgbClr val="545454"/>
                </a:solidFill>
                <a:latin typeface="微软雅黑" panose="020B0503020204020204" pitchFamily="34" charset="-122"/>
                <a:ea typeface="微软雅黑" panose="020B0503020204020204" pitchFamily="34" charset="-122"/>
                <a:cs typeface="Times New Roman" panose="02020603050405020304" pitchFamily="18" charset="0"/>
              </a:rPr>
              <a:t>PART 02</a:t>
            </a:r>
          </a:p>
          <a:p>
            <a:pPr algn="ctr">
              <a:spcBef>
                <a:spcPts val="500"/>
              </a:spcBef>
              <a:defRPr/>
            </a:pPr>
            <a:r>
              <a:rPr lang="zh-CN" altLang="en-US" sz="1999" b="1" kern="100" dirty="0">
                <a:solidFill>
                  <a:srgbClr val="545454"/>
                </a:solidFill>
                <a:latin typeface="微软雅黑" panose="020B0503020204020204" pitchFamily="34" charset="-122"/>
                <a:ea typeface="微软雅黑" panose="020B0503020204020204" pitchFamily="34" charset="-122"/>
                <a:cs typeface="Times New Roman" panose="02020603050405020304" pitchFamily="18" charset="0"/>
              </a:rPr>
              <a:t>研究内容</a:t>
            </a:r>
          </a:p>
          <a:p>
            <a:pPr algn="ctr">
              <a:defRPr/>
            </a:pPr>
            <a:endParaRPr lang="zh-CN" altLang="zh-CN" sz="1400" kern="100" dirty="0">
              <a:solidFill>
                <a:srgbClr val="545454"/>
              </a:solidFill>
              <a:latin typeface="Arial" panose="020B0604020202020204" pitchFamily="34" charset="0"/>
              <a:ea typeface="微软雅黑" panose="020B0503020204020204" pitchFamily="34" charset="-122"/>
              <a:cs typeface="Arial" panose="020B0604020202020204" pitchFamily="34" charset="0"/>
            </a:endParaRPr>
          </a:p>
        </p:txBody>
      </p:sp>
      <p:sp>
        <p:nvSpPr>
          <p:cNvPr id="77" name="矩形 76"/>
          <p:cNvSpPr/>
          <p:nvPr/>
        </p:nvSpPr>
        <p:spPr>
          <a:xfrm>
            <a:off x="6443033" y="3698002"/>
            <a:ext cx="975106" cy="997960"/>
          </a:xfrm>
          <a:prstGeom prst="rect">
            <a:avLst/>
          </a:prstGeom>
        </p:spPr>
        <p:txBody>
          <a:bodyPr wrap="none">
            <a:spAutoFit/>
          </a:bodyPr>
          <a:lstStyle/>
          <a:p>
            <a:pPr algn="ctr">
              <a:lnSpc>
                <a:spcPct val="130000"/>
              </a:lnSpc>
              <a:defRPr/>
            </a:pPr>
            <a:r>
              <a:rPr lang="en-US" altLang="zh-CN" sz="1600" kern="100" dirty="0">
                <a:solidFill>
                  <a:srgbClr val="545454"/>
                </a:solidFill>
                <a:latin typeface="微软雅黑" panose="020B0503020204020204" pitchFamily="34" charset="-122"/>
                <a:ea typeface="微软雅黑" panose="020B0503020204020204" pitchFamily="34" charset="-122"/>
                <a:cs typeface="Times New Roman" panose="02020603050405020304" pitchFamily="18" charset="0"/>
              </a:rPr>
              <a:t>PART 03</a:t>
            </a:r>
          </a:p>
          <a:p>
            <a:pPr algn="ctr">
              <a:spcBef>
                <a:spcPts val="500"/>
              </a:spcBef>
              <a:defRPr/>
            </a:pPr>
            <a:r>
              <a:rPr lang="zh-CN" altLang="en-US" sz="1999" b="1" kern="100" dirty="0">
                <a:solidFill>
                  <a:srgbClr val="545454"/>
                </a:solidFill>
                <a:latin typeface="微软雅黑" panose="020B0503020204020204" pitchFamily="34" charset="-122"/>
                <a:ea typeface="微软雅黑" panose="020B0503020204020204" pitchFamily="34" charset="-122"/>
                <a:cs typeface="Times New Roman" panose="02020603050405020304" pitchFamily="18" charset="0"/>
              </a:rPr>
              <a:t>创新点</a:t>
            </a:r>
          </a:p>
          <a:p>
            <a:pPr algn="ctr">
              <a:defRPr/>
            </a:pPr>
            <a:r>
              <a:rPr lang="en-US" altLang="zh-CN" sz="1400" kern="100" dirty="0">
                <a:solidFill>
                  <a:srgbClr val="545454"/>
                </a:solidFill>
                <a:latin typeface="Arial" panose="020B0604020202020204" pitchFamily="34" charset="0"/>
                <a:ea typeface="微软雅黑" panose="020B0503020204020204" pitchFamily="34" charset="-122"/>
                <a:cs typeface="Arial" panose="020B0604020202020204" pitchFamily="34" charset="0"/>
              </a:rPr>
              <a:t> </a:t>
            </a:r>
            <a:endParaRPr lang="zh-CN" altLang="zh-CN" sz="1400" kern="100" dirty="0">
              <a:solidFill>
                <a:srgbClr val="545454"/>
              </a:solidFill>
              <a:latin typeface="Arial" panose="020B0604020202020204" pitchFamily="34" charset="0"/>
              <a:ea typeface="微软雅黑" panose="020B0503020204020204" pitchFamily="34" charset="-122"/>
              <a:cs typeface="Arial" panose="020B0604020202020204" pitchFamily="34" charset="0"/>
            </a:endParaRPr>
          </a:p>
        </p:txBody>
      </p:sp>
      <p:sp>
        <p:nvSpPr>
          <p:cNvPr id="78" name="矩形 77"/>
          <p:cNvSpPr/>
          <p:nvPr/>
        </p:nvSpPr>
        <p:spPr>
          <a:xfrm>
            <a:off x="8231967" y="3696329"/>
            <a:ext cx="1210588" cy="999633"/>
          </a:xfrm>
          <a:prstGeom prst="rect">
            <a:avLst/>
          </a:prstGeom>
        </p:spPr>
        <p:txBody>
          <a:bodyPr wrap="none">
            <a:spAutoFit/>
          </a:bodyPr>
          <a:lstStyle/>
          <a:p>
            <a:pPr algn="ctr">
              <a:lnSpc>
                <a:spcPct val="130000"/>
              </a:lnSpc>
              <a:defRPr/>
            </a:pPr>
            <a:r>
              <a:rPr lang="en-US" altLang="zh-CN" sz="1600" kern="100" dirty="0">
                <a:solidFill>
                  <a:srgbClr val="545454"/>
                </a:solidFill>
                <a:latin typeface="微软雅黑" panose="020B0503020204020204" pitchFamily="34" charset="-122"/>
                <a:ea typeface="微软雅黑" panose="020B0503020204020204" pitchFamily="34" charset="-122"/>
                <a:cs typeface="Times New Roman" panose="02020603050405020304" pitchFamily="18" charset="0"/>
              </a:rPr>
              <a:t>PART </a:t>
            </a:r>
            <a:r>
              <a:rPr lang="en-US" altLang="zh-CN" sz="1600" kern="100" dirty="0" smtClean="0">
                <a:solidFill>
                  <a:srgbClr val="545454"/>
                </a:solidFill>
                <a:latin typeface="微软雅黑" panose="020B0503020204020204" pitchFamily="34" charset="-122"/>
                <a:ea typeface="微软雅黑" panose="020B0503020204020204" pitchFamily="34" charset="-122"/>
                <a:cs typeface="Times New Roman" panose="02020603050405020304" pitchFamily="18" charset="0"/>
              </a:rPr>
              <a:t>04</a:t>
            </a:r>
            <a:endParaRPr lang="en-US" altLang="zh-CN" sz="1600" kern="100" dirty="0">
              <a:solidFill>
                <a:srgbClr val="545454"/>
              </a:solidFill>
              <a:latin typeface="微软雅黑" panose="020B0503020204020204" pitchFamily="34" charset="-122"/>
              <a:ea typeface="微软雅黑" panose="020B0503020204020204" pitchFamily="34" charset="-122"/>
              <a:cs typeface="Times New Roman" panose="02020603050405020304" pitchFamily="18" charset="0"/>
            </a:endParaRPr>
          </a:p>
          <a:p>
            <a:pPr algn="ctr">
              <a:spcBef>
                <a:spcPts val="500"/>
              </a:spcBef>
              <a:defRPr/>
            </a:pPr>
            <a:r>
              <a:rPr lang="zh-CN" altLang="en-US" sz="1999" b="1" kern="100" dirty="0">
                <a:solidFill>
                  <a:srgbClr val="545454"/>
                </a:solidFill>
                <a:latin typeface="微软雅黑" panose="020B0503020204020204" pitchFamily="34" charset="-122"/>
                <a:ea typeface="微软雅黑" panose="020B0503020204020204" pitchFamily="34" charset="-122"/>
                <a:cs typeface="Times New Roman" panose="02020603050405020304" pitchFamily="18" charset="0"/>
              </a:rPr>
              <a:t>研究成果</a:t>
            </a:r>
            <a:endParaRPr lang="en-US" altLang="zh-CN" sz="1999" b="1" kern="100" dirty="0" smtClean="0">
              <a:solidFill>
                <a:srgbClr val="545454"/>
              </a:solidFill>
              <a:latin typeface="微软雅黑" panose="020B0503020204020204" pitchFamily="34" charset="-122"/>
              <a:ea typeface="微软雅黑" panose="020B0503020204020204" pitchFamily="34" charset="-122"/>
              <a:cs typeface="Times New Roman" panose="02020603050405020304" pitchFamily="18" charset="0"/>
            </a:endParaRPr>
          </a:p>
          <a:p>
            <a:pPr algn="ctr">
              <a:defRPr/>
            </a:pPr>
            <a:endParaRPr lang="zh-CN" altLang="zh-CN" sz="1400" kern="100" dirty="0">
              <a:solidFill>
                <a:srgbClr val="545454"/>
              </a:solidFill>
              <a:latin typeface="Arial" panose="020B0604020202020204" pitchFamily="34" charset="0"/>
              <a:ea typeface="微软雅黑" panose="020B0503020204020204" pitchFamily="34" charset="-122"/>
              <a:cs typeface="Arial" panose="020B0604020202020204" pitchFamily="34" charset="0"/>
            </a:endParaRPr>
          </a:p>
        </p:txBody>
      </p:sp>
      <p:sp>
        <p:nvSpPr>
          <p:cNvPr id="26" name="TextBox 25"/>
          <p:cNvSpPr txBox="1"/>
          <p:nvPr/>
        </p:nvSpPr>
        <p:spPr>
          <a:xfrm>
            <a:off x="15670570" y="8397151"/>
            <a:ext cx="876935" cy="369236"/>
          </a:xfrm>
          <a:prstGeom prst="rect">
            <a:avLst/>
          </a:prstGeom>
          <a:noFill/>
        </p:spPr>
        <p:txBody>
          <a:bodyPr wrap="none" rtlCol="0">
            <a:spAutoFit/>
          </a:bodyPr>
          <a:lstStyle/>
          <a:p>
            <a:r>
              <a:rPr lang="zh-CN" altLang="en-US" sz="1799" dirty="0"/>
              <a:t>延时符</a:t>
            </a:r>
          </a:p>
        </p:txBody>
      </p:sp>
      <p:pic>
        <p:nvPicPr>
          <p:cNvPr id="22" name="图片 21" descr="答辩PPT图集"/>
          <p:cNvPicPr>
            <a:picLocks noChangeAspect="1"/>
          </p:cNvPicPr>
          <p:nvPr/>
        </p:nvPicPr>
        <p:blipFill>
          <a:blip r:embed="rId3"/>
          <a:stretch>
            <a:fillRect/>
          </a:stretch>
        </p:blipFill>
        <p:spPr>
          <a:xfrm>
            <a:off x="5253125" y="5143939"/>
            <a:ext cx="1663462" cy="1464047"/>
          </a:xfrm>
          <a:prstGeom prst="rect">
            <a:avLst/>
          </a:prstGeom>
        </p:spPr>
      </p:pic>
    </p:spTree>
    <p:extLst>
      <p:ext uri="{BB962C8B-B14F-4D97-AF65-F5344CB8AC3E}">
        <p14:creationId xmlns:p14="http://schemas.microsoft.com/office/powerpoint/2010/main" val="2801757841"/>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250" fill="hold"/>
                                        <p:tgtEl>
                                          <p:spTgt spid="22"/>
                                        </p:tgtEl>
                                        <p:attrNameLst>
                                          <p:attrName>ppt_x</p:attrName>
                                        </p:attrNameLst>
                                      </p:cBhvr>
                                      <p:tavLst>
                                        <p:tav tm="0">
                                          <p:val>
                                            <p:strVal val="#ppt_x"/>
                                          </p:val>
                                        </p:tav>
                                        <p:tav tm="100000">
                                          <p:val>
                                            <p:strVal val="#ppt_x"/>
                                          </p:val>
                                        </p:tav>
                                      </p:tavLst>
                                    </p:anim>
                                    <p:anim calcmode="lin" valueType="num">
                                      <p:cBhvr additive="base">
                                        <p:cTn id="8" dur="25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答辩PPT图集"/>
          <p:cNvPicPr>
            <a:picLocks noChangeAspect="1"/>
          </p:cNvPicPr>
          <p:nvPr/>
        </p:nvPicPr>
        <p:blipFill>
          <a:blip r:embed="rId2"/>
          <a:stretch>
            <a:fillRect/>
          </a:stretch>
        </p:blipFill>
        <p:spPr>
          <a:xfrm>
            <a:off x="11137900" y="5930265"/>
            <a:ext cx="1054100" cy="927735"/>
          </a:xfrm>
          <a:prstGeom prst="rect">
            <a:avLst/>
          </a:prstGeom>
        </p:spPr>
      </p:pic>
      <p:sp>
        <p:nvSpPr>
          <p:cNvPr id="3" name="矩形 2"/>
          <p:cNvSpPr/>
          <p:nvPr/>
        </p:nvSpPr>
        <p:spPr>
          <a:xfrm>
            <a:off x="1682088" y="877084"/>
            <a:ext cx="1692484" cy="662554"/>
          </a:xfrm>
          <a:prstGeom prst="rect">
            <a:avLst/>
          </a:prstGeom>
        </p:spPr>
        <p:txBody>
          <a:bodyPr wrap="square">
            <a:spAutoFit/>
          </a:bodyPr>
          <a:lstStyle/>
          <a:p>
            <a:pPr>
              <a:lnSpc>
                <a:spcPct val="150000"/>
              </a:lnSpc>
            </a:pPr>
            <a:r>
              <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rPr>
              <a:t>系统演示：</a:t>
            </a:r>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074285454"/>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答辩PPT图集"/>
          <p:cNvPicPr>
            <a:picLocks noChangeAspect="1"/>
          </p:cNvPicPr>
          <p:nvPr/>
        </p:nvPicPr>
        <p:blipFill>
          <a:blip r:embed="rId2"/>
          <a:stretch>
            <a:fillRect/>
          </a:stretch>
        </p:blipFill>
        <p:spPr>
          <a:xfrm>
            <a:off x="11137900" y="5930265"/>
            <a:ext cx="1054100" cy="927735"/>
          </a:xfrm>
          <a:prstGeom prst="rect">
            <a:avLst/>
          </a:prstGeom>
        </p:spPr>
      </p:pic>
      <p:sp>
        <p:nvSpPr>
          <p:cNvPr id="3" name="矩形 2"/>
          <p:cNvSpPr/>
          <p:nvPr/>
        </p:nvSpPr>
        <p:spPr>
          <a:xfrm>
            <a:off x="1007172" y="811770"/>
            <a:ext cx="10248656" cy="4770537"/>
          </a:xfrm>
          <a:prstGeom prst="rect">
            <a:avLst/>
          </a:prstGeom>
        </p:spPr>
        <p:txBody>
          <a:bodyPr wrap="square">
            <a:spAutoFit/>
          </a:bodyPr>
          <a:lstStyle/>
          <a:p>
            <a:pPr>
              <a:lnSpc>
                <a:spcPct val="150000"/>
              </a:lnSpc>
              <a:spcAft>
                <a:spcPts val="600"/>
              </a:spcAft>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攻读硕士学位期间发表的学术论</a:t>
            </a:r>
            <a:r>
              <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rPr>
              <a:t>文：</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spcAft>
                <a:spcPts val="600"/>
              </a:spcAft>
            </a:pPr>
            <a:r>
              <a:rPr lang="en-US" altLang="zh-CN" sz="2800" dirty="0">
                <a:latin typeface="Times New Roman" panose="02020603050405020304" pitchFamily="18" charset="0"/>
                <a:cs typeface="Times New Roman" panose="02020603050405020304" pitchFamily="18" charset="0"/>
              </a:rPr>
              <a:t>[1] WANG H-A, JIANG Y, CHEN G. Design and Implementation of an Intelligent Garment Pattern CAD System [A]. Textile Bioengineering and Informatics Symposium Proceedings [C]. </a:t>
            </a:r>
            <a:r>
              <a:rPr lang="en-US" altLang="zh-CN" sz="2800" dirty="0" err="1">
                <a:latin typeface="Times New Roman" panose="02020603050405020304" pitchFamily="18" charset="0"/>
                <a:cs typeface="Times New Roman" panose="02020603050405020304" pitchFamily="18" charset="0"/>
              </a:rPr>
              <a:t>SuZhou</a:t>
            </a:r>
            <a:r>
              <a:rPr lang="en-US" altLang="zh-CN" sz="2800" dirty="0">
                <a:latin typeface="Times New Roman" panose="02020603050405020304" pitchFamily="18" charset="0"/>
                <a:cs typeface="Times New Roman" panose="02020603050405020304" pitchFamily="18" charset="0"/>
              </a:rPr>
              <a:t>: Textile Bioengineering and Informatics Society, 2019: 310-315.</a:t>
            </a:r>
            <a:endParaRPr lang="zh-CN" altLang="zh-CN" sz="2800" dirty="0">
              <a:latin typeface="Times New Roman" panose="02020603050405020304" pitchFamily="18" charset="0"/>
              <a:cs typeface="Times New Roman" panose="02020603050405020304" pitchFamily="18" charset="0"/>
            </a:endParaRPr>
          </a:p>
          <a:p>
            <a:pPr>
              <a:spcAft>
                <a:spcPts val="600"/>
              </a:spcAft>
            </a:pPr>
            <a:r>
              <a:rPr lang="en-US" altLang="zh-CN" sz="2800" dirty="0">
                <a:latin typeface="Times New Roman" panose="02020603050405020304" pitchFamily="18" charset="0"/>
                <a:cs typeface="Times New Roman" panose="02020603050405020304" pitchFamily="18" charset="0"/>
              </a:rPr>
              <a:t>[2] CHEN G, WANG H-A, JIANG Y. Development of an Intelligent System on Designing and Pattern-making for Women’s Trousers [A]. Textile Bioengineering and Informatics Symposium Proceedings [C]. Manchester, UK: Textile Bioengineering and Informatics Society, 2018: 792-798.</a:t>
            </a:r>
            <a:endParaRPr lang="en-US" altLang="zh-CN" sz="28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698103299"/>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21386" t="15842" r="21881" b="11918"/>
          <a:stretch/>
        </p:blipFill>
        <p:spPr>
          <a:xfrm>
            <a:off x="0" y="-1"/>
            <a:ext cx="7252113" cy="692590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2113" y="0"/>
            <a:ext cx="4939888" cy="6858000"/>
          </a:xfrm>
          <a:prstGeom prst="rect">
            <a:avLst/>
          </a:prstGeom>
        </p:spPr>
      </p:pic>
    </p:spTree>
    <p:extLst>
      <p:ext uri="{BB962C8B-B14F-4D97-AF65-F5344CB8AC3E}">
        <p14:creationId xmlns:p14="http://schemas.microsoft.com/office/powerpoint/2010/main" val="2654264795"/>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6311" y="1309400"/>
            <a:ext cx="12304622" cy="2923588"/>
          </a:xfrm>
          <a:prstGeom prst="rect">
            <a:avLst/>
          </a:prstGeom>
          <a:solidFill>
            <a:srgbClr val="5454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grpSp>
        <p:nvGrpSpPr>
          <p:cNvPr id="4" name="组合 3"/>
          <p:cNvGrpSpPr/>
          <p:nvPr/>
        </p:nvGrpSpPr>
        <p:grpSpPr>
          <a:xfrm>
            <a:off x="0" y="1556656"/>
            <a:ext cx="12192001" cy="4234543"/>
            <a:chOff x="0" y="2174033"/>
            <a:chExt cx="12192001" cy="2537926"/>
          </a:xfrm>
          <a:solidFill>
            <a:srgbClr val="383838"/>
          </a:solidFill>
        </p:grpSpPr>
        <p:sp>
          <p:nvSpPr>
            <p:cNvPr id="3" name="矩形 2"/>
            <p:cNvSpPr/>
            <p:nvPr/>
          </p:nvSpPr>
          <p:spPr>
            <a:xfrm>
              <a:off x="0" y="2174033"/>
              <a:ext cx="12192001" cy="2537926"/>
            </a:xfrm>
            <a:prstGeom prst="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12"/>
            <p:cNvSpPr txBox="1"/>
            <p:nvPr/>
          </p:nvSpPr>
          <p:spPr>
            <a:xfrm>
              <a:off x="3117834" y="3115977"/>
              <a:ext cx="6340197" cy="830868"/>
            </a:xfrm>
            <a:prstGeom prst="rect">
              <a:avLst/>
            </a:prstGeom>
            <a:grpFill/>
          </p:spPr>
          <p:txBody>
            <a:bodyPr wrap="none" rtlCol="0">
              <a:spAutoFit/>
            </a:bodyPr>
            <a:lstStyle/>
            <a:p>
              <a:pPr algn="ctr"/>
              <a:r>
                <a:rPr lang="zh-CN" altLang="en-US" sz="4799" b="1" dirty="0" smtClean="0">
                  <a:solidFill>
                    <a:schemeClr val="bg1"/>
                  </a:solidFill>
                  <a:latin typeface="微软雅黑" panose="020B0503020204020204" pitchFamily="34" charset="-122"/>
                  <a:ea typeface="微软雅黑" panose="020B0503020204020204" pitchFamily="34" charset="-122"/>
                </a:rPr>
                <a:t>感谢各位老师的指导！</a:t>
              </a:r>
              <a:endParaRPr lang="zh-CN" altLang="zh-CN" sz="2799" kern="1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38" name="TextBox 37"/>
          <p:cNvSpPr txBox="1"/>
          <p:nvPr/>
        </p:nvSpPr>
        <p:spPr>
          <a:xfrm>
            <a:off x="15670570" y="8397151"/>
            <a:ext cx="876935" cy="369236"/>
          </a:xfrm>
          <a:prstGeom prst="rect">
            <a:avLst/>
          </a:prstGeom>
          <a:noFill/>
        </p:spPr>
        <p:txBody>
          <a:bodyPr wrap="none" rtlCol="0">
            <a:spAutoFit/>
          </a:bodyPr>
          <a:lstStyle/>
          <a:p>
            <a:r>
              <a:rPr lang="zh-CN" altLang="en-US" sz="1799" dirty="0"/>
              <a:t>延时符</a:t>
            </a:r>
          </a:p>
        </p:txBody>
      </p:sp>
    </p:spTree>
    <p:extLst>
      <p:ext uri="{BB962C8B-B14F-4D97-AF65-F5344CB8AC3E}">
        <p14:creationId xmlns:p14="http://schemas.microsoft.com/office/powerpoint/2010/main" val="1290848135"/>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reeform 5"/>
          <p:cNvSpPr/>
          <p:nvPr/>
        </p:nvSpPr>
        <p:spPr bwMode="auto">
          <a:xfrm>
            <a:off x="5198306" y="1773248"/>
            <a:ext cx="1819258" cy="16402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383838"/>
          </a:solidFill>
          <a:ln w="9525" cap="flat">
            <a:noFill/>
            <a:prstDash val="solid"/>
            <a:miter lim="800000"/>
          </a:ln>
        </p:spPr>
        <p:txBody>
          <a:bodyPr vert="horz" wrap="square" lIns="91416" tIns="45708" rIns="91416" bIns="45708" numCol="1" anchor="t" anchorCtr="0" compatLnSpc="1"/>
          <a:lstStyle/>
          <a:p>
            <a:endParaRPr lang="zh-CN" altLang="en-US" sz="1799"/>
          </a:p>
        </p:txBody>
      </p:sp>
      <p:grpSp>
        <p:nvGrpSpPr>
          <p:cNvPr id="2" name="组合 1"/>
          <p:cNvGrpSpPr/>
          <p:nvPr/>
        </p:nvGrpSpPr>
        <p:grpSpPr>
          <a:xfrm>
            <a:off x="785" y="2571973"/>
            <a:ext cx="12214302" cy="3952565"/>
            <a:chOff x="785" y="2571973"/>
            <a:chExt cx="12214302" cy="3952565"/>
          </a:xfrm>
          <a:solidFill>
            <a:srgbClr val="383838"/>
          </a:solidFill>
        </p:grpSpPr>
        <p:sp>
          <p:nvSpPr>
            <p:cNvPr id="55" name="矩形 5"/>
            <p:cNvSpPr/>
            <p:nvPr/>
          </p:nvSpPr>
          <p:spPr>
            <a:xfrm>
              <a:off x="785" y="2571973"/>
              <a:ext cx="12214302" cy="3952565"/>
            </a:xfrm>
            <a:custGeom>
              <a:avLst/>
              <a:gdLst/>
              <a:ahLst/>
              <a:cxnLst/>
              <a:rect l="l" t="t" r="r" b="b"/>
              <a:pathLst>
                <a:path w="9144000" h="2931790">
                  <a:moveTo>
                    <a:pt x="0" y="0"/>
                  </a:moveTo>
                  <a:lnTo>
                    <a:pt x="3824456" y="0"/>
                  </a:lnTo>
                  <a:cubicBezTo>
                    <a:pt x="3824456" y="26976"/>
                    <a:pt x="3831542" y="51749"/>
                    <a:pt x="3844079" y="73220"/>
                  </a:cubicBezTo>
                  <a:lnTo>
                    <a:pt x="4145508" y="600620"/>
                  </a:lnTo>
                  <a:cubicBezTo>
                    <a:pt x="4157500" y="622091"/>
                    <a:pt x="4175488" y="640258"/>
                    <a:pt x="4197836" y="653470"/>
                  </a:cubicBezTo>
                  <a:cubicBezTo>
                    <a:pt x="4220185" y="666683"/>
                    <a:pt x="4245258" y="672739"/>
                    <a:pt x="4269242" y="672739"/>
                  </a:cubicBezTo>
                  <a:lnTo>
                    <a:pt x="4869920" y="672739"/>
                  </a:lnTo>
                  <a:cubicBezTo>
                    <a:pt x="4895539" y="673289"/>
                    <a:pt x="4921158" y="667233"/>
                    <a:pt x="4944596" y="653470"/>
                  </a:cubicBezTo>
                  <a:cubicBezTo>
                    <a:pt x="4966945" y="640258"/>
                    <a:pt x="4984387" y="622091"/>
                    <a:pt x="4996924" y="601171"/>
                  </a:cubicBezTo>
                  <a:lnTo>
                    <a:pt x="5296718" y="75972"/>
                  </a:lnTo>
                  <a:cubicBezTo>
                    <a:pt x="5310345" y="53951"/>
                    <a:pt x="5317976" y="28077"/>
                    <a:pt x="5317976" y="0"/>
                  </a:cubicBezTo>
                  <a:lnTo>
                    <a:pt x="9144000" y="0"/>
                  </a:lnTo>
                  <a:lnTo>
                    <a:pt x="9144000" y="2931790"/>
                  </a:lnTo>
                  <a:lnTo>
                    <a:pt x="0" y="2931790"/>
                  </a:lnTo>
                  <a:close/>
                </a:path>
              </a:pathLst>
            </a:custGeom>
            <a:grpFill/>
            <a:ln>
              <a:noFill/>
            </a:ln>
            <a:effectLst>
              <a:outerShdw blurRad="1143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58" name="文本框 12"/>
            <p:cNvSpPr txBox="1"/>
            <p:nvPr/>
          </p:nvSpPr>
          <p:spPr>
            <a:xfrm>
              <a:off x="4784103" y="4132816"/>
              <a:ext cx="2646878" cy="830868"/>
            </a:xfrm>
            <a:prstGeom prst="rect">
              <a:avLst/>
            </a:prstGeom>
            <a:grpFill/>
          </p:spPr>
          <p:txBody>
            <a:bodyPr wrap="none" rtlCol="0">
              <a:spAutoFit/>
            </a:bodyPr>
            <a:lstStyle/>
            <a:p>
              <a:pPr algn="ctr"/>
              <a:r>
                <a:rPr lang="zh-CN" altLang="en-US" sz="4799" b="1" dirty="0">
                  <a:solidFill>
                    <a:schemeClr val="bg1"/>
                  </a:solidFill>
                  <a:latin typeface="微软雅黑" panose="020B0503020204020204" pitchFamily="34" charset="-122"/>
                  <a:ea typeface="微软雅黑" panose="020B0503020204020204" pitchFamily="34" charset="-122"/>
                </a:rPr>
                <a:t>研究</a:t>
              </a:r>
              <a:r>
                <a:rPr lang="zh-CN" altLang="en-US" sz="4799" b="1" dirty="0" smtClean="0">
                  <a:solidFill>
                    <a:schemeClr val="bg1"/>
                  </a:solidFill>
                  <a:latin typeface="微软雅黑" panose="020B0503020204020204" pitchFamily="34" charset="-122"/>
                  <a:ea typeface="微软雅黑" panose="020B0503020204020204" pitchFamily="34" charset="-122"/>
                </a:rPr>
                <a:t>背景</a:t>
              </a:r>
              <a:endParaRPr lang="zh-CN" altLang="zh-CN" sz="2799" kern="1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38" name="TextBox 37"/>
          <p:cNvSpPr txBox="1"/>
          <p:nvPr/>
        </p:nvSpPr>
        <p:spPr>
          <a:xfrm>
            <a:off x="15670570" y="8397151"/>
            <a:ext cx="876935" cy="369236"/>
          </a:xfrm>
          <a:prstGeom prst="rect">
            <a:avLst/>
          </a:prstGeom>
          <a:noFill/>
        </p:spPr>
        <p:txBody>
          <a:bodyPr wrap="none" rtlCol="0">
            <a:spAutoFit/>
          </a:bodyPr>
          <a:lstStyle/>
          <a:p>
            <a:r>
              <a:rPr lang="zh-CN" altLang="en-US" sz="1799" dirty="0"/>
              <a:t>延时符</a:t>
            </a:r>
          </a:p>
        </p:txBody>
      </p:sp>
      <p:sp>
        <p:nvSpPr>
          <p:cNvPr id="9" name="Freeform 261"/>
          <p:cNvSpPr/>
          <p:nvPr/>
        </p:nvSpPr>
        <p:spPr bwMode="auto">
          <a:xfrm>
            <a:off x="5684533" y="2239403"/>
            <a:ext cx="832890" cy="832890"/>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solidFill>
          <a:ln>
            <a:noFill/>
          </a:ln>
        </p:spPr>
        <p:txBody>
          <a:bodyPr vert="horz" wrap="square" lIns="91416" tIns="45708" rIns="91416" bIns="45708" numCol="1" anchor="t" anchorCtr="0" compatLnSpc="1"/>
          <a:lstStyle/>
          <a:p>
            <a:endParaRPr lang="zh-CN" altLang="en-US" sz="1799">
              <a:solidFill>
                <a:srgbClr val="34495E"/>
              </a:solidFill>
            </a:endParaRPr>
          </a:p>
        </p:txBody>
      </p:sp>
    </p:spTree>
    <p:extLst>
      <p:ext uri="{BB962C8B-B14F-4D97-AF65-F5344CB8AC3E}">
        <p14:creationId xmlns:p14="http://schemas.microsoft.com/office/powerpoint/2010/main" val="1285892534"/>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答辩PPT图集"/>
          <p:cNvPicPr>
            <a:picLocks noChangeAspect="1"/>
          </p:cNvPicPr>
          <p:nvPr/>
        </p:nvPicPr>
        <p:blipFill>
          <a:blip r:embed="rId2"/>
          <a:stretch>
            <a:fillRect/>
          </a:stretch>
        </p:blipFill>
        <p:spPr>
          <a:xfrm>
            <a:off x="11137900" y="5930265"/>
            <a:ext cx="1054100" cy="927735"/>
          </a:xfrm>
          <a:prstGeom prst="rect">
            <a:avLst/>
          </a:prstGeom>
        </p:spPr>
      </p:pic>
      <p:sp>
        <p:nvSpPr>
          <p:cNvPr id="3" name="圆角矩形 2"/>
          <p:cNvSpPr/>
          <p:nvPr/>
        </p:nvSpPr>
        <p:spPr>
          <a:xfrm>
            <a:off x="1240971" y="1284516"/>
            <a:ext cx="2188028" cy="1032300"/>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机械化</a:t>
            </a:r>
            <a:endParaRPr lang="zh-CN" altLang="en-US" sz="2800" dirty="0">
              <a:latin typeface="微软雅黑" panose="020B0503020204020204" pitchFamily="34" charset="-122"/>
              <a:ea typeface="微软雅黑" panose="020B0503020204020204" pitchFamily="34" charset="-122"/>
            </a:endParaRPr>
          </a:p>
        </p:txBody>
      </p:sp>
      <p:sp>
        <p:nvSpPr>
          <p:cNvPr id="4" name="圆角矩形 3"/>
          <p:cNvSpPr/>
          <p:nvPr/>
        </p:nvSpPr>
        <p:spPr>
          <a:xfrm>
            <a:off x="3701142" y="1284513"/>
            <a:ext cx="2188028" cy="1032300"/>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自动</a:t>
            </a:r>
            <a:r>
              <a:rPr lang="zh-CN" altLang="en-US" sz="2800" dirty="0" smtClean="0">
                <a:latin typeface="微软雅黑" panose="020B0503020204020204" pitchFamily="34" charset="-122"/>
                <a:ea typeface="微软雅黑" panose="020B0503020204020204" pitchFamily="34" charset="-122"/>
              </a:rPr>
              <a:t>化</a:t>
            </a:r>
            <a:endParaRPr lang="zh-CN" altLang="en-US" sz="2800" dirty="0">
              <a:latin typeface="微软雅黑" panose="020B0503020204020204" pitchFamily="34" charset="-122"/>
              <a:ea typeface="微软雅黑" panose="020B0503020204020204" pitchFamily="34" charset="-122"/>
            </a:endParaRPr>
          </a:p>
        </p:txBody>
      </p:sp>
      <p:sp>
        <p:nvSpPr>
          <p:cNvPr id="5" name="圆角矩形 4"/>
          <p:cNvSpPr/>
          <p:nvPr/>
        </p:nvSpPr>
        <p:spPr>
          <a:xfrm>
            <a:off x="6161313" y="1284514"/>
            <a:ext cx="2188028" cy="1032300"/>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信息</a:t>
            </a:r>
            <a:r>
              <a:rPr lang="zh-CN" altLang="en-US" sz="2800" dirty="0" smtClean="0">
                <a:latin typeface="微软雅黑" panose="020B0503020204020204" pitchFamily="34" charset="-122"/>
                <a:ea typeface="微软雅黑" panose="020B0503020204020204" pitchFamily="34" charset="-122"/>
              </a:rPr>
              <a:t>化</a:t>
            </a:r>
            <a:endParaRPr lang="zh-CN" altLang="en-US" sz="2800" dirty="0">
              <a:latin typeface="微软雅黑" panose="020B0503020204020204" pitchFamily="34" charset="-122"/>
              <a:ea typeface="微软雅黑" panose="020B0503020204020204" pitchFamily="34" charset="-122"/>
            </a:endParaRPr>
          </a:p>
        </p:txBody>
      </p:sp>
      <p:sp>
        <p:nvSpPr>
          <p:cNvPr id="6" name="圆角矩形 5"/>
          <p:cNvSpPr/>
          <p:nvPr/>
        </p:nvSpPr>
        <p:spPr>
          <a:xfrm>
            <a:off x="8621484" y="1284512"/>
            <a:ext cx="2188028" cy="1032300"/>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智能</a:t>
            </a:r>
            <a:r>
              <a:rPr lang="zh-CN" altLang="en-US" sz="2800" dirty="0" smtClean="0">
                <a:latin typeface="微软雅黑" panose="020B0503020204020204" pitchFamily="34" charset="-122"/>
                <a:ea typeface="微软雅黑" panose="020B0503020204020204" pitchFamily="34" charset="-122"/>
              </a:rPr>
              <a:t>化</a:t>
            </a:r>
            <a:endParaRPr lang="zh-CN" altLang="en-US" sz="2800" dirty="0">
              <a:latin typeface="微软雅黑" panose="020B0503020204020204" pitchFamily="34" charset="-122"/>
              <a:ea typeface="微软雅黑" panose="020B0503020204020204" pitchFamily="34" charset="-122"/>
            </a:endParaRPr>
          </a:p>
        </p:txBody>
      </p:sp>
      <p:sp>
        <p:nvSpPr>
          <p:cNvPr id="7" name="矩形 6"/>
          <p:cNvSpPr/>
          <p:nvPr/>
        </p:nvSpPr>
        <p:spPr>
          <a:xfrm>
            <a:off x="2813957" y="2712106"/>
            <a:ext cx="7108370" cy="2677656"/>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zh-CN" altLang="zh-CN" sz="2800" dirty="0" smtClean="0">
                <a:solidFill>
                  <a:srgbClr val="383838"/>
                </a:solidFill>
                <a:latin typeface="微软雅黑" panose="020B0503020204020204" pitchFamily="34" charset="-122"/>
                <a:ea typeface="微软雅黑" panose="020B0503020204020204" pitchFamily="34" charset="-122"/>
              </a:rPr>
              <a:t>消费者</a:t>
            </a:r>
            <a:r>
              <a:rPr lang="zh-CN" altLang="zh-CN" sz="2800" b="1" dirty="0" smtClean="0">
                <a:solidFill>
                  <a:srgbClr val="383838"/>
                </a:solidFill>
                <a:latin typeface="微软雅黑" panose="020B0503020204020204" pitchFamily="34" charset="-122"/>
                <a:ea typeface="微软雅黑" panose="020B0503020204020204" pitchFamily="34" charset="-122"/>
              </a:rPr>
              <a:t>个性化</a:t>
            </a:r>
            <a:r>
              <a:rPr lang="zh-CN" altLang="zh-CN" sz="2800" dirty="0" smtClean="0">
                <a:solidFill>
                  <a:srgbClr val="383838"/>
                </a:solidFill>
                <a:latin typeface="微软雅黑" panose="020B0503020204020204" pitchFamily="34" charset="-122"/>
                <a:ea typeface="微软雅黑" panose="020B0503020204020204" pitchFamily="34" charset="-122"/>
              </a:rPr>
              <a:t>的需求</a:t>
            </a:r>
            <a:endParaRPr lang="en-US" altLang="zh-CN" sz="2800" dirty="0" smtClean="0">
              <a:solidFill>
                <a:srgbClr val="383838"/>
              </a:solidFill>
              <a:latin typeface="微软雅黑" panose="020B0503020204020204" pitchFamily="34" charset="-122"/>
              <a:ea typeface="微软雅黑" panose="020B0503020204020204" pitchFamily="34" charset="-122"/>
            </a:endParaRPr>
          </a:p>
          <a:p>
            <a:pPr marL="457200" indent="-457200" algn="just">
              <a:lnSpc>
                <a:spcPct val="150000"/>
              </a:lnSpc>
              <a:buFont typeface="Arial" panose="020B0604020202020204" pitchFamily="34" charset="0"/>
              <a:buChar char="•"/>
            </a:pPr>
            <a:r>
              <a:rPr lang="zh-CN" altLang="zh-CN" sz="2800" dirty="0" smtClean="0">
                <a:solidFill>
                  <a:srgbClr val="383838"/>
                </a:solidFill>
                <a:latin typeface="微软雅黑" panose="020B0503020204020204" pitchFamily="34" charset="-122"/>
                <a:ea typeface="微软雅黑" panose="020B0503020204020204" pitchFamily="34" charset="-122"/>
              </a:rPr>
              <a:t>实现大</a:t>
            </a:r>
            <a:r>
              <a:rPr lang="zh-CN" altLang="zh-CN" sz="2800" dirty="0">
                <a:solidFill>
                  <a:srgbClr val="383838"/>
                </a:solidFill>
                <a:latin typeface="微软雅黑" panose="020B0503020204020204" pitchFamily="34" charset="-122"/>
                <a:ea typeface="微软雅黑" panose="020B0503020204020204" pitchFamily="34" charset="-122"/>
              </a:rPr>
              <a:t>规模定</a:t>
            </a:r>
            <a:r>
              <a:rPr lang="zh-CN" altLang="zh-CN" sz="2800" dirty="0" smtClean="0">
                <a:solidFill>
                  <a:srgbClr val="383838"/>
                </a:solidFill>
                <a:latin typeface="微软雅黑" panose="020B0503020204020204" pitchFamily="34" charset="-122"/>
                <a:ea typeface="微软雅黑" panose="020B0503020204020204" pitchFamily="34" charset="-122"/>
              </a:rPr>
              <a:t>制</a:t>
            </a:r>
            <a:endParaRPr lang="en-US" altLang="zh-CN" sz="2800" dirty="0" smtClean="0">
              <a:solidFill>
                <a:srgbClr val="383838"/>
              </a:solidFill>
              <a:latin typeface="微软雅黑" panose="020B0503020204020204" pitchFamily="34" charset="-122"/>
              <a:ea typeface="微软雅黑" panose="020B0503020204020204" pitchFamily="34" charset="-122"/>
            </a:endParaRPr>
          </a:p>
          <a:p>
            <a:pPr marL="457200" indent="-457200" algn="just">
              <a:lnSpc>
                <a:spcPct val="150000"/>
              </a:lnSpc>
              <a:buFont typeface="Arial" panose="020B0604020202020204" pitchFamily="34" charset="0"/>
              <a:buChar char="•"/>
            </a:pPr>
            <a:r>
              <a:rPr lang="zh-CN" altLang="zh-CN" sz="2800" dirty="0" smtClean="0">
                <a:solidFill>
                  <a:srgbClr val="383838"/>
                </a:solidFill>
                <a:latin typeface="微软雅黑" panose="020B0503020204020204" pitchFamily="34" charset="-122"/>
                <a:ea typeface="微软雅黑" panose="020B0503020204020204" pitchFamily="34" charset="-122"/>
              </a:rPr>
              <a:t>降</a:t>
            </a:r>
            <a:r>
              <a:rPr lang="zh-CN" altLang="zh-CN" sz="2800" dirty="0">
                <a:solidFill>
                  <a:srgbClr val="383838"/>
                </a:solidFill>
                <a:latin typeface="微软雅黑" panose="020B0503020204020204" pitchFamily="34" charset="-122"/>
                <a:ea typeface="微软雅黑" panose="020B0503020204020204" pitchFamily="34" charset="-122"/>
              </a:rPr>
              <a:t>低定制服装的成</a:t>
            </a:r>
            <a:r>
              <a:rPr lang="zh-CN" altLang="zh-CN" sz="2800" dirty="0" smtClean="0">
                <a:solidFill>
                  <a:srgbClr val="383838"/>
                </a:solidFill>
                <a:latin typeface="微软雅黑" panose="020B0503020204020204" pitchFamily="34" charset="-122"/>
                <a:ea typeface="微软雅黑" panose="020B0503020204020204" pitchFamily="34" charset="-122"/>
              </a:rPr>
              <a:t>本</a:t>
            </a:r>
            <a:endParaRPr lang="en-US" altLang="zh-CN" sz="2800" dirty="0" smtClean="0">
              <a:solidFill>
                <a:srgbClr val="383838"/>
              </a:solidFill>
              <a:latin typeface="微软雅黑" panose="020B0503020204020204" pitchFamily="34" charset="-122"/>
              <a:ea typeface="微软雅黑" panose="020B0503020204020204" pitchFamily="34" charset="-122"/>
            </a:endParaRPr>
          </a:p>
          <a:p>
            <a:pPr marL="457200" indent="-457200" algn="just">
              <a:lnSpc>
                <a:spcPct val="150000"/>
              </a:lnSpc>
              <a:buFont typeface="Arial" panose="020B0604020202020204" pitchFamily="34" charset="0"/>
              <a:buChar char="•"/>
            </a:pPr>
            <a:r>
              <a:rPr lang="zh-CN" altLang="zh-CN" sz="2800" dirty="0" smtClean="0">
                <a:solidFill>
                  <a:srgbClr val="383838"/>
                </a:solidFill>
                <a:latin typeface="微软雅黑" panose="020B0503020204020204" pitchFamily="34" charset="-122"/>
                <a:ea typeface="微软雅黑" panose="020B0503020204020204" pitchFamily="34" charset="-122"/>
              </a:rPr>
              <a:t>智</a:t>
            </a:r>
            <a:r>
              <a:rPr lang="zh-CN" altLang="zh-CN" sz="2800" dirty="0">
                <a:solidFill>
                  <a:srgbClr val="383838"/>
                </a:solidFill>
                <a:latin typeface="微软雅黑" panose="020B0503020204020204" pitchFamily="34" charset="-122"/>
                <a:ea typeface="微软雅黑" panose="020B0503020204020204" pitchFamily="34" charset="-122"/>
              </a:rPr>
              <a:t>能制</a:t>
            </a:r>
            <a:r>
              <a:rPr lang="zh-CN" altLang="zh-CN" sz="2800" dirty="0" smtClean="0">
                <a:solidFill>
                  <a:srgbClr val="383838"/>
                </a:solidFill>
                <a:latin typeface="微软雅黑" panose="020B0503020204020204" pitchFamily="34" charset="-122"/>
                <a:ea typeface="微软雅黑" panose="020B0503020204020204" pitchFamily="34" charset="-122"/>
              </a:rPr>
              <a:t>造</a:t>
            </a:r>
            <a:r>
              <a:rPr lang="zh-CN" altLang="en-US" sz="2800" dirty="0">
                <a:solidFill>
                  <a:srgbClr val="383838"/>
                </a:solidFill>
                <a:latin typeface="微软雅黑" panose="020B0503020204020204" pitchFamily="34" charset="-122"/>
                <a:ea typeface="微软雅黑" panose="020B0503020204020204" pitchFamily="34" charset="-122"/>
              </a:rPr>
              <a:t>：</a:t>
            </a:r>
            <a:r>
              <a:rPr lang="zh-CN" altLang="en-US" sz="2800" dirty="0" smtClean="0">
                <a:solidFill>
                  <a:srgbClr val="383838"/>
                </a:solidFill>
                <a:latin typeface="微软雅黑" panose="020B0503020204020204" pitchFamily="34" charset="-122"/>
                <a:ea typeface="微软雅黑" panose="020B0503020204020204" pitchFamily="34" charset="-122"/>
              </a:rPr>
              <a:t>首先要</a:t>
            </a:r>
            <a:r>
              <a:rPr lang="zh-CN" altLang="zh-CN" sz="2800" dirty="0" smtClean="0">
                <a:solidFill>
                  <a:srgbClr val="383838"/>
                </a:solidFill>
                <a:latin typeface="微软雅黑" panose="020B0503020204020204" pitchFamily="34" charset="-122"/>
                <a:ea typeface="微软雅黑" panose="020B0503020204020204" pitchFamily="34" charset="-122"/>
              </a:rPr>
              <a:t>实</a:t>
            </a:r>
            <a:r>
              <a:rPr lang="zh-CN" altLang="zh-CN" sz="2800" dirty="0">
                <a:solidFill>
                  <a:srgbClr val="383838"/>
                </a:solidFill>
                <a:latin typeface="微软雅黑" panose="020B0503020204020204" pitchFamily="34" charset="-122"/>
                <a:ea typeface="微软雅黑" panose="020B0503020204020204" pitchFamily="34" charset="-122"/>
              </a:rPr>
              <a:t>现</a:t>
            </a:r>
            <a:r>
              <a:rPr lang="zh-CN" altLang="zh-CN" sz="2800" b="1" dirty="0">
                <a:solidFill>
                  <a:srgbClr val="383838"/>
                </a:solidFill>
                <a:latin typeface="微软雅黑" panose="020B0503020204020204" pitchFamily="34" charset="-122"/>
                <a:ea typeface="微软雅黑" panose="020B0503020204020204" pitchFamily="34" charset="-122"/>
              </a:rPr>
              <a:t>信</a:t>
            </a:r>
            <a:r>
              <a:rPr lang="zh-CN" altLang="zh-CN" sz="2800" b="1" dirty="0" smtClean="0">
                <a:solidFill>
                  <a:srgbClr val="383838"/>
                </a:solidFill>
                <a:latin typeface="微软雅黑" panose="020B0503020204020204" pitchFamily="34" charset="-122"/>
                <a:ea typeface="微软雅黑" panose="020B0503020204020204" pitchFamily="34" charset="-122"/>
              </a:rPr>
              <a:t>息</a:t>
            </a:r>
            <a:r>
              <a:rPr lang="zh-CN" altLang="en-US" sz="2800" b="1" dirty="0">
                <a:solidFill>
                  <a:srgbClr val="383838"/>
                </a:solidFill>
                <a:latin typeface="微软雅黑" panose="020B0503020204020204" pitchFamily="34" charset="-122"/>
                <a:ea typeface="微软雅黑" panose="020B0503020204020204" pitchFamily="34" charset="-122"/>
              </a:rPr>
              <a:t>化</a:t>
            </a:r>
          </a:p>
        </p:txBody>
      </p:sp>
    </p:spTree>
    <p:extLst>
      <p:ext uri="{BB962C8B-B14F-4D97-AF65-F5344CB8AC3E}">
        <p14:creationId xmlns:p14="http://schemas.microsoft.com/office/powerpoint/2010/main" val="2784692954"/>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答辩PPT图集"/>
          <p:cNvPicPr>
            <a:picLocks noChangeAspect="1"/>
          </p:cNvPicPr>
          <p:nvPr/>
        </p:nvPicPr>
        <p:blipFill>
          <a:blip r:embed="rId3"/>
          <a:stretch>
            <a:fillRect/>
          </a:stretch>
        </p:blipFill>
        <p:spPr>
          <a:xfrm>
            <a:off x="11137900" y="5930265"/>
            <a:ext cx="1054100" cy="927735"/>
          </a:xfrm>
          <a:prstGeom prst="rect">
            <a:avLst/>
          </a:prstGeom>
        </p:spPr>
      </p:pic>
      <p:grpSp>
        <p:nvGrpSpPr>
          <p:cNvPr id="9" name="组合 8"/>
          <p:cNvGrpSpPr/>
          <p:nvPr/>
        </p:nvGrpSpPr>
        <p:grpSpPr>
          <a:xfrm>
            <a:off x="2291443" y="2069235"/>
            <a:ext cx="7252707" cy="3360819"/>
            <a:chOff x="2291443" y="2134550"/>
            <a:chExt cx="7252707" cy="3360819"/>
          </a:xfrm>
        </p:grpSpPr>
        <p:sp>
          <p:nvSpPr>
            <p:cNvPr id="10" name="椭圆 9"/>
            <p:cNvSpPr/>
            <p:nvPr/>
          </p:nvSpPr>
          <p:spPr>
            <a:xfrm>
              <a:off x="2291443" y="2134550"/>
              <a:ext cx="7252707" cy="3360819"/>
            </a:xfrm>
            <a:prstGeom prst="ellipse">
              <a:avLst/>
            </a:prstGeom>
            <a:solidFill>
              <a:srgbClr val="383838">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1" name="文本框 9"/>
            <p:cNvSpPr txBox="1"/>
            <p:nvPr/>
          </p:nvSpPr>
          <p:spPr>
            <a:xfrm>
              <a:off x="6505060" y="2675415"/>
              <a:ext cx="2393100" cy="80491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50000"/>
                </a:lnSpc>
                <a:spcAft>
                  <a:spcPts val="0"/>
                </a:spcAft>
              </a:pPr>
              <a:r>
                <a:rPr lang="zh-CN" sz="2800" dirty="0">
                  <a:solidFill>
                    <a:schemeClr val="lt1"/>
                  </a:solidFill>
                  <a:latin typeface="微软雅黑" panose="020B0503020204020204" pitchFamily="34" charset="-122"/>
                  <a:ea typeface="微软雅黑" panose="020B0503020204020204" pitchFamily="34" charset="-122"/>
                </a:rPr>
                <a:t>服装</a:t>
              </a:r>
              <a:r>
                <a:rPr lang="en-US" sz="2800" dirty="0">
                  <a:solidFill>
                    <a:schemeClr val="lt1"/>
                  </a:solidFill>
                  <a:latin typeface="微软雅黑" panose="020B0503020204020204" pitchFamily="34" charset="-122"/>
                  <a:ea typeface="微软雅黑" panose="020B0503020204020204" pitchFamily="34" charset="-122"/>
                </a:rPr>
                <a:t>CAD</a:t>
              </a:r>
              <a:endParaRPr lang="zh-CN" sz="2800" dirty="0">
                <a:solidFill>
                  <a:schemeClr val="lt1"/>
                </a:solidFill>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2864025" y="2653549"/>
            <a:ext cx="3714443" cy="2174788"/>
            <a:chOff x="2864025" y="2718864"/>
            <a:chExt cx="3714443" cy="2174788"/>
          </a:xfrm>
        </p:grpSpPr>
        <p:sp>
          <p:nvSpPr>
            <p:cNvPr id="13" name="椭圆 12"/>
            <p:cNvSpPr/>
            <p:nvPr/>
          </p:nvSpPr>
          <p:spPr>
            <a:xfrm>
              <a:off x="2864025" y="2718864"/>
              <a:ext cx="3714443" cy="2174788"/>
            </a:xfrm>
            <a:prstGeom prst="ellipse">
              <a:avLst/>
            </a:prstGeom>
            <a:solidFill>
              <a:srgbClr val="383838">
                <a:alpha val="67059"/>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4" name="文本框 11"/>
            <p:cNvSpPr txBox="1"/>
            <p:nvPr/>
          </p:nvSpPr>
          <p:spPr>
            <a:xfrm>
              <a:off x="3319155" y="2971086"/>
              <a:ext cx="2539916" cy="1255154"/>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50000"/>
                </a:lnSpc>
                <a:spcAft>
                  <a:spcPts val="0"/>
                </a:spcAft>
              </a:pPr>
              <a:r>
                <a:rPr 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样板</a:t>
              </a:r>
              <a:r>
                <a:rPr lang="en-US"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CAD</a:t>
              </a:r>
              <a:endParaRPr lang="zh-CN" sz="20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150000"/>
                </a:lnSpc>
                <a:spcAft>
                  <a:spcPts val="0"/>
                </a:spcAft>
              </a:pPr>
              <a:r>
                <a:rPr 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（服装</a:t>
              </a:r>
              <a:r>
                <a:rPr lang="en-US"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PDS</a:t>
              </a:r>
              <a:r>
                <a:rPr 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sz="20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15" name="组合 14"/>
          <p:cNvGrpSpPr/>
          <p:nvPr/>
        </p:nvGrpSpPr>
        <p:grpSpPr>
          <a:xfrm>
            <a:off x="2966796" y="3809692"/>
            <a:ext cx="5931364" cy="2417632"/>
            <a:chOff x="2966796" y="3875007"/>
            <a:chExt cx="5931364" cy="2417632"/>
          </a:xfrm>
        </p:grpSpPr>
        <p:sp>
          <p:nvSpPr>
            <p:cNvPr id="16" name="椭圆 15"/>
            <p:cNvSpPr/>
            <p:nvPr/>
          </p:nvSpPr>
          <p:spPr>
            <a:xfrm>
              <a:off x="2966796" y="3875007"/>
              <a:ext cx="5931364" cy="2280786"/>
            </a:xfrm>
            <a:prstGeom prst="ellipse">
              <a:avLst/>
            </a:prstGeom>
            <a:solidFill>
              <a:srgbClr val="383838">
                <a:alpha val="67059"/>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7" name="文本框 13"/>
            <p:cNvSpPr txBox="1"/>
            <p:nvPr/>
          </p:nvSpPr>
          <p:spPr>
            <a:xfrm>
              <a:off x="4772632" y="5445148"/>
              <a:ext cx="2539916" cy="847491"/>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50000"/>
                </a:lnSpc>
                <a:spcAft>
                  <a:spcPts val="0"/>
                </a:spcAft>
              </a:pPr>
              <a:r>
                <a:rPr lang="zh-CN" sz="24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智能</a:t>
              </a:r>
              <a:r>
                <a:rPr lang="en-US" sz="24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CAD</a:t>
              </a:r>
              <a:endParaRPr lang="zh-CN" sz="24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8" name="文本框 14"/>
          <p:cNvSpPr txBox="1"/>
          <p:nvPr/>
        </p:nvSpPr>
        <p:spPr>
          <a:xfrm>
            <a:off x="3715558" y="3970593"/>
            <a:ext cx="2539916" cy="7109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50000"/>
              </a:lnSpc>
              <a:spcAft>
                <a:spcPts val="0"/>
              </a:spcAft>
            </a:pPr>
            <a:r>
              <a:rPr lang="zh-CN" altLang="en-US" kern="100" dirty="0" smtClean="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服装</a:t>
            </a:r>
            <a:r>
              <a:rPr lang="zh-CN" kern="100" dirty="0" smtClean="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样</a:t>
            </a:r>
            <a:r>
              <a:rPr lang="zh-CN"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板智能</a:t>
            </a:r>
            <a:r>
              <a:rPr lang="en-US"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CAD</a:t>
            </a:r>
            <a:endParaRPr lang="zh-CN"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圆角矩形 18"/>
          <p:cNvSpPr/>
          <p:nvPr/>
        </p:nvSpPr>
        <p:spPr>
          <a:xfrm>
            <a:off x="2225141" y="664020"/>
            <a:ext cx="2188028" cy="1032300"/>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数据匹配</a:t>
            </a:r>
            <a:endParaRPr lang="zh-CN" altLang="en-US" sz="2800" dirty="0">
              <a:latin typeface="微软雅黑" panose="020B0503020204020204" pitchFamily="34" charset="-122"/>
              <a:ea typeface="微软雅黑" panose="020B0503020204020204" pitchFamily="34" charset="-122"/>
            </a:endParaRPr>
          </a:p>
        </p:txBody>
      </p:sp>
      <p:sp>
        <p:nvSpPr>
          <p:cNvPr id="20" name="圆角矩形 19"/>
          <p:cNvSpPr/>
          <p:nvPr/>
        </p:nvSpPr>
        <p:spPr>
          <a:xfrm>
            <a:off x="4685312" y="664017"/>
            <a:ext cx="2188028" cy="1032300"/>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模型展平</a:t>
            </a:r>
            <a:endParaRPr lang="zh-CN" altLang="en-US" sz="2800" dirty="0">
              <a:latin typeface="微软雅黑" panose="020B0503020204020204" pitchFamily="34" charset="-122"/>
              <a:ea typeface="微软雅黑" panose="020B0503020204020204" pitchFamily="34" charset="-122"/>
            </a:endParaRPr>
          </a:p>
        </p:txBody>
      </p:sp>
      <p:sp>
        <p:nvSpPr>
          <p:cNvPr id="21" name="圆角矩形 20"/>
          <p:cNvSpPr/>
          <p:nvPr/>
        </p:nvSpPr>
        <p:spPr>
          <a:xfrm>
            <a:off x="7145482" y="664018"/>
            <a:ext cx="2375707" cy="1032300"/>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参数</a:t>
            </a:r>
            <a:r>
              <a:rPr lang="zh-CN" altLang="en-US" sz="2800" dirty="0" smtClean="0">
                <a:latin typeface="微软雅黑" panose="020B0503020204020204" pitchFamily="34" charset="-122"/>
                <a:ea typeface="微软雅黑" panose="020B0503020204020204" pitchFamily="34" charset="-122"/>
              </a:rPr>
              <a:t>化制板</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3812779"/>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00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grpId="0" nodeType="afterEffect">
                                  <p:stCondLst>
                                    <p:cond delay="100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P spid="20"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reeform 5"/>
          <p:cNvSpPr/>
          <p:nvPr/>
        </p:nvSpPr>
        <p:spPr bwMode="auto">
          <a:xfrm>
            <a:off x="5198306" y="1773248"/>
            <a:ext cx="1819258" cy="16402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383838"/>
          </a:solidFill>
          <a:ln w="9525" cap="flat">
            <a:noFill/>
            <a:prstDash val="solid"/>
            <a:miter lim="800000"/>
          </a:ln>
        </p:spPr>
        <p:txBody>
          <a:bodyPr vert="horz" wrap="square" lIns="91416" tIns="45708" rIns="91416" bIns="45708" numCol="1" anchor="t" anchorCtr="0" compatLnSpc="1"/>
          <a:lstStyle/>
          <a:p>
            <a:endParaRPr lang="zh-CN" altLang="en-US" sz="1799"/>
          </a:p>
        </p:txBody>
      </p:sp>
      <p:grpSp>
        <p:nvGrpSpPr>
          <p:cNvPr id="2" name="组合 1"/>
          <p:cNvGrpSpPr/>
          <p:nvPr/>
        </p:nvGrpSpPr>
        <p:grpSpPr>
          <a:xfrm>
            <a:off x="785" y="2571973"/>
            <a:ext cx="12214302" cy="3952565"/>
            <a:chOff x="785" y="2571973"/>
            <a:chExt cx="12214302" cy="3952565"/>
          </a:xfrm>
          <a:solidFill>
            <a:srgbClr val="383838"/>
          </a:solidFill>
        </p:grpSpPr>
        <p:sp>
          <p:nvSpPr>
            <p:cNvPr id="55" name="矩形 5"/>
            <p:cNvSpPr/>
            <p:nvPr/>
          </p:nvSpPr>
          <p:spPr>
            <a:xfrm>
              <a:off x="785" y="2571973"/>
              <a:ext cx="12214302" cy="3952565"/>
            </a:xfrm>
            <a:custGeom>
              <a:avLst/>
              <a:gdLst/>
              <a:ahLst/>
              <a:cxnLst/>
              <a:rect l="l" t="t" r="r" b="b"/>
              <a:pathLst>
                <a:path w="9144000" h="2931790">
                  <a:moveTo>
                    <a:pt x="0" y="0"/>
                  </a:moveTo>
                  <a:lnTo>
                    <a:pt x="3824456" y="0"/>
                  </a:lnTo>
                  <a:cubicBezTo>
                    <a:pt x="3824456" y="26976"/>
                    <a:pt x="3831542" y="51749"/>
                    <a:pt x="3844079" y="73220"/>
                  </a:cubicBezTo>
                  <a:lnTo>
                    <a:pt x="4145508" y="600620"/>
                  </a:lnTo>
                  <a:cubicBezTo>
                    <a:pt x="4157500" y="622091"/>
                    <a:pt x="4175488" y="640258"/>
                    <a:pt x="4197836" y="653470"/>
                  </a:cubicBezTo>
                  <a:cubicBezTo>
                    <a:pt x="4220185" y="666683"/>
                    <a:pt x="4245258" y="672739"/>
                    <a:pt x="4269242" y="672739"/>
                  </a:cubicBezTo>
                  <a:lnTo>
                    <a:pt x="4869920" y="672739"/>
                  </a:lnTo>
                  <a:cubicBezTo>
                    <a:pt x="4895539" y="673289"/>
                    <a:pt x="4921158" y="667233"/>
                    <a:pt x="4944596" y="653470"/>
                  </a:cubicBezTo>
                  <a:cubicBezTo>
                    <a:pt x="4966945" y="640258"/>
                    <a:pt x="4984387" y="622091"/>
                    <a:pt x="4996924" y="601171"/>
                  </a:cubicBezTo>
                  <a:lnTo>
                    <a:pt x="5296718" y="75972"/>
                  </a:lnTo>
                  <a:cubicBezTo>
                    <a:pt x="5310345" y="53951"/>
                    <a:pt x="5317976" y="28077"/>
                    <a:pt x="5317976" y="0"/>
                  </a:cubicBezTo>
                  <a:lnTo>
                    <a:pt x="9144000" y="0"/>
                  </a:lnTo>
                  <a:lnTo>
                    <a:pt x="9144000" y="2931790"/>
                  </a:lnTo>
                  <a:lnTo>
                    <a:pt x="0" y="2931790"/>
                  </a:lnTo>
                  <a:close/>
                </a:path>
              </a:pathLst>
            </a:custGeom>
            <a:grpFill/>
            <a:ln>
              <a:noFill/>
            </a:ln>
            <a:effectLst>
              <a:outerShdw blurRad="1143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58" name="文本框 12"/>
            <p:cNvSpPr txBox="1"/>
            <p:nvPr/>
          </p:nvSpPr>
          <p:spPr>
            <a:xfrm>
              <a:off x="4784103" y="4132816"/>
              <a:ext cx="2646878" cy="830868"/>
            </a:xfrm>
            <a:prstGeom prst="rect">
              <a:avLst/>
            </a:prstGeom>
            <a:grpFill/>
          </p:spPr>
          <p:txBody>
            <a:bodyPr wrap="none" rtlCol="0">
              <a:spAutoFit/>
            </a:bodyPr>
            <a:lstStyle/>
            <a:p>
              <a:pPr algn="ctr"/>
              <a:r>
                <a:rPr lang="zh-CN" altLang="en-US" sz="4799" b="1" dirty="0" smtClean="0">
                  <a:solidFill>
                    <a:schemeClr val="bg1"/>
                  </a:solidFill>
                  <a:latin typeface="微软雅黑" panose="020B0503020204020204" pitchFamily="34" charset="-122"/>
                  <a:ea typeface="微软雅黑" panose="020B0503020204020204" pitchFamily="34" charset="-122"/>
                </a:rPr>
                <a:t>研究内容</a:t>
              </a:r>
              <a:endParaRPr lang="zh-CN" altLang="zh-CN" sz="2799" kern="1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38" name="TextBox 37"/>
          <p:cNvSpPr txBox="1"/>
          <p:nvPr/>
        </p:nvSpPr>
        <p:spPr>
          <a:xfrm>
            <a:off x="15670570" y="8397151"/>
            <a:ext cx="876935" cy="369236"/>
          </a:xfrm>
          <a:prstGeom prst="rect">
            <a:avLst/>
          </a:prstGeom>
          <a:noFill/>
        </p:spPr>
        <p:txBody>
          <a:bodyPr wrap="none" rtlCol="0">
            <a:spAutoFit/>
          </a:bodyPr>
          <a:lstStyle/>
          <a:p>
            <a:r>
              <a:rPr lang="zh-CN" altLang="en-US" sz="1799" dirty="0"/>
              <a:t>延时符</a:t>
            </a:r>
          </a:p>
        </p:txBody>
      </p:sp>
      <p:grpSp>
        <p:nvGrpSpPr>
          <p:cNvPr id="10" name="组合 9"/>
          <p:cNvGrpSpPr>
            <a:grpSpLocks noChangeAspect="1"/>
          </p:cNvGrpSpPr>
          <p:nvPr/>
        </p:nvGrpSpPr>
        <p:grpSpPr>
          <a:xfrm>
            <a:off x="5644199" y="2195920"/>
            <a:ext cx="926687" cy="794924"/>
            <a:chOff x="5084763" y="971548"/>
            <a:chExt cx="323865" cy="277813"/>
          </a:xfrm>
          <a:solidFill>
            <a:schemeClr val="bg1"/>
          </a:solidFill>
        </p:grpSpPr>
        <p:sp>
          <p:nvSpPr>
            <p:cNvPr id="11"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solidFill>
                  <a:srgbClr val="34495E"/>
                </a:solidFill>
              </a:endParaRPr>
            </a:p>
          </p:txBody>
        </p:sp>
        <p:sp>
          <p:nvSpPr>
            <p:cNvPr id="12"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solidFill>
                  <a:srgbClr val="34495E"/>
                </a:solidFill>
              </a:endParaRPr>
            </a:p>
          </p:txBody>
        </p:sp>
        <p:sp>
          <p:nvSpPr>
            <p:cNvPr id="13"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solidFill>
                  <a:srgbClr val="34495E"/>
                </a:solidFill>
              </a:endParaRPr>
            </a:p>
          </p:txBody>
        </p:sp>
      </p:grpSp>
    </p:spTree>
    <p:extLst>
      <p:ext uri="{BB962C8B-B14F-4D97-AF65-F5344CB8AC3E}">
        <p14:creationId xmlns:p14="http://schemas.microsoft.com/office/powerpoint/2010/main" val="2838471947"/>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答辩PPT图集"/>
          <p:cNvPicPr>
            <a:picLocks noChangeAspect="1"/>
          </p:cNvPicPr>
          <p:nvPr/>
        </p:nvPicPr>
        <p:blipFill>
          <a:blip r:embed="rId3"/>
          <a:stretch>
            <a:fillRect/>
          </a:stretch>
        </p:blipFill>
        <p:spPr>
          <a:xfrm>
            <a:off x="11137900" y="5930265"/>
            <a:ext cx="1054100" cy="927735"/>
          </a:xfrm>
          <a:prstGeom prst="rect">
            <a:avLst/>
          </a:prstGeom>
        </p:spPr>
      </p:pic>
      <p:grpSp>
        <p:nvGrpSpPr>
          <p:cNvPr id="17" name="组合 16"/>
          <p:cNvGrpSpPr/>
          <p:nvPr/>
        </p:nvGrpSpPr>
        <p:grpSpPr>
          <a:xfrm>
            <a:off x="2291443" y="2014805"/>
            <a:ext cx="7252707" cy="3360819"/>
            <a:chOff x="2291443" y="2134550"/>
            <a:chExt cx="7252707" cy="3360819"/>
          </a:xfrm>
        </p:grpSpPr>
        <p:sp>
          <p:nvSpPr>
            <p:cNvPr id="10" name="椭圆 9"/>
            <p:cNvSpPr/>
            <p:nvPr/>
          </p:nvSpPr>
          <p:spPr>
            <a:xfrm>
              <a:off x="2291443" y="2134550"/>
              <a:ext cx="7252707" cy="3360819"/>
            </a:xfrm>
            <a:prstGeom prst="ellipse">
              <a:avLst/>
            </a:prstGeom>
            <a:solidFill>
              <a:srgbClr val="383838">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1" name="文本框 9"/>
            <p:cNvSpPr txBox="1"/>
            <p:nvPr/>
          </p:nvSpPr>
          <p:spPr>
            <a:xfrm>
              <a:off x="6505060" y="2675415"/>
              <a:ext cx="2393100" cy="80491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50000"/>
                </a:lnSpc>
                <a:spcAft>
                  <a:spcPts val="0"/>
                </a:spcAft>
              </a:pPr>
              <a:r>
                <a:rPr lang="zh-CN" sz="2800" dirty="0">
                  <a:solidFill>
                    <a:schemeClr val="lt1"/>
                  </a:solidFill>
                  <a:latin typeface="微软雅黑" panose="020B0503020204020204" pitchFamily="34" charset="-122"/>
                  <a:ea typeface="微软雅黑" panose="020B0503020204020204" pitchFamily="34" charset="-122"/>
                </a:rPr>
                <a:t>服装</a:t>
              </a:r>
              <a:r>
                <a:rPr lang="en-US" sz="2800" dirty="0">
                  <a:solidFill>
                    <a:schemeClr val="lt1"/>
                  </a:solidFill>
                  <a:latin typeface="微软雅黑" panose="020B0503020204020204" pitchFamily="34" charset="-122"/>
                  <a:ea typeface="微软雅黑" panose="020B0503020204020204" pitchFamily="34" charset="-122"/>
                </a:rPr>
                <a:t>CAD</a:t>
              </a:r>
              <a:endParaRPr lang="zh-CN" sz="2800" dirty="0">
                <a:solidFill>
                  <a:schemeClr val="lt1"/>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2864025" y="2599119"/>
            <a:ext cx="3714443" cy="2174788"/>
            <a:chOff x="2864025" y="2718864"/>
            <a:chExt cx="3714443" cy="2174788"/>
          </a:xfrm>
        </p:grpSpPr>
        <p:sp>
          <p:nvSpPr>
            <p:cNvPr id="12" name="椭圆 11"/>
            <p:cNvSpPr/>
            <p:nvPr/>
          </p:nvSpPr>
          <p:spPr>
            <a:xfrm>
              <a:off x="2864025" y="2718864"/>
              <a:ext cx="3714443" cy="2174788"/>
            </a:xfrm>
            <a:prstGeom prst="ellipse">
              <a:avLst/>
            </a:prstGeom>
            <a:solidFill>
              <a:srgbClr val="383838">
                <a:alpha val="67059"/>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3" name="文本框 11"/>
            <p:cNvSpPr txBox="1"/>
            <p:nvPr/>
          </p:nvSpPr>
          <p:spPr>
            <a:xfrm>
              <a:off x="3319155" y="2971086"/>
              <a:ext cx="2539916" cy="1255154"/>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50000"/>
                </a:lnSpc>
                <a:spcAft>
                  <a:spcPts val="0"/>
                </a:spcAft>
              </a:pPr>
              <a:r>
                <a:rPr 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样板</a:t>
              </a:r>
              <a:r>
                <a:rPr lang="en-US"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CAD</a:t>
              </a:r>
              <a:endParaRPr lang="zh-CN" sz="20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150000"/>
                </a:lnSpc>
                <a:spcAft>
                  <a:spcPts val="0"/>
                </a:spcAft>
              </a:pPr>
              <a:r>
                <a:rPr 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（服装</a:t>
              </a:r>
              <a:r>
                <a:rPr lang="en-US"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PDS</a:t>
              </a:r>
              <a:r>
                <a:rPr 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sz="20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18" name="组合 17"/>
          <p:cNvGrpSpPr/>
          <p:nvPr/>
        </p:nvGrpSpPr>
        <p:grpSpPr>
          <a:xfrm>
            <a:off x="2966796" y="3755262"/>
            <a:ext cx="5931364" cy="2417632"/>
            <a:chOff x="2966796" y="3875007"/>
            <a:chExt cx="5931364" cy="2417632"/>
          </a:xfrm>
        </p:grpSpPr>
        <p:sp>
          <p:nvSpPr>
            <p:cNvPr id="14" name="椭圆 13"/>
            <p:cNvSpPr/>
            <p:nvPr/>
          </p:nvSpPr>
          <p:spPr>
            <a:xfrm>
              <a:off x="2966796" y="3875007"/>
              <a:ext cx="5931364" cy="2280786"/>
            </a:xfrm>
            <a:prstGeom prst="ellipse">
              <a:avLst/>
            </a:prstGeom>
            <a:solidFill>
              <a:srgbClr val="383838">
                <a:alpha val="67059"/>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5" name="文本框 13"/>
            <p:cNvSpPr txBox="1"/>
            <p:nvPr/>
          </p:nvSpPr>
          <p:spPr>
            <a:xfrm>
              <a:off x="4772632" y="5445148"/>
              <a:ext cx="2539916" cy="847491"/>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50000"/>
                </a:lnSpc>
                <a:spcAft>
                  <a:spcPts val="0"/>
                </a:spcAft>
              </a:pPr>
              <a:r>
                <a:rPr lang="zh-CN" sz="24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智能</a:t>
              </a:r>
              <a:r>
                <a:rPr lang="en-US" sz="24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CAD</a:t>
              </a:r>
              <a:endParaRPr lang="zh-CN" sz="24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6" name="文本框 14"/>
          <p:cNvSpPr txBox="1"/>
          <p:nvPr/>
        </p:nvSpPr>
        <p:spPr>
          <a:xfrm>
            <a:off x="3715558" y="3916163"/>
            <a:ext cx="2539916" cy="7109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50000"/>
              </a:lnSpc>
              <a:spcAft>
                <a:spcPts val="0"/>
              </a:spcAft>
            </a:pPr>
            <a:r>
              <a:rPr lang="zh-CN" sz="20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女裤样板智能</a:t>
            </a:r>
            <a:r>
              <a:rPr lang="en-US" sz="20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CAD</a:t>
            </a:r>
            <a:endParaRPr lang="zh-CN" sz="20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矩形 19"/>
          <p:cNvSpPr/>
          <p:nvPr/>
        </p:nvSpPr>
        <p:spPr>
          <a:xfrm>
            <a:off x="2531173" y="346942"/>
            <a:ext cx="8094590" cy="1384995"/>
          </a:xfrm>
          <a:prstGeom prst="rect">
            <a:avLst/>
          </a:prstGeom>
        </p:spPr>
        <p:txBody>
          <a:bodyPr wrap="square">
            <a:spAutoFit/>
          </a:bodyPr>
          <a:lstStyle/>
          <a:p>
            <a:pPr>
              <a:lnSpc>
                <a:spcPct val="150000"/>
              </a:lnSpc>
            </a:pP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本课题的主要目</a:t>
            </a:r>
            <a:r>
              <a:rPr lang="zh-CN" altLang="zh-CN" sz="2800" dirty="0" smtClean="0">
                <a:latin typeface="微软雅黑" panose="020B0503020204020204" pitchFamily="34" charset="-122"/>
                <a:ea typeface="微软雅黑" panose="020B0503020204020204" pitchFamily="34" charset="-122"/>
                <a:cs typeface="Times New Roman" panose="02020603050405020304" pitchFamily="18" charset="0"/>
              </a:rPr>
              <a:t>标</a:t>
            </a:r>
            <a:r>
              <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zh-CN" sz="2800" dirty="0" smtClean="0">
                <a:latin typeface="微软雅黑" panose="020B0503020204020204" pitchFamily="34" charset="-122"/>
                <a:ea typeface="微软雅黑" panose="020B0503020204020204" pitchFamily="34" charset="-122"/>
                <a:cs typeface="Times New Roman" panose="02020603050405020304" pitchFamily="18" charset="0"/>
              </a:rPr>
              <a:t>研</a:t>
            </a: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制具有实用价值的</a:t>
            </a:r>
            <a:r>
              <a:rPr lang="zh-CN" altLang="zh-CN" sz="2800" b="1" dirty="0">
                <a:latin typeface="微软雅黑" panose="020B0503020204020204" pitchFamily="34" charset="-122"/>
                <a:ea typeface="微软雅黑" panose="020B0503020204020204" pitchFamily="34" charset="-122"/>
                <a:cs typeface="Times New Roman" panose="02020603050405020304" pitchFamily="18" charset="0"/>
              </a:rPr>
              <a:t>女裤样板智能</a:t>
            </a:r>
            <a:r>
              <a:rPr lang="en-US" altLang="zh-CN" sz="2800" b="1" dirty="0">
                <a:latin typeface="微软雅黑" panose="020B0503020204020204" pitchFamily="34" charset="-122"/>
                <a:ea typeface="微软雅黑" panose="020B0503020204020204" pitchFamily="34" charset="-122"/>
              </a:rPr>
              <a:t>CAD</a:t>
            </a:r>
            <a:r>
              <a:rPr lang="zh-CN" altLang="zh-CN" sz="2800" b="1" dirty="0">
                <a:latin typeface="微软雅黑" panose="020B0503020204020204" pitchFamily="34" charset="-122"/>
                <a:ea typeface="微软雅黑" panose="020B0503020204020204" pitchFamily="34" charset="-122"/>
                <a:cs typeface="Times New Roman" panose="02020603050405020304" pitchFamily="18" charset="0"/>
              </a:rPr>
              <a:t>系统</a:t>
            </a: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19812564"/>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250" fill="hold"/>
                                        <p:tgtEl>
                                          <p:spTgt spid="16"/>
                                        </p:tgtEl>
                                        <p:attrNameLst>
                                          <p:attrName>ppt_w</p:attrName>
                                        </p:attrNameLst>
                                      </p:cBhvr>
                                      <p:tavLst>
                                        <p:tav tm="0">
                                          <p:val>
                                            <p:fltVal val="0"/>
                                          </p:val>
                                        </p:tav>
                                        <p:tav tm="100000">
                                          <p:val>
                                            <p:strVal val="#ppt_w"/>
                                          </p:val>
                                        </p:tav>
                                      </p:tavLst>
                                    </p:anim>
                                    <p:anim calcmode="lin" valueType="num">
                                      <p:cBhvr>
                                        <p:cTn id="8" dur="250" fill="hold"/>
                                        <p:tgtEl>
                                          <p:spTgt spid="16"/>
                                        </p:tgtEl>
                                        <p:attrNameLst>
                                          <p:attrName>ppt_h</p:attrName>
                                        </p:attrNameLst>
                                      </p:cBhvr>
                                      <p:tavLst>
                                        <p:tav tm="0">
                                          <p:val>
                                            <p:fltVal val="0"/>
                                          </p:val>
                                        </p:tav>
                                        <p:tav tm="100000">
                                          <p:val>
                                            <p:strVal val="#ppt_h"/>
                                          </p:val>
                                        </p:tav>
                                      </p:tavLst>
                                    </p:anim>
                                    <p:animEffect transition="in" filter="fade">
                                      <p:cBhvr>
                                        <p:cTn id="9"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答辩PPT图集"/>
          <p:cNvPicPr>
            <a:picLocks noChangeAspect="1"/>
          </p:cNvPicPr>
          <p:nvPr/>
        </p:nvPicPr>
        <p:blipFill>
          <a:blip r:embed="rId3"/>
          <a:stretch>
            <a:fillRect/>
          </a:stretch>
        </p:blipFill>
        <p:spPr>
          <a:xfrm>
            <a:off x="11137900" y="5930265"/>
            <a:ext cx="1054100" cy="927735"/>
          </a:xfrm>
          <a:prstGeom prst="rect">
            <a:avLst/>
          </a:prstGeom>
        </p:spPr>
      </p:pic>
      <p:sp>
        <p:nvSpPr>
          <p:cNvPr id="11" name="圆角矩形 10"/>
          <p:cNvSpPr/>
          <p:nvPr/>
        </p:nvSpPr>
        <p:spPr>
          <a:xfrm>
            <a:off x="3320143" y="805545"/>
            <a:ext cx="2960915" cy="1230084"/>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女裤款式设计</a:t>
            </a:r>
          </a:p>
        </p:txBody>
      </p:sp>
      <p:sp>
        <p:nvSpPr>
          <p:cNvPr id="12" name="圆角矩形 11"/>
          <p:cNvSpPr/>
          <p:nvPr/>
        </p:nvSpPr>
        <p:spPr>
          <a:xfrm>
            <a:off x="3320142" y="2493749"/>
            <a:ext cx="2960915" cy="946137"/>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加载款式部件</a:t>
            </a:r>
            <a:endParaRPr lang="zh-CN" altLang="en-US" sz="2400" dirty="0">
              <a:latin typeface="微软雅黑" panose="020B0503020204020204" pitchFamily="34" charset="-122"/>
              <a:ea typeface="微软雅黑" panose="020B0503020204020204" pitchFamily="34" charset="-122"/>
            </a:endParaRPr>
          </a:p>
        </p:txBody>
      </p:sp>
      <p:sp>
        <p:nvSpPr>
          <p:cNvPr id="15" name="圆角矩形 14"/>
          <p:cNvSpPr/>
          <p:nvPr/>
        </p:nvSpPr>
        <p:spPr>
          <a:xfrm>
            <a:off x="6819899" y="805545"/>
            <a:ext cx="2960915" cy="1230084"/>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样板自动</a:t>
            </a:r>
            <a:r>
              <a:rPr lang="zh-CN" altLang="en-US" sz="2800" dirty="0">
                <a:latin typeface="微软雅黑" panose="020B0503020204020204" pitchFamily="34" charset="-122"/>
                <a:ea typeface="微软雅黑" panose="020B0503020204020204" pitchFamily="34" charset="-122"/>
              </a:rPr>
              <a:t>绘制</a:t>
            </a:r>
          </a:p>
        </p:txBody>
      </p:sp>
      <p:sp>
        <p:nvSpPr>
          <p:cNvPr id="16" name="矩形 15"/>
          <p:cNvSpPr/>
          <p:nvPr/>
        </p:nvSpPr>
        <p:spPr>
          <a:xfrm>
            <a:off x="1301088" y="1051255"/>
            <a:ext cx="1692484" cy="1154162"/>
          </a:xfrm>
          <a:prstGeom prst="rect">
            <a:avLst/>
          </a:prstGeom>
        </p:spPr>
        <p:txBody>
          <a:bodyPr wrap="square">
            <a:spAutoFit/>
          </a:bodyPr>
          <a:lstStyle/>
          <a:p>
            <a:pPr>
              <a:lnSpc>
                <a:spcPct val="150000"/>
              </a:lnSpc>
            </a:pPr>
            <a:r>
              <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rPr>
              <a:t>业务价值：</a:t>
            </a:r>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dirty="0" smtClean="0">
                <a:latin typeface="微软雅黑" panose="020B0503020204020204" pitchFamily="34" charset="-122"/>
                <a:ea typeface="微软雅黑" panose="020B0503020204020204" pitchFamily="34" charset="-122"/>
              </a:rPr>
              <a:t>Why</a:t>
            </a:r>
            <a:endParaRPr lang="zh-CN" altLang="en-US" dirty="0">
              <a:latin typeface="微软雅黑" panose="020B0503020204020204" pitchFamily="34" charset="-122"/>
              <a:ea typeface="微软雅黑" panose="020B0503020204020204" pitchFamily="34" charset="-122"/>
            </a:endParaRPr>
          </a:p>
        </p:txBody>
      </p:sp>
      <p:sp>
        <p:nvSpPr>
          <p:cNvPr id="17" name="矩形 16"/>
          <p:cNvSpPr/>
          <p:nvPr/>
        </p:nvSpPr>
        <p:spPr>
          <a:xfrm>
            <a:off x="1301088" y="2493749"/>
            <a:ext cx="1692484" cy="1200329"/>
          </a:xfrm>
          <a:prstGeom prst="rect">
            <a:avLst/>
          </a:prstGeom>
        </p:spPr>
        <p:txBody>
          <a:bodyPr wrap="square">
            <a:spAutoFit/>
          </a:bodyPr>
          <a:lstStyle/>
          <a:p>
            <a:pPr>
              <a:lnSpc>
                <a:spcPct val="150000"/>
              </a:lnSpc>
            </a:pPr>
            <a:r>
              <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rPr>
              <a:t>业务功能：</a:t>
            </a:r>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What</a:t>
            </a:r>
            <a:endParaRPr lang="zh-CN" altLang="en-US" sz="2000" dirty="0">
              <a:latin typeface="微软雅黑" panose="020B0503020204020204" pitchFamily="34" charset="-122"/>
              <a:ea typeface="微软雅黑" panose="020B0503020204020204" pitchFamily="34" charset="-122"/>
            </a:endParaRPr>
          </a:p>
        </p:txBody>
      </p:sp>
      <p:sp>
        <p:nvSpPr>
          <p:cNvPr id="19" name="圆角矩形 18"/>
          <p:cNvSpPr/>
          <p:nvPr/>
        </p:nvSpPr>
        <p:spPr>
          <a:xfrm>
            <a:off x="3320142" y="4796538"/>
            <a:ext cx="2960915" cy="946137"/>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输入尺寸</a:t>
            </a:r>
            <a:endParaRPr lang="zh-CN" altLang="en-US" sz="2400" dirty="0">
              <a:latin typeface="微软雅黑" panose="020B0503020204020204" pitchFamily="34" charset="-122"/>
              <a:ea typeface="微软雅黑" panose="020B0503020204020204" pitchFamily="34" charset="-122"/>
            </a:endParaRPr>
          </a:p>
        </p:txBody>
      </p:sp>
      <p:sp>
        <p:nvSpPr>
          <p:cNvPr id="20" name="圆角矩形 19"/>
          <p:cNvSpPr/>
          <p:nvPr/>
        </p:nvSpPr>
        <p:spPr>
          <a:xfrm>
            <a:off x="6819899" y="2532308"/>
            <a:ext cx="2960915" cy="946137"/>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加载制板规则</a:t>
            </a:r>
            <a:endParaRPr lang="zh-CN" altLang="en-US" sz="2400" dirty="0">
              <a:latin typeface="微软雅黑" panose="020B0503020204020204" pitchFamily="34" charset="-122"/>
              <a:ea typeface="微软雅黑" panose="020B0503020204020204" pitchFamily="34" charset="-122"/>
            </a:endParaRPr>
          </a:p>
        </p:txBody>
      </p:sp>
      <p:sp>
        <p:nvSpPr>
          <p:cNvPr id="21" name="圆角矩形 20"/>
          <p:cNvSpPr/>
          <p:nvPr/>
        </p:nvSpPr>
        <p:spPr>
          <a:xfrm>
            <a:off x="3320141" y="3645143"/>
            <a:ext cx="2960915" cy="946137"/>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选择</a:t>
            </a:r>
            <a:r>
              <a:rPr lang="zh-CN" altLang="en-US" sz="2400" dirty="0" smtClean="0">
                <a:latin typeface="微软雅黑" panose="020B0503020204020204" pitchFamily="34" charset="-122"/>
                <a:ea typeface="微软雅黑" panose="020B0503020204020204" pitchFamily="34" charset="-122"/>
              </a:rPr>
              <a:t>款式</a:t>
            </a:r>
            <a:endParaRPr lang="zh-CN" altLang="en-US" sz="2400" dirty="0">
              <a:latin typeface="微软雅黑" panose="020B0503020204020204" pitchFamily="34" charset="-122"/>
              <a:ea typeface="微软雅黑" panose="020B0503020204020204" pitchFamily="34" charset="-122"/>
            </a:endParaRPr>
          </a:p>
        </p:txBody>
      </p:sp>
      <p:sp>
        <p:nvSpPr>
          <p:cNvPr id="22" name="圆角矩形 21"/>
          <p:cNvSpPr/>
          <p:nvPr/>
        </p:nvSpPr>
        <p:spPr>
          <a:xfrm>
            <a:off x="6819897" y="3645142"/>
            <a:ext cx="2960915" cy="946137"/>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参数化绘图</a:t>
            </a:r>
            <a:endParaRPr lang="zh-CN" altLang="en-US" sz="2400" dirty="0">
              <a:latin typeface="微软雅黑" panose="020B0503020204020204" pitchFamily="34" charset="-122"/>
              <a:ea typeface="微软雅黑" panose="020B0503020204020204" pitchFamily="34" charset="-122"/>
            </a:endParaRPr>
          </a:p>
        </p:txBody>
      </p:sp>
      <p:sp>
        <p:nvSpPr>
          <p:cNvPr id="23" name="圆角矩形 22"/>
          <p:cNvSpPr/>
          <p:nvPr/>
        </p:nvSpPr>
        <p:spPr>
          <a:xfrm>
            <a:off x="6819898" y="4796538"/>
            <a:ext cx="2960915" cy="946137"/>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保存样板数据</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1360493"/>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47" presetClass="entr" presetSubtype="0" fill="hold" grpId="0" nodeType="after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50"/>
                                        <p:tgtEl>
                                          <p:spTgt spid="12"/>
                                        </p:tgtEl>
                                      </p:cBhvr>
                                    </p:animEffect>
                                    <p:anim calcmode="lin" valueType="num">
                                      <p:cBhvr>
                                        <p:cTn id="11" dur="250" fill="hold"/>
                                        <p:tgtEl>
                                          <p:spTgt spid="12"/>
                                        </p:tgtEl>
                                        <p:attrNameLst>
                                          <p:attrName>ppt_x</p:attrName>
                                        </p:attrNameLst>
                                      </p:cBhvr>
                                      <p:tavLst>
                                        <p:tav tm="0">
                                          <p:val>
                                            <p:strVal val="#ppt_x"/>
                                          </p:val>
                                        </p:tav>
                                        <p:tav tm="100000">
                                          <p:val>
                                            <p:strVal val="#ppt_x"/>
                                          </p:val>
                                        </p:tav>
                                      </p:tavLst>
                                    </p:anim>
                                    <p:anim calcmode="lin" valueType="num">
                                      <p:cBhvr>
                                        <p:cTn id="12" dur="250" fill="hold"/>
                                        <p:tgtEl>
                                          <p:spTgt spid="12"/>
                                        </p:tgtEl>
                                        <p:attrNameLst>
                                          <p:attrName>ppt_y</p:attrName>
                                        </p:attrNameLst>
                                      </p:cBhvr>
                                      <p:tavLst>
                                        <p:tav tm="0">
                                          <p:val>
                                            <p:strVal val="#ppt_y-.1"/>
                                          </p:val>
                                        </p:tav>
                                        <p:tav tm="100000">
                                          <p:val>
                                            <p:strVal val="#ppt_y"/>
                                          </p:val>
                                        </p:tav>
                                      </p:tavLst>
                                    </p:anim>
                                  </p:childTnLst>
                                </p:cTn>
                              </p:par>
                            </p:childTnLst>
                          </p:cTn>
                        </p:par>
                        <p:par>
                          <p:cTn id="13" fill="hold">
                            <p:stCondLst>
                              <p:cond delay="250"/>
                            </p:stCondLst>
                            <p:childTnLst>
                              <p:par>
                                <p:cTn id="14" presetID="47"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250"/>
                                        <p:tgtEl>
                                          <p:spTgt spid="21"/>
                                        </p:tgtEl>
                                      </p:cBhvr>
                                    </p:animEffect>
                                    <p:anim calcmode="lin" valueType="num">
                                      <p:cBhvr>
                                        <p:cTn id="17" dur="250" fill="hold"/>
                                        <p:tgtEl>
                                          <p:spTgt spid="21"/>
                                        </p:tgtEl>
                                        <p:attrNameLst>
                                          <p:attrName>ppt_x</p:attrName>
                                        </p:attrNameLst>
                                      </p:cBhvr>
                                      <p:tavLst>
                                        <p:tav tm="0">
                                          <p:val>
                                            <p:strVal val="#ppt_x"/>
                                          </p:val>
                                        </p:tav>
                                        <p:tav tm="100000">
                                          <p:val>
                                            <p:strVal val="#ppt_x"/>
                                          </p:val>
                                        </p:tav>
                                      </p:tavLst>
                                    </p:anim>
                                    <p:anim calcmode="lin" valueType="num">
                                      <p:cBhvr>
                                        <p:cTn id="18" dur="250" fill="hold"/>
                                        <p:tgtEl>
                                          <p:spTgt spid="21"/>
                                        </p:tgtEl>
                                        <p:attrNameLst>
                                          <p:attrName>ppt_y</p:attrName>
                                        </p:attrNameLst>
                                      </p:cBhvr>
                                      <p:tavLst>
                                        <p:tav tm="0">
                                          <p:val>
                                            <p:strVal val="#ppt_y-.1"/>
                                          </p:val>
                                        </p:tav>
                                        <p:tav tm="100000">
                                          <p:val>
                                            <p:strVal val="#ppt_y"/>
                                          </p:val>
                                        </p:tav>
                                      </p:tavLst>
                                    </p:anim>
                                  </p:childTnLst>
                                </p:cTn>
                              </p:par>
                            </p:childTnLst>
                          </p:cTn>
                        </p:par>
                        <p:par>
                          <p:cTn id="19" fill="hold">
                            <p:stCondLst>
                              <p:cond delay="500"/>
                            </p:stCondLst>
                            <p:childTnLst>
                              <p:par>
                                <p:cTn id="20" presetID="47" presetClass="entr" presetSubtype="0"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250"/>
                                        <p:tgtEl>
                                          <p:spTgt spid="19"/>
                                        </p:tgtEl>
                                      </p:cBhvr>
                                    </p:animEffect>
                                    <p:anim calcmode="lin" valueType="num">
                                      <p:cBhvr>
                                        <p:cTn id="23" dur="250" fill="hold"/>
                                        <p:tgtEl>
                                          <p:spTgt spid="19"/>
                                        </p:tgtEl>
                                        <p:attrNameLst>
                                          <p:attrName>ppt_x</p:attrName>
                                        </p:attrNameLst>
                                      </p:cBhvr>
                                      <p:tavLst>
                                        <p:tav tm="0">
                                          <p:val>
                                            <p:strVal val="#ppt_x"/>
                                          </p:val>
                                        </p:tav>
                                        <p:tav tm="100000">
                                          <p:val>
                                            <p:strVal val="#ppt_x"/>
                                          </p:val>
                                        </p:tav>
                                      </p:tavLst>
                                    </p:anim>
                                    <p:anim calcmode="lin" valueType="num">
                                      <p:cBhvr>
                                        <p:cTn id="24" dur="25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7"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250"/>
                                        <p:tgtEl>
                                          <p:spTgt spid="20"/>
                                        </p:tgtEl>
                                      </p:cBhvr>
                                    </p:animEffect>
                                    <p:anim calcmode="lin" valueType="num">
                                      <p:cBhvr>
                                        <p:cTn id="30" dur="250" fill="hold"/>
                                        <p:tgtEl>
                                          <p:spTgt spid="20"/>
                                        </p:tgtEl>
                                        <p:attrNameLst>
                                          <p:attrName>ppt_x</p:attrName>
                                        </p:attrNameLst>
                                      </p:cBhvr>
                                      <p:tavLst>
                                        <p:tav tm="0">
                                          <p:val>
                                            <p:strVal val="#ppt_x"/>
                                          </p:val>
                                        </p:tav>
                                        <p:tav tm="100000">
                                          <p:val>
                                            <p:strVal val="#ppt_x"/>
                                          </p:val>
                                        </p:tav>
                                      </p:tavLst>
                                    </p:anim>
                                    <p:anim calcmode="lin" valueType="num">
                                      <p:cBhvr>
                                        <p:cTn id="31" dur="250" fill="hold"/>
                                        <p:tgtEl>
                                          <p:spTgt spid="20"/>
                                        </p:tgtEl>
                                        <p:attrNameLst>
                                          <p:attrName>ppt_y</p:attrName>
                                        </p:attrNameLst>
                                      </p:cBhvr>
                                      <p:tavLst>
                                        <p:tav tm="0">
                                          <p:val>
                                            <p:strVal val="#ppt_y-.1"/>
                                          </p:val>
                                        </p:tav>
                                        <p:tav tm="100000">
                                          <p:val>
                                            <p:strVal val="#ppt_y"/>
                                          </p:val>
                                        </p:tav>
                                      </p:tavLst>
                                    </p:anim>
                                  </p:childTnLst>
                                </p:cTn>
                              </p:par>
                            </p:childTnLst>
                          </p:cTn>
                        </p:par>
                        <p:par>
                          <p:cTn id="32" fill="hold">
                            <p:stCondLst>
                              <p:cond delay="250"/>
                            </p:stCondLst>
                            <p:childTnLst>
                              <p:par>
                                <p:cTn id="33" presetID="47" presetClass="entr" presetSubtype="0"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250"/>
                                        <p:tgtEl>
                                          <p:spTgt spid="22"/>
                                        </p:tgtEl>
                                      </p:cBhvr>
                                    </p:animEffect>
                                    <p:anim calcmode="lin" valueType="num">
                                      <p:cBhvr>
                                        <p:cTn id="36" dur="250" fill="hold"/>
                                        <p:tgtEl>
                                          <p:spTgt spid="22"/>
                                        </p:tgtEl>
                                        <p:attrNameLst>
                                          <p:attrName>ppt_x</p:attrName>
                                        </p:attrNameLst>
                                      </p:cBhvr>
                                      <p:tavLst>
                                        <p:tav tm="0">
                                          <p:val>
                                            <p:strVal val="#ppt_x"/>
                                          </p:val>
                                        </p:tav>
                                        <p:tav tm="100000">
                                          <p:val>
                                            <p:strVal val="#ppt_x"/>
                                          </p:val>
                                        </p:tav>
                                      </p:tavLst>
                                    </p:anim>
                                    <p:anim calcmode="lin" valueType="num">
                                      <p:cBhvr>
                                        <p:cTn id="37" dur="250" fill="hold"/>
                                        <p:tgtEl>
                                          <p:spTgt spid="22"/>
                                        </p:tgtEl>
                                        <p:attrNameLst>
                                          <p:attrName>ppt_y</p:attrName>
                                        </p:attrNameLst>
                                      </p:cBhvr>
                                      <p:tavLst>
                                        <p:tav tm="0">
                                          <p:val>
                                            <p:strVal val="#ppt_y-.1"/>
                                          </p:val>
                                        </p:tav>
                                        <p:tav tm="100000">
                                          <p:val>
                                            <p:strVal val="#ppt_y"/>
                                          </p:val>
                                        </p:tav>
                                      </p:tavLst>
                                    </p:anim>
                                  </p:childTnLst>
                                </p:cTn>
                              </p:par>
                            </p:childTnLst>
                          </p:cTn>
                        </p:par>
                        <p:par>
                          <p:cTn id="38" fill="hold">
                            <p:stCondLst>
                              <p:cond delay="500"/>
                            </p:stCondLst>
                            <p:childTnLst>
                              <p:par>
                                <p:cTn id="39" presetID="47" presetClass="entr" presetSubtype="0"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250"/>
                                        <p:tgtEl>
                                          <p:spTgt spid="23"/>
                                        </p:tgtEl>
                                      </p:cBhvr>
                                    </p:animEffect>
                                    <p:anim calcmode="lin" valueType="num">
                                      <p:cBhvr>
                                        <p:cTn id="42" dur="250" fill="hold"/>
                                        <p:tgtEl>
                                          <p:spTgt spid="23"/>
                                        </p:tgtEl>
                                        <p:attrNameLst>
                                          <p:attrName>ppt_x</p:attrName>
                                        </p:attrNameLst>
                                      </p:cBhvr>
                                      <p:tavLst>
                                        <p:tav tm="0">
                                          <p:val>
                                            <p:strVal val="#ppt_x"/>
                                          </p:val>
                                        </p:tav>
                                        <p:tav tm="100000">
                                          <p:val>
                                            <p:strVal val="#ppt_x"/>
                                          </p:val>
                                        </p:tav>
                                      </p:tavLst>
                                    </p:anim>
                                    <p:anim calcmode="lin" valueType="num">
                                      <p:cBhvr>
                                        <p:cTn id="43" dur="25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p:bldP spid="19" grpId="0" animBg="1"/>
      <p:bldP spid="20" grpId="0" animBg="1"/>
      <p:bldP spid="21" grpId="0" animBg="1"/>
      <p:bldP spid="22" grpId="0" animBg="1"/>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答辩PPT图集"/>
          <p:cNvPicPr>
            <a:picLocks noChangeAspect="1"/>
          </p:cNvPicPr>
          <p:nvPr/>
        </p:nvPicPr>
        <p:blipFill>
          <a:blip r:embed="rId2"/>
          <a:stretch>
            <a:fillRect/>
          </a:stretch>
        </p:blipFill>
        <p:spPr>
          <a:xfrm>
            <a:off x="11137900" y="5930265"/>
            <a:ext cx="1054100" cy="927735"/>
          </a:xfrm>
          <a:prstGeom prst="rect">
            <a:avLst/>
          </a:prstGeom>
        </p:spPr>
      </p:pic>
      <p:pic>
        <p:nvPicPr>
          <p:cNvPr id="3" name="图片 2"/>
          <p:cNvPicPr/>
          <p:nvPr/>
        </p:nvPicPr>
        <p:blipFill>
          <a:blip r:embed="rId3">
            <a:extLst>
              <a:ext uri="{28A0092B-C50C-407E-A947-70E740481C1C}">
                <a14:useLocalDpi xmlns:a14="http://schemas.microsoft.com/office/drawing/2010/main" val="0"/>
              </a:ext>
            </a:extLst>
          </a:blip>
          <a:stretch>
            <a:fillRect/>
          </a:stretch>
        </p:blipFill>
        <p:spPr>
          <a:xfrm>
            <a:off x="1826078" y="1306286"/>
            <a:ext cx="8657053" cy="3763146"/>
          </a:xfrm>
          <a:prstGeom prst="rect">
            <a:avLst/>
          </a:prstGeom>
        </p:spPr>
      </p:pic>
    </p:spTree>
    <p:extLst>
      <p:ext uri="{BB962C8B-B14F-4D97-AF65-F5344CB8AC3E}">
        <p14:creationId xmlns:p14="http://schemas.microsoft.com/office/powerpoint/2010/main" val="4142375402"/>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578</TotalTime>
  <Words>3337</Words>
  <Application>Microsoft Office PowerPoint</Application>
  <PresentationFormat>宽屏</PresentationFormat>
  <Paragraphs>183</Paragraphs>
  <Slides>23</Slides>
  <Notes>18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仿宋</vt:lpstr>
      <vt:lpstr>宋体</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宏翱</dc:creator>
  <cp:lastModifiedBy>王 宏翱</cp:lastModifiedBy>
  <cp:revision>39</cp:revision>
  <dcterms:created xsi:type="dcterms:W3CDTF">2019-12-07T05:35:56Z</dcterms:created>
  <dcterms:modified xsi:type="dcterms:W3CDTF">2019-12-10T11:35:23Z</dcterms:modified>
</cp:coreProperties>
</file>