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56" r:id="rId3"/>
    <p:sldId id="279" r:id="rId4"/>
    <p:sldId id="284" r:id="rId5"/>
    <p:sldId id="285" r:id="rId6"/>
    <p:sldId id="280" r:id="rId7"/>
    <p:sldId id="268" r:id="rId8"/>
    <p:sldId id="257" r:id="rId9"/>
    <p:sldId id="274" r:id="rId10"/>
    <p:sldId id="270" r:id="rId11"/>
    <p:sldId id="271" r:id="rId12"/>
    <p:sldId id="281" r:id="rId13"/>
    <p:sldId id="287" r:id="rId14"/>
    <p:sldId id="272" r:id="rId15"/>
    <p:sldId id="289" r:id="rId16"/>
    <p:sldId id="290" r:id="rId17"/>
    <p:sldId id="286" r:id="rId18"/>
    <p:sldId id="288" r:id="rId19"/>
    <p:sldId id="282" r:id="rId20"/>
    <p:sldId id="269" r:id="rId21"/>
    <p:sldId id="277" r:id="rId22"/>
    <p:sldId id="267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545454"/>
    <a:srgbClr val="152543"/>
    <a:srgbClr val="203966"/>
    <a:srgbClr val="002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89" autoAdjust="0"/>
  </p:normalViewPr>
  <p:slideViewPr>
    <p:cSldViewPr snapToGrid="0">
      <p:cViewPr varScale="1">
        <p:scale>
          <a:sx n="52" d="100"/>
          <a:sy n="52" d="100"/>
        </p:scale>
        <p:origin x="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9D863-D48F-4BAF-9BCB-E04EC86678A0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46AA8-6DE6-4C34-92C5-7E268807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7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45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款式设计需求的复杂度主要体现在如下几方面：（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）不同款式部件之间具有复杂的相互关系，不同的款式部件之间可能存在互斥的制约关系，有些款式部件的使用可能会依赖于另外的一些部件，例如褶省和口袋之间的关系就非常密切。（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）随着女裤款式设计日新月异的发展，会持续地诞生新的款式部件。（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）同一部位选择的款式部件不同，制板的方法会有非常大的差异，这给样板绘制的自动化带来了较大挑战。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0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0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在参数化制板领域，需要关注的实体是各种几何元素（主要是关键点）、样板参数以及它们之间的约束关系。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7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制板规则语言类似于计算机语言中的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动态、解释型的脚本语言，一个自定义的制板规则就相当于是一个模块，可以被其他模块引用。所有这样的模块就是一个个的文件，它们共同组成了制板知识的数据库，并且可以随时修改和增添新的模块，实现制板规则和方法的更新迭代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59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制板规则语言类似于计算机语言中的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动态、解释型的脚本语言，一个自定义的制板规则就相当于是一个模块，可以被其他模块引用。所有这样的模块就是一个个的文件，它们共同组成了制板知识的数据库，并且可以随时修改和增添新的模块，实现制板规则和方法的更新迭代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23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65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05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60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9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4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8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8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7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智能打板技术是服装企业提升生产力、实现大规模服装定制的关键技术。本课题研究的女裤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不但可以满足大规模定制中制板环节对快速、个性化的要求，提高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服装生产的效率，而且在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设计过程中所总结的专家知识数据化方法、参数化打板的通用性方法，对于服装产业未来的智能化发展也具有一定的价值。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0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需求分析：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拆解和分析女裤款式设计这一需求的业务价值、功能和逻辑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8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3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4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7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8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3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C223-8CCF-469F-BA8D-614965A5FCB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173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177" name="矩形 176"/>
          <p:cNvSpPr/>
          <p:nvPr/>
        </p:nvSpPr>
        <p:spPr>
          <a:xfrm>
            <a:off x="-65314" y="2332657"/>
            <a:ext cx="12304622" cy="2923588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8" name="矩形 177"/>
          <p:cNvSpPr/>
          <p:nvPr/>
        </p:nvSpPr>
        <p:spPr>
          <a:xfrm>
            <a:off x="-65314" y="2557737"/>
            <a:ext cx="12304622" cy="321214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12" name="TextBox 7"/>
          <p:cNvSpPr>
            <a:spLocks noChangeArrowheads="1"/>
          </p:cNvSpPr>
          <p:nvPr/>
        </p:nvSpPr>
        <p:spPr bwMode="auto">
          <a:xfrm>
            <a:off x="2623056" y="2856858"/>
            <a:ext cx="6551022" cy="92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59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毕业论文答辩</a:t>
            </a:r>
          </a:p>
        </p:txBody>
      </p:sp>
      <p:sp>
        <p:nvSpPr>
          <p:cNvPr id="213" name="TextBox 7"/>
          <p:cNvSpPr>
            <a:spLocks noChangeArrowheads="1"/>
          </p:cNvSpPr>
          <p:nvPr/>
        </p:nvSpPr>
        <p:spPr bwMode="auto">
          <a:xfrm>
            <a:off x="2464901" y="4134327"/>
            <a:ext cx="68673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女裤样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板智能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CAD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系统的设计与实现</a:t>
            </a:r>
            <a:endParaRPr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4" name="矩形 3"/>
          <p:cNvSpPr>
            <a:spLocks noChangeArrowheads="1"/>
          </p:cNvSpPr>
          <p:nvPr/>
        </p:nvSpPr>
        <p:spPr bwMode="auto">
          <a:xfrm>
            <a:off x="3822211" y="5019197"/>
            <a:ext cx="1970150" cy="3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答辩人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：王宏翱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5" name="矩形 3"/>
          <p:cNvSpPr>
            <a:spLocks noChangeArrowheads="1"/>
          </p:cNvSpPr>
          <p:nvPr/>
        </p:nvSpPr>
        <p:spPr bwMode="auto">
          <a:xfrm>
            <a:off x="6481904" y="5019197"/>
            <a:ext cx="2232889" cy="3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导师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姜延</a:t>
            </a:r>
          </a:p>
        </p:txBody>
      </p:sp>
      <p:pic>
        <p:nvPicPr>
          <p:cNvPr id="10" name="图片 9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66" y="354978"/>
            <a:ext cx="1663462" cy="14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85135" y="3108235"/>
            <a:ext cx="46590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明确设</a:t>
            </a:r>
            <a:r>
              <a:rPr lang="zh-CN" altLang="en-US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计单</a:t>
            </a:r>
            <a:r>
              <a:rPr lang="zh-CN" altLang="en-US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元的边界</a:t>
            </a:r>
            <a:endParaRPr lang="en-US" altLang="zh-CN" sz="2800" dirty="0" smtClean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封装：合理设计接口</a:t>
            </a:r>
            <a:endParaRPr lang="en-US" altLang="zh-CN" sz="2800" dirty="0" smtClean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提供可定制的功能：</a:t>
            </a:r>
            <a:r>
              <a:rPr lang="en-US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</a:t>
            </a:r>
            <a:endParaRPr lang="zh-CN" altLang="en-US" sz="2800" dirty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40084" y="1502217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可进化性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696198" y="1502217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52312" y="1502217"/>
            <a:ext cx="2375707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可定制性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2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95" y="711595"/>
            <a:ext cx="4425677" cy="5037636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5"/>
          <a:stretch>
            <a:fillRect/>
          </a:stretch>
        </p:blipFill>
        <p:spPr>
          <a:xfrm>
            <a:off x="12192000" y="1200885"/>
            <a:ext cx="7849125" cy="40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31315 -0.00115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4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65131 -0.0041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"/>
          <p:cNvSpPr/>
          <p:nvPr/>
        </p:nvSpPr>
        <p:spPr bwMode="auto">
          <a:xfrm>
            <a:off x="5198306" y="1773248"/>
            <a:ext cx="1819258" cy="164026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grpSp>
        <p:nvGrpSpPr>
          <p:cNvPr id="2" name="组合 1"/>
          <p:cNvGrpSpPr/>
          <p:nvPr/>
        </p:nvGrpSpPr>
        <p:grpSpPr>
          <a:xfrm>
            <a:off x="785" y="2571973"/>
            <a:ext cx="12214302" cy="3952565"/>
            <a:chOff x="785" y="2571973"/>
            <a:chExt cx="12214302" cy="3952565"/>
          </a:xfrm>
          <a:solidFill>
            <a:srgbClr val="383838"/>
          </a:solidFill>
        </p:grpSpPr>
        <p:sp>
          <p:nvSpPr>
            <p:cNvPr id="55" name="矩形 5"/>
            <p:cNvSpPr/>
            <p:nvPr/>
          </p:nvSpPr>
          <p:spPr>
            <a:xfrm>
              <a:off x="785" y="2571973"/>
              <a:ext cx="12214302" cy="3952565"/>
            </a:xfrm>
            <a:custGeom>
              <a:avLst/>
              <a:gdLst/>
              <a:ahLst/>
              <a:cxnLst/>
              <a:rect l="l" t="t" r="r" b="b"/>
              <a:pathLst>
                <a:path w="9144000" h="2931790">
                  <a:moveTo>
                    <a:pt x="0" y="0"/>
                  </a:moveTo>
                  <a:lnTo>
                    <a:pt x="3824456" y="0"/>
                  </a:lnTo>
                  <a:cubicBezTo>
                    <a:pt x="3824456" y="26976"/>
                    <a:pt x="3831542" y="51749"/>
                    <a:pt x="3844079" y="73220"/>
                  </a:cubicBezTo>
                  <a:lnTo>
                    <a:pt x="4145508" y="600620"/>
                  </a:lnTo>
                  <a:cubicBezTo>
                    <a:pt x="4157500" y="622091"/>
                    <a:pt x="4175488" y="640258"/>
                    <a:pt x="4197836" y="653470"/>
                  </a:cubicBezTo>
                  <a:cubicBezTo>
                    <a:pt x="4220185" y="666683"/>
                    <a:pt x="4245258" y="672739"/>
                    <a:pt x="4269242" y="672739"/>
                  </a:cubicBezTo>
                  <a:lnTo>
                    <a:pt x="4869920" y="672739"/>
                  </a:lnTo>
                  <a:cubicBezTo>
                    <a:pt x="4895539" y="673289"/>
                    <a:pt x="4921158" y="667233"/>
                    <a:pt x="4944596" y="653470"/>
                  </a:cubicBezTo>
                  <a:cubicBezTo>
                    <a:pt x="4966945" y="640258"/>
                    <a:pt x="4984387" y="622091"/>
                    <a:pt x="4996924" y="601171"/>
                  </a:cubicBezTo>
                  <a:lnTo>
                    <a:pt x="5296718" y="75972"/>
                  </a:lnTo>
                  <a:cubicBezTo>
                    <a:pt x="5310345" y="53951"/>
                    <a:pt x="5317976" y="28077"/>
                    <a:pt x="5317976" y="0"/>
                  </a:cubicBezTo>
                  <a:lnTo>
                    <a:pt x="9144000" y="0"/>
                  </a:lnTo>
                  <a:lnTo>
                    <a:pt x="9144000" y="2931790"/>
                  </a:lnTo>
                  <a:lnTo>
                    <a:pt x="0" y="293179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143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4784102" y="4132816"/>
              <a:ext cx="2646878" cy="830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研究重点</a:t>
              </a:r>
              <a:endParaRPr lang="zh-CN" altLang="zh-CN" sz="2799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 rot="19469485">
            <a:off x="5664179" y="2120952"/>
            <a:ext cx="886726" cy="944860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1186543"/>
            <a:ext cx="4931229" cy="53122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757059" y="526088"/>
            <a:ext cx="4190998" cy="976141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参数化样板绘制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576342" y="1932418"/>
          <a:ext cx="6408828" cy="4529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883"/>
                <a:gridCol w="5185945"/>
              </a:tblGrid>
              <a:tr h="3526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辅助矩形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abcd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横向长度</a:t>
                      </a:r>
                      <a:r>
                        <a:rPr lang="en-US" sz="1200" b="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H/4-1cm</a:t>
                      </a:r>
                      <a:r>
                        <a:rPr lang="zh-CN" sz="1200" b="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，纵向长度为</a:t>
                      </a:r>
                      <a:r>
                        <a:rPr lang="en-US" sz="1200" b="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</a:t>
                      </a:r>
                      <a:endParaRPr lang="zh-CN" sz="1200" b="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9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臀围线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ef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平行，与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之间的距离为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2/3CR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9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小裆线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延长到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点，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H/20-0.5cm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腰线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ij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0.7cm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下移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0.9cm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线段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jb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1/2(H/4-1-0.7-W/4)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前裆弯曲线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ielg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 过点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向线段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作垂线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，三等分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，将点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、靠近点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的三等分点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连接成圆顺的曲线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挺缝线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的中点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，过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作一条垂直于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的垂线，与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线相交于点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9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脚口线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pq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­­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为中点，左右各取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1/2(H/5-2)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中裆线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挺缝线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ef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的交点记为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的中点上移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4cm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，以点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为中心左右各取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H/10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外侧缝曲线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jfvuq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向侧缝线平移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0.5cm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，将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jfvu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连成圆顺曲线，并使得曲线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jfvu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与线段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uq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圆顺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6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内侧缝曲线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gtp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直线连接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，曲线连接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使得曲线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与直线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圆顺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6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腰省中心线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线段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nr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中点下移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3.2cm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，过点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向腰线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ij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作垂线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2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1" y="1403731"/>
            <a:ext cx="4201886" cy="4526534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81650" y="427590"/>
            <a:ext cx="4190998" cy="976141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制板规则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6" t="7595" r="2501" b="3978"/>
          <a:stretch/>
        </p:blipFill>
        <p:spPr bwMode="auto">
          <a:xfrm>
            <a:off x="4553297" y="1723817"/>
            <a:ext cx="7638703" cy="4206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51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81650" y="427590"/>
            <a:ext cx="4190998" cy="976141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制板规则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6" t="7595" r="2501" b="3978"/>
          <a:stretch/>
        </p:blipFill>
        <p:spPr bwMode="auto">
          <a:xfrm>
            <a:off x="4553297" y="1723817"/>
            <a:ext cx="7638703" cy="4206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462963" y="2198561"/>
            <a:ext cx="4090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规则名和描述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实体类型 实体名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实体类型 实体名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规则体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实体名</a:t>
            </a: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实体名</a:t>
            </a: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57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181650" y="427590"/>
            <a:ext cx="4190998" cy="976141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制板规则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2963" y="2198561"/>
            <a:ext cx="4090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规则名和描述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实体类型 实体名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实体类型 实体名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规则体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实体名</a:t>
            </a: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实体名</a:t>
            </a: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...</a:t>
            </a:r>
          </a:p>
        </p:txBody>
      </p:sp>
      <p:sp>
        <p:nvSpPr>
          <p:cNvPr id="3" name="矩形 2"/>
          <p:cNvSpPr/>
          <p:nvPr/>
        </p:nvSpPr>
        <p:spPr>
          <a:xfrm>
            <a:off x="5041900" y="155681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规则 前片单省</a:t>
            </a:r>
          </a:p>
          <a:p>
            <a:endParaRPr lang="zh-CN" altLang="en-US" dirty="0"/>
          </a:p>
          <a:p>
            <a:r>
              <a:rPr lang="zh-CN" altLang="en-US" dirty="0"/>
              <a:t>输入 直线 ef</a:t>
            </a:r>
          </a:p>
          <a:p>
            <a:r>
              <a:rPr lang="zh-CN" altLang="en-US" dirty="0"/>
              <a:t>输入 直线 no</a:t>
            </a:r>
          </a:p>
          <a:p>
            <a:r>
              <a:rPr lang="zh-CN" altLang="en-US" dirty="0"/>
              <a:t>输入 直线 ij</a:t>
            </a:r>
          </a:p>
          <a:p>
            <a:r>
              <a:rPr lang="zh-CN" altLang="en-US" dirty="0"/>
              <a:t>输入 参数 w_s</a:t>
            </a:r>
          </a:p>
          <a:p>
            <a:endParaRPr lang="zh-CN" altLang="en-US" dirty="0"/>
          </a:p>
          <a:p>
            <a:r>
              <a:rPr lang="zh-CN" altLang="en-US" dirty="0"/>
              <a:t>点 r = 求交点(ef, no)</a:t>
            </a:r>
          </a:p>
          <a:p>
            <a:r>
              <a:rPr lang="zh-CN" altLang="en-US" dirty="0"/>
              <a:t>点 n = no.上端点</a:t>
            </a:r>
          </a:p>
          <a:p>
            <a:r>
              <a:rPr lang="zh-CN" altLang="en-US" dirty="0"/>
              <a:t>点 w = 过等分点向下偏移(r,n,0.5,3.2)</a:t>
            </a:r>
          </a:p>
          <a:p>
            <a:r>
              <a:rPr lang="zh-CN" altLang="en-US" dirty="0"/>
              <a:t>点 x = 求垂足(w,ij)</a:t>
            </a:r>
          </a:p>
          <a:p>
            <a:r>
              <a:rPr lang="zh-CN" altLang="en-US" dirty="0"/>
              <a:t>点 i = ij.左端点</a:t>
            </a:r>
          </a:p>
          <a:p>
            <a:r>
              <a:rPr lang="zh-CN" altLang="en-US" dirty="0"/>
              <a:t>点 j = ij.右端点</a:t>
            </a:r>
          </a:p>
          <a:p>
            <a:r>
              <a:rPr lang="zh-CN" altLang="en-US" dirty="0"/>
              <a:t>点 v_ij = 方向向量(j,i)</a:t>
            </a:r>
          </a:p>
          <a:p>
            <a:r>
              <a:rPr lang="zh-CN" altLang="en-US" dirty="0"/>
              <a:t>点 y = 求偏移(x,w_s,v_ij)</a:t>
            </a:r>
          </a:p>
          <a:p>
            <a:r>
              <a:rPr lang="zh-CN" altLang="en-US" dirty="0"/>
              <a:t>点 z = 求偏移(x,-w_s,v_ij)</a:t>
            </a:r>
          </a:p>
          <a:p>
            <a:endParaRPr lang="zh-CN" altLang="en-US" dirty="0"/>
          </a:p>
          <a:p>
            <a:r>
              <a:rPr lang="zh-CN" altLang="en-US" dirty="0"/>
              <a:t>输出 w &amp; x &amp; y &amp; z</a:t>
            </a:r>
          </a:p>
        </p:txBody>
      </p:sp>
      <p:sp>
        <p:nvSpPr>
          <p:cNvPr id="5" name="矩形 4"/>
          <p:cNvSpPr/>
          <p:nvPr/>
        </p:nvSpPr>
        <p:spPr>
          <a:xfrm>
            <a:off x="9144000" y="219856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规则 过等分点向下偏移</a:t>
            </a:r>
          </a:p>
          <a:p>
            <a:r>
              <a:rPr lang="zh-CN" altLang="en-US" dirty="0"/>
              <a:t>输入 点 x</a:t>
            </a:r>
          </a:p>
          <a:p>
            <a:r>
              <a:rPr lang="zh-CN" altLang="en-US" dirty="0"/>
              <a:t>输入 点 y</a:t>
            </a:r>
          </a:p>
          <a:p>
            <a:r>
              <a:rPr lang="zh-CN" altLang="en-US" dirty="0"/>
              <a:t>输入 参数 p</a:t>
            </a:r>
          </a:p>
          <a:p>
            <a:r>
              <a:rPr lang="zh-CN" altLang="en-US" dirty="0"/>
              <a:t>输入 参数 d</a:t>
            </a:r>
          </a:p>
          <a:p>
            <a:endParaRPr lang="zh-CN" altLang="en-US" dirty="0"/>
          </a:p>
          <a:p>
            <a:r>
              <a:rPr lang="zh-CN" altLang="en-US" dirty="0"/>
              <a:t>点 v = (0,1)</a:t>
            </a:r>
          </a:p>
          <a:p>
            <a:r>
              <a:rPr lang="zh-CN" altLang="en-US" dirty="0"/>
              <a:t>点 m = 等分点(x,y,p)</a:t>
            </a:r>
          </a:p>
          <a:p>
            <a:r>
              <a:rPr lang="zh-CN" altLang="en-US" dirty="0"/>
              <a:t>点 n = 求偏移(m,d,v)</a:t>
            </a:r>
          </a:p>
          <a:p>
            <a:endParaRPr lang="zh-CN" altLang="en-US" dirty="0"/>
          </a:p>
          <a:p>
            <a:r>
              <a:rPr lang="zh-CN" altLang="en-US" dirty="0"/>
              <a:t>输出 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487322" y="2538806"/>
            <a:ext cx="1656678" cy="145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19887" y="4335332"/>
            <a:ext cx="2818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516087" y="830888"/>
            <a:ext cx="5072742" cy="1240969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裤款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部件关系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46" y="2741158"/>
            <a:ext cx="8489452" cy="30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980081" y="2632253"/>
            <a:ext cx="34015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组件化的特点：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低耦合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易扩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数据驱动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16087" y="830888"/>
            <a:ext cx="5072742" cy="1240969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化女裤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款式设计</a:t>
            </a:r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46" y="2741158"/>
            <a:ext cx="8489452" cy="3012649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6559882" y="2393829"/>
            <a:ext cx="5031047" cy="4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9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6 0.01018 L -0.91784 -0.0099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42" y="-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84362 -2.96296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8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7 0.01018 L -0.91784 -0.0099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"/>
          <p:cNvSpPr/>
          <p:nvPr/>
        </p:nvSpPr>
        <p:spPr bwMode="auto">
          <a:xfrm>
            <a:off x="5198306" y="1773248"/>
            <a:ext cx="1819258" cy="164026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grpSp>
        <p:nvGrpSpPr>
          <p:cNvPr id="2" name="组合 1"/>
          <p:cNvGrpSpPr/>
          <p:nvPr/>
        </p:nvGrpSpPr>
        <p:grpSpPr>
          <a:xfrm>
            <a:off x="785" y="2571973"/>
            <a:ext cx="12214302" cy="3952565"/>
            <a:chOff x="785" y="2571973"/>
            <a:chExt cx="12214302" cy="3952565"/>
          </a:xfrm>
          <a:solidFill>
            <a:srgbClr val="383838"/>
          </a:solidFill>
        </p:grpSpPr>
        <p:sp>
          <p:nvSpPr>
            <p:cNvPr id="55" name="矩形 5"/>
            <p:cNvSpPr/>
            <p:nvPr/>
          </p:nvSpPr>
          <p:spPr>
            <a:xfrm>
              <a:off x="785" y="2571973"/>
              <a:ext cx="12214302" cy="3952565"/>
            </a:xfrm>
            <a:custGeom>
              <a:avLst/>
              <a:gdLst/>
              <a:ahLst/>
              <a:cxnLst/>
              <a:rect l="l" t="t" r="r" b="b"/>
              <a:pathLst>
                <a:path w="9144000" h="2931790">
                  <a:moveTo>
                    <a:pt x="0" y="0"/>
                  </a:moveTo>
                  <a:lnTo>
                    <a:pt x="3824456" y="0"/>
                  </a:lnTo>
                  <a:cubicBezTo>
                    <a:pt x="3824456" y="26976"/>
                    <a:pt x="3831542" y="51749"/>
                    <a:pt x="3844079" y="73220"/>
                  </a:cubicBezTo>
                  <a:lnTo>
                    <a:pt x="4145508" y="600620"/>
                  </a:lnTo>
                  <a:cubicBezTo>
                    <a:pt x="4157500" y="622091"/>
                    <a:pt x="4175488" y="640258"/>
                    <a:pt x="4197836" y="653470"/>
                  </a:cubicBezTo>
                  <a:cubicBezTo>
                    <a:pt x="4220185" y="666683"/>
                    <a:pt x="4245258" y="672739"/>
                    <a:pt x="4269242" y="672739"/>
                  </a:cubicBezTo>
                  <a:lnTo>
                    <a:pt x="4869920" y="672739"/>
                  </a:lnTo>
                  <a:cubicBezTo>
                    <a:pt x="4895539" y="673289"/>
                    <a:pt x="4921158" y="667233"/>
                    <a:pt x="4944596" y="653470"/>
                  </a:cubicBezTo>
                  <a:cubicBezTo>
                    <a:pt x="4966945" y="640258"/>
                    <a:pt x="4984387" y="622091"/>
                    <a:pt x="4996924" y="601171"/>
                  </a:cubicBezTo>
                  <a:lnTo>
                    <a:pt x="5296718" y="75972"/>
                  </a:lnTo>
                  <a:cubicBezTo>
                    <a:pt x="5310345" y="53951"/>
                    <a:pt x="5317976" y="28077"/>
                    <a:pt x="5317976" y="0"/>
                  </a:cubicBezTo>
                  <a:lnTo>
                    <a:pt x="9144000" y="0"/>
                  </a:lnTo>
                  <a:lnTo>
                    <a:pt x="9144000" y="2931790"/>
                  </a:lnTo>
                  <a:lnTo>
                    <a:pt x="0" y="293179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143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4784103" y="4132816"/>
              <a:ext cx="2646878" cy="830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</a:t>
              </a:r>
              <a:r>
                <a:rPr lang="zh-CN" altLang="en-US" sz="47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究成</a:t>
              </a:r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zh-CN" altLang="zh-CN" sz="2799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10" name="Freeform 126"/>
          <p:cNvSpPr>
            <a:spLocks noChangeAspect="1" noEditPoints="1"/>
          </p:cNvSpPr>
          <p:nvPr/>
        </p:nvSpPr>
        <p:spPr bwMode="auto">
          <a:xfrm>
            <a:off x="5778557" y="2181719"/>
            <a:ext cx="657972" cy="82332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5346609" y="1222309"/>
            <a:ext cx="1476494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7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Freeform 5"/>
          <p:cNvSpPr/>
          <p:nvPr/>
        </p:nvSpPr>
        <p:spPr bwMode="auto">
          <a:xfrm>
            <a:off x="4602585" y="892"/>
            <a:ext cx="2964542" cy="1221417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1859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5314" y="355398"/>
            <a:ext cx="1481110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3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62" name="Freeform 5"/>
          <p:cNvSpPr/>
          <p:nvPr/>
        </p:nvSpPr>
        <p:spPr bwMode="auto">
          <a:xfrm>
            <a:off x="2550522" y="2202281"/>
            <a:ext cx="1327660" cy="11970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sp>
        <p:nvSpPr>
          <p:cNvPr id="63" name="Freeform 5"/>
          <p:cNvSpPr/>
          <p:nvPr/>
        </p:nvSpPr>
        <p:spPr bwMode="auto">
          <a:xfrm>
            <a:off x="8155884" y="2203830"/>
            <a:ext cx="1327660" cy="11970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sp>
        <p:nvSpPr>
          <p:cNvPr id="64" name="Freeform 5"/>
          <p:cNvSpPr/>
          <p:nvPr/>
        </p:nvSpPr>
        <p:spPr bwMode="auto">
          <a:xfrm>
            <a:off x="4450078" y="2202281"/>
            <a:ext cx="1327660" cy="11970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sp>
        <p:nvSpPr>
          <p:cNvPr id="65" name="Freeform 5"/>
          <p:cNvSpPr/>
          <p:nvPr/>
        </p:nvSpPr>
        <p:spPr bwMode="auto">
          <a:xfrm>
            <a:off x="6246997" y="2202281"/>
            <a:ext cx="1327660" cy="11970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sp>
        <p:nvSpPr>
          <p:cNvPr id="67" name="Freeform 126"/>
          <p:cNvSpPr>
            <a:spLocks noChangeAspect="1" noEditPoints="1"/>
          </p:cNvSpPr>
          <p:nvPr/>
        </p:nvSpPr>
        <p:spPr bwMode="auto">
          <a:xfrm>
            <a:off x="8593840" y="2507958"/>
            <a:ext cx="452351" cy="56603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261"/>
          <p:cNvSpPr/>
          <p:nvPr/>
        </p:nvSpPr>
        <p:spPr bwMode="auto">
          <a:xfrm>
            <a:off x="2904504" y="2509490"/>
            <a:ext cx="619695" cy="619695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</a:endParaRPr>
          </a:p>
        </p:txBody>
      </p:sp>
      <p:grpSp>
        <p:nvGrpSpPr>
          <p:cNvPr id="69" name="组合 68"/>
          <p:cNvGrpSpPr>
            <a:grpSpLocks noChangeAspect="1"/>
          </p:cNvGrpSpPr>
          <p:nvPr/>
        </p:nvGrpSpPr>
        <p:grpSpPr>
          <a:xfrm>
            <a:off x="4797719" y="2529568"/>
            <a:ext cx="632378" cy="542462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70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  <p:sp>
          <p:nvSpPr>
            <p:cNvPr id="71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  <p:sp>
          <p:nvSpPr>
            <p:cNvPr id="72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</p:grpSp>
      <p:sp>
        <p:nvSpPr>
          <p:cNvPr id="73" name="Freeform 9"/>
          <p:cNvSpPr>
            <a:spLocks noEditPoints="1"/>
          </p:cNvSpPr>
          <p:nvPr/>
        </p:nvSpPr>
        <p:spPr bwMode="auto">
          <a:xfrm rot="19469485">
            <a:off x="6598339" y="2468705"/>
            <a:ext cx="626235" cy="6672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623946" y="3693352"/>
            <a:ext cx="1210588" cy="1063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1999" b="1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1999" b="1" kern="100" dirty="0" smtClean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</a:t>
            </a:r>
            <a:endParaRPr lang="en-US" altLang="zh-CN" sz="1999" b="1" kern="100" dirty="0" smtClean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endParaRPr lang="zh-CN" altLang="zh-CN" sz="1400" kern="100" dirty="0">
              <a:solidFill>
                <a:srgbClr val="54545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537269" y="3698002"/>
            <a:ext cx="1210588" cy="999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1999" b="1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  <a:p>
            <a:pPr algn="ctr">
              <a:defRPr/>
            </a:pPr>
            <a:endParaRPr lang="zh-CN" altLang="zh-CN" sz="1400" kern="100" dirty="0">
              <a:solidFill>
                <a:srgbClr val="54545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325293" y="3698002"/>
            <a:ext cx="1210588" cy="999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1999" b="1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1999" b="1" kern="100" dirty="0" smtClean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重点</a:t>
            </a:r>
            <a:endParaRPr lang="zh-CN" altLang="en-US" sz="1999" b="1" kern="100" dirty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kern="100" dirty="0">
                <a:solidFill>
                  <a:srgbClr val="54545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zh-CN" sz="1400" kern="100" dirty="0">
              <a:solidFill>
                <a:srgbClr val="54545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31967" y="3696329"/>
            <a:ext cx="1210588" cy="999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1600" kern="100" dirty="0" smtClean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en-US" altLang="zh-CN" sz="1600" kern="100" dirty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1999" b="1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</a:t>
            </a:r>
            <a:endParaRPr lang="en-US" altLang="zh-CN" sz="1999" b="1" kern="100" dirty="0" smtClean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400" kern="100" dirty="0">
              <a:solidFill>
                <a:srgbClr val="54545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pic>
        <p:nvPicPr>
          <p:cNvPr id="22" name="图片 2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25" y="5143939"/>
            <a:ext cx="1663462" cy="14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82088" y="877084"/>
            <a:ext cx="169248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系统演示：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2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84445" y="1159499"/>
            <a:ext cx="1024865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攻读硕士学位期间发表的学术论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WANG H-A, JIANG Y, CHEN G. Design and Implementation of an Intelligent Garment Pattern CAD System [A]. Textile Bioengineering and Informatics Symposium Proceedings [C].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SuZhou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Textile Bioengineering and Informatics Society, 2019: 310-315.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CHEN G, WANG H-A, JIANG Y. Development of an Intelligent System on Designing and Pattern-making for Women’s Trousers [A]. Textile Bioengineering and Informatics Symposium Proceedings [C]. Manchester, UK: Textile Bioengineering and Informatics Society, 2018: 792-798.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6" t="15842" r="21881" b="11918"/>
          <a:stretch/>
        </p:blipFill>
        <p:spPr>
          <a:xfrm>
            <a:off x="0" y="-1"/>
            <a:ext cx="7252113" cy="69259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13" y="0"/>
            <a:ext cx="4939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56311" y="1309400"/>
            <a:ext cx="12304622" cy="2923588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4" name="组合 3"/>
          <p:cNvGrpSpPr/>
          <p:nvPr/>
        </p:nvGrpSpPr>
        <p:grpSpPr>
          <a:xfrm>
            <a:off x="0" y="1556656"/>
            <a:ext cx="12192001" cy="4234543"/>
            <a:chOff x="0" y="2174033"/>
            <a:chExt cx="12192001" cy="2537926"/>
          </a:xfrm>
          <a:solidFill>
            <a:srgbClr val="383838"/>
          </a:solidFill>
        </p:grpSpPr>
        <p:sp>
          <p:nvSpPr>
            <p:cNvPr id="3" name="矩形 2"/>
            <p:cNvSpPr/>
            <p:nvPr/>
          </p:nvSpPr>
          <p:spPr>
            <a:xfrm>
              <a:off x="0" y="2174033"/>
              <a:ext cx="12192001" cy="253792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3117834" y="3115977"/>
              <a:ext cx="6340197" cy="830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感谢各位老师的指导！</a:t>
              </a:r>
              <a:endParaRPr lang="zh-CN" altLang="zh-CN" sz="2799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29084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"/>
          <p:cNvSpPr/>
          <p:nvPr/>
        </p:nvSpPr>
        <p:spPr bwMode="auto">
          <a:xfrm>
            <a:off x="5198306" y="1773248"/>
            <a:ext cx="1819258" cy="164026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grpSp>
        <p:nvGrpSpPr>
          <p:cNvPr id="2" name="组合 1"/>
          <p:cNvGrpSpPr/>
          <p:nvPr/>
        </p:nvGrpSpPr>
        <p:grpSpPr>
          <a:xfrm>
            <a:off x="785" y="2571973"/>
            <a:ext cx="12214302" cy="3952565"/>
            <a:chOff x="785" y="2571973"/>
            <a:chExt cx="12214302" cy="3952565"/>
          </a:xfrm>
          <a:solidFill>
            <a:srgbClr val="383838"/>
          </a:solidFill>
        </p:grpSpPr>
        <p:sp>
          <p:nvSpPr>
            <p:cNvPr id="55" name="矩形 5"/>
            <p:cNvSpPr/>
            <p:nvPr/>
          </p:nvSpPr>
          <p:spPr>
            <a:xfrm>
              <a:off x="785" y="2571973"/>
              <a:ext cx="12214302" cy="3952565"/>
            </a:xfrm>
            <a:custGeom>
              <a:avLst/>
              <a:gdLst/>
              <a:ahLst/>
              <a:cxnLst/>
              <a:rect l="l" t="t" r="r" b="b"/>
              <a:pathLst>
                <a:path w="9144000" h="2931790">
                  <a:moveTo>
                    <a:pt x="0" y="0"/>
                  </a:moveTo>
                  <a:lnTo>
                    <a:pt x="3824456" y="0"/>
                  </a:lnTo>
                  <a:cubicBezTo>
                    <a:pt x="3824456" y="26976"/>
                    <a:pt x="3831542" y="51749"/>
                    <a:pt x="3844079" y="73220"/>
                  </a:cubicBezTo>
                  <a:lnTo>
                    <a:pt x="4145508" y="600620"/>
                  </a:lnTo>
                  <a:cubicBezTo>
                    <a:pt x="4157500" y="622091"/>
                    <a:pt x="4175488" y="640258"/>
                    <a:pt x="4197836" y="653470"/>
                  </a:cubicBezTo>
                  <a:cubicBezTo>
                    <a:pt x="4220185" y="666683"/>
                    <a:pt x="4245258" y="672739"/>
                    <a:pt x="4269242" y="672739"/>
                  </a:cubicBezTo>
                  <a:lnTo>
                    <a:pt x="4869920" y="672739"/>
                  </a:lnTo>
                  <a:cubicBezTo>
                    <a:pt x="4895539" y="673289"/>
                    <a:pt x="4921158" y="667233"/>
                    <a:pt x="4944596" y="653470"/>
                  </a:cubicBezTo>
                  <a:cubicBezTo>
                    <a:pt x="4966945" y="640258"/>
                    <a:pt x="4984387" y="622091"/>
                    <a:pt x="4996924" y="601171"/>
                  </a:cubicBezTo>
                  <a:lnTo>
                    <a:pt x="5296718" y="75972"/>
                  </a:lnTo>
                  <a:cubicBezTo>
                    <a:pt x="5310345" y="53951"/>
                    <a:pt x="5317976" y="28077"/>
                    <a:pt x="5317976" y="0"/>
                  </a:cubicBezTo>
                  <a:lnTo>
                    <a:pt x="9144000" y="0"/>
                  </a:lnTo>
                  <a:lnTo>
                    <a:pt x="9144000" y="2931790"/>
                  </a:lnTo>
                  <a:lnTo>
                    <a:pt x="0" y="293179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143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4784103" y="4132816"/>
              <a:ext cx="2646878" cy="830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7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CN" altLang="zh-CN" sz="2799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9" name="Freeform 261"/>
          <p:cNvSpPr/>
          <p:nvPr/>
        </p:nvSpPr>
        <p:spPr bwMode="auto">
          <a:xfrm>
            <a:off x="5684533" y="2239403"/>
            <a:ext cx="832890" cy="83289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240971" y="1284516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机械化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01142" y="1284513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1313" y="1284514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621484" y="1284512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3957" y="2712106"/>
            <a:ext cx="7108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r>
              <a:rPr lang="zh-CN" altLang="zh-CN" sz="2800" b="1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的需求</a:t>
            </a:r>
            <a:endParaRPr lang="en-US" altLang="zh-CN" sz="2800" dirty="0" smtClean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实现大</a:t>
            </a:r>
            <a:r>
              <a:rPr lang="zh-CN" altLang="zh-CN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规模定</a:t>
            </a: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2800" dirty="0" smtClean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zh-CN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低定制服装的成</a:t>
            </a: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2800" dirty="0" smtClean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zh-CN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能制</a:t>
            </a: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</a:t>
            </a:r>
            <a:r>
              <a:rPr lang="zh-CN" altLang="en-US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首先要</a:t>
            </a: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zh-CN" sz="2800" b="1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zh-CN" altLang="zh-CN" sz="2800" b="1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r>
              <a:rPr lang="zh-CN" altLang="en-US" sz="2800" b="1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</a:p>
        </p:txBody>
      </p:sp>
    </p:spTree>
    <p:extLst>
      <p:ext uri="{BB962C8B-B14F-4D97-AF65-F5344CB8AC3E}">
        <p14:creationId xmlns:p14="http://schemas.microsoft.com/office/powerpoint/2010/main" val="27846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291443" y="2069235"/>
            <a:ext cx="7252707" cy="3360819"/>
            <a:chOff x="2291443" y="2134550"/>
            <a:chExt cx="7252707" cy="3360819"/>
          </a:xfrm>
        </p:grpSpPr>
        <p:sp>
          <p:nvSpPr>
            <p:cNvPr id="10" name="椭圆 9"/>
            <p:cNvSpPr/>
            <p:nvPr/>
          </p:nvSpPr>
          <p:spPr>
            <a:xfrm>
              <a:off x="2291443" y="2134550"/>
              <a:ext cx="7252707" cy="3360819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6505060" y="2675415"/>
              <a:ext cx="2393100" cy="804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8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服装</a:t>
              </a:r>
              <a:r>
                <a:rPr lang="en-US" sz="28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CAD</a:t>
              </a:r>
              <a:endParaRPr lang="zh-CN" sz="2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64025" y="2653549"/>
            <a:ext cx="3714443" cy="2174788"/>
            <a:chOff x="2864025" y="2718864"/>
            <a:chExt cx="3714443" cy="2174788"/>
          </a:xfrm>
        </p:grpSpPr>
        <p:sp>
          <p:nvSpPr>
            <p:cNvPr id="13" name="椭圆 12"/>
            <p:cNvSpPr/>
            <p:nvPr/>
          </p:nvSpPr>
          <p:spPr>
            <a:xfrm>
              <a:off x="2864025" y="2718864"/>
              <a:ext cx="3714443" cy="2174788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文本框 11"/>
            <p:cNvSpPr txBox="1"/>
            <p:nvPr/>
          </p:nvSpPr>
          <p:spPr>
            <a:xfrm>
              <a:off x="3319155" y="2971086"/>
              <a:ext cx="2539916" cy="125515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样板</a:t>
              </a:r>
              <a:r>
                <a:rPr lang="en-US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CAD</a:t>
              </a:r>
              <a:endPara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（服装</a:t>
              </a:r>
              <a:r>
                <a:rPr lang="en-US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PDS</a:t>
              </a: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66796" y="3809692"/>
            <a:ext cx="5931364" cy="2417632"/>
            <a:chOff x="2966796" y="3875007"/>
            <a:chExt cx="5931364" cy="2417632"/>
          </a:xfrm>
        </p:grpSpPr>
        <p:sp>
          <p:nvSpPr>
            <p:cNvPr id="16" name="椭圆 15"/>
            <p:cNvSpPr/>
            <p:nvPr/>
          </p:nvSpPr>
          <p:spPr>
            <a:xfrm>
              <a:off x="2966796" y="3875007"/>
              <a:ext cx="5931364" cy="2280786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文本框 13"/>
            <p:cNvSpPr txBox="1"/>
            <p:nvPr/>
          </p:nvSpPr>
          <p:spPr>
            <a:xfrm>
              <a:off x="4772632" y="5445148"/>
              <a:ext cx="2539916" cy="8474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智能</a:t>
              </a:r>
              <a:r>
                <a:rPr lang="en-US" sz="24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CAD</a:t>
              </a:r>
              <a:endParaRPr lang="zh-CN" sz="24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4"/>
          <p:cNvSpPr txBox="1"/>
          <p:nvPr/>
        </p:nvSpPr>
        <p:spPr>
          <a:xfrm>
            <a:off x="3715558" y="3970593"/>
            <a:ext cx="2539916" cy="7109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服装</a:t>
            </a:r>
            <a:r>
              <a:rPr lang="zh-CN" kern="1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</a:t>
            </a:r>
            <a:r>
              <a:rPr lang="zh-CN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板智能</a:t>
            </a:r>
            <a:r>
              <a:rPr lang="en-US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CAD</a:t>
            </a:r>
            <a:endParaRPr lang="zh-CN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225141" y="664020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数据匹配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85312" y="664017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模型展平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145482" y="664018"/>
            <a:ext cx="2375707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化制板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"/>
          <p:cNvSpPr/>
          <p:nvPr/>
        </p:nvSpPr>
        <p:spPr bwMode="auto">
          <a:xfrm>
            <a:off x="5198306" y="1773248"/>
            <a:ext cx="1819258" cy="164026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grpSp>
        <p:nvGrpSpPr>
          <p:cNvPr id="2" name="组合 1"/>
          <p:cNvGrpSpPr/>
          <p:nvPr/>
        </p:nvGrpSpPr>
        <p:grpSpPr>
          <a:xfrm>
            <a:off x="785" y="2571973"/>
            <a:ext cx="12214302" cy="3952565"/>
            <a:chOff x="785" y="2571973"/>
            <a:chExt cx="12214302" cy="3952565"/>
          </a:xfrm>
          <a:solidFill>
            <a:srgbClr val="383838"/>
          </a:solidFill>
        </p:grpSpPr>
        <p:sp>
          <p:nvSpPr>
            <p:cNvPr id="55" name="矩形 5"/>
            <p:cNvSpPr/>
            <p:nvPr/>
          </p:nvSpPr>
          <p:spPr>
            <a:xfrm>
              <a:off x="785" y="2571973"/>
              <a:ext cx="12214302" cy="3952565"/>
            </a:xfrm>
            <a:custGeom>
              <a:avLst/>
              <a:gdLst/>
              <a:ahLst/>
              <a:cxnLst/>
              <a:rect l="l" t="t" r="r" b="b"/>
              <a:pathLst>
                <a:path w="9144000" h="2931790">
                  <a:moveTo>
                    <a:pt x="0" y="0"/>
                  </a:moveTo>
                  <a:lnTo>
                    <a:pt x="3824456" y="0"/>
                  </a:lnTo>
                  <a:cubicBezTo>
                    <a:pt x="3824456" y="26976"/>
                    <a:pt x="3831542" y="51749"/>
                    <a:pt x="3844079" y="73220"/>
                  </a:cubicBezTo>
                  <a:lnTo>
                    <a:pt x="4145508" y="600620"/>
                  </a:lnTo>
                  <a:cubicBezTo>
                    <a:pt x="4157500" y="622091"/>
                    <a:pt x="4175488" y="640258"/>
                    <a:pt x="4197836" y="653470"/>
                  </a:cubicBezTo>
                  <a:cubicBezTo>
                    <a:pt x="4220185" y="666683"/>
                    <a:pt x="4245258" y="672739"/>
                    <a:pt x="4269242" y="672739"/>
                  </a:cubicBezTo>
                  <a:lnTo>
                    <a:pt x="4869920" y="672739"/>
                  </a:lnTo>
                  <a:cubicBezTo>
                    <a:pt x="4895539" y="673289"/>
                    <a:pt x="4921158" y="667233"/>
                    <a:pt x="4944596" y="653470"/>
                  </a:cubicBezTo>
                  <a:cubicBezTo>
                    <a:pt x="4966945" y="640258"/>
                    <a:pt x="4984387" y="622091"/>
                    <a:pt x="4996924" y="601171"/>
                  </a:cubicBezTo>
                  <a:lnTo>
                    <a:pt x="5296718" y="75972"/>
                  </a:lnTo>
                  <a:cubicBezTo>
                    <a:pt x="5310345" y="53951"/>
                    <a:pt x="5317976" y="28077"/>
                    <a:pt x="5317976" y="0"/>
                  </a:cubicBezTo>
                  <a:lnTo>
                    <a:pt x="9144000" y="0"/>
                  </a:lnTo>
                  <a:lnTo>
                    <a:pt x="9144000" y="2931790"/>
                  </a:lnTo>
                  <a:lnTo>
                    <a:pt x="0" y="293179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143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4784103" y="4132816"/>
              <a:ext cx="2646878" cy="830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zh-CN" sz="2799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5644199" y="2195920"/>
            <a:ext cx="926687" cy="794924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11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  <p:sp>
          <p:nvSpPr>
            <p:cNvPr id="12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  <p:sp>
          <p:nvSpPr>
            <p:cNvPr id="13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47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291443" y="2014805"/>
            <a:ext cx="7252707" cy="3360819"/>
            <a:chOff x="2291443" y="2134550"/>
            <a:chExt cx="7252707" cy="3360819"/>
          </a:xfrm>
        </p:grpSpPr>
        <p:sp>
          <p:nvSpPr>
            <p:cNvPr id="10" name="椭圆 9"/>
            <p:cNvSpPr/>
            <p:nvPr/>
          </p:nvSpPr>
          <p:spPr>
            <a:xfrm>
              <a:off x="2291443" y="2134550"/>
              <a:ext cx="7252707" cy="3360819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6505060" y="2675415"/>
              <a:ext cx="2393100" cy="804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8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服装</a:t>
              </a:r>
              <a:r>
                <a:rPr lang="en-US" sz="28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CAD</a:t>
              </a:r>
              <a:endParaRPr lang="zh-CN" sz="2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64025" y="2599119"/>
            <a:ext cx="3714443" cy="2174788"/>
            <a:chOff x="2864025" y="2718864"/>
            <a:chExt cx="3714443" cy="2174788"/>
          </a:xfrm>
        </p:grpSpPr>
        <p:sp>
          <p:nvSpPr>
            <p:cNvPr id="12" name="椭圆 11"/>
            <p:cNvSpPr/>
            <p:nvPr/>
          </p:nvSpPr>
          <p:spPr>
            <a:xfrm>
              <a:off x="2864025" y="2718864"/>
              <a:ext cx="3714443" cy="2174788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文本框 11"/>
            <p:cNvSpPr txBox="1"/>
            <p:nvPr/>
          </p:nvSpPr>
          <p:spPr>
            <a:xfrm>
              <a:off x="3319155" y="2971086"/>
              <a:ext cx="2539916" cy="125515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样板</a:t>
              </a:r>
              <a:r>
                <a:rPr lang="en-US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CAD</a:t>
              </a:r>
              <a:endPara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（服装</a:t>
              </a:r>
              <a:r>
                <a:rPr lang="en-US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PDS</a:t>
              </a: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66796" y="3755262"/>
            <a:ext cx="5931364" cy="2417632"/>
            <a:chOff x="2966796" y="3875007"/>
            <a:chExt cx="5931364" cy="2417632"/>
          </a:xfrm>
        </p:grpSpPr>
        <p:sp>
          <p:nvSpPr>
            <p:cNvPr id="14" name="椭圆 13"/>
            <p:cNvSpPr/>
            <p:nvPr/>
          </p:nvSpPr>
          <p:spPr>
            <a:xfrm>
              <a:off x="2966796" y="3875007"/>
              <a:ext cx="5931364" cy="2280786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文本框 13"/>
            <p:cNvSpPr txBox="1"/>
            <p:nvPr/>
          </p:nvSpPr>
          <p:spPr>
            <a:xfrm>
              <a:off x="4772632" y="5445148"/>
              <a:ext cx="2539916" cy="8474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智能</a:t>
              </a:r>
              <a:r>
                <a:rPr lang="en-US" sz="24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CAD</a:t>
              </a:r>
              <a:endParaRPr lang="zh-CN" sz="24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14"/>
          <p:cNvSpPr txBox="1"/>
          <p:nvPr/>
        </p:nvSpPr>
        <p:spPr>
          <a:xfrm>
            <a:off x="3715558" y="3916163"/>
            <a:ext cx="2539916" cy="7109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女裤样板智能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CAD</a:t>
            </a:r>
            <a:endParaRPr lang="zh-CN" sz="20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1173" y="346942"/>
            <a:ext cx="80945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本课题的主要目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制具有实用价值的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女裤样板智能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CAD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8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3320143" y="805545"/>
            <a:ext cx="2960915" cy="1230084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女裤款式设计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320142" y="2493749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加载款式部件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819899" y="805545"/>
            <a:ext cx="2960915" cy="1230084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样板自动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</a:p>
        </p:txBody>
      </p:sp>
      <p:sp>
        <p:nvSpPr>
          <p:cNvPr id="16" name="矩形 15"/>
          <p:cNvSpPr/>
          <p:nvPr/>
        </p:nvSpPr>
        <p:spPr>
          <a:xfrm>
            <a:off x="1301088" y="1051255"/>
            <a:ext cx="169248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业务价值：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01088" y="2493749"/>
            <a:ext cx="16924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业务功能：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320142" y="4796538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输入尺寸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819899" y="2532308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加载制板规则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320141" y="3645143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款式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819897" y="3645142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参数化绘图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819898" y="4796538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保存样板数据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6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78" y="1306286"/>
            <a:ext cx="8657053" cy="37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1286</Words>
  <Application>Microsoft Office PowerPoint</Application>
  <PresentationFormat>宽屏</PresentationFormat>
  <Paragraphs>168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仿宋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宏翱</dc:creator>
  <cp:lastModifiedBy>王宏翱</cp:lastModifiedBy>
  <cp:revision>49</cp:revision>
  <dcterms:created xsi:type="dcterms:W3CDTF">2019-12-07T05:35:56Z</dcterms:created>
  <dcterms:modified xsi:type="dcterms:W3CDTF">2019-12-10T14:28:46Z</dcterms:modified>
</cp:coreProperties>
</file>