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29"/>
  </p:notesMasterIdLst>
  <p:sldIdLst>
    <p:sldId id="256" r:id="rId4"/>
    <p:sldId id="269" r:id="rId5"/>
    <p:sldId id="275" r:id="rId6"/>
    <p:sldId id="272" r:id="rId7"/>
    <p:sldId id="282" r:id="rId8"/>
    <p:sldId id="283" r:id="rId9"/>
    <p:sldId id="284" r:id="rId10"/>
    <p:sldId id="285" r:id="rId11"/>
    <p:sldId id="286" r:id="rId12"/>
    <p:sldId id="287" r:id="rId13"/>
    <p:sldId id="278" r:id="rId14"/>
    <p:sldId id="288" r:id="rId15"/>
    <p:sldId id="290" r:id="rId16"/>
    <p:sldId id="279" r:id="rId17"/>
    <p:sldId id="280" r:id="rId18"/>
    <p:sldId id="277" r:id="rId19"/>
    <p:sldId id="289" r:id="rId20"/>
    <p:sldId id="271" r:id="rId21"/>
    <p:sldId id="273" r:id="rId22"/>
    <p:sldId id="276" r:id="rId23"/>
    <p:sldId id="281" r:id="rId24"/>
    <p:sldId id="274" r:id="rId25"/>
    <p:sldId id="267" r:id="rId26"/>
    <p:sldId id="268" r:id="rId27"/>
    <p:sldId id="27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0F928-95DE-41A6-8E34-CC81BCA4E9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F9571-5C41-4896-8804-1AD0A13D4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6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通过简单的配置，将多个微服务返回的结果合并，一次性返回给客户端！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F9571-5C41-4896-8804-1AD0A13D4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5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6 (title slid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7363" y="2257425"/>
            <a:ext cx="7056437" cy="742950"/>
          </a:xfrm>
        </p:spPr>
        <p:txBody>
          <a:bodyPr/>
          <a:lstStyle>
            <a:lvl1pPr algn="ctr">
              <a:defRPr sz="36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38313" y="3986213"/>
            <a:ext cx="7092950" cy="1071562"/>
          </a:xfrm>
        </p:spPr>
        <p:txBody>
          <a:bodyPr anchor="ctr"/>
          <a:lstStyle>
            <a:lvl1pPr marL="0" indent="0"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0"/>
            <a:ext cx="2025650" cy="6616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9963" y="0"/>
            <a:ext cx="5926137" cy="6616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1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8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14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9963" y="781050"/>
            <a:ext cx="3913187" cy="583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781050"/>
            <a:ext cx="3913188" cy="583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1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35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96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21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61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567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0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0"/>
            <a:ext cx="2025650" cy="6616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9963" y="0"/>
            <a:ext cx="5926137" cy="6616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86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7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85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0284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9963" y="781050"/>
            <a:ext cx="3913187" cy="583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781050"/>
            <a:ext cx="3913188" cy="583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41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92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3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6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7351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6819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6227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52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0"/>
            <a:ext cx="2025650" cy="6616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9963" y="0"/>
            <a:ext cx="5926137" cy="6616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9963" y="781050"/>
            <a:ext cx="3913187" cy="583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781050"/>
            <a:ext cx="3913188" cy="583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2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70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2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M62R&amp;E0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M62R&amp;E001-(bar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0"/>
            <a:ext cx="70961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63" y="781050"/>
            <a:ext cx="7978775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446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2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 descr="M62R&amp;E0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6" name="Picture 6" descr="M62R&amp;E001-(bar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0"/>
            <a:ext cx="70961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63" y="781050"/>
            <a:ext cx="7978775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446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5" descr="M62R&amp;E0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63" y="781050"/>
            <a:ext cx="7978775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446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 smtClean="0"/>
              <a:t>项目管理系统</a:t>
            </a:r>
            <a:endParaRPr lang="zh-CN" altLang="zh-CN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 smtClean="0"/>
              <a:t>微服务架构设计方案</a:t>
            </a:r>
            <a:endParaRPr lang="zh-CN" altLang="zh-CN" sz="28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 </a:t>
            </a:r>
            <a:r>
              <a:rPr lang="en-US" altLang="zh-CN" dirty="0" smtClean="0"/>
              <a:t>– API</a:t>
            </a:r>
            <a:r>
              <a:rPr lang="zh-CN" altLang="en-US" dirty="0" smtClean="0"/>
              <a:t>网关 </a:t>
            </a:r>
            <a:r>
              <a:rPr lang="en-US" altLang="zh-CN" dirty="0" smtClean="0"/>
              <a:t>- Ocelot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0" y="764704"/>
            <a:ext cx="7992889" cy="3779910"/>
          </a:xfrm>
        </p:spPr>
        <p:txBody>
          <a:bodyPr/>
          <a:lstStyle/>
          <a:p>
            <a:pPr marL="0" indent="0">
              <a:spcBef>
                <a:spcPts val="1800"/>
              </a:spcBef>
              <a:spcAft>
                <a:spcPts val="1800"/>
              </a:spcAft>
            </a:pPr>
            <a:endParaRPr lang="en-US" altLang="zh-CN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zh-CN" altLang="zh-CN" dirty="0"/>
          </a:p>
        </p:txBody>
      </p:sp>
      <p:pic>
        <p:nvPicPr>
          <p:cNvPr id="35842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1512168" cy="16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43608" y="827620"/>
            <a:ext cx="7416824" cy="332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限流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熔断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的意义：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、对</a:t>
            </a:r>
            <a:r>
              <a:rPr lang="zh-CN" altLang="en-US" dirty="0">
                <a:solidFill>
                  <a:schemeClr val="tx1"/>
                </a:solidFill>
              </a:rPr>
              <a:t>请求进行</a:t>
            </a:r>
            <a:r>
              <a:rPr lang="zh-CN" altLang="en-US" b="1" dirty="0">
                <a:solidFill>
                  <a:srgbClr val="FF0000"/>
                </a:solidFill>
              </a:rPr>
              <a:t>限流</a:t>
            </a:r>
            <a:r>
              <a:rPr lang="zh-CN" altLang="en-US" dirty="0">
                <a:solidFill>
                  <a:schemeClr val="tx1"/>
                </a:solidFill>
              </a:rPr>
              <a:t>可以防止下游服务器因为访问过载而</a:t>
            </a:r>
            <a:r>
              <a:rPr lang="zh-CN" altLang="en-US" dirty="0" smtClean="0">
                <a:solidFill>
                  <a:schemeClr val="tx1"/>
                </a:solidFill>
              </a:rPr>
              <a:t>崩溃。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、当下游服务已经出现故障的时候再请求也</a:t>
            </a:r>
            <a:r>
              <a:rPr lang="zh-CN" altLang="en-US" dirty="0" smtClean="0">
                <a:solidFill>
                  <a:schemeClr val="tx1"/>
                </a:solidFill>
              </a:rPr>
              <a:t>是无功</a:t>
            </a:r>
            <a:r>
              <a:rPr lang="zh-CN" altLang="en-US" dirty="0">
                <a:solidFill>
                  <a:schemeClr val="tx1"/>
                </a:solidFill>
              </a:rPr>
              <a:t>而返，并且增加下游服务器和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网关的负担，</a:t>
            </a:r>
            <a:r>
              <a:rPr lang="zh-CN" altLang="en-US" b="1" dirty="0">
                <a:solidFill>
                  <a:srgbClr val="FF0000"/>
                </a:solidFill>
              </a:rPr>
              <a:t>熔断</a:t>
            </a:r>
            <a:r>
              <a:rPr lang="zh-CN" altLang="en-US" dirty="0">
                <a:solidFill>
                  <a:schemeClr val="tx1"/>
                </a:solidFill>
              </a:rPr>
              <a:t>的意思是停止将请求转发到下游</a:t>
            </a:r>
            <a:r>
              <a:rPr lang="zh-CN" altLang="en-US" dirty="0" smtClean="0">
                <a:solidFill>
                  <a:schemeClr val="tx1"/>
                </a:solidFill>
              </a:rPr>
              <a:t>服务。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808" y="4653136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通过合理配置</a:t>
            </a:r>
            <a:r>
              <a:rPr lang="en-US" altLang="zh-CN" dirty="0" smtClean="0"/>
              <a:t>Ocelot</a:t>
            </a:r>
            <a:r>
              <a:rPr lang="zh-CN" altLang="en-US" dirty="0" smtClean="0"/>
              <a:t>，可以实现</a:t>
            </a:r>
            <a:r>
              <a:rPr lang="zh-CN" altLang="en-US" b="1" dirty="0" smtClean="0">
                <a:solidFill>
                  <a:srgbClr val="FF0000"/>
                </a:solidFill>
              </a:rPr>
              <a:t>限流熔断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负载均衡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服务缓存</a:t>
            </a:r>
            <a:r>
              <a:rPr lang="zh-CN" altLang="en-US" dirty="0" smtClean="0"/>
              <a:t>等更多功能！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1828" y="0"/>
            <a:ext cx="6446837" cy="587375"/>
          </a:xfrm>
        </p:spPr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</a:t>
            </a:r>
            <a:r>
              <a:rPr lang="zh-CN" altLang="en-US" dirty="0"/>
              <a:t>注册中心 </a:t>
            </a:r>
            <a:r>
              <a:rPr lang="en-US" altLang="zh-CN" dirty="0"/>
              <a:t>- Consul</a:t>
            </a:r>
            <a:endParaRPr lang="zh-CN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19881" y="2918847"/>
            <a:ext cx="7037570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>
                <a:ea typeface="宋体" charset="-122"/>
              </a:rPr>
              <a:t> </a:t>
            </a:r>
            <a:r>
              <a:rPr lang="en-US" altLang="zh-CN" sz="4000" b="1" dirty="0" smtClean="0">
                <a:ea typeface="宋体" charset="-122"/>
              </a:rPr>
              <a:t>   3</a:t>
            </a:r>
            <a:r>
              <a:rPr lang="zh-CN" altLang="en-US" sz="4000" b="1" dirty="0" smtClean="0">
                <a:ea typeface="宋体" charset="-122"/>
              </a:rPr>
              <a:t>、服务注册中心 </a:t>
            </a:r>
            <a:r>
              <a:rPr lang="en-US" altLang="zh-CN" sz="4000" b="1" dirty="0">
                <a:ea typeface="宋体" charset="-122"/>
              </a:rPr>
              <a:t>- Consul</a:t>
            </a:r>
          </a:p>
        </p:txBody>
      </p:sp>
    </p:spTree>
    <p:extLst>
      <p:ext uri="{BB962C8B-B14F-4D97-AF65-F5344CB8AC3E}">
        <p14:creationId xmlns:p14="http://schemas.microsoft.com/office/powerpoint/2010/main" val="15390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 </a:t>
            </a:r>
            <a:r>
              <a:rPr lang="en-US" altLang="zh-CN" dirty="0"/>
              <a:t>– </a:t>
            </a:r>
            <a:r>
              <a:rPr lang="zh-CN" altLang="en-US" dirty="0"/>
              <a:t>服务注册中心 </a:t>
            </a:r>
            <a:r>
              <a:rPr lang="en-US" altLang="zh-CN" dirty="0"/>
              <a:t>- Consul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76470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Consul </a:t>
            </a:r>
            <a:r>
              <a:rPr lang="zh-CN" altLang="en-US" dirty="0" smtClean="0"/>
              <a:t>是</a:t>
            </a:r>
            <a:r>
              <a:rPr lang="zh-CN" altLang="en-US" dirty="0"/>
              <a:t>基于 </a:t>
            </a:r>
            <a:r>
              <a:rPr lang="en-US" altLang="zh-CN" dirty="0"/>
              <a:t>Go </a:t>
            </a:r>
            <a:r>
              <a:rPr lang="zh-CN" altLang="en-US" dirty="0"/>
              <a:t>语言开发的支持多数据</a:t>
            </a:r>
            <a:r>
              <a:rPr lang="zh-CN" altLang="en-US" dirty="0" smtClean="0"/>
              <a:t>中心、分布式、高</a:t>
            </a:r>
            <a:r>
              <a:rPr lang="zh-CN" altLang="en-US" dirty="0"/>
              <a:t>可用的</a:t>
            </a:r>
            <a:r>
              <a:rPr lang="zh-CN" altLang="en-US" b="1" dirty="0">
                <a:solidFill>
                  <a:srgbClr val="FF0000"/>
                </a:solidFill>
              </a:rPr>
              <a:t>服务发布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注册服务</a:t>
            </a:r>
            <a:r>
              <a:rPr lang="zh-CN" altLang="en-US" dirty="0"/>
              <a:t>软件</a:t>
            </a:r>
            <a:r>
              <a:rPr lang="zh-CN" altLang="en-US" dirty="0" smtClean="0"/>
              <a:t>，采用</a:t>
            </a:r>
            <a:r>
              <a:rPr lang="zh-CN" altLang="en-US" dirty="0"/>
              <a:t>主从</a:t>
            </a:r>
            <a:r>
              <a:rPr lang="zh-CN" altLang="en-US" dirty="0" smtClean="0"/>
              <a:t>模式设计，</a:t>
            </a:r>
            <a:r>
              <a:rPr lang="zh-CN" altLang="en-US" dirty="0"/>
              <a:t>可以大规模扩展</a:t>
            </a:r>
            <a:r>
              <a:rPr lang="zh-CN" altLang="en-US" dirty="0" smtClean="0"/>
              <a:t>集群数量。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80246" y="2312053"/>
            <a:ext cx="2428892" cy="167316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31750">
            <a:solidFill>
              <a:schemeClr val="bg1"/>
            </a:solidFill>
          </a:ln>
          <a:effectLst>
            <a:outerShdw dist="50800" dir="3960000" sx="99000" sy="99000" algn="t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108478" y="4056655"/>
            <a:ext cx="7551738" cy="1427162"/>
            <a:chOff x="664" y="1951"/>
            <a:chExt cx="4308" cy="2120"/>
          </a:xfrm>
        </p:grpSpPr>
        <p:sp>
          <p:nvSpPr>
            <p:cNvPr id="7" name="Freeform 4"/>
            <p:cNvSpPr>
              <a:spLocks/>
            </p:cNvSpPr>
            <p:nvPr/>
          </p:nvSpPr>
          <p:spPr bwMode="gray">
            <a:xfrm>
              <a:off x="743" y="2045"/>
              <a:ext cx="1267" cy="1938"/>
            </a:xfrm>
            <a:custGeom>
              <a:avLst/>
              <a:gdLst>
                <a:gd name="T0" fmla="*/ 28 w 1692"/>
                <a:gd name="T1" fmla="*/ 61 h 2586"/>
                <a:gd name="T2" fmla="*/ 76 w 1692"/>
                <a:gd name="T3" fmla="*/ 49 h 2586"/>
                <a:gd name="T4" fmla="*/ 102 w 1692"/>
                <a:gd name="T5" fmla="*/ 57 h 2586"/>
                <a:gd name="T6" fmla="*/ 98 w 1692"/>
                <a:gd name="T7" fmla="*/ 105 h 2586"/>
                <a:gd name="T8" fmla="*/ 64 w 1692"/>
                <a:gd name="T9" fmla="*/ 138 h 2586"/>
                <a:gd name="T10" fmla="*/ 51 w 1692"/>
                <a:gd name="T11" fmla="*/ 169 h 2586"/>
                <a:gd name="T12" fmla="*/ 67 w 1692"/>
                <a:gd name="T13" fmla="*/ 228 h 2586"/>
                <a:gd name="T14" fmla="*/ 75 w 1692"/>
                <a:gd name="T15" fmla="*/ 227 h 2586"/>
                <a:gd name="T16" fmla="*/ 77 w 1692"/>
                <a:gd name="T17" fmla="*/ 214 h 2586"/>
                <a:gd name="T18" fmla="*/ 113 w 1692"/>
                <a:gd name="T19" fmla="*/ 273 h 2586"/>
                <a:gd name="T20" fmla="*/ 153 w 1692"/>
                <a:gd name="T21" fmla="*/ 283 h 2586"/>
                <a:gd name="T22" fmla="*/ 187 w 1692"/>
                <a:gd name="T23" fmla="*/ 319 h 2586"/>
                <a:gd name="T24" fmla="*/ 201 w 1692"/>
                <a:gd name="T25" fmla="*/ 336 h 2586"/>
                <a:gd name="T26" fmla="*/ 181 w 1692"/>
                <a:gd name="T27" fmla="*/ 380 h 2586"/>
                <a:gd name="T28" fmla="*/ 216 w 1692"/>
                <a:gd name="T29" fmla="*/ 420 h 2586"/>
                <a:gd name="T30" fmla="*/ 243 w 1692"/>
                <a:gd name="T31" fmla="*/ 478 h 2586"/>
                <a:gd name="T32" fmla="*/ 258 w 1692"/>
                <a:gd name="T33" fmla="*/ 546 h 2586"/>
                <a:gd name="T34" fmla="*/ 281 w 1692"/>
                <a:gd name="T35" fmla="*/ 600 h 2586"/>
                <a:gd name="T36" fmla="*/ 301 w 1692"/>
                <a:gd name="T37" fmla="*/ 596 h 2586"/>
                <a:gd name="T38" fmla="*/ 294 w 1692"/>
                <a:gd name="T39" fmla="*/ 566 h 2586"/>
                <a:gd name="T40" fmla="*/ 303 w 1692"/>
                <a:gd name="T41" fmla="*/ 545 h 2586"/>
                <a:gd name="T42" fmla="*/ 322 w 1692"/>
                <a:gd name="T43" fmla="*/ 527 h 2586"/>
                <a:gd name="T44" fmla="*/ 341 w 1692"/>
                <a:gd name="T45" fmla="*/ 491 h 2586"/>
                <a:gd name="T46" fmla="*/ 369 w 1692"/>
                <a:gd name="T47" fmla="*/ 461 h 2586"/>
                <a:gd name="T48" fmla="*/ 382 w 1692"/>
                <a:gd name="T49" fmla="*/ 412 h 2586"/>
                <a:gd name="T50" fmla="*/ 365 w 1692"/>
                <a:gd name="T51" fmla="*/ 363 h 2586"/>
                <a:gd name="T52" fmla="*/ 323 w 1692"/>
                <a:gd name="T53" fmla="*/ 333 h 2586"/>
                <a:gd name="T54" fmla="*/ 260 w 1692"/>
                <a:gd name="T55" fmla="*/ 303 h 2586"/>
                <a:gd name="T56" fmla="*/ 229 w 1692"/>
                <a:gd name="T57" fmla="*/ 298 h 2586"/>
                <a:gd name="T58" fmla="*/ 213 w 1692"/>
                <a:gd name="T59" fmla="*/ 300 h 2586"/>
                <a:gd name="T60" fmla="*/ 187 w 1692"/>
                <a:gd name="T61" fmla="*/ 309 h 2586"/>
                <a:gd name="T62" fmla="*/ 178 w 1692"/>
                <a:gd name="T63" fmla="*/ 277 h 2586"/>
                <a:gd name="T64" fmla="*/ 173 w 1692"/>
                <a:gd name="T65" fmla="*/ 251 h 2586"/>
                <a:gd name="T66" fmla="*/ 148 w 1692"/>
                <a:gd name="T67" fmla="*/ 261 h 2586"/>
                <a:gd name="T68" fmla="*/ 133 w 1692"/>
                <a:gd name="T69" fmla="*/ 225 h 2586"/>
                <a:gd name="T70" fmla="*/ 174 w 1692"/>
                <a:gd name="T71" fmla="*/ 216 h 2586"/>
                <a:gd name="T72" fmla="*/ 198 w 1692"/>
                <a:gd name="T73" fmla="*/ 214 h 2586"/>
                <a:gd name="T74" fmla="*/ 211 w 1692"/>
                <a:gd name="T75" fmla="*/ 212 h 2586"/>
                <a:gd name="T76" fmla="*/ 249 w 1692"/>
                <a:gd name="T77" fmla="*/ 178 h 2586"/>
                <a:gd name="T78" fmla="*/ 279 w 1692"/>
                <a:gd name="T79" fmla="*/ 160 h 2586"/>
                <a:gd name="T80" fmla="*/ 301 w 1692"/>
                <a:gd name="T81" fmla="*/ 151 h 2586"/>
                <a:gd name="T82" fmla="*/ 315 w 1692"/>
                <a:gd name="T83" fmla="*/ 127 h 2586"/>
                <a:gd name="T84" fmla="*/ 303 w 1692"/>
                <a:gd name="T85" fmla="*/ 121 h 2586"/>
                <a:gd name="T86" fmla="*/ 359 w 1692"/>
                <a:gd name="T87" fmla="*/ 108 h 2586"/>
                <a:gd name="T88" fmla="*/ 332 w 1692"/>
                <a:gd name="T89" fmla="*/ 81 h 2586"/>
                <a:gd name="T90" fmla="*/ 312 w 1692"/>
                <a:gd name="T91" fmla="*/ 62 h 2586"/>
                <a:gd name="T92" fmla="*/ 288 w 1692"/>
                <a:gd name="T93" fmla="*/ 86 h 2586"/>
                <a:gd name="T94" fmla="*/ 261 w 1692"/>
                <a:gd name="T95" fmla="*/ 105 h 2586"/>
                <a:gd name="T96" fmla="*/ 240 w 1692"/>
                <a:gd name="T97" fmla="*/ 72 h 2586"/>
                <a:gd name="T98" fmla="*/ 285 w 1692"/>
                <a:gd name="T99" fmla="*/ 57 h 2586"/>
                <a:gd name="T100" fmla="*/ 298 w 1692"/>
                <a:gd name="T101" fmla="*/ 46 h 2586"/>
                <a:gd name="T102" fmla="*/ 312 w 1692"/>
                <a:gd name="T103" fmla="*/ 41 h 2586"/>
                <a:gd name="T104" fmla="*/ 303 w 1692"/>
                <a:gd name="T105" fmla="*/ 34 h 2586"/>
                <a:gd name="T106" fmla="*/ 297 w 1692"/>
                <a:gd name="T107" fmla="*/ 28 h 2586"/>
                <a:gd name="T108" fmla="*/ 283 w 1692"/>
                <a:gd name="T109" fmla="*/ 24 h 2586"/>
                <a:gd name="T110" fmla="*/ 260 w 1692"/>
                <a:gd name="T111" fmla="*/ 32 h 2586"/>
                <a:gd name="T112" fmla="*/ 223 w 1692"/>
                <a:gd name="T113" fmla="*/ 28 h 2586"/>
                <a:gd name="T114" fmla="*/ 130 w 1692"/>
                <a:gd name="T115" fmla="*/ 0 h 2586"/>
                <a:gd name="T116" fmla="*/ 82 w 1692"/>
                <a:gd name="T117" fmla="*/ 7 h 2586"/>
                <a:gd name="T118" fmla="*/ 68 w 1692"/>
                <a:gd name="T119" fmla="*/ 24 h 2586"/>
                <a:gd name="T120" fmla="*/ 30 w 1692"/>
                <a:gd name="T121" fmla="*/ 41 h 2586"/>
                <a:gd name="T122" fmla="*/ 30 w 1692"/>
                <a:gd name="T123" fmla="*/ 51 h 2586"/>
                <a:gd name="T124" fmla="*/ 1 w 1692"/>
                <a:gd name="T125" fmla="*/ 5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703" y="2230"/>
              <a:ext cx="34" cy="28"/>
            </a:xfrm>
            <a:custGeom>
              <a:avLst/>
              <a:gdLst>
                <a:gd name="T0" fmla="*/ 4 w 46"/>
                <a:gd name="T1" fmla="*/ 1 h 38"/>
                <a:gd name="T2" fmla="*/ 0 w 46"/>
                <a:gd name="T3" fmla="*/ 5 h 38"/>
                <a:gd name="T4" fmla="*/ 5 w 46"/>
                <a:gd name="T5" fmla="*/ 8 h 38"/>
                <a:gd name="T6" fmla="*/ 10 w 46"/>
                <a:gd name="T7" fmla="*/ 5 h 38"/>
                <a:gd name="T8" fmla="*/ 7 w 46"/>
                <a:gd name="T9" fmla="*/ 0 h 38"/>
                <a:gd name="T10" fmla="*/ 4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1010" y="2353"/>
              <a:ext cx="39" cy="32"/>
            </a:xfrm>
            <a:custGeom>
              <a:avLst/>
              <a:gdLst>
                <a:gd name="T0" fmla="*/ 3 w 52"/>
                <a:gd name="T1" fmla="*/ 0 h 44"/>
                <a:gd name="T2" fmla="*/ 6 w 52"/>
                <a:gd name="T3" fmla="*/ 9 h 44"/>
                <a:gd name="T4" fmla="*/ 10 w 52"/>
                <a:gd name="T5" fmla="*/ 9 h 44"/>
                <a:gd name="T6" fmla="*/ 10 w 52"/>
                <a:gd name="T7" fmla="*/ 4 h 44"/>
                <a:gd name="T8" fmla="*/ 6 w 52"/>
                <a:gd name="T9" fmla="*/ 1 h 44"/>
                <a:gd name="T10" fmla="*/ 3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1792" y="2409"/>
              <a:ext cx="98" cy="74"/>
            </a:xfrm>
            <a:custGeom>
              <a:avLst/>
              <a:gdLst>
                <a:gd name="T0" fmla="*/ 23 w 131"/>
                <a:gd name="T1" fmla="*/ 0 h 98"/>
                <a:gd name="T2" fmla="*/ 19 w 131"/>
                <a:gd name="T3" fmla="*/ 2 h 98"/>
                <a:gd name="T4" fmla="*/ 12 w 131"/>
                <a:gd name="T5" fmla="*/ 6 h 98"/>
                <a:gd name="T6" fmla="*/ 9 w 131"/>
                <a:gd name="T7" fmla="*/ 10 h 98"/>
                <a:gd name="T8" fmla="*/ 5 w 131"/>
                <a:gd name="T9" fmla="*/ 13 h 98"/>
                <a:gd name="T10" fmla="*/ 14 w 131"/>
                <a:gd name="T11" fmla="*/ 20 h 98"/>
                <a:gd name="T12" fmla="*/ 19 w 131"/>
                <a:gd name="T13" fmla="*/ 23 h 98"/>
                <a:gd name="T14" fmla="*/ 20 w 131"/>
                <a:gd name="T15" fmla="*/ 22 h 98"/>
                <a:gd name="T16" fmla="*/ 21 w 131"/>
                <a:gd name="T17" fmla="*/ 21 h 98"/>
                <a:gd name="T18" fmla="*/ 23 w 131"/>
                <a:gd name="T19" fmla="*/ 24 h 98"/>
                <a:gd name="T20" fmla="*/ 29 w 131"/>
                <a:gd name="T21" fmla="*/ 21 h 98"/>
                <a:gd name="T22" fmla="*/ 31 w 131"/>
                <a:gd name="T23" fmla="*/ 18 h 98"/>
                <a:gd name="T24" fmla="*/ 24 w 131"/>
                <a:gd name="T25" fmla="*/ 10 h 98"/>
                <a:gd name="T26" fmla="*/ 27 w 131"/>
                <a:gd name="T27" fmla="*/ 6 h 98"/>
                <a:gd name="T28" fmla="*/ 25 w 131"/>
                <a:gd name="T29" fmla="*/ 2 h 98"/>
                <a:gd name="T30" fmla="*/ 2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318" y="2793"/>
              <a:ext cx="158" cy="84"/>
            </a:xfrm>
            <a:custGeom>
              <a:avLst/>
              <a:gdLst>
                <a:gd name="T0" fmla="*/ 10 w 212"/>
                <a:gd name="T1" fmla="*/ 3 h 112"/>
                <a:gd name="T2" fmla="*/ 4 w 212"/>
                <a:gd name="T3" fmla="*/ 3 h 112"/>
                <a:gd name="T4" fmla="*/ 1 w 212"/>
                <a:gd name="T5" fmla="*/ 4 h 112"/>
                <a:gd name="T6" fmla="*/ 5 w 212"/>
                <a:gd name="T7" fmla="*/ 13 h 112"/>
                <a:gd name="T8" fmla="*/ 12 w 212"/>
                <a:gd name="T9" fmla="*/ 11 h 112"/>
                <a:gd name="T10" fmla="*/ 21 w 212"/>
                <a:gd name="T11" fmla="*/ 13 h 112"/>
                <a:gd name="T12" fmla="*/ 25 w 212"/>
                <a:gd name="T13" fmla="*/ 15 h 112"/>
                <a:gd name="T14" fmla="*/ 31 w 212"/>
                <a:gd name="T15" fmla="*/ 22 h 112"/>
                <a:gd name="T16" fmla="*/ 32 w 212"/>
                <a:gd name="T17" fmla="*/ 26 h 112"/>
                <a:gd name="T18" fmla="*/ 36 w 212"/>
                <a:gd name="T19" fmla="*/ 24 h 112"/>
                <a:gd name="T20" fmla="*/ 39 w 212"/>
                <a:gd name="T21" fmla="*/ 23 h 112"/>
                <a:gd name="T22" fmla="*/ 43 w 212"/>
                <a:gd name="T23" fmla="*/ 24 h 112"/>
                <a:gd name="T24" fmla="*/ 45 w 212"/>
                <a:gd name="T25" fmla="*/ 20 h 112"/>
                <a:gd name="T26" fmla="*/ 35 w 212"/>
                <a:gd name="T27" fmla="*/ 13 h 112"/>
                <a:gd name="T28" fmla="*/ 24 w 212"/>
                <a:gd name="T29" fmla="*/ 5 h 112"/>
                <a:gd name="T30" fmla="*/ 12 w 212"/>
                <a:gd name="T31" fmla="*/ 6 h 112"/>
                <a:gd name="T32" fmla="*/ 10 w 212"/>
                <a:gd name="T33" fmla="*/ 3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448" y="2857"/>
              <a:ext cx="99" cy="41"/>
            </a:xfrm>
            <a:custGeom>
              <a:avLst/>
              <a:gdLst>
                <a:gd name="T0" fmla="*/ 13 w 133"/>
                <a:gd name="T1" fmla="*/ 0 h 54"/>
                <a:gd name="T2" fmla="*/ 10 w 133"/>
                <a:gd name="T3" fmla="*/ 2 h 54"/>
                <a:gd name="T4" fmla="*/ 7 w 133"/>
                <a:gd name="T5" fmla="*/ 8 h 54"/>
                <a:gd name="T6" fmla="*/ 3 w 133"/>
                <a:gd name="T7" fmla="*/ 8 h 54"/>
                <a:gd name="T8" fmla="*/ 1 w 133"/>
                <a:gd name="T9" fmla="*/ 11 h 54"/>
                <a:gd name="T10" fmla="*/ 3 w 133"/>
                <a:gd name="T11" fmla="*/ 14 h 54"/>
                <a:gd name="T12" fmla="*/ 31 w 133"/>
                <a:gd name="T13" fmla="*/ 8 h 54"/>
                <a:gd name="T14" fmla="*/ 28 w 133"/>
                <a:gd name="T15" fmla="*/ 4 h 54"/>
                <a:gd name="T16" fmla="*/ 24 w 133"/>
                <a:gd name="T17" fmla="*/ 2 h 54"/>
                <a:gd name="T18" fmla="*/ 23 w 133"/>
                <a:gd name="T19" fmla="*/ 6 h 54"/>
                <a:gd name="T20" fmla="*/ 20 w 133"/>
                <a:gd name="T21" fmla="*/ 5 h 54"/>
                <a:gd name="T22" fmla="*/ 16 w 133"/>
                <a:gd name="T23" fmla="*/ 4 h 54"/>
                <a:gd name="T24" fmla="*/ 13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1553" y="2883"/>
              <a:ext cx="38" cy="18"/>
            </a:xfrm>
            <a:custGeom>
              <a:avLst/>
              <a:gdLst>
                <a:gd name="T0" fmla="*/ 3 w 51"/>
                <a:gd name="T1" fmla="*/ 0 h 24"/>
                <a:gd name="T2" fmla="*/ 1 w 51"/>
                <a:gd name="T3" fmla="*/ 5 h 24"/>
                <a:gd name="T4" fmla="*/ 6 w 51"/>
                <a:gd name="T5" fmla="*/ 6 h 24"/>
                <a:gd name="T6" fmla="*/ 7 w 51"/>
                <a:gd name="T7" fmla="*/ 2 h 24"/>
                <a:gd name="T8" fmla="*/ 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gray">
            <a:xfrm>
              <a:off x="1609" y="2886"/>
              <a:ext cx="12" cy="25"/>
            </a:xfrm>
            <a:custGeom>
              <a:avLst/>
              <a:gdLst>
                <a:gd name="T0" fmla="*/ 3 w 16"/>
                <a:gd name="T1" fmla="*/ 0 h 34"/>
                <a:gd name="T2" fmla="*/ 0 w 16"/>
                <a:gd name="T3" fmla="*/ 3 h 34"/>
                <a:gd name="T4" fmla="*/ 4 w 16"/>
                <a:gd name="T5" fmla="*/ 7 h 34"/>
                <a:gd name="T6" fmla="*/ 3 w 16"/>
                <a:gd name="T7" fmla="*/ 4 h 34"/>
                <a:gd name="T8" fmla="*/ 4 w 16"/>
                <a:gd name="T9" fmla="*/ 1 h 34"/>
                <a:gd name="T10" fmla="*/ 3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gray">
            <a:xfrm>
              <a:off x="1426" y="2040"/>
              <a:ext cx="180" cy="88"/>
            </a:xfrm>
            <a:custGeom>
              <a:avLst/>
              <a:gdLst>
                <a:gd name="T0" fmla="*/ 15 w 240"/>
                <a:gd name="T1" fmla="*/ 1 h 117"/>
                <a:gd name="T2" fmla="*/ 6 w 240"/>
                <a:gd name="T3" fmla="*/ 8 h 117"/>
                <a:gd name="T4" fmla="*/ 2 w 240"/>
                <a:gd name="T5" fmla="*/ 9 h 117"/>
                <a:gd name="T6" fmla="*/ 0 w 240"/>
                <a:gd name="T7" fmla="*/ 10 h 117"/>
                <a:gd name="T8" fmla="*/ 6 w 240"/>
                <a:gd name="T9" fmla="*/ 14 h 117"/>
                <a:gd name="T10" fmla="*/ 10 w 240"/>
                <a:gd name="T11" fmla="*/ 15 h 117"/>
                <a:gd name="T12" fmla="*/ 17 w 240"/>
                <a:gd name="T13" fmla="*/ 11 h 117"/>
                <a:gd name="T14" fmla="*/ 20 w 240"/>
                <a:gd name="T15" fmla="*/ 11 h 117"/>
                <a:gd name="T16" fmla="*/ 20 w 240"/>
                <a:gd name="T17" fmla="*/ 13 h 117"/>
                <a:gd name="T18" fmla="*/ 15 w 240"/>
                <a:gd name="T19" fmla="*/ 15 h 117"/>
                <a:gd name="T20" fmla="*/ 17 w 240"/>
                <a:gd name="T21" fmla="*/ 17 h 117"/>
                <a:gd name="T22" fmla="*/ 10 w 240"/>
                <a:gd name="T23" fmla="*/ 21 h 117"/>
                <a:gd name="T24" fmla="*/ 17 w 240"/>
                <a:gd name="T25" fmla="*/ 26 h 117"/>
                <a:gd name="T26" fmla="*/ 20 w 240"/>
                <a:gd name="T27" fmla="*/ 27 h 117"/>
                <a:gd name="T28" fmla="*/ 29 w 240"/>
                <a:gd name="T29" fmla="*/ 25 h 117"/>
                <a:gd name="T30" fmla="*/ 36 w 240"/>
                <a:gd name="T31" fmla="*/ 25 h 117"/>
                <a:gd name="T32" fmla="*/ 40 w 240"/>
                <a:gd name="T33" fmla="*/ 29 h 117"/>
                <a:gd name="T34" fmla="*/ 49 w 240"/>
                <a:gd name="T35" fmla="*/ 26 h 117"/>
                <a:gd name="T36" fmla="*/ 53 w 240"/>
                <a:gd name="T37" fmla="*/ 25 h 117"/>
                <a:gd name="T38" fmla="*/ 53 w 240"/>
                <a:gd name="T39" fmla="*/ 19 h 117"/>
                <a:gd name="T40" fmla="*/ 56 w 240"/>
                <a:gd name="T41" fmla="*/ 17 h 117"/>
                <a:gd name="T42" fmla="*/ 57 w 240"/>
                <a:gd name="T43" fmla="*/ 11 h 117"/>
                <a:gd name="T44" fmla="*/ 50 w 240"/>
                <a:gd name="T45" fmla="*/ 14 h 117"/>
                <a:gd name="T46" fmla="*/ 48 w 240"/>
                <a:gd name="T47" fmla="*/ 11 h 117"/>
                <a:gd name="T48" fmla="*/ 41 w 240"/>
                <a:gd name="T49" fmla="*/ 11 h 117"/>
                <a:gd name="T50" fmla="*/ 32 w 240"/>
                <a:gd name="T51" fmla="*/ 2 h 117"/>
                <a:gd name="T52" fmla="*/ 23 w 240"/>
                <a:gd name="T53" fmla="*/ 3 h 117"/>
                <a:gd name="T54" fmla="*/ 20 w 240"/>
                <a:gd name="T55" fmla="*/ 1 h 117"/>
                <a:gd name="T56" fmla="*/ 15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gray">
            <a:xfrm>
              <a:off x="1506" y="1999"/>
              <a:ext cx="146" cy="60"/>
            </a:xfrm>
            <a:custGeom>
              <a:avLst/>
              <a:gdLst>
                <a:gd name="T0" fmla="*/ 23 w 194"/>
                <a:gd name="T1" fmla="*/ 2 h 80"/>
                <a:gd name="T2" fmla="*/ 4 w 194"/>
                <a:gd name="T3" fmla="*/ 6 h 80"/>
                <a:gd name="T4" fmla="*/ 2 w 194"/>
                <a:gd name="T5" fmla="*/ 8 h 80"/>
                <a:gd name="T6" fmla="*/ 14 w 194"/>
                <a:gd name="T7" fmla="*/ 12 h 80"/>
                <a:gd name="T8" fmla="*/ 33 w 194"/>
                <a:gd name="T9" fmla="*/ 17 h 80"/>
                <a:gd name="T10" fmla="*/ 42 w 194"/>
                <a:gd name="T11" fmla="*/ 16 h 80"/>
                <a:gd name="T12" fmla="*/ 45 w 194"/>
                <a:gd name="T13" fmla="*/ 15 h 80"/>
                <a:gd name="T14" fmla="*/ 42 w 194"/>
                <a:gd name="T15" fmla="*/ 10 h 80"/>
                <a:gd name="T16" fmla="*/ 40 w 194"/>
                <a:gd name="T17" fmla="*/ 8 h 80"/>
                <a:gd name="T18" fmla="*/ 31 w 194"/>
                <a:gd name="T19" fmla="*/ 6 h 80"/>
                <a:gd name="T20" fmla="*/ 23 w 194"/>
                <a:gd name="T21" fmla="*/ 2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>
              <a:off x="1711" y="2069"/>
              <a:ext cx="233" cy="190"/>
            </a:xfrm>
            <a:custGeom>
              <a:avLst/>
              <a:gdLst>
                <a:gd name="T0" fmla="*/ 17 w 310"/>
                <a:gd name="T1" fmla="*/ 2 h 254"/>
                <a:gd name="T2" fmla="*/ 13 w 310"/>
                <a:gd name="T3" fmla="*/ 5 h 254"/>
                <a:gd name="T4" fmla="*/ 5 w 310"/>
                <a:gd name="T5" fmla="*/ 9 h 254"/>
                <a:gd name="T6" fmla="*/ 13 w 310"/>
                <a:gd name="T7" fmla="*/ 18 h 254"/>
                <a:gd name="T8" fmla="*/ 19 w 310"/>
                <a:gd name="T9" fmla="*/ 20 h 254"/>
                <a:gd name="T10" fmla="*/ 25 w 310"/>
                <a:gd name="T11" fmla="*/ 23 h 254"/>
                <a:gd name="T12" fmla="*/ 30 w 310"/>
                <a:gd name="T13" fmla="*/ 20 h 254"/>
                <a:gd name="T14" fmla="*/ 34 w 310"/>
                <a:gd name="T15" fmla="*/ 24 h 254"/>
                <a:gd name="T16" fmla="*/ 35 w 310"/>
                <a:gd name="T17" fmla="*/ 30 h 254"/>
                <a:gd name="T18" fmla="*/ 28 w 310"/>
                <a:gd name="T19" fmla="*/ 36 h 254"/>
                <a:gd name="T20" fmla="*/ 22 w 310"/>
                <a:gd name="T21" fmla="*/ 40 h 254"/>
                <a:gd name="T22" fmla="*/ 17 w 310"/>
                <a:gd name="T23" fmla="*/ 39 h 254"/>
                <a:gd name="T24" fmla="*/ 14 w 310"/>
                <a:gd name="T25" fmla="*/ 39 h 254"/>
                <a:gd name="T26" fmla="*/ 11 w 310"/>
                <a:gd name="T27" fmla="*/ 44 h 254"/>
                <a:gd name="T28" fmla="*/ 10 w 310"/>
                <a:gd name="T29" fmla="*/ 46 h 254"/>
                <a:gd name="T30" fmla="*/ 17 w 310"/>
                <a:gd name="T31" fmla="*/ 48 h 254"/>
                <a:gd name="T32" fmla="*/ 23 w 310"/>
                <a:gd name="T33" fmla="*/ 48 h 254"/>
                <a:gd name="T34" fmla="*/ 28 w 310"/>
                <a:gd name="T35" fmla="*/ 54 h 254"/>
                <a:gd name="T36" fmla="*/ 30 w 310"/>
                <a:gd name="T37" fmla="*/ 55 h 254"/>
                <a:gd name="T38" fmla="*/ 33 w 310"/>
                <a:gd name="T39" fmla="*/ 56 h 254"/>
                <a:gd name="T40" fmla="*/ 38 w 310"/>
                <a:gd name="T41" fmla="*/ 59 h 254"/>
                <a:gd name="T42" fmla="*/ 44 w 310"/>
                <a:gd name="T43" fmla="*/ 55 h 254"/>
                <a:gd name="T44" fmla="*/ 49 w 310"/>
                <a:gd name="T45" fmla="*/ 55 h 254"/>
                <a:gd name="T46" fmla="*/ 55 w 310"/>
                <a:gd name="T47" fmla="*/ 50 h 254"/>
                <a:gd name="T48" fmla="*/ 53 w 310"/>
                <a:gd name="T49" fmla="*/ 43 h 254"/>
                <a:gd name="T50" fmla="*/ 52 w 310"/>
                <a:gd name="T51" fmla="*/ 40 h 254"/>
                <a:gd name="T52" fmla="*/ 56 w 310"/>
                <a:gd name="T53" fmla="*/ 39 h 254"/>
                <a:gd name="T54" fmla="*/ 59 w 310"/>
                <a:gd name="T55" fmla="*/ 43 h 254"/>
                <a:gd name="T56" fmla="*/ 59 w 310"/>
                <a:gd name="T57" fmla="*/ 46 h 254"/>
                <a:gd name="T58" fmla="*/ 62 w 310"/>
                <a:gd name="T59" fmla="*/ 46 h 254"/>
                <a:gd name="T60" fmla="*/ 73 w 310"/>
                <a:gd name="T61" fmla="*/ 39 h 254"/>
                <a:gd name="T62" fmla="*/ 70 w 310"/>
                <a:gd name="T63" fmla="*/ 34 h 254"/>
                <a:gd name="T64" fmla="*/ 62 w 310"/>
                <a:gd name="T65" fmla="*/ 29 h 254"/>
                <a:gd name="T66" fmla="*/ 64 w 310"/>
                <a:gd name="T67" fmla="*/ 25 h 254"/>
                <a:gd name="T68" fmla="*/ 66 w 310"/>
                <a:gd name="T69" fmla="*/ 24 h 254"/>
                <a:gd name="T70" fmla="*/ 60 w 310"/>
                <a:gd name="T71" fmla="*/ 14 h 254"/>
                <a:gd name="T72" fmla="*/ 56 w 310"/>
                <a:gd name="T73" fmla="*/ 14 h 254"/>
                <a:gd name="T74" fmla="*/ 53 w 310"/>
                <a:gd name="T75" fmla="*/ 13 h 254"/>
                <a:gd name="T76" fmla="*/ 48 w 310"/>
                <a:gd name="T77" fmla="*/ 7 h 254"/>
                <a:gd name="T78" fmla="*/ 38 w 310"/>
                <a:gd name="T79" fmla="*/ 10 h 254"/>
                <a:gd name="T80" fmla="*/ 40 w 310"/>
                <a:gd name="T81" fmla="*/ 5 h 254"/>
                <a:gd name="T82" fmla="*/ 33 w 310"/>
                <a:gd name="T83" fmla="*/ 4 h 254"/>
                <a:gd name="T84" fmla="*/ 29 w 310"/>
                <a:gd name="T85" fmla="*/ 4 h 254"/>
                <a:gd name="T86" fmla="*/ 17 w 310"/>
                <a:gd name="T87" fmla="*/ 2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gray">
            <a:xfrm>
              <a:off x="1709" y="1987"/>
              <a:ext cx="44" cy="37"/>
            </a:xfrm>
            <a:custGeom>
              <a:avLst/>
              <a:gdLst>
                <a:gd name="T0" fmla="*/ 5 w 59"/>
                <a:gd name="T1" fmla="*/ 0 h 50"/>
                <a:gd name="T2" fmla="*/ 0 w 59"/>
                <a:gd name="T3" fmla="*/ 2 h 50"/>
                <a:gd name="T4" fmla="*/ 7 w 59"/>
                <a:gd name="T5" fmla="*/ 9 h 50"/>
                <a:gd name="T6" fmla="*/ 11 w 59"/>
                <a:gd name="T7" fmla="*/ 11 h 50"/>
                <a:gd name="T8" fmla="*/ 13 w 59"/>
                <a:gd name="T9" fmla="*/ 7 h 50"/>
                <a:gd name="T10" fmla="*/ 10 w 59"/>
                <a:gd name="T11" fmla="*/ 1 h 50"/>
                <a:gd name="T12" fmla="*/ 5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gray">
            <a:xfrm>
              <a:off x="1625" y="2057"/>
              <a:ext cx="65" cy="42"/>
            </a:xfrm>
            <a:custGeom>
              <a:avLst/>
              <a:gdLst>
                <a:gd name="T0" fmla="*/ 11 w 86"/>
                <a:gd name="T1" fmla="*/ 1 h 57"/>
                <a:gd name="T2" fmla="*/ 6 w 86"/>
                <a:gd name="T3" fmla="*/ 5 h 57"/>
                <a:gd name="T4" fmla="*/ 2 w 86"/>
                <a:gd name="T5" fmla="*/ 6 h 57"/>
                <a:gd name="T6" fmla="*/ 4 w 86"/>
                <a:gd name="T7" fmla="*/ 13 h 57"/>
                <a:gd name="T8" fmla="*/ 18 w 86"/>
                <a:gd name="T9" fmla="*/ 7 h 57"/>
                <a:gd name="T10" fmla="*/ 21 w 86"/>
                <a:gd name="T11" fmla="*/ 4 h 57"/>
                <a:gd name="T12" fmla="*/ 14 w 86"/>
                <a:gd name="T13" fmla="*/ 1 h 57"/>
                <a:gd name="T14" fmla="*/ 11 w 86"/>
                <a:gd name="T15" fmla="*/ 1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gray">
            <a:xfrm>
              <a:off x="1693" y="2065"/>
              <a:ext cx="54" cy="25"/>
            </a:xfrm>
            <a:custGeom>
              <a:avLst/>
              <a:gdLst>
                <a:gd name="T0" fmla="*/ 9 w 73"/>
                <a:gd name="T1" fmla="*/ 0 h 34"/>
                <a:gd name="T2" fmla="*/ 2 w 73"/>
                <a:gd name="T3" fmla="*/ 4 h 34"/>
                <a:gd name="T4" fmla="*/ 5 w 73"/>
                <a:gd name="T5" fmla="*/ 7 h 34"/>
                <a:gd name="T6" fmla="*/ 12 w 73"/>
                <a:gd name="T7" fmla="*/ 6 h 34"/>
                <a:gd name="T8" fmla="*/ 14 w 73"/>
                <a:gd name="T9" fmla="*/ 4 h 34"/>
                <a:gd name="T10" fmla="*/ 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gray">
            <a:xfrm>
              <a:off x="1664" y="2029"/>
              <a:ext cx="64" cy="34"/>
            </a:xfrm>
            <a:custGeom>
              <a:avLst/>
              <a:gdLst>
                <a:gd name="T0" fmla="*/ 14 w 85"/>
                <a:gd name="T1" fmla="*/ 3 h 45"/>
                <a:gd name="T2" fmla="*/ 7 w 85"/>
                <a:gd name="T3" fmla="*/ 2 h 45"/>
                <a:gd name="T4" fmla="*/ 0 w 85"/>
                <a:gd name="T5" fmla="*/ 5 h 45"/>
                <a:gd name="T6" fmla="*/ 10 w 85"/>
                <a:gd name="T7" fmla="*/ 8 h 45"/>
                <a:gd name="T8" fmla="*/ 15 w 85"/>
                <a:gd name="T9" fmla="*/ 10 h 45"/>
                <a:gd name="T10" fmla="*/ 20 w 85"/>
                <a:gd name="T11" fmla="*/ 5 h 45"/>
                <a:gd name="T12" fmla="*/ 20 w 85"/>
                <a:gd name="T13" fmla="*/ 2 h 45"/>
                <a:gd name="T14" fmla="*/ 15 w 85"/>
                <a:gd name="T15" fmla="*/ 0 h 45"/>
                <a:gd name="T16" fmla="*/ 14 w 85"/>
                <a:gd name="T17" fmla="*/ 3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gray">
            <a:xfrm>
              <a:off x="1637" y="1997"/>
              <a:ext cx="44" cy="24"/>
            </a:xfrm>
            <a:custGeom>
              <a:avLst/>
              <a:gdLst>
                <a:gd name="T0" fmla="*/ 4 w 58"/>
                <a:gd name="T1" fmla="*/ 2 h 31"/>
                <a:gd name="T2" fmla="*/ 0 w 58"/>
                <a:gd name="T3" fmla="*/ 5 h 31"/>
                <a:gd name="T4" fmla="*/ 5 w 58"/>
                <a:gd name="T5" fmla="*/ 8 h 31"/>
                <a:gd name="T6" fmla="*/ 7 w 58"/>
                <a:gd name="T7" fmla="*/ 5 h 31"/>
                <a:gd name="T8" fmla="*/ 13 w 58"/>
                <a:gd name="T9" fmla="*/ 3 h 31"/>
                <a:gd name="T10" fmla="*/ 11 w 58"/>
                <a:gd name="T11" fmla="*/ 0 h 31"/>
                <a:gd name="T12" fmla="*/ 4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1751" y="2000"/>
              <a:ext cx="114" cy="77"/>
            </a:xfrm>
            <a:custGeom>
              <a:avLst/>
              <a:gdLst>
                <a:gd name="T0" fmla="*/ 9 w 152"/>
                <a:gd name="T1" fmla="*/ 0 h 102"/>
                <a:gd name="T2" fmla="*/ 3 w 152"/>
                <a:gd name="T3" fmla="*/ 2 h 102"/>
                <a:gd name="T4" fmla="*/ 2 w 152"/>
                <a:gd name="T5" fmla="*/ 10 h 102"/>
                <a:gd name="T6" fmla="*/ 3 w 152"/>
                <a:gd name="T7" fmla="*/ 14 h 102"/>
                <a:gd name="T8" fmla="*/ 0 w 152"/>
                <a:gd name="T9" fmla="*/ 17 h 102"/>
                <a:gd name="T10" fmla="*/ 13 w 152"/>
                <a:gd name="T11" fmla="*/ 21 h 102"/>
                <a:gd name="T12" fmla="*/ 19 w 152"/>
                <a:gd name="T13" fmla="*/ 22 h 102"/>
                <a:gd name="T14" fmla="*/ 36 w 152"/>
                <a:gd name="T15" fmla="*/ 21 h 102"/>
                <a:gd name="T16" fmla="*/ 18 w 152"/>
                <a:gd name="T17" fmla="*/ 17 h 102"/>
                <a:gd name="T18" fmla="*/ 12 w 152"/>
                <a:gd name="T19" fmla="*/ 15 h 102"/>
                <a:gd name="T20" fmla="*/ 10 w 152"/>
                <a:gd name="T21" fmla="*/ 13 h 102"/>
                <a:gd name="T22" fmla="*/ 12 w 152"/>
                <a:gd name="T23" fmla="*/ 8 h 102"/>
                <a:gd name="T24" fmla="*/ 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gray">
            <a:xfrm>
              <a:off x="664" y="2245"/>
              <a:ext cx="25" cy="15"/>
            </a:xfrm>
            <a:custGeom>
              <a:avLst/>
              <a:gdLst>
                <a:gd name="T0" fmla="*/ 7 w 34"/>
                <a:gd name="T1" fmla="*/ 0 h 20"/>
                <a:gd name="T2" fmla="*/ 5 w 34"/>
                <a:gd name="T3" fmla="*/ 4 h 20"/>
                <a:gd name="T4" fmla="*/ 1 w 34"/>
                <a:gd name="T5" fmla="*/ 4 h 20"/>
                <a:gd name="T6" fmla="*/ 1 w 34"/>
                <a:gd name="T7" fmla="*/ 2 h 20"/>
                <a:gd name="T8" fmla="*/ 7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4 w 21"/>
                <a:gd name="T3" fmla="*/ 4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4 w 21"/>
                <a:gd name="T3" fmla="*/ 4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gray">
            <a:xfrm>
              <a:off x="1628" y="2913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2 w 21"/>
                <a:gd name="T3" fmla="*/ 4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gray">
            <a:xfrm>
              <a:off x="1752" y="2429"/>
              <a:ext cx="38" cy="18"/>
            </a:xfrm>
            <a:custGeom>
              <a:avLst/>
              <a:gdLst>
                <a:gd name="T0" fmla="*/ 3 w 51"/>
                <a:gd name="T1" fmla="*/ 0 h 24"/>
                <a:gd name="T2" fmla="*/ 1 w 51"/>
                <a:gd name="T3" fmla="*/ 5 h 24"/>
                <a:gd name="T4" fmla="*/ 6 w 51"/>
                <a:gd name="T5" fmla="*/ 6 h 24"/>
                <a:gd name="T6" fmla="*/ 7 w 51"/>
                <a:gd name="T7" fmla="*/ 2 h 24"/>
                <a:gd name="T8" fmla="*/ 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gray">
            <a:xfrm>
              <a:off x="1652" y="2224"/>
              <a:ext cx="38" cy="18"/>
            </a:xfrm>
            <a:custGeom>
              <a:avLst/>
              <a:gdLst>
                <a:gd name="T0" fmla="*/ 3 w 51"/>
                <a:gd name="T1" fmla="*/ 0 h 24"/>
                <a:gd name="T2" fmla="*/ 1 w 51"/>
                <a:gd name="T3" fmla="*/ 5 h 24"/>
                <a:gd name="T4" fmla="*/ 6 w 51"/>
                <a:gd name="T5" fmla="*/ 6 h 24"/>
                <a:gd name="T6" fmla="*/ 7 w 51"/>
                <a:gd name="T7" fmla="*/ 2 h 24"/>
                <a:gd name="T8" fmla="*/ 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gray">
            <a:xfrm>
              <a:off x="1717" y="2045"/>
              <a:ext cx="39" cy="18"/>
            </a:xfrm>
            <a:custGeom>
              <a:avLst/>
              <a:gdLst>
                <a:gd name="T0" fmla="*/ 4 w 51"/>
                <a:gd name="T1" fmla="*/ 0 h 24"/>
                <a:gd name="T2" fmla="*/ 2 w 51"/>
                <a:gd name="T3" fmla="*/ 5 h 24"/>
                <a:gd name="T4" fmla="*/ 7 w 51"/>
                <a:gd name="T5" fmla="*/ 6 h 24"/>
                <a:gd name="T6" fmla="*/ 8 w 51"/>
                <a:gd name="T7" fmla="*/ 2 h 24"/>
                <a:gd name="T8" fmla="*/ 4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gray">
            <a:xfrm>
              <a:off x="1780" y="2153"/>
              <a:ext cx="38" cy="18"/>
            </a:xfrm>
            <a:custGeom>
              <a:avLst/>
              <a:gdLst>
                <a:gd name="T0" fmla="*/ 3 w 51"/>
                <a:gd name="T1" fmla="*/ 0 h 24"/>
                <a:gd name="T2" fmla="*/ 1 w 51"/>
                <a:gd name="T3" fmla="*/ 5 h 24"/>
                <a:gd name="T4" fmla="*/ 6 w 51"/>
                <a:gd name="T5" fmla="*/ 6 h 24"/>
                <a:gd name="T6" fmla="*/ 7 w 51"/>
                <a:gd name="T7" fmla="*/ 2 h 24"/>
                <a:gd name="T8" fmla="*/ 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gray">
            <a:xfrm>
              <a:off x="1796" y="1951"/>
              <a:ext cx="696" cy="346"/>
            </a:xfrm>
            <a:custGeom>
              <a:avLst/>
              <a:gdLst>
                <a:gd name="T0" fmla="*/ 7 w 929"/>
                <a:gd name="T1" fmla="*/ 13 h 462"/>
                <a:gd name="T2" fmla="*/ 1 w 929"/>
                <a:gd name="T3" fmla="*/ 22 h 462"/>
                <a:gd name="T4" fmla="*/ 8 w 929"/>
                <a:gd name="T5" fmla="*/ 23 h 462"/>
                <a:gd name="T6" fmla="*/ 4 w 929"/>
                <a:gd name="T7" fmla="*/ 28 h 462"/>
                <a:gd name="T8" fmla="*/ 24 w 929"/>
                <a:gd name="T9" fmla="*/ 32 h 462"/>
                <a:gd name="T10" fmla="*/ 33 w 929"/>
                <a:gd name="T11" fmla="*/ 31 h 462"/>
                <a:gd name="T12" fmla="*/ 59 w 929"/>
                <a:gd name="T13" fmla="*/ 18 h 462"/>
                <a:gd name="T14" fmla="*/ 71 w 929"/>
                <a:gd name="T15" fmla="*/ 16 h 462"/>
                <a:gd name="T16" fmla="*/ 76 w 929"/>
                <a:gd name="T17" fmla="*/ 19 h 462"/>
                <a:gd name="T18" fmla="*/ 64 w 929"/>
                <a:gd name="T19" fmla="*/ 21 h 462"/>
                <a:gd name="T20" fmla="*/ 57 w 929"/>
                <a:gd name="T21" fmla="*/ 26 h 462"/>
                <a:gd name="T22" fmla="*/ 59 w 929"/>
                <a:gd name="T23" fmla="*/ 28 h 462"/>
                <a:gd name="T24" fmla="*/ 61 w 929"/>
                <a:gd name="T25" fmla="*/ 37 h 462"/>
                <a:gd name="T26" fmla="*/ 82 w 929"/>
                <a:gd name="T27" fmla="*/ 46 h 462"/>
                <a:gd name="T28" fmla="*/ 79 w 929"/>
                <a:gd name="T29" fmla="*/ 49 h 462"/>
                <a:gd name="T30" fmla="*/ 87 w 929"/>
                <a:gd name="T31" fmla="*/ 58 h 462"/>
                <a:gd name="T32" fmla="*/ 82 w 929"/>
                <a:gd name="T33" fmla="*/ 63 h 462"/>
                <a:gd name="T34" fmla="*/ 76 w 929"/>
                <a:gd name="T35" fmla="*/ 70 h 462"/>
                <a:gd name="T36" fmla="*/ 70 w 929"/>
                <a:gd name="T37" fmla="*/ 76 h 462"/>
                <a:gd name="T38" fmla="*/ 69 w 929"/>
                <a:gd name="T39" fmla="*/ 100 h 462"/>
                <a:gd name="T40" fmla="*/ 79 w 929"/>
                <a:gd name="T41" fmla="*/ 105 h 462"/>
                <a:gd name="T42" fmla="*/ 91 w 929"/>
                <a:gd name="T43" fmla="*/ 106 h 462"/>
                <a:gd name="T44" fmla="*/ 97 w 929"/>
                <a:gd name="T45" fmla="*/ 100 h 462"/>
                <a:gd name="T46" fmla="*/ 120 w 929"/>
                <a:gd name="T47" fmla="*/ 84 h 462"/>
                <a:gd name="T48" fmla="*/ 135 w 929"/>
                <a:gd name="T49" fmla="*/ 79 h 462"/>
                <a:gd name="T50" fmla="*/ 153 w 929"/>
                <a:gd name="T51" fmla="*/ 73 h 462"/>
                <a:gd name="T52" fmla="*/ 170 w 929"/>
                <a:gd name="T53" fmla="*/ 68 h 462"/>
                <a:gd name="T54" fmla="*/ 180 w 929"/>
                <a:gd name="T55" fmla="*/ 61 h 462"/>
                <a:gd name="T56" fmla="*/ 189 w 929"/>
                <a:gd name="T57" fmla="*/ 47 h 462"/>
                <a:gd name="T58" fmla="*/ 189 w 929"/>
                <a:gd name="T59" fmla="*/ 36 h 462"/>
                <a:gd name="T60" fmla="*/ 189 w 929"/>
                <a:gd name="T61" fmla="*/ 29 h 462"/>
                <a:gd name="T62" fmla="*/ 196 w 929"/>
                <a:gd name="T63" fmla="*/ 21 h 462"/>
                <a:gd name="T64" fmla="*/ 207 w 929"/>
                <a:gd name="T65" fmla="*/ 22 h 462"/>
                <a:gd name="T66" fmla="*/ 218 w 929"/>
                <a:gd name="T67" fmla="*/ 12 h 462"/>
                <a:gd name="T68" fmla="*/ 209 w 929"/>
                <a:gd name="T69" fmla="*/ 13 h 462"/>
                <a:gd name="T70" fmla="*/ 200 w 929"/>
                <a:gd name="T71" fmla="*/ 10 h 462"/>
                <a:gd name="T72" fmla="*/ 187 w 929"/>
                <a:gd name="T73" fmla="*/ 5 h 462"/>
                <a:gd name="T74" fmla="*/ 151 w 929"/>
                <a:gd name="T75" fmla="*/ 5 h 462"/>
                <a:gd name="T76" fmla="*/ 138 w 929"/>
                <a:gd name="T77" fmla="*/ 9 h 462"/>
                <a:gd name="T78" fmla="*/ 131 w 929"/>
                <a:gd name="T79" fmla="*/ 9 h 462"/>
                <a:gd name="T80" fmla="*/ 122 w 929"/>
                <a:gd name="T81" fmla="*/ 12 h 462"/>
                <a:gd name="T82" fmla="*/ 113 w 929"/>
                <a:gd name="T83" fmla="*/ 7 h 462"/>
                <a:gd name="T84" fmla="*/ 102 w 929"/>
                <a:gd name="T85" fmla="*/ 9 h 462"/>
                <a:gd name="T86" fmla="*/ 86 w 929"/>
                <a:gd name="T87" fmla="*/ 12 h 462"/>
                <a:gd name="T88" fmla="*/ 97 w 929"/>
                <a:gd name="T89" fmla="*/ 9 h 462"/>
                <a:gd name="T90" fmla="*/ 83 w 929"/>
                <a:gd name="T91" fmla="*/ 1 h 462"/>
                <a:gd name="T92" fmla="*/ 79 w 929"/>
                <a:gd name="T93" fmla="*/ 1 h 462"/>
                <a:gd name="T94" fmla="*/ 74 w 929"/>
                <a:gd name="T95" fmla="*/ 1 h 462"/>
                <a:gd name="T96" fmla="*/ 57 w 929"/>
                <a:gd name="T97" fmla="*/ 4 h 462"/>
                <a:gd name="T98" fmla="*/ 37 w 929"/>
                <a:gd name="T99" fmla="*/ 7 h 462"/>
                <a:gd name="T100" fmla="*/ 25 w 929"/>
                <a:gd name="T101" fmla="*/ 5 h 462"/>
                <a:gd name="T102" fmla="*/ 27 w 929"/>
                <a:gd name="T103" fmla="*/ 16 h 462"/>
                <a:gd name="T104" fmla="*/ 24 w 929"/>
                <a:gd name="T105" fmla="*/ 12 h 462"/>
                <a:gd name="T106" fmla="*/ 14 w 929"/>
                <a:gd name="T107" fmla="*/ 1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gray">
            <a:xfrm>
              <a:off x="2009" y="2135"/>
              <a:ext cx="39" cy="24"/>
            </a:xfrm>
            <a:custGeom>
              <a:avLst/>
              <a:gdLst>
                <a:gd name="T0" fmla="*/ 8 w 52"/>
                <a:gd name="T1" fmla="*/ 0 h 32"/>
                <a:gd name="T2" fmla="*/ 2 w 52"/>
                <a:gd name="T3" fmla="*/ 4 h 32"/>
                <a:gd name="T4" fmla="*/ 6 w 52"/>
                <a:gd name="T5" fmla="*/ 7 h 32"/>
                <a:gd name="T6" fmla="*/ 10 w 52"/>
                <a:gd name="T7" fmla="*/ 7 h 32"/>
                <a:gd name="T8" fmla="*/ 8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gray">
            <a:xfrm>
              <a:off x="2292" y="2201"/>
              <a:ext cx="128" cy="54"/>
            </a:xfrm>
            <a:custGeom>
              <a:avLst/>
              <a:gdLst>
                <a:gd name="T0" fmla="*/ 23 w 172"/>
                <a:gd name="T1" fmla="*/ 2 h 72"/>
                <a:gd name="T2" fmla="*/ 15 w 172"/>
                <a:gd name="T3" fmla="*/ 2 h 72"/>
                <a:gd name="T4" fmla="*/ 12 w 172"/>
                <a:gd name="T5" fmla="*/ 0 h 72"/>
                <a:gd name="T6" fmla="*/ 0 w 172"/>
                <a:gd name="T7" fmla="*/ 7 h 72"/>
                <a:gd name="T8" fmla="*/ 7 w 172"/>
                <a:gd name="T9" fmla="*/ 9 h 72"/>
                <a:gd name="T10" fmla="*/ 10 w 172"/>
                <a:gd name="T11" fmla="*/ 14 h 72"/>
                <a:gd name="T12" fmla="*/ 15 w 172"/>
                <a:gd name="T13" fmla="*/ 16 h 72"/>
                <a:gd name="T14" fmla="*/ 18 w 172"/>
                <a:gd name="T15" fmla="*/ 16 h 72"/>
                <a:gd name="T16" fmla="*/ 30 w 172"/>
                <a:gd name="T17" fmla="*/ 14 h 72"/>
                <a:gd name="T18" fmla="*/ 39 w 172"/>
                <a:gd name="T19" fmla="*/ 10 h 72"/>
                <a:gd name="T20" fmla="*/ 33 w 172"/>
                <a:gd name="T21" fmla="*/ 4 h 72"/>
                <a:gd name="T22" fmla="*/ 31 w 172"/>
                <a:gd name="T23" fmla="*/ 2 h 72"/>
                <a:gd name="T24" fmla="*/ 23 w 172"/>
                <a:gd name="T25" fmla="*/ 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gray">
            <a:xfrm>
              <a:off x="2393" y="2038"/>
              <a:ext cx="39" cy="24"/>
            </a:xfrm>
            <a:custGeom>
              <a:avLst/>
              <a:gdLst>
                <a:gd name="T0" fmla="*/ 8 w 52"/>
                <a:gd name="T1" fmla="*/ 0 h 32"/>
                <a:gd name="T2" fmla="*/ 2 w 52"/>
                <a:gd name="T3" fmla="*/ 4 h 32"/>
                <a:gd name="T4" fmla="*/ 6 w 52"/>
                <a:gd name="T5" fmla="*/ 7 h 32"/>
                <a:gd name="T6" fmla="*/ 10 w 52"/>
                <a:gd name="T7" fmla="*/ 7 h 32"/>
                <a:gd name="T8" fmla="*/ 8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gray">
            <a:xfrm>
              <a:off x="2662" y="2006"/>
              <a:ext cx="155" cy="63"/>
            </a:xfrm>
            <a:custGeom>
              <a:avLst/>
              <a:gdLst>
                <a:gd name="T0" fmla="*/ 46 w 206"/>
                <a:gd name="T1" fmla="*/ 1 h 85"/>
                <a:gd name="T2" fmla="*/ 25 w 206"/>
                <a:gd name="T3" fmla="*/ 2 h 85"/>
                <a:gd name="T4" fmla="*/ 26 w 206"/>
                <a:gd name="T5" fmla="*/ 5 h 85"/>
                <a:gd name="T6" fmla="*/ 26 w 206"/>
                <a:gd name="T7" fmla="*/ 7 h 85"/>
                <a:gd name="T8" fmla="*/ 22 w 206"/>
                <a:gd name="T9" fmla="*/ 6 h 85"/>
                <a:gd name="T10" fmla="*/ 19 w 206"/>
                <a:gd name="T11" fmla="*/ 4 h 85"/>
                <a:gd name="T12" fmla="*/ 6 w 206"/>
                <a:gd name="T13" fmla="*/ 6 h 85"/>
                <a:gd name="T14" fmla="*/ 8 w 206"/>
                <a:gd name="T15" fmla="*/ 11 h 85"/>
                <a:gd name="T16" fmla="*/ 13 w 206"/>
                <a:gd name="T17" fmla="*/ 12 h 85"/>
                <a:gd name="T18" fmla="*/ 18 w 206"/>
                <a:gd name="T19" fmla="*/ 16 h 85"/>
                <a:gd name="T20" fmla="*/ 22 w 206"/>
                <a:gd name="T21" fmla="*/ 19 h 85"/>
                <a:gd name="T22" fmla="*/ 26 w 206"/>
                <a:gd name="T23" fmla="*/ 15 h 85"/>
                <a:gd name="T24" fmla="*/ 29 w 206"/>
                <a:gd name="T25" fmla="*/ 13 h 85"/>
                <a:gd name="T26" fmla="*/ 31 w 206"/>
                <a:gd name="T27" fmla="*/ 10 h 85"/>
                <a:gd name="T28" fmla="*/ 40 w 206"/>
                <a:gd name="T29" fmla="*/ 7 h 85"/>
                <a:gd name="T30" fmla="*/ 45 w 206"/>
                <a:gd name="T31" fmla="*/ 7 h 85"/>
                <a:gd name="T32" fmla="*/ 48 w 206"/>
                <a:gd name="T33" fmla="*/ 6 h 85"/>
                <a:gd name="T34" fmla="*/ 46 w 206"/>
                <a:gd name="T35" fmla="*/ 1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gray">
            <a:xfrm>
              <a:off x="2759" y="2039"/>
              <a:ext cx="48" cy="21"/>
            </a:xfrm>
            <a:custGeom>
              <a:avLst/>
              <a:gdLst>
                <a:gd name="T0" fmla="*/ 8 w 64"/>
                <a:gd name="T1" fmla="*/ 2 h 28"/>
                <a:gd name="T2" fmla="*/ 2 w 64"/>
                <a:gd name="T3" fmla="*/ 2 h 28"/>
                <a:gd name="T4" fmla="*/ 5 w 64"/>
                <a:gd name="T5" fmla="*/ 7 h 28"/>
                <a:gd name="T6" fmla="*/ 12 w 64"/>
                <a:gd name="T7" fmla="*/ 4 h 28"/>
                <a:gd name="T8" fmla="*/ 8 w 64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gray">
            <a:xfrm>
              <a:off x="2467" y="2311"/>
              <a:ext cx="109" cy="132"/>
            </a:xfrm>
            <a:custGeom>
              <a:avLst/>
              <a:gdLst>
                <a:gd name="T0" fmla="*/ 5 w 146"/>
                <a:gd name="T1" fmla="*/ 4 h 176"/>
                <a:gd name="T2" fmla="*/ 0 w 146"/>
                <a:gd name="T3" fmla="*/ 6 h 176"/>
                <a:gd name="T4" fmla="*/ 3 w 146"/>
                <a:gd name="T5" fmla="*/ 10 h 176"/>
                <a:gd name="T6" fmla="*/ 7 w 146"/>
                <a:gd name="T7" fmla="*/ 21 h 176"/>
                <a:gd name="T8" fmla="*/ 12 w 146"/>
                <a:gd name="T9" fmla="*/ 22 h 176"/>
                <a:gd name="T10" fmla="*/ 12 w 146"/>
                <a:gd name="T11" fmla="*/ 26 h 176"/>
                <a:gd name="T12" fmla="*/ 7 w 146"/>
                <a:gd name="T13" fmla="*/ 27 h 176"/>
                <a:gd name="T14" fmla="*/ 4 w 146"/>
                <a:gd name="T15" fmla="*/ 31 h 176"/>
                <a:gd name="T16" fmla="*/ 4 w 146"/>
                <a:gd name="T17" fmla="*/ 32 h 176"/>
                <a:gd name="T18" fmla="*/ 7 w 146"/>
                <a:gd name="T19" fmla="*/ 33 h 176"/>
                <a:gd name="T20" fmla="*/ 4 w 146"/>
                <a:gd name="T21" fmla="*/ 40 h 176"/>
                <a:gd name="T22" fmla="*/ 4 w 146"/>
                <a:gd name="T23" fmla="*/ 41 h 176"/>
                <a:gd name="T24" fmla="*/ 7 w 146"/>
                <a:gd name="T25" fmla="*/ 40 h 176"/>
                <a:gd name="T26" fmla="*/ 13 w 146"/>
                <a:gd name="T27" fmla="*/ 40 h 176"/>
                <a:gd name="T28" fmla="*/ 22 w 146"/>
                <a:gd name="T29" fmla="*/ 40 h 176"/>
                <a:gd name="T30" fmla="*/ 25 w 146"/>
                <a:gd name="T31" fmla="*/ 40 h 176"/>
                <a:gd name="T32" fmla="*/ 28 w 146"/>
                <a:gd name="T33" fmla="*/ 40 h 176"/>
                <a:gd name="T34" fmla="*/ 30 w 146"/>
                <a:gd name="T35" fmla="*/ 33 h 176"/>
                <a:gd name="T36" fmla="*/ 34 w 146"/>
                <a:gd name="T37" fmla="*/ 32 h 176"/>
                <a:gd name="T38" fmla="*/ 25 w 146"/>
                <a:gd name="T39" fmla="*/ 26 h 176"/>
                <a:gd name="T40" fmla="*/ 21 w 146"/>
                <a:gd name="T41" fmla="*/ 19 h 176"/>
                <a:gd name="T42" fmla="*/ 19 w 146"/>
                <a:gd name="T43" fmla="*/ 17 h 176"/>
                <a:gd name="T44" fmla="*/ 15 w 146"/>
                <a:gd name="T45" fmla="*/ 14 h 176"/>
                <a:gd name="T46" fmla="*/ 20 w 146"/>
                <a:gd name="T47" fmla="*/ 10 h 176"/>
                <a:gd name="T48" fmla="*/ 15 w 146"/>
                <a:gd name="T49" fmla="*/ 8 h 176"/>
                <a:gd name="T50" fmla="*/ 16 w 146"/>
                <a:gd name="T51" fmla="*/ 3 h 176"/>
                <a:gd name="T52" fmla="*/ 10 w 146"/>
                <a:gd name="T53" fmla="*/ 1 h 176"/>
                <a:gd name="T54" fmla="*/ 7 w 146"/>
                <a:gd name="T55" fmla="*/ 2 h 176"/>
                <a:gd name="T56" fmla="*/ 5 w 146"/>
                <a:gd name="T57" fmla="*/ 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gray">
            <a:xfrm>
              <a:off x="2413" y="2359"/>
              <a:ext cx="69" cy="68"/>
            </a:xfrm>
            <a:custGeom>
              <a:avLst/>
              <a:gdLst>
                <a:gd name="T0" fmla="*/ 14 w 92"/>
                <a:gd name="T1" fmla="*/ 1 h 92"/>
                <a:gd name="T2" fmla="*/ 19 w 92"/>
                <a:gd name="T3" fmla="*/ 1 h 92"/>
                <a:gd name="T4" fmla="*/ 22 w 92"/>
                <a:gd name="T5" fmla="*/ 5 h 92"/>
                <a:gd name="T6" fmla="*/ 19 w 92"/>
                <a:gd name="T7" fmla="*/ 10 h 92"/>
                <a:gd name="T8" fmla="*/ 10 w 92"/>
                <a:gd name="T9" fmla="*/ 16 h 92"/>
                <a:gd name="T10" fmla="*/ 4 w 92"/>
                <a:gd name="T11" fmla="*/ 20 h 92"/>
                <a:gd name="T12" fmla="*/ 2 w 92"/>
                <a:gd name="T13" fmla="*/ 16 h 92"/>
                <a:gd name="T14" fmla="*/ 4 w 92"/>
                <a:gd name="T15" fmla="*/ 14 h 92"/>
                <a:gd name="T16" fmla="*/ 3 w 92"/>
                <a:gd name="T17" fmla="*/ 10 h 92"/>
                <a:gd name="T18" fmla="*/ 10 w 92"/>
                <a:gd name="T19" fmla="*/ 7 h 92"/>
                <a:gd name="T20" fmla="*/ 14 w 92"/>
                <a:gd name="T21" fmla="*/ 1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gray">
            <a:xfrm>
              <a:off x="4099" y="3502"/>
              <a:ext cx="474" cy="495"/>
            </a:xfrm>
            <a:custGeom>
              <a:avLst/>
              <a:gdLst>
                <a:gd name="T0" fmla="*/ 50 w 633"/>
                <a:gd name="T1" fmla="*/ 2 h 660"/>
                <a:gd name="T2" fmla="*/ 41 w 633"/>
                <a:gd name="T3" fmla="*/ 4 h 660"/>
                <a:gd name="T4" fmla="*/ 34 w 633"/>
                <a:gd name="T5" fmla="*/ 12 h 660"/>
                <a:gd name="T6" fmla="*/ 24 w 633"/>
                <a:gd name="T7" fmla="*/ 14 h 660"/>
                <a:gd name="T8" fmla="*/ 19 w 633"/>
                <a:gd name="T9" fmla="*/ 17 h 660"/>
                <a:gd name="T10" fmla="*/ 16 w 633"/>
                <a:gd name="T11" fmla="*/ 27 h 660"/>
                <a:gd name="T12" fmla="*/ 8 w 633"/>
                <a:gd name="T13" fmla="*/ 40 h 660"/>
                <a:gd name="T14" fmla="*/ 0 w 633"/>
                <a:gd name="T15" fmla="*/ 43 h 660"/>
                <a:gd name="T16" fmla="*/ 16 w 633"/>
                <a:gd name="T17" fmla="*/ 76 h 660"/>
                <a:gd name="T18" fmla="*/ 28 w 633"/>
                <a:gd name="T19" fmla="*/ 101 h 660"/>
                <a:gd name="T20" fmla="*/ 34 w 633"/>
                <a:gd name="T21" fmla="*/ 105 h 660"/>
                <a:gd name="T22" fmla="*/ 39 w 633"/>
                <a:gd name="T23" fmla="*/ 107 h 660"/>
                <a:gd name="T24" fmla="*/ 54 w 633"/>
                <a:gd name="T25" fmla="*/ 102 h 660"/>
                <a:gd name="T26" fmla="*/ 59 w 633"/>
                <a:gd name="T27" fmla="*/ 100 h 660"/>
                <a:gd name="T28" fmla="*/ 70 w 633"/>
                <a:gd name="T29" fmla="*/ 107 h 660"/>
                <a:gd name="T30" fmla="*/ 76 w 633"/>
                <a:gd name="T31" fmla="*/ 124 h 660"/>
                <a:gd name="T32" fmla="*/ 79 w 633"/>
                <a:gd name="T33" fmla="*/ 124 h 660"/>
                <a:gd name="T34" fmla="*/ 82 w 633"/>
                <a:gd name="T35" fmla="*/ 121 h 660"/>
                <a:gd name="T36" fmla="*/ 87 w 633"/>
                <a:gd name="T37" fmla="*/ 129 h 660"/>
                <a:gd name="T38" fmla="*/ 95 w 633"/>
                <a:gd name="T39" fmla="*/ 136 h 660"/>
                <a:gd name="T40" fmla="*/ 103 w 633"/>
                <a:gd name="T41" fmla="*/ 142 h 660"/>
                <a:gd name="T42" fmla="*/ 104 w 633"/>
                <a:gd name="T43" fmla="*/ 145 h 660"/>
                <a:gd name="T44" fmla="*/ 107 w 633"/>
                <a:gd name="T45" fmla="*/ 148 h 660"/>
                <a:gd name="T46" fmla="*/ 114 w 633"/>
                <a:gd name="T47" fmla="*/ 155 h 660"/>
                <a:gd name="T48" fmla="*/ 116 w 633"/>
                <a:gd name="T49" fmla="*/ 150 h 660"/>
                <a:gd name="T50" fmla="*/ 127 w 633"/>
                <a:gd name="T51" fmla="*/ 156 h 660"/>
                <a:gd name="T52" fmla="*/ 138 w 633"/>
                <a:gd name="T53" fmla="*/ 155 h 660"/>
                <a:gd name="T54" fmla="*/ 145 w 633"/>
                <a:gd name="T55" fmla="*/ 126 h 660"/>
                <a:gd name="T56" fmla="*/ 148 w 633"/>
                <a:gd name="T57" fmla="*/ 110 h 660"/>
                <a:gd name="T58" fmla="*/ 146 w 633"/>
                <a:gd name="T59" fmla="*/ 87 h 660"/>
                <a:gd name="T60" fmla="*/ 126 w 633"/>
                <a:gd name="T61" fmla="*/ 64 h 660"/>
                <a:gd name="T62" fmla="*/ 124 w 633"/>
                <a:gd name="T63" fmla="*/ 56 h 660"/>
                <a:gd name="T64" fmla="*/ 109 w 633"/>
                <a:gd name="T65" fmla="*/ 43 h 660"/>
                <a:gd name="T66" fmla="*/ 111 w 633"/>
                <a:gd name="T67" fmla="*/ 37 h 660"/>
                <a:gd name="T68" fmla="*/ 107 w 633"/>
                <a:gd name="T69" fmla="*/ 31 h 660"/>
                <a:gd name="T70" fmla="*/ 98 w 633"/>
                <a:gd name="T71" fmla="*/ 19 h 660"/>
                <a:gd name="T72" fmla="*/ 93 w 633"/>
                <a:gd name="T73" fmla="*/ 8 h 660"/>
                <a:gd name="T74" fmla="*/ 91 w 633"/>
                <a:gd name="T75" fmla="*/ 4 h 660"/>
                <a:gd name="T76" fmla="*/ 86 w 633"/>
                <a:gd name="T77" fmla="*/ 36 h 660"/>
                <a:gd name="T78" fmla="*/ 76 w 633"/>
                <a:gd name="T79" fmla="*/ 27 h 660"/>
                <a:gd name="T80" fmla="*/ 69 w 633"/>
                <a:gd name="T81" fmla="*/ 26 h 660"/>
                <a:gd name="T82" fmla="*/ 64 w 633"/>
                <a:gd name="T83" fmla="*/ 21 h 660"/>
                <a:gd name="T84" fmla="*/ 62 w 633"/>
                <a:gd name="T85" fmla="*/ 14 h 660"/>
                <a:gd name="T86" fmla="*/ 65 w 633"/>
                <a:gd name="T87" fmla="*/ 13 h 660"/>
                <a:gd name="T88" fmla="*/ 57 w 633"/>
                <a:gd name="T89" fmla="*/ 4 h 660"/>
                <a:gd name="T90" fmla="*/ 51 w 633"/>
                <a:gd name="T91" fmla="*/ 2 h 660"/>
                <a:gd name="T92" fmla="*/ 48 w 633"/>
                <a:gd name="T93" fmla="*/ 2 h 660"/>
                <a:gd name="T94" fmla="*/ 50 w 633"/>
                <a:gd name="T95" fmla="*/ 2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gray">
            <a:xfrm>
              <a:off x="4246" y="3241"/>
              <a:ext cx="319" cy="210"/>
            </a:xfrm>
            <a:custGeom>
              <a:avLst/>
              <a:gdLst>
                <a:gd name="T0" fmla="*/ 19 w 426"/>
                <a:gd name="T1" fmla="*/ 14 h 280"/>
                <a:gd name="T2" fmla="*/ 16 w 426"/>
                <a:gd name="T3" fmla="*/ 8 h 280"/>
                <a:gd name="T4" fmla="*/ 15 w 426"/>
                <a:gd name="T5" fmla="*/ 4 h 280"/>
                <a:gd name="T6" fmla="*/ 12 w 426"/>
                <a:gd name="T7" fmla="*/ 3 h 280"/>
                <a:gd name="T8" fmla="*/ 4 w 426"/>
                <a:gd name="T9" fmla="*/ 4 h 280"/>
                <a:gd name="T10" fmla="*/ 10 w 426"/>
                <a:gd name="T11" fmla="*/ 9 h 280"/>
                <a:gd name="T12" fmla="*/ 11 w 426"/>
                <a:gd name="T13" fmla="*/ 12 h 280"/>
                <a:gd name="T14" fmla="*/ 5 w 426"/>
                <a:gd name="T15" fmla="*/ 16 h 280"/>
                <a:gd name="T16" fmla="*/ 21 w 426"/>
                <a:gd name="T17" fmla="*/ 22 h 280"/>
                <a:gd name="T18" fmla="*/ 29 w 426"/>
                <a:gd name="T19" fmla="*/ 26 h 280"/>
                <a:gd name="T20" fmla="*/ 30 w 426"/>
                <a:gd name="T21" fmla="*/ 30 h 280"/>
                <a:gd name="T22" fmla="*/ 33 w 426"/>
                <a:gd name="T23" fmla="*/ 31 h 280"/>
                <a:gd name="T24" fmla="*/ 34 w 426"/>
                <a:gd name="T25" fmla="*/ 37 h 280"/>
                <a:gd name="T26" fmla="*/ 31 w 426"/>
                <a:gd name="T27" fmla="*/ 46 h 280"/>
                <a:gd name="T28" fmla="*/ 43 w 426"/>
                <a:gd name="T29" fmla="*/ 44 h 280"/>
                <a:gd name="T30" fmla="*/ 46 w 426"/>
                <a:gd name="T31" fmla="*/ 51 h 280"/>
                <a:gd name="T32" fmla="*/ 51 w 426"/>
                <a:gd name="T33" fmla="*/ 53 h 280"/>
                <a:gd name="T34" fmla="*/ 54 w 426"/>
                <a:gd name="T35" fmla="*/ 54 h 280"/>
                <a:gd name="T36" fmla="*/ 59 w 426"/>
                <a:gd name="T37" fmla="*/ 53 h 280"/>
                <a:gd name="T38" fmla="*/ 65 w 426"/>
                <a:gd name="T39" fmla="*/ 46 h 280"/>
                <a:gd name="T40" fmla="*/ 79 w 426"/>
                <a:gd name="T41" fmla="*/ 59 h 280"/>
                <a:gd name="T42" fmla="*/ 86 w 426"/>
                <a:gd name="T43" fmla="*/ 66 h 280"/>
                <a:gd name="T44" fmla="*/ 85 w 426"/>
                <a:gd name="T45" fmla="*/ 53 h 280"/>
                <a:gd name="T46" fmla="*/ 79 w 426"/>
                <a:gd name="T47" fmla="*/ 47 h 280"/>
                <a:gd name="T48" fmla="*/ 88 w 426"/>
                <a:gd name="T49" fmla="*/ 40 h 280"/>
                <a:gd name="T50" fmla="*/ 96 w 426"/>
                <a:gd name="T51" fmla="*/ 37 h 280"/>
                <a:gd name="T52" fmla="*/ 100 w 426"/>
                <a:gd name="T53" fmla="*/ 36 h 280"/>
                <a:gd name="T54" fmla="*/ 100 w 426"/>
                <a:gd name="T55" fmla="*/ 33 h 280"/>
                <a:gd name="T56" fmla="*/ 84 w 426"/>
                <a:gd name="T57" fmla="*/ 34 h 280"/>
                <a:gd name="T58" fmla="*/ 72 w 426"/>
                <a:gd name="T59" fmla="*/ 33 h 280"/>
                <a:gd name="T60" fmla="*/ 70 w 426"/>
                <a:gd name="T61" fmla="*/ 30 h 280"/>
                <a:gd name="T62" fmla="*/ 69 w 426"/>
                <a:gd name="T63" fmla="*/ 28 h 280"/>
                <a:gd name="T64" fmla="*/ 52 w 426"/>
                <a:gd name="T65" fmla="*/ 19 h 280"/>
                <a:gd name="T66" fmla="*/ 37 w 426"/>
                <a:gd name="T67" fmla="*/ 14 h 280"/>
                <a:gd name="T68" fmla="*/ 32 w 426"/>
                <a:gd name="T69" fmla="*/ 12 h 280"/>
                <a:gd name="T70" fmla="*/ 19 w 426"/>
                <a:gd name="T71" fmla="*/ 12 h 280"/>
                <a:gd name="T72" fmla="*/ 16 w 426"/>
                <a:gd name="T73" fmla="*/ 7 h 280"/>
                <a:gd name="T74" fmla="*/ 16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4 w 416"/>
                <a:gd name="T3" fmla="*/ 9 h 282"/>
                <a:gd name="T4" fmla="*/ 7 w 416"/>
                <a:gd name="T5" fmla="*/ 12 h 282"/>
                <a:gd name="T6" fmla="*/ 19 w 416"/>
                <a:gd name="T7" fmla="*/ 21 h 282"/>
                <a:gd name="T8" fmla="*/ 28 w 416"/>
                <a:gd name="T9" fmla="*/ 27 h 282"/>
                <a:gd name="T10" fmla="*/ 31 w 416"/>
                <a:gd name="T11" fmla="*/ 28 h 282"/>
                <a:gd name="T12" fmla="*/ 32 w 416"/>
                <a:gd name="T13" fmla="*/ 39 h 282"/>
                <a:gd name="T14" fmla="*/ 28 w 416"/>
                <a:gd name="T15" fmla="*/ 47 h 282"/>
                <a:gd name="T16" fmla="*/ 32 w 416"/>
                <a:gd name="T17" fmla="*/ 46 h 282"/>
                <a:gd name="T18" fmla="*/ 34 w 416"/>
                <a:gd name="T19" fmla="*/ 44 h 282"/>
                <a:gd name="T20" fmla="*/ 37 w 416"/>
                <a:gd name="T21" fmla="*/ 47 h 282"/>
                <a:gd name="T22" fmla="*/ 43 w 416"/>
                <a:gd name="T23" fmla="*/ 51 h 282"/>
                <a:gd name="T24" fmla="*/ 49 w 416"/>
                <a:gd name="T25" fmla="*/ 55 h 282"/>
                <a:gd name="T26" fmla="*/ 56 w 416"/>
                <a:gd name="T27" fmla="*/ 52 h 282"/>
                <a:gd name="T28" fmla="*/ 58 w 416"/>
                <a:gd name="T29" fmla="*/ 46 h 282"/>
                <a:gd name="T30" fmla="*/ 63 w 416"/>
                <a:gd name="T31" fmla="*/ 47 h 282"/>
                <a:gd name="T32" fmla="*/ 68 w 416"/>
                <a:gd name="T33" fmla="*/ 49 h 282"/>
                <a:gd name="T34" fmla="*/ 79 w 416"/>
                <a:gd name="T35" fmla="*/ 66 h 282"/>
                <a:gd name="T36" fmla="*/ 83 w 416"/>
                <a:gd name="T37" fmla="*/ 65 h 282"/>
                <a:gd name="T38" fmla="*/ 82 w 416"/>
                <a:gd name="T39" fmla="*/ 59 h 282"/>
                <a:gd name="T40" fmla="*/ 74 w 416"/>
                <a:gd name="T41" fmla="*/ 46 h 282"/>
                <a:gd name="T42" fmla="*/ 84 w 416"/>
                <a:gd name="T43" fmla="*/ 41 h 282"/>
                <a:gd name="T44" fmla="*/ 95 w 416"/>
                <a:gd name="T45" fmla="*/ 34 h 282"/>
                <a:gd name="T46" fmla="*/ 96 w 416"/>
                <a:gd name="T47" fmla="*/ 28 h 282"/>
                <a:gd name="T48" fmla="*/ 85 w 416"/>
                <a:gd name="T49" fmla="*/ 32 h 282"/>
                <a:gd name="T50" fmla="*/ 72 w 416"/>
                <a:gd name="T51" fmla="*/ 32 h 282"/>
                <a:gd name="T52" fmla="*/ 61 w 416"/>
                <a:gd name="T53" fmla="*/ 23 h 282"/>
                <a:gd name="T54" fmla="*/ 43 w 416"/>
                <a:gd name="T55" fmla="*/ 14 h 282"/>
                <a:gd name="T56" fmla="*/ 31 w 416"/>
                <a:gd name="T57" fmla="*/ 7 h 282"/>
                <a:gd name="T58" fmla="*/ 22 w 416"/>
                <a:gd name="T59" fmla="*/ 10 h 282"/>
                <a:gd name="T60" fmla="*/ 18 w 416"/>
                <a:gd name="T61" fmla="*/ 13 h 282"/>
                <a:gd name="T62" fmla="*/ 13 w 416"/>
                <a:gd name="T63" fmla="*/ 4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gray">
            <a:xfrm>
              <a:off x="4485" y="4013"/>
              <a:ext cx="45" cy="58"/>
            </a:xfrm>
            <a:custGeom>
              <a:avLst/>
              <a:gdLst>
                <a:gd name="T0" fmla="*/ 8 w 60"/>
                <a:gd name="T1" fmla="*/ 4 h 78"/>
                <a:gd name="T2" fmla="*/ 0 w 60"/>
                <a:gd name="T3" fmla="*/ 4 h 78"/>
                <a:gd name="T4" fmla="*/ 5 w 60"/>
                <a:gd name="T5" fmla="*/ 10 h 78"/>
                <a:gd name="T6" fmla="*/ 7 w 60"/>
                <a:gd name="T7" fmla="*/ 15 h 78"/>
                <a:gd name="T8" fmla="*/ 8 w 60"/>
                <a:gd name="T9" fmla="*/ 18 h 78"/>
                <a:gd name="T10" fmla="*/ 15 w 60"/>
                <a:gd name="T11" fmla="*/ 12 h 78"/>
                <a:gd name="T12" fmla="*/ 8 w 60"/>
                <a:gd name="T13" fmla="*/ 4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gray">
            <a:xfrm>
              <a:off x="4621" y="3923"/>
              <a:ext cx="164" cy="85"/>
            </a:xfrm>
            <a:custGeom>
              <a:avLst/>
              <a:gdLst>
                <a:gd name="T0" fmla="*/ 10 w 219"/>
                <a:gd name="T1" fmla="*/ 17 h 113"/>
                <a:gd name="T2" fmla="*/ 9 w 219"/>
                <a:gd name="T3" fmla="*/ 15 h 113"/>
                <a:gd name="T4" fmla="*/ 3 w 219"/>
                <a:gd name="T5" fmla="*/ 17 h 113"/>
                <a:gd name="T6" fmla="*/ 9 w 219"/>
                <a:gd name="T7" fmla="*/ 27 h 113"/>
                <a:gd name="T8" fmla="*/ 29 w 219"/>
                <a:gd name="T9" fmla="*/ 22 h 113"/>
                <a:gd name="T10" fmla="*/ 34 w 219"/>
                <a:gd name="T11" fmla="*/ 17 h 113"/>
                <a:gd name="T12" fmla="*/ 40 w 219"/>
                <a:gd name="T13" fmla="*/ 16 h 113"/>
                <a:gd name="T14" fmla="*/ 52 w 219"/>
                <a:gd name="T15" fmla="*/ 5 h 113"/>
                <a:gd name="T16" fmla="*/ 49 w 219"/>
                <a:gd name="T17" fmla="*/ 0 h 113"/>
                <a:gd name="T18" fmla="*/ 42 w 219"/>
                <a:gd name="T19" fmla="*/ 5 h 113"/>
                <a:gd name="T20" fmla="*/ 25 w 219"/>
                <a:gd name="T21" fmla="*/ 10 h 113"/>
                <a:gd name="T22" fmla="*/ 19 w 219"/>
                <a:gd name="T23" fmla="*/ 11 h 113"/>
                <a:gd name="T24" fmla="*/ 14 w 219"/>
                <a:gd name="T25" fmla="*/ 13 h 113"/>
                <a:gd name="T26" fmla="*/ 10 w 219"/>
                <a:gd name="T27" fmla="*/ 17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gray">
            <a:xfrm>
              <a:off x="4791" y="3873"/>
              <a:ext cx="104" cy="92"/>
            </a:xfrm>
            <a:custGeom>
              <a:avLst/>
              <a:gdLst>
                <a:gd name="T0" fmla="*/ 3 w 139"/>
                <a:gd name="T1" fmla="*/ 15 h 122"/>
                <a:gd name="T2" fmla="*/ 1 w 139"/>
                <a:gd name="T3" fmla="*/ 20 h 122"/>
                <a:gd name="T4" fmla="*/ 0 w 139"/>
                <a:gd name="T5" fmla="*/ 26 h 122"/>
                <a:gd name="T6" fmla="*/ 8 w 139"/>
                <a:gd name="T7" fmla="*/ 29 h 122"/>
                <a:gd name="T8" fmla="*/ 12 w 139"/>
                <a:gd name="T9" fmla="*/ 23 h 122"/>
                <a:gd name="T10" fmla="*/ 29 w 139"/>
                <a:gd name="T11" fmla="*/ 17 h 122"/>
                <a:gd name="T12" fmla="*/ 32 w 139"/>
                <a:gd name="T13" fmla="*/ 11 h 122"/>
                <a:gd name="T14" fmla="*/ 26 w 139"/>
                <a:gd name="T15" fmla="*/ 7 h 122"/>
                <a:gd name="T16" fmla="*/ 23 w 139"/>
                <a:gd name="T17" fmla="*/ 5 h 122"/>
                <a:gd name="T18" fmla="*/ 15 w 139"/>
                <a:gd name="T19" fmla="*/ 3 h 122"/>
                <a:gd name="T20" fmla="*/ 12 w 139"/>
                <a:gd name="T21" fmla="*/ 8 h 122"/>
                <a:gd name="T22" fmla="*/ 3 w 139"/>
                <a:gd name="T23" fmla="*/ 1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gray">
            <a:xfrm>
              <a:off x="4846" y="3832"/>
              <a:ext cx="37" cy="26"/>
            </a:xfrm>
            <a:custGeom>
              <a:avLst/>
              <a:gdLst>
                <a:gd name="T0" fmla="*/ 8 w 49"/>
                <a:gd name="T1" fmla="*/ 0 h 35"/>
                <a:gd name="T2" fmla="*/ 2 w 49"/>
                <a:gd name="T3" fmla="*/ 2 h 35"/>
                <a:gd name="T4" fmla="*/ 6 w 49"/>
                <a:gd name="T5" fmla="*/ 7 h 35"/>
                <a:gd name="T6" fmla="*/ 10 w 49"/>
                <a:gd name="T7" fmla="*/ 5 h 35"/>
                <a:gd name="T8" fmla="*/ 8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gray">
            <a:xfrm>
              <a:off x="3123" y="3346"/>
              <a:ext cx="123" cy="201"/>
            </a:xfrm>
            <a:custGeom>
              <a:avLst/>
              <a:gdLst>
                <a:gd name="T0" fmla="*/ 30 w 164"/>
                <a:gd name="T1" fmla="*/ 0 h 268"/>
                <a:gd name="T2" fmla="*/ 25 w 164"/>
                <a:gd name="T3" fmla="*/ 7 h 268"/>
                <a:gd name="T4" fmla="*/ 21 w 164"/>
                <a:gd name="T5" fmla="*/ 15 h 268"/>
                <a:gd name="T6" fmla="*/ 8 w 164"/>
                <a:gd name="T7" fmla="*/ 19 h 268"/>
                <a:gd name="T8" fmla="*/ 7 w 164"/>
                <a:gd name="T9" fmla="*/ 22 h 268"/>
                <a:gd name="T10" fmla="*/ 4 w 164"/>
                <a:gd name="T11" fmla="*/ 23 h 268"/>
                <a:gd name="T12" fmla="*/ 4 w 164"/>
                <a:gd name="T13" fmla="*/ 31 h 268"/>
                <a:gd name="T14" fmla="*/ 7 w 164"/>
                <a:gd name="T15" fmla="*/ 37 h 268"/>
                <a:gd name="T16" fmla="*/ 0 w 164"/>
                <a:gd name="T17" fmla="*/ 47 h 268"/>
                <a:gd name="T18" fmla="*/ 7 w 164"/>
                <a:gd name="T19" fmla="*/ 61 h 268"/>
                <a:gd name="T20" fmla="*/ 12 w 164"/>
                <a:gd name="T21" fmla="*/ 64 h 268"/>
                <a:gd name="T22" fmla="*/ 21 w 164"/>
                <a:gd name="T23" fmla="*/ 51 h 268"/>
                <a:gd name="T24" fmla="*/ 25 w 164"/>
                <a:gd name="T25" fmla="*/ 46 h 268"/>
                <a:gd name="T26" fmla="*/ 30 w 164"/>
                <a:gd name="T27" fmla="*/ 28 h 268"/>
                <a:gd name="T28" fmla="*/ 33 w 164"/>
                <a:gd name="T29" fmla="*/ 18 h 268"/>
                <a:gd name="T30" fmla="*/ 39 w 164"/>
                <a:gd name="T31" fmla="*/ 16 h 268"/>
                <a:gd name="T32" fmla="*/ 30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gray">
            <a:xfrm>
              <a:off x="3655" y="3034"/>
              <a:ext cx="49" cy="61"/>
            </a:xfrm>
            <a:custGeom>
              <a:avLst/>
              <a:gdLst>
                <a:gd name="T0" fmla="*/ 7 w 66"/>
                <a:gd name="T1" fmla="*/ 0 h 81"/>
                <a:gd name="T2" fmla="*/ 5 w 66"/>
                <a:gd name="T3" fmla="*/ 15 h 81"/>
                <a:gd name="T4" fmla="*/ 7 w 66"/>
                <a:gd name="T5" fmla="*/ 18 h 81"/>
                <a:gd name="T6" fmla="*/ 9 w 66"/>
                <a:gd name="T7" fmla="*/ 20 h 81"/>
                <a:gd name="T8" fmla="*/ 13 w 66"/>
                <a:gd name="T9" fmla="*/ 18 h 81"/>
                <a:gd name="T10" fmla="*/ 7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gray">
            <a:xfrm>
              <a:off x="3988" y="3100"/>
              <a:ext cx="111" cy="183"/>
            </a:xfrm>
            <a:custGeom>
              <a:avLst/>
              <a:gdLst>
                <a:gd name="T0" fmla="*/ 22 w 148"/>
                <a:gd name="T1" fmla="*/ 0 h 244"/>
                <a:gd name="T2" fmla="*/ 14 w 148"/>
                <a:gd name="T3" fmla="*/ 20 h 244"/>
                <a:gd name="T4" fmla="*/ 8 w 148"/>
                <a:gd name="T5" fmla="*/ 22 h 244"/>
                <a:gd name="T6" fmla="*/ 3 w 148"/>
                <a:gd name="T7" fmla="*/ 26 h 244"/>
                <a:gd name="T8" fmla="*/ 9 w 148"/>
                <a:gd name="T9" fmla="*/ 45 h 244"/>
                <a:gd name="T10" fmla="*/ 12 w 148"/>
                <a:gd name="T11" fmla="*/ 53 h 244"/>
                <a:gd name="T12" fmla="*/ 14 w 148"/>
                <a:gd name="T13" fmla="*/ 56 h 244"/>
                <a:gd name="T14" fmla="*/ 19 w 148"/>
                <a:gd name="T15" fmla="*/ 58 h 244"/>
                <a:gd name="T16" fmla="*/ 22 w 148"/>
                <a:gd name="T17" fmla="*/ 46 h 244"/>
                <a:gd name="T18" fmla="*/ 30 w 148"/>
                <a:gd name="T19" fmla="*/ 40 h 244"/>
                <a:gd name="T20" fmla="*/ 26 w 148"/>
                <a:gd name="T21" fmla="*/ 17 h 244"/>
                <a:gd name="T22" fmla="*/ 33 w 148"/>
                <a:gd name="T23" fmla="*/ 11 h 244"/>
                <a:gd name="T24" fmla="*/ 26 w 148"/>
                <a:gd name="T25" fmla="*/ 5 h 244"/>
                <a:gd name="T26" fmla="*/ 2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gray">
            <a:xfrm>
              <a:off x="3894" y="3043"/>
              <a:ext cx="72" cy="137"/>
            </a:xfrm>
            <a:custGeom>
              <a:avLst/>
              <a:gdLst>
                <a:gd name="T0" fmla="*/ 11 w 96"/>
                <a:gd name="T1" fmla="*/ 1 h 183"/>
                <a:gd name="T2" fmla="*/ 13 w 96"/>
                <a:gd name="T3" fmla="*/ 7 h 183"/>
                <a:gd name="T4" fmla="*/ 14 w 96"/>
                <a:gd name="T5" fmla="*/ 14 h 183"/>
                <a:gd name="T6" fmla="*/ 14 w 96"/>
                <a:gd name="T7" fmla="*/ 22 h 183"/>
                <a:gd name="T8" fmla="*/ 17 w 96"/>
                <a:gd name="T9" fmla="*/ 25 h 183"/>
                <a:gd name="T10" fmla="*/ 17 w 96"/>
                <a:gd name="T11" fmla="*/ 29 h 183"/>
                <a:gd name="T12" fmla="*/ 14 w 96"/>
                <a:gd name="T13" fmla="*/ 22 h 183"/>
                <a:gd name="T14" fmla="*/ 8 w 96"/>
                <a:gd name="T15" fmla="*/ 18 h 183"/>
                <a:gd name="T16" fmla="*/ 2 w 96"/>
                <a:gd name="T17" fmla="*/ 19 h 183"/>
                <a:gd name="T18" fmla="*/ 2 w 96"/>
                <a:gd name="T19" fmla="*/ 24 h 183"/>
                <a:gd name="T20" fmla="*/ 10 w 96"/>
                <a:gd name="T21" fmla="*/ 27 h 183"/>
                <a:gd name="T22" fmla="*/ 14 w 96"/>
                <a:gd name="T23" fmla="*/ 32 h 183"/>
                <a:gd name="T24" fmla="*/ 17 w 96"/>
                <a:gd name="T25" fmla="*/ 32 h 183"/>
                <a:gd name="T26" fmla="*/ 19 w 96"/>
                <a:gd name="T27" fmla="*/ 35 h 183"/>
                <a:gd name="T28" fmla="*/ 22 w 96"/>
                <a:gd name="T29" fmla="*/ 42 h 183"/>
                <a:gd name="T30" fmla="*/ 19 w 96"/>
                <a:gd name="T31" fmla="*/ 29 h 183"/>
                <a:gd name="T32" fmla="*/ 19 w 96"/>
                <a:gd name="T33" fmla="*/ 22 h 183"/>
                <a:gd name="T34" fmla="*/ 17 w 96"/>
                <a:gd name="T35" fmla="*/ 14 h 183"/>
                <a:gd name="T36" fmla="*/ 14 w 96"/>
                <a:gd name="T37" fmla="*/ 10 h 183"/>
                <a:gd name="T38" fmla="*/ 14 w 96"/>
                <a:gd name="T39" fmla="*/ 4 h 183"/>
                <a:gd name="T40" fmla="*/ 11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gray">
            <a:xfrm>
              <a:off x="3943" y="3153"/>
              <a:ext cx="40" cy="131"/>
            </a:xfrm>
            <a:custGeom>
              <a:avLst/>
              <a:gdLst>
                <a:gd name="T0" fmla="*/ 1 w 54"/>
                <a:gd name="T1" fmla="*/ 0 h 175"/>
                <a:gd name="T2" fmla="*/ 0 w 54"/>
                <a:gd name="T3" fmla="*/ 5 h 175"/>
                <a:gd name="T4" fmla="*/ 2 w 54"/>
                <a:gd name="T5" fmla="*/ 12 h 175"/>
                <a:gd name="T6" fmla="*/ 4 w 54"/>
                <a:gd name="T7" fmla="*/ 22 h 175"/>
                <a:gd name="T8" fmla="*/ 7 w 54"/>
                <a:gd name="T9" fmla="*/ 31 h 175"/>
                <a:gd name="T10" fmla="*/ 12 w 54"/>
                <a:gd name="T11" fmla="*/ 41 h 175"/>
                <a:gd name="T12" fmla="*/ 9 w 54"/>
                <a:gd name="T13" fmla="*/ 27 h 175"/>
                <a:gd name="T14" fmla="*/ 7 w 54"/>
                <a:gd name="T15" fmla="*/ 22 h 175"/>
                <a:gd name="T16" fmla="*/ 7 w 54"/>
                <a:gd name="T17" fmla="*/ 14 h 175"/>
                <a:gd name="T18" fmla="*/ 5 w 54"/>
                <a:gd name="T19" fmla="*/ 10 h 175"/>
                <a:gd name="T20" fmla="*/ 4 w 54"/>
                <a:gd name="T21" fmla="*/ 9 h 175"/>
                <a:gd name="T22" fmla="*/ 1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2 w 86"/>
                <a:gd name="T3" fmla="*/ 7 h 73"/>
                <a:gd name="T4" fmla="*/ 6 w 86"/>
                <a:gd name="T5" fmla="*/ 10 h 73"/>
                <a:gd name="T6" fmla="*/ 11 w 86"/>
                <a:gd name="T7" fmla="*/ 11 h 73"/>
                <a:gd name="T8" fmla="*/ 15 w 86"/>
                <a:gd name="T9" fmla="*/ 13 h 73"/>
                <a:gd name="T10" fmla="*/ 18 w 86"/>
                <a:gd name="T11" fmla="*/ 15 h 73"/>
                <a:gd name="T12" fmla="*/ 21 w 86"/>
                <a:gd name="T13" fmla="*/ 16 h 73"/>
                <a:gd name="T14" fmla="*/ 17 w 86"/>
                <a:gd name="T15" fmla="*/ 9 h 73"/>
                <a:gd name="T16" fmla="*/ 15 w 86"/>
                <a:gd name="T17" fmla="*/ 5 h 73"/>
                <a:gd name="T18" fmla="*/ 8 w 86"/>
                <a:gd name="T19" fmla="*/ 5 h 73"/>
                <a:gd name="T20" fmla="*/ 6 w 86"/>
                <a:gd name="T21" fmla="*/ 4 h 73"/>
                <a:gd name="T22" fmla="*/ 2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gray">
            <a:xfrm>
              <a:off x="4092" y="3195"/>
              <a:ext cx="83" cy="117"/>
            </a:xfrm>
            <a:custGeom>
              <a:avLst/>
              <a:gdLst>
                <a:gd name="T0" fmla="*/ 23 w 111"/>
                <a:gd name="T1" fmla="*/ 0 h 156"/>
                <a:gd name="T2" fmla="*/ 17 w 111"/>
                <a:gd name="T3" fmla="*/ 2 h 156"/>
                <a:gd name="T4" fmla="*/ 5 w 111"/>
                <a:gd name="T5" fmla="*/ 3 h 156"/>
                <a:gd name="T6" fmla="*/ 3 w 111"/>
                <a:gd name="T7" fmla="*/ 7 h 156"/>
                <a:gd name="T8" fmla="*/ 2 w 111"/>
                <a:gd name="T9" fmla="*/ 14 h 156"/>
                <a:gd name="T10" fmla="*/ 3 w 111"/>
                <a:gd name="T11" fmla="*/ 17 h 156"/>
                <a:gd name="T12" fmla="*/ 1 w 111"/>
                <a:gd name="T13" fmla="*/ 21 h 156"/>
                <a:gd name="T14" fmla="*/ 3 w 111"/>
                <a:gd name="T15" fmla="*/ 26 h 156"/>
                <a:gd name="T16" fmla="*/ 5 w 111"/>
                <a:gd name="T17" fmla="*/ 30 h 156"/>
                <a:gd name="T18" fmla="*/ 3 w 111"/>
                <a:gd name="T19" fmla="*/ 34 h 156"/>
                <a:gd name="T20" fmla="*/ 5 w 111"/>
                <a:gd name="T21" fmla="*/ 37 h 156"/>
                <a:gd name="T22" fmla="*/ 10 w 111"/>
                <a:gd name="T23" fmla="*/ 34 h 156"/>
                <a:gd name="T24" fmla="*/ 12 w 111"/>
                <a:gd name="T25" fmla="*/ 22 h 156"/>
                <a:gd name="T26" fmla="*/ 13 w 111"/>
                <a:gd name="T27" fmla="*/ 30 h 156"/>
                <a:gd name="T28" fmla="*/ 16 w 111"/>
                <a:gd name="T29" fmla="*/ 34 h 156"/>
                <a:gd name="T30" fmla="*/ 14 w 111"/>
                <a:gd name="T31" fmla="*/ 26 h 156"/>
                <a:gd name="T32" fmla="*/ 16 w 111"/>
                <a:gd name="T33" fmla="*/ 17 h 156"/>
                <a:gd name="T34" fmla="*/ 16 w 111"/>
                <a:gd name="T35" fmla="*/ 12 h 156"/>
                <a:gd name="T36" fmla="*/ 12 w 111"/>
                <a:gd name="T37" fmla="*/ 14 h 156"/>
                <a:gd name="T38" fmla="*/ 7 w 111"/>
                <a:gd name="T39" fmla="*/ 12 h 156"/>
                <a:gd name="T40" fmla="*/ 10 w 111"/>
                <a:gd name="T41" fmla="*/ 8 h 156"/>
                <a:gd name="T42" fmla="*/ 14 w 111"/>
                <a:gd name="T43" fmla="*/ 7 h 156"/>
                <a:gd name="T44" fmla="*/ 18 w 111"/>
                <a:gd name="T45" fmla="*/ 9 h 156"/>
                <a:gd name="T46" fmla="*/ 23 w 111"/>
                <a:gd name="T47" fmla="*/ 7 h 156"/>
                <a:gd name="T48" fmla="*/ 25 w 111"/>
                <a:gd name="T49" fmla="*/ 3 h 156"/>
                <a:gd name="T50" fmla="*/ 2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gray">
            <a:xfrm>
              <a:off x="4064" y="2777"/>
              <a:ext cx="22" cy="71"/>
            </a:xfrm>
            <a:custGeom>
              <a:avLst/>
              <a:gdLst>
                <a:gd name="T0" fmla="*/ 3 w 30"/>
                <a:gd name="T1" fmla="*/ 0 h 94"/>
                <a:gd name="T2" fmla="*/ 0 w 30"/>
                <a:gd name="T3" fmla="*/ 4 h 94"/>
                <a:gd name="T4" fmla="*/ 1 w 30"/>
                <a:gd name="T5" fmla="*/ 9 h 94"/>
                <a:gd name="T6" fmla="*/ 1 w 30"/>
                <a:gd name="T7" fmla="*/ 15 h 94"/>
                <a:gd name="T8" fmla="*/ 4 w 30"/>
                <a:gd name="T9" fmla="*/ 23 h 94"/>
                <a:gd name="T10" fmla="*/ 7 w 30"/>
                <a:gd name="T11" fmla="*/ 20 h 94"/>
                <a:gd name="T12" fmla="*/ 5 w 30"/>
                <a:gd name="T13" fmla="*/ 15 h 94"/>
                <a:gd name="T14" fmla="*/ 3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gray">
            <a:xfrm>
              <a:off x="4078" y="2896"/>
              <a:ext cx="61" cy="118"/>
            </a:xfrm>
            <a:custGeom>
              <a:avLst/>
              <a:gdLst>
                <a:gd name="T0" fmla="*/ 3 w 81"/>
                <a:gd name="T1" fmla="*/ 1 h 158"/>
                <a:gd name="T2" fmla="*/ 0 w 81"/>
                <a:gd name="T3" fmla="*/ 4 h 158"/>
                <a:gd name="T4" fmla="*/ 2 w 81"/>
                <a:gd name="T5" fmla="*/ 12 h 158"/>
                <a:gd name="T6" fmla="*/ 2 w 81"/>
                <a:gd name="T7" fmla="*/ 25 h 158"/>
                <a:gd name="T8" fmla="*/ 5 w 81"/>
                <a:gd name="T9" fmla="*/ 24 h 158"/>
                <a:gd name="T10" fmla="*/ 5 w 81"/>
                <a:gd name="T11" fmla="*/ 27 h 158"/>
                <a:gd name="T12" fmla="*/ 8 w 81"/>
                <a:gd name="T13" fmla="*/ 28 h 158"/>
                <a:gd name="T14" fmla="*/ 10 w 81"/>
                <a:gd name="T15" fmla="*/ 32 h 158"/>
                <a:gd name="T16" fmla="*/ 11 w 81"/>
                <a:gd name="T17" fmla="*/ 30 h 158"/>
                <a:gd name="T18" fmla="*/ 16 w 81"/>
                <a:gd name="T19" fmla="*/ 31 h 158"/>
                <a:gd name="T20" fmla="*/ 15 w 81"/>
                <a:gd name="T21" fmla="*/ 25 h 158"/>
                <a:gd name="T22" fmla="*/ 11 w 81"/>
                <a:gd name="T23" fmla="*/ 24 h 158"/>
                <a:gd name="T24" fmla="*/ 10 w 81"/>
                <a:gd name="T25" fmla="*/ 21 h 158"/>
                <a:gd name="T26" fmla="*/ 8 w 81"/>
                <a:gd name="T27" fmla="*/ 17 h 158"/>
                <a:gd name="T28" fmla="*/ 10 w 81"/>
                <a:gd name="T29" fmla="*/ 12 h 158"/>
                <a:gd name="T30" fmla="*/ 8 w 81"/>
                <a:gd name="T31" fmla="*/ 7 h 158"/>
                <a:gd name="T32" fmla="*/ 11 w 81"/>
                <a:gd name="T33" fmla="*/ 4 h 158"/>
                <a:gd name="T34" fmla="*/ 8 w 81"/>
                <a:gd name="T35" fmla="*/ 1 h 158"/>
                <a:gd name="T36" fmla="*/ 5 w 81"/>
                <a:gd name="T37" fmla="*/ 1 h 158"/>
                <a:gd name="T38" fmla="*/ 3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gray">
            <a:xfrm>
              <a:off x="4121" y="3052"/>
              <a:ext cx="64" cy="79"/>
            </a:xfrm>
            <a:custGeom>
              <a:avLst/>
              <a:gdLst>
                <a:gd name="T0" fmla="*/ 13 w 85"/>
                <a:gd name="T1" fmla="*/ 0 h 105"/>
                <a:gd name="T2" fmla="*/ 11 w 85"/>
                <a:gd name="T3" fmla="*/ 5 h 105"/>
                <a:gd name="T4" fmla="*/ 8 w 85"/>
                <a:gd name="T5" fmla="*/ 8 h 105"/>
                <a:gd name="T6" fmla="*/ 4 w 85"/>
                <a:gd name="T7" fmla="*/ 8 h 105"/>
                <a:gd name="T8" fmla="*/ 2 w 85"/>
                <a:gd name="T9" fmla="*/ 11 h 105"/>
                <a:gd name="T10" fmla="*/ 2 w 85"/>
                <a:gd name="T11" fmla="*/ 18 h 105"/>
                <a:gd name="T12" fmla="*/ 4 w 85"/>
                <a:gd name="T13" fmla="*/ 17 h 105"/>
                <a:gd name="T14" fmla="*/ 6 w 85"/>
                <a:gd name="T15" fmla="*/ 15 h 105"/>
                <a:gd name="T16" fmla="*/ 8 w 85"/>
                <a:gd name="T17" fmla="*/ 17 h 105"/>
                <a:gd name="T18" fmla="*/ 14 w 85"/>
                <a:gd name="T19" fmla="*/ 24 h 105"/>
                <a:gd name="T20" fmla="*/ 17 w 85"/>
                <a:gd name="T21" fmla="*/ 17 h 105"/>
                <a:gd name="T22" fmla="*/ 20 w 85"/>
                <a:gd name="T23" fmla="*/ 17 h 105"/>
                <a:gd name="T24" fmla="*/ 18 w 85"/>
                <a:gd name="T25" fmla="*/ 10 h 105"/>
                <a:gd name="T26" fmla="*/ 13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gray">
            <a:xfrm>
              <a:off x="4197" y="3193"/>
              <a:ext cx="29" cy="49"/>
            </a:xfrm>
            <a:custGeom>
              <a:avLst/>
              <a:gdLst>
                <a:gd name="T0" fmla="*/ 2 w 38"/>
                <a:gd name="T1" fmla="*/ 6 h 66"/>
                <a:gd name="T2" fmla="*/ 6 w 38"/>
                <a:gd name="T3" fmla="*/ 15 h 66"/>
                <a:gd name="T4" fmla="*/ 8 w 38"/>
                <a:gd name="T5" fmla="*/ 12 h 66"/>
                <a:gd name="T6" fmla="*/ 10 w 38"/>
                <a:gd name="T7" fmla="*/ 9 h 66"/>
                <a:gd name="T8" fmla="*/ 8 w 38"/>
                <a:gd name="T9" fmla="*/ 5 h 66"/>
                <a:gd name="T10" fmla="*/ 5 w 38"/>
                <a:gd name="T11" fmla="*/ 3 h 66"/>
                <a:gd name="T12" fmla="*/ 3 w 38"/>
                <a:gd name="T13" fmla="*/ 1 h 66"/>
                <a:gd name="T14" fmla="*/ 2 w 38"/>
                <a:gd name="T15" fmla="*/ 3 h 66"/>
                <a:gd name="T16" fmla="*/ 2 w 38"/>
                <a:gd name="T17" fmla="*/ 6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2 w 24"/>
                <a:gd name="T3" fmla="*/ 5 h 23"/>
                <a:gd name="T4" fmla="*/ 6 w 24"/>
                <a:gd name="T5" fmla="*/ 2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gray">
            <a:xfrm>
              <a:off x="4208" y="3265"/>
              <a:ext cx="45" cy="37"/>
            </a:xfrm>
            <a:custGeom>
              <a:avLst/>
              <a:gdLst>
                <a:gd name="T0" fmla="*/ 2 w 60"/>
                <a:gd name="T1" fmla="*/ 0 h 49"/>
                <a:gd name="T2" fmla="*/ 0 w 60"/>
                <a:gd name="T3" fmla="*/ 5 h 49"/>
                <a:gd name="T4" fmla="*/ 7 w 60"/>
                <a:gd name="T5" fmla="*/ 8 h 49"/>
                <a:gd name="T6" fmla="*/ 11 w 60"/>
                <a:gd name="T7" fmla="*/ 11 h 49"/>
                <a:gd name="T8" fmla="*/ 15 w 60"/>
                <a:gd name="T9" fmla="*/ 11 h 49"/>
                <a:gd name="T10" fmla="*/ 12 w 60"/>
                <a:gd name="T11" fmla="*/ 6 h 49"/>
                <a:gd name="T12" fmla="*/ 7 w 60"/>
                <a:gd name="T13" fmla="*/ 2 h 49"/>
                <a:gd name="T14" fmla="*/ 5 w 60"/>
                <a:gd name="T15" fmla="*/ 4 h 49"/>
                <a:gd name="T16" fmla="*/ 2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gray">
            <a:xfrm>
              <a:off x="4277" y="3335"/>
              <a:ext cx="24" cy="33"/>
            </a:xfrm>
            <a:custGeom>
              <a:avLst/>
              <a:gdLst>
                <a:gd name="T0" fmla="*/ 7 w 32"/>
                <a:gd name="T1" fmla="*/ 0 h 44"/>
                <a:gd name="T2" fmla="*/ 2 w 32"/>
                <a:gd name="T3" fmla="*/ 2 h 44"/>
                <a:gd name="T4" fmla="*/ 3 w 32"/>
                <a:gd name="T5" fmla="*/ 8 h 44"/>
                <a:gd name="T6" fmla="*/ 5 w 32"/>
                <a:gd name="T7" fmla="*/ 8 h 44"/>
                <a:gd name="T8" fmla="*/ 7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gray">
            <a:xfrm>
              <a:off x="4544" y="3293"/>
              <a:ext cx="46" cy="47"/>
            </a:xfrm>
            <a:custGeom>
              <a:avLst/>
              <a:gdLst>
                <a:gd name="T0" fmla="*/ 2 w 61"/>
                <a:gd name="T1" fmla="*/ 0 h 63"/>
                <a:gd name="T2" fmla="*/ 0 w 61"/>
                <a:gd name="T3" fmla="*/ 3 h 63"/>
                <a:gd name="T4" fmla="*/ 6 w 61"/>
                <a:gd name="T5" fmla="*/ 7 h 63"/>
                <a:gd name="T6" fmla="*/ 8 w 61"/>
                <a:gd name="T7" fmla="*/ 12 h 63"/>
                <a:gd name="T8" fmla="*/ 11 w 61"/>
                <a:gd name="T9" fmla="*/ 14 h 63"/>
                <a:gd name="T10" fmla="*/ 15 w 61"/>
                <a:gd name="T11" fmla="*/ 13 h 63"/>
                <a:gd name="T12" fmla="*/ 8 w 61"/>
                <a:gd name="T13" fmla="*/ 4 h 63"/>
                <a:gd name="T14" fmla="*/ 2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gray">
            <a:xfrm>
              <a:off x="4147" y="3352"/>
              <a:ext cx="46" cy="50"/>
            </a:xfrm>
            <a:custGeom>
              <a:avLst/>
              <a:gdLst>
                <a:gd name="T0" fmla="*/ 7 w 61"/>
                <a:gd name="T1" fmla="*/ 1 h 67"/>
                <a:gd name="T2" fmla="*/ 8 w 61"/>
                <a:gd name="T3" fmla="*/ 7 h 67"/>
                <a:gd name="T4" fmla="*/ 4 w 61"/>
                <a:gd name="T5" fmla="*/ 10 h 67"/>
                <a:gd name="T6" fmla="*/ 6 w 61"/>
                <a:gd name="T7" fmla="*/ 16 h 67"/>
                <a:gd name="T8" fmla="*/ 11 w 61"/>
                <a:gd name="T9" fmla="*/ 13 h 67"/>
                <a:gd name="T10" fmla="*/ 15 w 61"/>
                <a:gd name="T11" fmla="*/ 10 h 67"/>
                <a:gd name="T12" fmla="*/ 13 w 61"/>
                <a:gd name="T13" fmla="*/ 7 h 67"/>
                <a:gd name="T14" fmla="*/ 14 w 61"/>
                <a:gd name="T15" fmla="*/ 3 h 67"/>
                <a:gd name="T16" fmla="*/ 13 w 61"/>
                <a:gd name="T17" fmla="*/ 1 h 67"/>
                <a:gd name="T18" fmla="*/ 11 w 61"/>
                <a:gd name="T19" fmla="*/ 1 h 67"/>
                <a:gd name="T20" fmla="*/ 13 w 61"/>
                <a:gd name="T21" fmla="*/ 1 h 67"/>
                <a:gd name="T22" fmla="*/ 12 w 61"/>
                <a:gd name="T23" fmla="*/ 4 h 67"/>
                <a:gd name="T24" fmla="*/ 11 w 61"/>
                <a:gd name="T25" fmla="*/ 5 h 67"/>
                <a:gd name="T26" fmla="*/ 7 w 61"/>
                <a:gd name="T27" fmla="*/ 1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gray">
            <a:xfrm>
              <a:off x="4098" y="3371"/>
              <a:ext cx="32" cy="27"/>
            </a:xfrm>
            <a:custGeom>
              <a:avLst/>
              <a:gdLst>
                <a:gd name="T0" fmla="*/ 5 w 43"/>
                <a:gd name="T1" fmla="*/ 2 h 36"/>
                <a:gd name="T2" fmla="*/ 1 w 43"/>
                <a:gd name="T3" fmla="*/ 2 h 36"/>
                <a:gd name="T4" fmla="*/ 7 w 43"/>
                <a:gd name="T5" fmla="*/ 8 h 36"/>
                <a:gd name="T6" fmla="*/ 10 w 43"/>
                <a:gd name="T7" fmla="*/ 7 h 36"/>
                <a:gd name="T8" fmla="*/ 5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gray">
            <a:xfrm>
              <a:off x="4077" y="3342"/>
              <a:ext cx="24" cy="31"/>
            </a:xfrm>
            <a:custGeom>
              <a:avLst/>
              <a:gdLst>
                <a:gd name="T0" fmla="*/ 5 w 32"/>
                <a:gd name="T1" fmla="*/ 0 h 41"/>
                <a:gd name="T2" fmla="*/ 0 w 32"/>
                <a:gd name="T3" fmla="*/ 6 h 41"/>
                <a:gd name="T4" fmla="*/ 4 w 32"/>
                <a:gd name="T5" fmla="*/ 6 h 41"/>
                <a:gd name="T6" fmla="*/ 4 w 32"/>
                <a:gd name="T7" fmla="*/ 8 h 41"/>
                <a:gd name="T8" fmla="*/ 4 w 32"/>
                <a:gd name="T9" fmla="*/ 8 h 41"/>
                <a:gd name="T10" fmla="*/ 7 w 32"/>
                <a:gd name="T11" fmla="*/ 5 h 41"/>
                <a:gd name="T12" fmla="*/ 5 w 32"/>
                <a:gd name="T13" fmla="*/ 2 h 41"/>
                <a:gd name="T14" fmla="*/ 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gray">
            <a:xfrm>
              <a:off x="4111" y="3353"/>
              <a:ext cx="34" cy="24"/>
            </a:xfrm>
            <a:custGeom>
              <a:avLst/>
              <a:gdLst>
                <a:gd name="T0" fmla="*/ 5 w 45"/>
                <a:gd name="T1" fmla="*/ 0 h 32"/>
                <a:gd name="T2" fmla="*/ 0 w 45"/>
                <a:gd name="T3" fmla="*/ 2 h 32"/>
                <a:gd name="T4" fmla="*/ 6 w 45"/>
                <a:gd name="T5" fmla="*/ 7 h 32"/>
                <a:gd name="T6" fmla="*/ 11 w 45"/>
                <a:gd name="T7" fmla="*/ 5 h 32"/>
                <a:gd name="T8" fmla="*/ 6 w 45"/>
                <a:gd name="T9" fmla="*/ 2 h 32"/>
                <a:gd name="T10" fmla="*/ 5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gray">
            <a:xfrm>
              <a:off x="4062" y="3021"/>
              <a:ext cx="27" cy="55"/>
            </a:xfrm>
            <a:custGeom>
              <a:avLst/>
              <a:gdLst>
                <a:gd name="T0" fmla="*/ 8 w 35"/>
                <a:gd name="T1" fmla="*/ 0 h 74"/>
                <a:gd name="T2" fmla="*/ 5 w 35"/>
                <a:gd name="T3" fmla="*/ 3 h 74"/>
                <a:gd name="T4" fmla="*/ 2 w 35"/>
                <a:gd name="T5" fmla="*/ 8 h 74"/>
                <a:gd name="T6" fmla="*/ 0 w 35"/>
                <a:gd name="T7" fmla="*/ 14 h 74"/>
                <a:gd name="T8" fmla="*/ 2 w 35"/>
                <a:gd name="T9" fmla="*/ 16 h 74"/>
                <a:gd name="T10" fmla="*/ 5 w 35"/>
                <a:gd name="T11" fmla="*/ 14 h 74"/>
                <a:gd name="T12" fmla="*/ 9 w 35"/>
                <a:gd name="T13" fmla="*/ 7 h 74"/>
                <a:gd name="T14" fmla="*/ 8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gray">
            <a:xfrm>
              <a:off x="4113" y="3012"/>
              <a:ext cx="19" cy="55"/>
            </a:xfrm>
            <a:custGeom>
              <a:avLst/>
              <a:gdLst>
                <a:gd name="T0" fmla="*/ 4 w 25"/>
                <a:gd name="T1" fmla="*/ 2 h 73"/>
                <a:gd name="T2" fmla="*/ 2 w 25"/>
                <a:gd name="T3" fmla="*/ 2 h 73"/>
                <a:gd name="T4" fmla="*/ 0 w 25"/>
                <a:gd name="T5" fmla="*/ 6 h 73"/>
                <a:gd name="T6" fmla="*/ 4 w 25"/>
                <a:gd name="T7" fmla="*/ 10 h 73"/>
                <a:gd name="T8" fmla="*/ 6 w 25"/>
                <a:gd name="T9" fmla="*/ 14 h 73"/>
                <a:gd name="T10" fmla="*/ 4 w 25"/>
                <a:gd name="T11" fmla="*/ 5 h 73"/>
                <a:gd name="T12" fmla="*/ 4 w 25"/>
                <a:gd name="T13" fmla="*/ 2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gray">
            <a:xfrm>
              <a:off x="4135" y="2995"/>
              <a:ext cx="10" cy="25"/>
            </a:xfrm>
            <a:custGeom>
              <a:avLst/>
              <a:gdLst>
                <a:gd name="T0" fmla="*/ 2 w 14"/>
                <a:gd name="T1" fmla="*/ 0 h 33"/>
                <a:gd name="T2" fmla="*/ 1 w 14"/>
                <a:gd name="T3" fmla="*/ 3 h 33"/>
                <a:gd name="T4" fmla="*/ 2 w 14"/>
                <a:gd name="T5" fmla="*/ 6 h 33"/>
                <a:gd name="T6" fmla="*/ 2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gray">
            <a:xfrm>
              <a:off x="4145" y="3007"/>
              <a:ext cx="21" cy="48"/>
            </a:xfrm>
            <a:custGeom>
              <a:avLst/>
              <a:gdLst>
                <a:gd name="T0" fmla="*/ 2 w 28"/>
                <a:gd name="T1" fmla="*/ 0 h 64"/>
                <a:gd name="T2" fmla="*/ 3 w 28"/>
                <a:gd name="T3" fmla="*/ 3 h 64"/>
                <a:gd name="T4" fmla="*/ 5 w 28"/>
                <a:gd name="T5" fmla="*/ 5 h 64"/>
                <a:gd name="T6" fmla="*/ 2 w 28"/>
                <a:gd name="T7" fmla="*/ 9 h 64"/>
                <a:gd name="T8" fmla="*/ 0 w 28"/>
                <a:gd name="T9" fmla="*/ 13 h 64"/>
                <a:gd name="T10" fmla="*/ 3 w 28"/>
                <a:gd name="T11" fmla="*/ 13 h 64"/>
                <a:gd name="T12" fmla="*/ 6 w 28"/>
                <a:gd name="T13" fmla="*/ 5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gray">
            <a:xfrm>
              <a:off x="3876" y="3076"/>
              <a:ext cx="12" cy="27"/>
            </a:xfrm>
            <a:custGeom>
              <a:avLst/>
              <a:gdLst>
                <a:gd name="T0" fmla="*/ 3 w 16"/>
                <a:gd name="T1" fmla="*/ 2 h 36"/>
                <a:gd name="T2" fmla="*/ 0 w 16"/>
                <a:gd name="T3" fmla="*/ 2 h 36"/>
                <a:gd name="T4" fmla="*/ 2 w 16"/>
                <a:gd name="T5" fmla="*/ 5 h 36"/>
                <a:gd name="T6" fmla="*/ 3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gray">
            <a:xfrm>
              <a:off x="3866" y="3053"/>
              <a:ext cx="10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2 h 20"/>
                <a:gd name="T4" fmla="*/ 2 w 13"/>
                <a:gd name="T5" fmla="*/ 4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gray">
            <a:xfrm>
              <a:off x="3862" y="3035"/>
              <a:ext cx="12" cy="14"/>
            </a:xfrm>
            <a:custGeom>
              <a:avLst/>
              <a:gdLst>
                <a:gd name="T0" fmla="*/ 2 w 16"/>
                <a:gd name="T1" fmla="*/ 1 h 19"/>
                <a:gd name="T2" fmla="*/ 0 w 16"/>
                <a:gd name="T3" fmla="*/ 2 h 19"/>
                <a:gd name="T4" fmla="*/ 3 w 16"/>
                <a:gd name="T5" fmla="*/ 4 h 19"/>
                <a:gd name="T6" fmla="*/ 2 w 16"/>
                <a:gd name="T7" fmla="*/ 1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gray">
            <a:xfrm>
              <a:off x="3850" y="2995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4 h 25"/>
                <a:gd name="T4" fmla="*/ 4 w 14"/>
                <a:gd name="T5" fmla="*/ 6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gray">
            <a:xfrm>
              <a:off x="3852" y="3020"/>
              <a:ext cx="16" cy="13"/>
            </a:xfrm>
            <a:custGeom>
              <a:avLst/>
              <a:gdLst>
                <a:gd name="T0" fmla="*/ 3 w 22"/>
                <a:gd name="T1" fmla="*/ 0 h 18"/>
                <a:gd name="T2" fmla="*/ 4 w 22"/>
                <a:gd name="T3" fmla="*/ 4 h 18"/>
                <a:gd name="T4" fmla="*/ 3 w 22"/>
                <a:gd name="T5" fmla="*/ 1 h 18"/>
                <a:gd name="T6" fmla="*/ 3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gray">
            <a:xfrm>
              <a:off x="4688" y="3643"/>
              <a:ext cx="45" cy="60"/>
            </a:xfrm>
            <a:custGeom>
              <a:avLst/>
              <a:gdLst>
                <a:gd name="T0" fmla="*/ 3 w 60"/>
                <a:gd name="T1" fmla="*/ 1 h 81"/>
                <a:gd name="T2" fmla="*/ 2 w 60"/>
                <a:gd name="T3" fmla="*/ 4 h 81"/>
                <a:gd name="T4" fmla="*/ 4 w 60"/>
                <a:gd name="T5" fmla="*/ 9 h 81"/>
                <a:gd name="T6" fmla="*/ 6 w 60"/>
                <a:gd name="T7" fmla="*/ 12 h 81"/>
                <a:gd name="T8" fmla="*/ 10 w 60"/>
                <a:gd name="T9" fmla="*/ 14 h 81"/>
                <a:gd name="T10" fmla="*/ 13 w 60"/>
                <a:gd name="T11" fmla="*/ 18 h 81"/>
                <a:gd name="T12" fmla="*/ 13 w 60"/>
                <a:gd name="T13" fmla="*/ 13 h 81"/>
                <a:gd name="T14" fmla="*/ 11 w 60"/>
                <a:gd name="T15" fmla="*/ 8 h 81"/>
                <a:gd name="T16" fmla="*/ 6 w 60"/>
                <a:gd name="T17" fmla="*/ 4 h 81"/>
                <a:gd name="T18" fmla="*/ 3 w 60"/>
                <a:gd name="T19" fmla="*/ 1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gray">
            <a:xfrm>
              <a:off x="4919" y="3594"/>
              <a:ext cx="53" cy="46"/>
            </a:xfrm>
            <a:custGeom>
              <a:avLst/>
              <a:gdLst>
                <a:gd name="T0" fmla="*/ 7 w 71"/>
                <a:gd name="T1" fmla="*/ 6 h 61"/>
                <a:gd name="T2" fmla="*/ 3 w 71"/>
                <a:gd name="T3" fmla="*/ 8 h 61"/>
                <a:gd name="T4" fmla="*/ 1 w 71"/>
                <a:gd name="T5" fmla="*/ 11 h 61"/>
                <a:gd name="T6" fmla="*/ 3 w 71"/>
                <a:gd name="T7" fmla="*/ 14 h 61"/>
                <a:gd name="T8" fmla="*/ 7 w 71"/>
                <a:gd name="T9" fmla="*/ 11 h 61"/>
                <a:gd name="T10" fmla="*/ 9 w 71"/>
                <a:gd name="T11" fmla="*/ 6 h 61"/>
                <a:gd name="T12" fmla="*/ 13 w 71"/>
                <a:gd name="T13" fmla="*/ 0 h 61"/>
                <a:gd name="T14" fmla="*/ 16 w 71"/>
                <a:gd name="T15" fmla="*/ 3 h 61"/>
                <a:gd name="T16" fmla="*/ 7 w 71"/>
                <a:gd name="T17" fmla="*/ 6 h 61"/>
                <a:gd name="T18" fmla="*/ 7 w 71"/>
                <a:gd name="T19" fmla="*/ 6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gray">
            <a:xfrm>
              <a:off x="4759" y="3569"/>
              <a:ext cx="17" cy="23"/>
            </a:xfrm>
            <a:custGeom>
              <a:avLst/>
              <a:gdLst>
                <a:gd name="T0" fmla="*/ 2 w 23"/>
                <a:gd name="T1" fmla="*/ 0 h 30"/>
                <a:gd name="T2" fmla="*/ 0 w 23"/>
                <a:gd name="T3" fmla="*/ 4 h 30"/>
                <a:gd name="T4" fmla="*/ 3 w 23"/>
                <a:gd name="T5" fmla="*/ 8 h 30"/>
                <a:gd name="T6" fmla="*/ 2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gray">
            <a:xfrm>
              <a:off x="4751" y="3547"/>
              <a:ext cx="20" cy="17"/>
            </a:xfrm>
            <a:custGeom>
              <a:avLst/>
              <a:gdLst>
                <a:gd name="T0" fmla="*/ 5 w 26"/>
                <a:gd name="T1" fmla="*/ 0 h 23"/>
                <a:gd name="T2" fmla="*/ 0 w 26"/>
                <a:gd name="T3" fmla="*/ 3 h 23"/>
                <a:gd name="T4" fmla="*/ 5 w 26"/>
                <a:gd name="T5" fmla="*/ 4 h 23"/>
                <a:gd name="T6" fmla="*/ 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gray">
            <a:xfrm>
              <a:off x="4598" y="3353"/>
              <a:ext cx="24" cy="33"/>
            </a:xfrm>
            <a:custGeom>
              <a:avLst/>
              <a:gdLst>
                <a:gd name="T0" fmla="*/ 7 w 32"/>
                <a:gd name="T1" fmla="*/ 0 h 44"/>
                <a:gd name="T2" fmla="*/ 2 w 32"/>
                <a:gd name="T3" fmla="*/ 2 h 44"/>
                <a:gd name="T4" fmla="*/ 3 w 32"/>
                <a:gd name="T5" fmla="*/ 8 h 44"/>
                <a:gd name="T6" fmla="*/ 5 w 32"/>
                <a:gd name="T7" fmla="*/ 8 h 44"/>
                <a:gd name="T8" fmla="*/ 7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gray">
            <a:xfrm>
              <a:off x="4632" y="3396"/>
              <a:ext cx="26" cy="33"/>
            </a:xfrm>
            <a:custGeom>
              <a:avLst/>
              <a:gdLst>
                <a:gd name="T0" fmla="*/ 8 w 34"/>
                <a:gd name="T1" fmla="*/ 0 h 44"/>
                <a:gd name="T2" fmla="*/ 3 w 34"/>
                <a:gd name="T3" fmla="*/ 2 h 44"/>
                <a:gd name="T4" fmla="*/ 4 w 34"/>
                <a:gd name="T5" fmla="*/ 8 h 44"/>
                <a:gd name="T6" fmla="*/ 6 w 34"/>
                <a:gd name="T7" fmla="*/ 8 h 44"/>
                <a:gd name="T8" fmla="*/ 8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gray">
            <a:xfrm>
              <a:off x="4659" y="3459"/>
              <a:ext cx="28" cy="28"/>
            </a:xfrm>
            <a:custGeom>
              <a:avLst/>
              <a:gdLst>
                <a:gd name="T0" fmla="*/ 7 w 38"/>
                <a:gd name="T1" fmla="*/ 2 h 37"/>
                <a:gd name="T2" fmla="*/ 2 w 38"/>
                <a:gd name="T3" fmla="*/ 2 h 37"/>
                <a:gd name="T4" fmla="*/ 3 w 38"/>
                <a:gd name="T5" fmla="*/ 6 h 37"/>
                <a:gd name="T6" fmla="*/ 5 w 38"/>
                <a:gd name="T7" fmla="*/ 8 h 37"/>
                <a:gd name="T8" fmla="*/ 7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gray">
            <a:xfrm>
              <a:off x="4693" y="3449"/>
              <a:ext cx="28" cy="26"/>
            </a:xfrm>
            <a:custGeom>
              <a:avLst/>
              <a:gdLst>
                <a:gd name="T0" fmla="*/ 7 w 38"/>
                <a:gd name="T1" fmla="*/ 2 h 34"/>
                <a:gd name="T2" fmla="*/ 2 w 38"/>
                <a:gd name="T3" fmla="*/ 2 h 34"/>
                <a:gd name="T4" fmla="*/ 4 w 38"/>
                <a:gd name="T5" fmla="*/ 6 h 34"/>
                <a:gd name="T6" fmla="*/ 6 w 38"/>
                <a:gd name="T7" fmla="*/ 6 h 34"/>
                <a:gd name="T8" fmla="*/ 7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gray">
            <a:xfrm>
              <a:off x="4683" y="3413"/>
              <a:ext cx="26" cy="20"/>
            </a:xfrm>
            <a:custGeom>
              <a:avLst/>
              <a:gdLst>
                <a:gd name="T0" fmla="*/ 7 w 35"/>
                <a:gd name="T1" fmla="*/ 1 h 27"/>
                <a:gd name="T2" fmla="*/ 2 w 35"/>
                <a:gd name="T3" fmla="*/ 1 h 27"/>
                <a:gd name="T4" fmla="*/ 3 w 35"/>
                <a:gd name="T5" fmla="*/ 3 h 27"/>
                <a:gd name="T6" fmla="*/ 5 w 35"/>
                <a:gd name="T7" fmla="*/ 4 h 27"/>
                <a:gd name="T8" fmla="*/ 7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gray">
            <a:xfrm>
              <a:off x="4657" y="3388"/>
              <a:ext cx="26" cy="35"/>
            </a:xfrm>
            <a:custGeom>
              <a:avLst/>
              <a:gdLst>
                <a:gd name="T0" fmla="*/ 7 w 35"/>
                <a:gd name="T1" fmla="*/ 4 h 47"/>
                <a:gd name="T2" fmla="*/ 4 w 35"/>
                <a:gd name="T3" fmla="*/ 1 h 47"/>
                <a:gd name="T4" fmla="*/ 2 w 35"/>
                <a:gd name="T5" fmla="*/ 5 h 47"/>
                <a:gd name="T6" fmla="*/ 4 w 35"/>
                <a:gd name="T7" fmla="*/ 7 h 47"/>
                <a:gd name="T8" fmla="*/ 6 w 35"/>
                <a:gd name="T9" fmla="*/ 7 h 47"/>
                <a:gd name="T10" fmla="*/ 7 w 35"/>
                <a:gd name="T11" fmla="*/ 4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gray">
            <a:xfrm>
              <a:off x="4625" y="3372"/>
              <a:ext cx="24" cy="26"/>
            </a:xfrm>
            <a:custGeom>
              <a:avLst/>
              <a:gdLst>
                <a:gd name="T0" fmla="*/ 5 w 32"/>
                <a:gd name="T1" fmla="*/ 2 h 35"/>
                <a:gd name="T2" fmla="*/ 2 w 32"/>
                <a:gd name="T3" fmla="*/ 1 h 35"/>
                <a:gd name="T4" fmla="*/ 3 w 32"/>
                <a:gd name="T5" fmla="*/ 5 h 35"/>
                <a:gd name="T6" fmla="*/ 5 w 32"/>
                <a:gd name="T7" fmla="*/ 6 h 35"/>
                <a:gd name="T8" fmla="*/ 5 w 32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gray">
            <a:xfrm>
              <a:off x="4665" y="3425"/>
              <a:ext cx="24" cy="26"/>
            </a:xfrm>
            <a:custGeom>
              <a:avLst/>
              <a:gdLst>
                <a:gd name="T0" fmla="*/ 5 w 32"/>
                <a:gd name="T1" fmla="*/ 2 h 35"/>
                <a:gd name="T2" fmla="*/ 2 w 32"/>
                <a:gd name="T3" fmla="*/ 1 h 35"/>
                <a:gd name="T4" fmla="*/ 3 w 32"/>
                <a:gd name="T5" fmla="*/ 5 h 35"/>
                <a:gd name="T6" fmla="*/ 5 w 32"/>
                <a:gd name="T7" fmla="*/ 6 h 35"/>
                <a:gd name="T8" fmla="*/ 5 w 32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gray">
            <a:xfrm>
              <a:off x="3055" y="2051"/>
              <a:ext cx="141" cy="108"/>
            </a:xfrm>
            <a:custGeom>
              <a:avLst/>
              <a:gdLst>
                <a:gd name="T0" fmla="*/ 40 w 189"/>
                <a:gd name="T1" fmla="*/ 2 h 144"/>
                <a:gd name="T2" fmla="*/ 43 w 189"/>
                <a:gd name="T3" fmla="*/ 2 h 144"/>
                <a:gd name="T4" fmla="*/ 43 w 189"/>
                <a:gd name="T5" fmla="*/ 4 h 144"/>
                <a:gd name="T6" fmla="*/ 43 w 189"/>
                <a:gd name="T7" fmla="*/ 5 h 144"/>
                <a:gd name="T8" fmla="*/ 30 w 189"/>
                <a:gd name="T9" fmla="*/ 10 h 144"/>
                <a:gd name="T10" fmla="*/ 25 w 189"/>
                <a:gd name="T11" fmla="*/ 14 h 144"/>
                <a:gd name="T12" fmla="*/ 22 w 189"/>
                <a:gd name="T13" fmla="*/ 14 h 144"/>
                <a:gd name="T14" fmla="*/ 16 w 189"/>
                <a:gd name="T15" fmla="*/ 19 h 144"/>
                <a:gd name="T16" fmla="*/ 17 w 189"/>
                <a:gd name="T17" fmla="*/ 22 h 144"/>
                <a:gd name="T18" fmla="*/ 19 w 189"/>
                <a:gd name="T19" fmla="*/ 28 h 144"/>
                <a:gd name="T20" fmla="*/ 25 w 189"/>
                <a:gd name="T21" fmla="*/ 30 h 144"/>
                <a:gd name="T22" fmla="*/ 21 w 189"/>
                <a:gd name="T23" fmla="*/ 33 h 144"/>
                <a:gd name="T24" fmla="*/ 19 w 189"/>
                <a:gd name="T25" fmla="*/ 31 h 144"/>
                <a:gd name="T26" fmla="*/ 16 w 189"/>
                <a:gd name="T27" fmla="*/ 32 h 144"/>
                <a:gd name="T28" fmla="*/ 5 w 189"/>
                <a:gd name="T29" fmla="*/ 28 h 144"/>
                <a:gd name="T30" fmla="*/ 4 w 189"/>
                <a:gd name="T31" fmla="*/ 25 h 144"/>
                <a:gd name="T32" fmla="*/ 10 w 189"/>
                <a:gd name="T33" fmla="*/ 21 h 144"/>
                <a:gd name="T34" fmla="*/ 12 w 189"/>
                <a:gd name="T35" fmla="*/ 18 h 144"/>
                <a:gd name="T36" fmla="*/ 10 w 189"/>
                <a:gd name="T37" fmla="*/ 15 h 144"/>
                <a:gd name="T38" fmla="*/ 16 w 189"/>
                <a:gd name="T39" fmla="*/ 10 h 144"/>
                <a:gd name="T40" fmla="*/ 22 w 189"/>
                <a:gd name="T41" fmla="*/ 8 h 144"/>
                <a:gd name="T42" fmla="*/ 26 w 189"/>
                <a:gd name="T43" fmla="*/ 5 h 144"/>
                <a:gd name="T44" fmla="*/ 40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gray">
            <a:xfrm>
              <a:off x="3139" y="2155"/>
              <a:ext cx="40" cy="12"/>
            </a:xfrm>
            <a:custGeom>
              <a:avLst/>
              <a:gdLst>
                <a:gd name="T0" fmla="*/ 6 w 53"/>
                <a:gd name="T1" fmla="*/ 0 h 17"/>
                <a:gd name="T2" fmla="*/ 3 w 53"/>
                <a:gd name="T3" fmla="*/ 1 h 17"/>
                <a:gd name="T4" fmla="*/ 8 w 53"/>
                <a:gd name="T5" fmla="*/ 3 h 17"/>
                <a:gd name="T6" fmla="*/ 11 w 53"/>
                <a:gd name="T7" fmla="*/ 3 h 17"/>
                <a:gd name="T8" fmla="*/ 6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gray">
            <a:xfrm>
              <a:off x="3344" y="1999"/>
              <a:ext cx="42" cy="28"/>
            </a:xfrm>
            <a:custGeom>
              <a:avLst/>
              <a:gdLst>
                <a:gd name="T0" fmla="*/ 13 w 57"/>
                <a:gd name="T1" fmla="*/ 2 h 37"/>
                <a:gd name="T2" fmla="*/ 5 w 57"/>
                <a:gd name="T3" fmla="*/ 6 h 37"/>
                <a:gd name="T4" fmla="*/ 2 w 57"/>
                <a:gd name="T5" fmla="*/ 8 h 37"/>
                <a:gd name="T6" fmla="*/ 2 w 57"/>
                <a:gd name="T7" fmla="*/ 2 h 37"/>
                <a:gd name="T8" fmla="*/ 4 w 57"/>
                <a:gd name="T9" fmla="*/ 0 h 37"/>
                <a:gd name="T10" fmla="*/ 13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gray">
            <a:xfrm>
              <a:off x="3374" y="2012"/>
              <a:ext cx="50" cy="20"/>
            </a:xfrm>
            <a:custGeom>
              <a:avLst/>
              <a:gdLst>
                <a:gd name="T0" fmla="*/ 6 w 68"/>
                <a:gd name="T1" fmla="*/ 0 h 26"/>
                <a:gd name="T2" fmla="*/ 2 w 68"/>
                <a:gd name="T3" fmla="*/ 2 h 26"/>
                <a:gd name="T4" fmla="*/ 13 w 68"/>
                <a:gd name="T5" fmla="*/ 7 h 26"/>
                <a:gd name="T6" fmla="*/ 13 w 68"/>
                <a:gd name="T7" fmla="*/ 6 h 26"/>
                <a:gd name="T8" fmla="*/ 6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gray">
            <a:xfrm>
              <a:off x="3428" y="2015"/>
              <a:ext cx="50" cy="32"/>
            </a:xfrm>
            <a:custGeom>
              <a:avLst/>
              <a:gdLst>
                <a:gd name="T0" fmla="*/ 13 w 66"/>
                <a:gd name="T1" fmla="*/ 2 h 43"/>
                <a:gd name="T2" fmla="*/ 6 w 66"/>
                <a:gd name="T3" fmla="*/ 2 h 43"/>
                <a:gd name="T4" fmla="*/ 3 w 66"/>
                <a:gd name="T5" fmla="*/ 2 h 43"/>
                <a:gd name="T6" fmla="*/ 2 w 66"/>
                <a:gd name="T7" fmla="*/ 7 h 43"/>
                <a:gd name="T8" fmla="*/ 8 w 66"/>
                <a:gd name="T9" fmla="*/ 10 h 43"/>
                <a:gd name="T10" fmla="*/ 15 w 66"/>
                <a:gd name="T11" fmla="*/ 6 h 43"/>
                <a:gd name="T12" fmla="*/ 13 w 66"/>
                <a:gd name="T13" fmla="*/ 2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gray">
            <a:xfrm>
              <a:off x="3777" y="2042"/>
              <a:ext cx="88" cy="31"/>
            </a:xfrm>
            <a:custGeom>
              <a:avLst/>
              <a:gdLst>
                <a:gd name="T0" fmla="*/ 4 w 117"/>
                <a:gd name="T1" fmla="*/ 0 h 41"/>
                <a:gd name="T2" fmla="*/ 2 w 117"/>
                <a:gd name="T3" fmla="*/ 4 h 41"/>
                <a:gd name="T4" fmla="*/ 13 w 117"/>
                <a:gd name="T5" fmla="*/ 8 h 41"/>
                <a:gd name="T6" fmla="*/ 18 w 117"/>
                <a:gd name="T7" fmla="*/ 8 h 41"/>
                <a:gd name="T8" fmla="*/ 26 w 117"/>
                <a:gd name="T9" fmla="*/ 6 h 41"/>
                <a:gd name="T10" fmla="*/ 19 w 117"/>
                <a:gd name="T11" fmla="*/ 2 h 41"/>
                <a:gd name="T12" fmla="*/ 4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gray">
            <a:xfrm>
              <a:off x="3867" y="2041"/>
              <a:ext cx="46" cy="24"/>
            </a:xfrm>
            <a:custGeom>
              <a:avLst/>
              <a:gdLst>
                <a:gd name="T0" fmla="*/ 7 w 62"/>
                <a:gd name="T1" fmla="*/ 2 h 32"/>
                <a:gd name="T2" fmla="*/ 14 w 62"/>
                <a:gd name="T3" fmla="*/ 2 h 32"/>
                <a:gd name="T4" fmla="*/ 7 w 62"/>
                <a:gd name="T5" fmla="*/ 7 h 32"/>
                <a:gd name="T6" fmla="*/ 1 w 62"/>
                <a:gd name="T7" fmla="*/ 5 h 32"/>
                <a:gd name="T8" fmla="*/ 7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gray">
            <a:xfrm>
              <a:off x="3846" y="2070"/>
              <a:ext cx="37" cy="17"/>
            </a:xfrm>
            <a:custGeom>
              <a:avLst/>
              <a:gdLst>
                <a:gd name="T0" fmla="*/ 5 w 49"/>
                <a:gd name="T1" fmla="*/ 1 h 23"/>
                <a:gd name="T2" fmla="*/ 2 w 49"/>
                <a:gd name="T3" fmla="*/ 1 h 23"/>
                <a:gd name="T4" fmla="*/ 10 w 49"/>
                <a:gd name="T5" fmla="*/ 5 h 23"/>
                <a:gd name="T6" fmla="*/ 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gray">
            <a:xfrm>
              <a:off x="4098" y="2294"/>
              <a:ext cx="76" cy="114"/>
            </a:xfrm>
            <a:custGeom>
              <a:avLst/>
              <a:gdLst>
                <a:gd name="T0" fmla="*/ 1 w 102"/>
                <a:gd name="T1" fmla="*/ 0 h 152"/>
                <a:gd name="T2" fmla="*/ 0 w 102"/>
                <a:gd name="T3" fmla="*/ 4 h 152"/>
                <a:gd name="T4" fmla="*/ 3 w 102"/>
                <a:gd name="T5" fmla="*/ 10 h 152"/>
                <a:gd name="T6" fmla="*/ 7 w 102"/>
                <a:gd name="T7" fmla="*/ 16 h 152"/>
                <a:gd name="T8" fmla="*/ 8 w 102"/>
                <a:gd name="T9" fmla="*/ 24 h 152"/>
                <a:gd name="T10" fmla="*/ 19 w 102"/>
                <a:gd name="T11" fmla="*/ 36 h 152"/>
                <a:gd name="T12" fmla="*/ 20 w 102"/>
                <a:gd name="T13" fmla="*/ 30 h 152"/>
                <a:gd name="T14" fmla="*/ 17 w 102"/>
                <a:gd name="T15" fmla="*/ 24 h 152"/>
                <a:gd name="T16" fmla="*/ 14 w 102"/>
                <a:gd name="T17" fmla="*/ 22 h 152"/>
                <a:gd name="T18" fmla="*/ 12 w 102"/>
                <a:gd name="T19" fmla="*/ 17 h 152"/>
                <a:gd name="T20" fmla="*/ 10 w 102"/>
                <a:gd name="T21" fmla="*/ 10 h 152"/>
                <a:gd name="T22" fmla="*/ 1 w 102"/>
                <a:gd name="T23" fmla="*/ 3 h 152"/>
                <a:gd name="T24" fmla="*/ 1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gray">
            <a:xfrm>
              <a:off x="4159" y="2412"/>
              <a:ext cx="55" cy="78"/>
            </a:xfrm>
            <a:custGeom>
              <a:avLst/>
              <a:gdLst>
                <a:gd name="T0" fmla="*/ 15 w 74"/>
                <a:gd name="T1" fmla="*/ 6 h 103"/>
                <a:gd name="T2" fmla="*/ 16 w 74"/>
                <a:gd name="T3" fmla="*/ 10 h 103"/>
                <a:gd name="T4" fmla="*/ 7 w 74"/>
                <a:gd name="T5" fmla="*/ 20 h 103"/>
                <a:gd name="T6" fmla="*/ 7 w 74"/>
                <a:gd name="T7" fmla="*/ 25 h 103"/>
                <a:gd name="T8" fmla="*/ 4 w 74"/>
                <a:gd name="T9" fmla="*/ 23 h 103"/>
                <a:gd name="T10" fmla="*/ 1 w 74"/>
                <a:gd name="T11" fmla="*/ 20 h 103"/>
                <a:gd name="T12" fmla="*/ 0 w 74"/>
                <a:gd name="T13" fmla="*/ 20 h 103"/>
                <a:gd name="T14" fmla="*/ 2 w 74"/>
                <a:gd name="T15" fmla="*/ 14 h 103"/>
                <a:gd name="T16" fmla="*/ 3 w 74"/>
                <a:gd name="T17" fmla="*/ 13 h 103"/>
                <a:gd name="T18" fmla="*/ 1 w 74"/>
                <a:gd name="T19" fmla="*/ 6 h 103"/>
                <a:gd name="T20" fmla="*/ 1 w 74"/>
                <a:gd name="T21" fmla="*/ 4 h 103"/>
                <a:gd name="T22" fmla="*/ 5 w 74"/>
                <a:gd name="T23" fmla="*/ 6 h 103"/>
                <a:gd name="T24" fmla="*/ 8 w 74"/>
                <a:gd name="T25" fmla="*/ 8 h 103"/>
                <a:gd name="T26" fmla="*/ 15 w 74"/>
                <a:gd name="T27" fmla="*/ 6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gray">
            <a:xfrm>
              <a:off x="4123" y="2492"/>
              <a:ext cx="109" cy="189"/>
            </a:xfrm>
            <a:custGeom>
              <a:avLst/>
              <a:gdLst>
                <a:gd name="T0" fmla="*/ 19 w 146"/>
                <a:gd name="T1" fmla="*/ 24 h 252"/>
                <a:gd name="T2" fmla="*/ 16 w 146"/>
                <a:gd name="T3" fmla="*/ 26 h 252"/>
                <a:gd name="T4" fmla="*/ 15 w 146"/>
                <a:gd name="T5" fmla="*/ 32 h 252"/>
                <a:gd name="T6" fmla="*/ 5 w 146"/>
                <a:gd name="T7" fmla="*/ 35 h 252"/>
                <a:gd name="T8" fmla="*/ 1 w 146"/>
                <a:gd name="T9" fmla="*/ 40 h 252"/>
                <a:gd name="T10" fmla="*/ 4 w 146"/>
                <a:gd name="T11" fmla="*/ 44 h 252"/>
                <a:gd name="T12" fmla="*/ 1 w 146"/>
                <a:gd name="T13" fmla="*/ 47 h 252"/>
                <a:gd name="T14" fmla="*/ 5 w 146"/>
                <a:gd name="T15" fmla="*/ 60 h 252"/>
                <a:gd name="T16" fmla="*/ 7 w 146"/>
                <a:gd name="T17" fmla="*/ 51 h 252"/>
                <a:gd name="T18" fmla="*/ 5 w 146"/>
                <a:gd name="T19" fmla="*/ 46 h 252"/>
                <a:gd name="T20" fmla="*/ 10 w 146"/>
                <a:gd name="T21" fmla="*/ 42 h 252"/>
                <a:gd name="T22" fmla="*/ 12 w 146"/>
                <a:gd name="T23" fmla="*/ 38 h 252"/>
                <a:gd name="T24" fmla="*/ 16 w 146"/>
                <a:gd name="T25" fmla="*/ 42 h 252"/>
                <a:gd name="T26" fmla="*/ 10 w 146"/>
                <a:gd name="T27" fmla="*/ 45 h 252"/>
                <a:gd name="T28" fmla="*/ 13 w 146"/>
                <a:gd name="T29" fmla="*/ 48 h 252"/>
                <a:gd name="T30" fmla="*/ 16 w 146"/>
                <a:gd name="T31" fmla="*/ 43 h 252"/>
                <a:gd name="T32" fmla="*/ 19 w 146"/>
                <a:gd name="T33" fmla="*/ 44 h 252"/>
                <a:gd name="T34" fmla="*/ 24 w 146"/>
                <a:gd name="T35" fmla="*/ 35 h 252"/>
                <a:gd name="T36" fmla="*/ 26 w 146"/>
                <a:gd name="T37" fmla="*/ 38 h 252"/>
                <a:gd name="T38" fmla="*/ 32 w 146"/>
                <a:gd name="T39" fmla="*/ 35 h 252"/>
                <a:gd name="T40" fmla="*/ 34 w 146"/>
                <a:gd name="T41" fmla="*/ 32 h 252"/>
                <a:gd name="T42" fmla="*/ 33 w 146"/>
                <a:gd name="T43" fmla="*/ 26 h 252"/>
                <a:gd name="T44" fmla="*/ 31 w 146"/>
                <a:gd name="T45" fmla="*/ 24 h 252"/>
                <a:gd name="T46" fmla="*/ 28 w 146"/>
                <a:gd name="T47" fmla="*/ 10 h 252"/>
                <a:gd name="T48" fmla="*/ 22 w 146"/>
                <a:gd name="T49" fmla="*/ 0 h 252"/>
                <a:gd name="T50" fmla="*/ 18 w 146"/>
                <a:gd name="T51" fmla="*/ 3 h 252"/>
                <a:gd name="T52" fmla="*/ 22 w 146"/>
                <a:gd name="T53" fmla="*/ 8 h 252"/>
                <a:gd name="T54" fmla="*/ 22 w 146"/>
                <a:gd name="T55" fmla="*/ 15 h 252"/>
                <a:gd name="T56" fmla="*/ 19 w 146"/>
                <a:gd name="T57" fmla="*/ 24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gray">
            <a:xfrm>
              <a:off x="3062" y="1988"/>
              <a:ext cx="52" cy="30"/>
            </a:xfrm>
            <a:custGeom>
              <a:avLst/>
              <a:gdLst>
                <a:gd name="T0" fmla="*/ 14 w 70"/>
                <a:gd name="T1" fmla="*/ 0 h 40"/>
                <a:gd name="T2" fmla="*/ 15 w 70"/>
                <a:gd name="T3" fmla="*/ 4 h 40"/>
                <a:gd name="T4" fmla="*/ 9 w 70"/>
                <a:gd name="T5" fmla="*/ 6 h 40"/>
                <a:gd name="T6" fmla="*/ 7 w 70"/>
                <a:gd name="T7" fmla="*/ 9 h 40"/>
                <a:gd name="T8" fmla="*/ 1 w 70"/>
                <a:gd name="T9" fmla="*/ 9 h 40"/>
                <a:gd name="T10" fmla="*/ 1 w 70"/>
                <a:gd name="T11" fmla="*/ 8 h 40"/>
                <a:gd name="T12" fmla="*/ 7 w 70"/>
                <a:gd name="T13" fmla="*/ 4 h 40"/>
                <a:gd name="T14" fmla="*/ 1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gray">
            <a:xfrm>
              <a:off x="2955" y="1997"/>
              <a:ext cx="19" cy="22"/>
            </a:xfrm>
            <a:custGeom>
              <a:avLst/>
              <a:gdLst>
                <a:gd name="T0" fmla="*/ 4 w 26"/>
                <a:gd name="T1" fmla="*/ 0 h 29"/>
                <a:gd name="T2" fmla="*/ 0 w 26"/>
                <a:gd name="T3" fmla="*/ 5 h 29"/>
                <a:gd name="T4" fmla="*/ 4 w 26"/>
                <a:gd name="T5" fmla="*/ 6 h 29"/>
                <a:gd name="T6" fmla="*/ 4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gray">
            <a:xfrm>
              <a:off x="2979" y="1996"/>
              <a:ext cx="37" cy="27"/>
            </a:xfrm>
            <a:custGeom>
              <a:avLst/>
              <a:gdLst>
                <a:gd name="T0" fmla="*/ 4 w 49"/>
                <a:gd name="T1" fmla="*/ 2 h 36"/>
                <a:gd name="T2" fmla="*/ 0 w 49"/>
                <a:gd name="T3" fmla="*/ 4 h 36"/>
                <a:gd name="T4" fmla="*/ 2 w 49"/>
                <a:gd name="T5" fmla="*/ 7 h 36"/>
                <a:gd name="T6" fmla="*/ 5 w 49"/>
                <a:gd name="T7" fmla="*/ 8 h 36"/>
                <a:gd name="T8" fmla="*/ 10 w 49"/>
                <a:gd name="T9" fmla="*/ 5 h 36"/>
                <a:gd name="T10" fmla="*/ 4 w 49"/>
                <a:gd name="T11" fmla="*/ 2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gray">
            <a:xfrm>
              <a:off x="3040" y="1987"/>
              <a:ext cx="20" cy="16"/>
            </a:xfrm>
            <a:custGeom>
              <a:avLst/>
              <a:gdLst>
                <a:gd name="T0" fmla="*/ 2 w 27"/>
                <a:gd name="T1" fmla="*/ 0 h 22"/>
                <a:gd name="T2" fmla="*/ 1 w 27"/>
                <a:gd name="T3" fmla="*/ 3 h 22"/>
                <a:gd name="T4" fmla="*/ 4 w 27"/>
                <a:gd name="T5" fmla="*/ 5 h 22"/>
                <a:gd name="T6" fmla="*/ 2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gray">
            <a:xfrm>
              <a:off x="3022" y="2005"/>
              <a:ext cx="15" cy="13"/>
            </a:xfrm>
            <a:custGeom>
              <a:avLst/>
              <a:gdLst>
                <a:gd name="T0" fmla="*/ 2 w 20"/>
                <a:gd name="T1" fmla="*/ 0 h 18"/>
                <a:gd name="T2" fmla="*/ 2 w 20"/>
                <a:gd name="T3" fmla="*/ 4 h 18"/>
                <a:gd name="T4" fmla="*/ 2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gray">
            <a:xfrm>
              <a:off x="4162" y="2021"/>
              <a:ext cx="18" cy="33"/>
            </a:xfrm>
            <a:custGeom>
              <a:avLst/>
              <a:gdLst>
                <a:gd name="T0" fmla="*/ 6 w 24"/>
                <a:gd name="T1" fmla="*/ 0 h 44"/>
                <a:gd name="T2" fmla="*/ 2 w 24"/>
                <a:gd name="T3" fmla="*/ 4 h 44"/>
                <a:gd name="T4" fmla="*/ 0 w 24"/>
                <a:gd name="T5" fmla="*/ 8 h 44"/>
                <a:gd name="T6" fmla="*/ 4 w 24"/>
                <a:gd name="T7" fmla="*/ 10 h 44"/>
                <a:gd name="T8" fmla="*/ 6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gray">
            <a:xfrm>
              <a:off x="3278" y="3473"/>
              <a:ext cx="31" cy="18"/>
            </a:xfrm>
            <a:custGeom>
              <a:avLst/>
              <a:gdLst>
                <a:gd name="T0" fmla="*/ 8 w 41"/>
                <a:gd name="T1" fmla="*/ 0 h 24"/>
                <a:gd name="T2" fmla="*/ 6 w 41"/>
                <a:gd name="T3" fmla="*/ 6 h 24"/>
                <a:gd name="T4" fmla="*/ 8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gray">
            <a:xfrm>
              <a:off x="3318" y="3466"/>
              <a:ext cx="10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2 h 20"/>
                <a:gd name="T4" fmla="*/ 2 w 13"/>
                <a:gd name="T5" fmla="*/ 4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gray">
            <a:xfrm>
              <a:off x="3251" y="3312"/>
              <a:ext cx="9" cy="15"/>
            </a:xfrm>
            <a:custGeom>
              <a:avLst/>
              <a:gdLst>
                <a:gd name="T0" fmla="*/ 1 w 13"/>
                <a:gd name="T1" fmla="*/ 2 h 20"/>
                <a:gd name="T2" fmla="*/ 1 w 13"/>
                <a:gd name="T3" fmla="*/ 2 h 20"/>
                <a:gd name="T4" fmla="*/ 1 w 13"/>
                <a:gd name="T5" fmla="*/ 4 h 20"/>
                <a:gd name="T6" fmla="*/ 1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gray">
            <a:xfrm>
              <a:off x="3311" y="3239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4 h 25"/>
                <a:gd name="T4" fmla="*/ 4 w 14"/>
                <a:gd name="T5" fmla="*/ 6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gray">
            <a:xfrm>
              <a:off x="3287" y="3238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4 h 25"/>
                <a:gd name="T4" fmla="*/ 4 w 14"/>
                <a:gd name="T5" fmla="*/ 6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gray">
            <a:xfrm>
              <a:off x="3276" y="3260"/>
              <a:ext cx="10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2 h 20"/>
                <a:gd name="T4" fmla="*/ 2 w 13"/>
                <a:gd name="T5" fmla="*/ 4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gray">
            <a:xfrm>
              <a:off x="3251" y="3294"/>
              <a:ext cx="9" cy="15"/>
            </a:xfrm>
            <a:custGeom>
              <a:avLst/>
              <a:gdLst>
                <a:gd name="T0" fmla="*/ 1 w 13"/>
                <a:gd name="T1" fmla="*/ 2 h 20"/>
                <a:gd name="T2" fmla="*/ 1 w 13"/>
                <a:gd name="T3" fmla="*/ 2 h 20"/>
                <a:gd name="T4" fmla="*/ 1 w 13"/>
                <a:gd name="T5" fmla="*/ 4 h 20"/>
                <a:gd name="T6" fmla="*/ 1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gray">
            <a:xfrm>
              <a:off x="3270" y="3281"/>
              <a:ext cx="10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2 h 20"/>
                <a:gd name="T4" fmla="*/ 2 w 13"/>
                <a:gd name="T5" fmla="*/ 4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gray">
            <a:xfrm>
              <a:off x="2537" y="2293"/>
              <a:ext cx="10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2 h 20"/>
                <a:gd name="T4" fmla="*/ 2 w 13"/>
                <a:gd name="T5" fmla="*/ 4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gray">
            <a:xfrm>
              <a:off x="2476" y="2259"/>
              <a:ext cx="10" cy="15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2 h 20"/>
                <a:gd name="T4" fmla="*/ 2 w 13"/>
                <a:gd name="T5" fmla="*/ 4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35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Line 112"/>
          <p:cNvSpPr>
            <a:spLocks noChangeShapeType="1"/>
          </p:cNvSpPr>
          <p:nvPr/>
        </p:nvSpPr>
        <p:spPr bwMode="auto">
          <a:xfrm flipH="1" flipV="1">
            <a:off x="2210230" y="4401139"/>
            <a:ext cx="2228850" cy="14509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116" name="Line 113"/>
          <p:cNvSpPr>
            <a:spLocks noChangeShapeType="1"/>
          </p:cNvSpPr>
          <p:nvPr/>
        </p:nvSpPr>
        <p:spPr bwMode="auto">
          <a:xfrm flipH="1" flipV="1">
            <a:off x="4910567" y="4224926"/>
            <a:ext cx="0" cy="14684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117" name="Line 114"/>
          <p:cNvSpPr>
            <a:spLocks noChangeShapeType="1"/>
          </p:cNvSpPr>
          <p:nvPr/>
        </p:nvSpPr>
        <p:spPr bwMode="auto">
          <a:xfrm flipV="1">
            <a:off x="5258230" y="4358276"/>
            <a:ext cx="2179637" cy="1549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新宋体"/>
              <a:ea typeface="新宋体"/>
            </a:endParaRPr>
          </a:p>
        </p:txBody>
      </p:sp>
      <p:grpSp>
        <p:nvGrpSpPr>
          <p:cNvPr id="118" name="Group 120"/>
          <p:cNvGrpSpPr>
            <a:grpSpLocks/>
          </p:cNvGrpSpPr>
          <p:nvPr/>
        </p:nvGrpSpPr>
        <p:grpSpPr bwMode="auto">
          <a:xfrm>
            <a:off x="3069067" y="4869451"/>
            <a:ext cx="3722688" cy="1208088"/>
            <a:chOff x="3098" y="249"/>
            <a:chExt cx="1959" cy="629"/>
          </a:xfrm>
        </p:grpSpPr>
        <p:sp>
          <p:nvSpPr>
            <p:cNvPr id="119" name="Oval 121"/>
            <p:cNvSpPr>
              <a:spLocks noChangeArrowheads="1"/>
            </p:cNvSpPr>
            <p:nvPr/>
          </p:nvSpPr>
          <p:spPr bwMode="ltGray">
            <a:xfrm>
              <a:off x="3099" y="297"/>
              <a:ext cx="1958" cy="581"/>
            </a:xfrm>
            <a:prstGeom prst="ellipse">
              <a:avLst/>
            </a:prstGeom>
            <a:gradFill rotWithShape="1">
              <a:gsLst>
                <a:gs pos="0">
                  <a:srgbClr val="575757"/>
                </a:gs>
                <a:gs pos="50000">
                  <a:srgbClr val="C0C0C0"/>
                </a:gs>
                <a:gs pos="100000">
                  <a:srgbClr val="575757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122"/>
            <p:cNvSpPr>
              <a:spLocks noChangeArrowheads="1"/>
            </p:cNvSpPr>
            <p:nvPr/>
          </p:nvSpPr>
          <p:spPr bwMode="ltGray">
            <a:xfrm>
              <a:off x="3098" y="249"/>
              <a:ext cx="1959" cy="5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" name="Text Box 123"/>
          <p:cNvSpPr txBox="1">
            <a:spLocks noChangeArrowheads="1"/>
          </p:cNvSpPr>
          <p:nvPr/>
        </p:nvSpPr>
        <p:spPr bwMode="auto">
          <a:xfrm>
            <a:off x="3132654" y="5082596"/>
            <a:ext cx="3586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altLang="zh-CN" sz="3600" b="1" dirty="0">
                <a:latin typeface="新宋体"/>
                <a:ea typeface="新宋体"/>
              </a:rPr>
              <a:t>Consul</a:t>
            </a:r>
          </a:p>
        </p:txBody>
      </p:sp>
      <p:sp>
        <p:nvSpPr>
          <p:cNvPr id="122" name="Freeform 125"/>
          <p:cNvSpPr>
            <a:spLocks/>
          </p:cNvSpPr>
          <p:nvPr/>
        </p:nvSpPr>
        <p:spPr bwMode="ltGray">
          <a:xfrm>
            <a:off x="967217" y="2022684"/>
            <a:ext cx="2514600" cy="18604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1716"/>
              </a:cxn>
              <a:cxn ang="0">
                <a:pos x="1584" y="1686"/>
              </a:cxn>
              <a:cxn ang="0">
                <a:pos x="1524" y="120"/>
              </a:cxn>
              <a:cxn ang="0">
                <a:pos x="0" y="0"/>
              </a:cxn>
            </a:cxnLst>
            <a:rect l="0" t="0" r="r" b="b"/>
            <a:pathLst>
              <a:path w="1584" h="1716">
                <a:moveTo>
                  <a:pt x="0" y="0"/>
                </a:moveTo>
                <a:lnTo>
                  <a:pt x="30" y="1716"/>
                </a:lnTo>
                <a:lnTo>
                  <a:pt x="1584" y="1686"/>
                </a:lnTo>
                <a:lnTo>
                  <a:pt x="1524" y="1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3529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43529"/>
                  <a:invGamma/>
                </a:schemeClr>
              </a:gs>
            </a:gsLst>
            <a:lin ang="5400000" scaled="1"/>
          </a:gra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123" name="Freeform 126"/>
          <p:cNvSpPr>
            <a:spLocks/>
          </p:cNvSpPr>
          <p:nvPr/>
        </p:nvSpPr>
        <p:spPr bwMode="ltGray">
          <a:xfrm flipH="1">
            <a:off x="6327243" y="2024158"/>
            <a:ext cx="2514600" cy="18700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1716"/>
              </a:cxn>
              <a:cxn ang="0">
                <a:pos x="1584" y="1686"/>
              </a:cxn>
              <a:cxn ang="0">
                <a:pos x="1524" y="120"/>
              </a:cxn>
              <a:cxn ang="0">
                <a:pos x="0" y="0"/>
              </a:cxn>
            </a:cxnLst>
            <a:rect l="0" t="0" r="r" b="b"/>
            <a:pathLst>
              <a:path w="1584" h="1716">
                <a:moveTo>
                  <a:pt x="0" y="0"/>
                </a:moveTo>
                <a:lnTo>
                  <a:pt x="30" y="1716"/>
                </a:lnTo>
                <a:lnTo>
                  <a:pt x="1584" y="1686"/>
                </a:lnTo>
                <a:lnTo>
                  <a:pt x="1524" y="1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549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45490"/>
                  <a:invGamma/>
                </a:schemeClr>
              </a:gs>
            </a:gsLst>
            <a:lin ang="5400000" scaled="1"/>
          </a:grad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124" name="Text Box 127"/>
          <p:cNvSpPr txBox="1">
            <a:spLocks noChangeArrowheads="1"/>
          </p:cNvSpPr>
          <p:nvPr/>
        </p:nvSpPr>
        <p:spPr bwMode="gray">
          <a:xfrm>
            <a:off x="1074857" y="2728367"/>
            <a:ext cx="2270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新宋体"/>
                <a:ea typeface="新宋体"/>
              </a:rPr>
              <a:t>服务发现</a:t>
            </a:r>
            <a:endParaRPr lang="en-US" altLang="zh-CN" b="1" dirty="0">
              <a:solidFill>
                <a:schemeClr val="bg1"/>
              </a:solidFill>
              <a:latin typeface="新宋体"/>
              <a:ea typeface="新宋体"/>
            </a:endParaRPr>
          </a:p>
        </p:txBody>
      </p:sp>
      <p:sp>
        <p:nvSpPr>
          <p:cNvPr id="127" name="Text Box 127"/>
          <p:cNvSpPr txBox="1">
            <a:spLocks noChangeArrowheads="1"/>
          </p:cNvSpPr>
          <p:nvPr/>
        </p:nvSpPr>
        <p:spPr bwMode="gray">
          <a:xfrm>
            <a:off x="3700814" y="2897182"/>
            <a:ext cx="2387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  <a:defRPr/>
            </a:pPr>
            <a:r>
              <a:rPr lang="zh-CN" altLang="en-US" b="1" dirty="0" smtClean="0">
                <a:latin typeface="新宋体"/>
                <a:ea typeface="新宋体"/>
              </a:rPr>
              <a:t>健康检查</a:t>
            </a:r>
            <a:endParaRPr lang="en-US" altLang="zh-CN" b="1" dirty="0">
              <a:latin typeface="新宋体"/>
              <a:ea typeface="新宋体"/>
            </a:endParaRPr>
          </a:p>
        </p:txBody>
      </p:sp>
      <p:sp>
        <p:nvSpPr>
          <p:cNvPr id="128" name="Text Box 127"/>
          <p:cNvSpPr txBox="1">
            <a:spLocks noChangeArrowheads="1"/>
          </p:cNvSpPr>
          <p:nvPr/>
        </p:nvSpPr>
        <p:spPr bwMode="gray">
          <a:xfrm>
            <a:off x="6390665" y="2728367"/>
            <a:ext cx="2387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新宋体"/>
                <a:ea typeface="新宋体"/>
              </a:rPr>
              <a:t>多数据中心</a:t>
            </a:r>
            <a:endParaRPr lang="en-US" altLang="zh-CN" b="1" dirty="0">
              <a:solidFill>
                <a:schemeClr val="bg1"/>
              </a:solidFill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287544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1828" y="0"/>
            <a:ext cx="6446837" cy="587375"/>
          </a:xfrm>
        </p:spPr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</a:t>
            </a:r>
            <a:r>
              <a:rPr lang="zh-CN" altLang="en-US" dirty="0"/>
              <a:t>注册中心 </a:t>
            </a:r>
            <a:r>
              <a:rPr lang="en-US" altLang="zh-CN" dirty="0"/>
              <a:t>- Consul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2987824" y="76470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服务发现的简单流程：</a:t>
            </a:r>
            <a:endParaRPr lang="zh-CN" altLang="en-US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82" y="1226369"/>
            <a:ext cx="670935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1828" y="0"/>
            <a:ext cx="6446837" cy="587375"/>
          </a:xfrm>
        </p:spPr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Redis</a:t>
            </a:r>
            <a:endParaRPr lang="zh-CN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47664" y="2891988"/>
            <a:ext cx="6317490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 smtClean="0">
                <a:ea typeface="宋体" charset="-122"/>
              </a:rPr>
              <a:t>4</a:t>
            </a:r>
            <a:r>
              <a:rPr lang="zh-CN" altLang="en-US" sz="4000" b="1" dirty="0" smtClean="0">
                <a:ea typeface="宋体" charset="-122"/>
              </a:rPr>
              <a:t>、</a:t>
            </a:r>
            <a:r>
              <a:rPr lang="zh-CN" altLang="en-US" sz="4000" b="1" dirty="0">
                <a:ea typeface="宋体" charset="-122"/>
              </a:rPr>
              <a:t>微服务应用 </a:t>
            </a:r>
            <a:r>
              <a:rPr lang="en-US" altLang="zh-CN" sz="4000" b="1" dirty="0">
                <a:ea typeface="宋体" charset="-122"/>
              </a:rPr>
              <a:t>– Web </a:t>
            </a:r>
            <a:r>
              <a:rPr lang="en-US" altLang="zh-CN" sz="4000" b="1" dirty="0" smtClean="0">
                <a:ea typeface="宋体" charset="-122"/>
              </a:rPr>
              <a:t>API</a:t>
            </a:r>
            <a:endParaRPr lang="en-US" altLang="zh-CN" sz="40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1828" y="0"/>
            <a:ext cx="6446837" cy="587375"/>
          </a:xfrm>
        </p:spPr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Redis</a:t>
            </a:r>
            <a:endParaRPr lang="zh-CN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63688" y="2891988"/>
            <a:ext cx="6317490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 smtClean="0">
                <a:ea typeface="宋体" charset="-122"/>
              </a:rPr>
              <a:t>5</a:t>
            </a:r>
            <a:r>
              <a:rPr lang="zh-CN" altLang="en-US" sz="4000" b="1" dirty="0" smtClean="0">
                <a:ea typeface="宋体" charset="-122"/>
              </a:rPr>
              <a:t>、分布式</a:t>
            </a:r>
            <a:r>
              <a:rPr lang="zh-CN" altLang="en-US" sz="4000" b="1" dirty="0">
                <a:ea typeface="宋体" charset="-122"/>
              </a:rPr>
              <a:t>缓存 </a:t>
            </a:r>
            <a:r>
              <a:rPr lang="en-US" altLang="zh-CN" sz="4000" b="1" dirty="0">
                <a:ea typeface="宋体" charset="-122"/>
              </a:rPr>
              <a:t>– </a:t>
            </a:r>
            <a:r>
              <a:rPr lang="en-US" altLang="zh-CN" sz="4000" b="1" dirty="0" err="1">
                <a:ea typeface="宋体" charset="-122"/>
              </a:rPr>
              <a:t>Redis</a:t>
            </a:r>
            <a:endParaRPr lang="en-US" altLang="zh-CN" sz="40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0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494870" y="2918847"/>
            <a:ext cx="6048672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>
                <a:ea typeface="宋体" charset="-122"/>
              </a:rPr>
              <a:t> </a:t>
            </a:r>
            <a:r>
              <a:rPr lang="en-US" altLang="zh-CN" sz="4000" b="1" dirty="0" smtClean="0">
                <a:ea typeface="宋体" charset="-122"/>
              </a:rPr>
              <a:t>   6</a:t>
            </a:r>
            <a:r>
              <a:rPr lang="zh-CN" altLang="en-US" sz="4000" b="1" dirty="0" smtClean="0">
                <a:ea typeface="宋体" charset="-122"/>
              </a:rPr>
              <a:t>、数据中心 </a:t>
            </a:r>
            <a:r>
              <a:rPr lang="en-US" altLang="zh-CN" sz="4000" b="1" dirty="0" smtClean="0">
                <a:ea typeface="宋体" charset="-122"/>
              </a:rPr>
              <a:t>- </a:t>
            </a:r>
            <a:r>
              <a:rPr lang="en-US" altLang="zh-CN" sz="4000" b="1" dirty="0" err="1" smtClean="0">
                <a:ea typeface="宋体" charset="-122"/>
              </a:rPr>
              <a:t>Mycat</a:t>
            </a:r>
            <a:endParaRPr lang="en-US" altLang="zh-CN" sz="4000" b="1" dirty="0">
              <a:ea typeface="宋体" charset="-122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8852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123728" y="2918847"/>
            <a:ext cx="5165362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>
                <a:ea typeface="宋体" charset="-122"/>
              </a:rPr>
              <a:t> </a:t>
            </a:r>
            <a:r>
              <a:rPr lang="en-US" altLang="zh-CN" sz="4000" b="1" dirty="0" smtClean="0">
                <a:ea typeface="宋体" charset="-122"/>
              </a:rPr>
              <a:t>   </a:t>
            </a:r>
            <a:r>
              <a:rPr lang="en-US" altLang="zh-CN" sz="4000" b="1" dirty="0">
                <a:ea typeface="宋体" charset="-122"/>
              </a:rPr>
              <a:t>8</a:t>
            </a:r>
            <a:r>
              <a:rPr lang="zh-CN" altLang="en-US" sz="4000" b="1" dirty="0" smtClean="0">
                <a:ea typeface="宋体" charset="-122"/>
              </a:rPr>
              <a:t>、整体架构图</a:t>
            </a:r>
            <a:endParaRPr lang="en-US" altLang="zh-CN" sz="4000" b="1" dirty="0">
              <a:ea typeface="宋体" charset="-122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43366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384550" y="2853625"/>
            <a:ext cx="3090863" cy="2071687"/>
            <a:chOff x="1817" y="1418"/>
            <a:chExt cx="2146" cy="1438"/>
          </a:xfrm>
        </p:grpSpPr>
        <p:sp>
          <p:nvSpPr>
            <p:cNvPr id="34819" name="Freeform 3"/>
            <p:cNvSpPr>
              <a:spLocks/>
            </p:cNvSpPr>
            <p:nvPr/>
          </p:nvSpPr>
          <p:spPr bwMode="auto">
            <a:xfrm>
              <a:off x="1821" y="1418"/>
              <a:ext cx="2142" cy="1346"/>
            </a:xfrm>
            <a:custGeom>
              <a:avLst/>
              <a:gdLst>
                <a:gd name="T0" fmla="*/ 2140 w 2142"/>
                <a:gd name="T1" fmla="*/ 708 h 1346"/>
                <a:gd name="T2" fmla="*/ 2120 w 2142"/>
                <a:gd name="T3" fmla="*/ 808 h 1346"/>
                <a:gd name="T4" fmla="*/ 2076 w 2142"/>
                <a:gd name="T5" fmla="*/ 904 h 1346"/>
                <a:gd name="T6" fmla="*/ 2012 w 2142"/>
                <a:gd name="T7" fmla="*/ 994 h 1346"/>
                <a:gd name="T8" fmla="*/ 1928 w 2142"/>
                <a:gd name="T9" fmla="*/ 1076 h 1346"/>
                <a:gd name="T10" fmla="*/ 1828 w 2142"/>
                <a:gd name="T11" fmla="*/ 1148 h 1346"/>
                <a:gd name="T12" fmla="*/ 1712 w 2142"/>
                <a:gd name="T13" fmla="*/ 1212 h 1346"/>
                <a:gd name="T14" fmla="*/ 1582 w 2142"/>
                <a:gd name="T15" fmla="*/ 1264 h 1346"/>
                <a:gd name="T16" fmla="*/ 1438 w 2142"/>
                <a:gd name="T17" fmla="*/ 1306 h 1346"/>
                <a:gd name="T18" fmla="*/ 1286 w 2142"/>
                <a:gd name="T19" fmla="*/ 1332 h 1346"/>
                <a:gd name="T20" fmla="*/ 1126 w 2142"/>
                <a:gd name="T21" fmla="*/ 1346 h 1346"/>
                <a:gd name="T22" fmla="*/ 1016 w 2142"/>
                <a:gd name="T23" fmla="*/ 1346 h 1346"/>
                <a:gd name="T24" fmla="*/ 854 w 2142"/>
                <a:gd name="T25" fmla="*/ 1332 h 1346"/>
                <a:gd name="T26" fmla="*/ 702 w 2142"/>
                <a:gd name="T27" fmla="*/ 1306 h 1346"/>
                <a:gd name="T28" fmla="*/ 560 w 2142"/>
                <a:gd name="T29" fmla="*/ 1264 h 1346"/>
                <a:gd name="T30" fmla="*/ 430 w 2142"/>
                <a:gd name="T31" fmla="*/ 1212 h 1346"/>
                <a:gd name="T32" fmla="*/ 314 w 2142"/>
                <a:gd name="T33" fmla="*/ 1148 h 1346"/>
                <a:gd name="T34" fmla="*/ 212 w 2142"/>
                <a:gd name="T35" fmla="*/ 1076 h 1346"/>
                <a:gd name="T36" fmla="*/ 130 w 2142"/>
                <a:gd name="T37" fmla="*/ 994 h 1346"/>
                <a:gd name="T38" fmla="*/ 64 w 2142"/>
                <a:gd name="T39" fmla="*/ 904 h 1346"/>
                <a:gd name="T40" fmla="*/ 22 w 2142"/>
                <a:gd name="T41" fmla="*/ 808 h 1346"/>
                <a:gd name="T42" fmla="*/ 2 w 2142"/>
                <a:gd name="T43" fmla="*/ 708 h 1346"/>
                <a:gd name="T44" fmla="*/ 2 w 2142"/>
                <a:gd name="T45" fmla="*/ 638 h 1346"/>
                <a:gd name="T46" fmla="*/ 22 w 2142"/>
                <a:gd name="T47" fmla="*/ 536 h 1346"/>
                <a:gd name="T48" fmla="*/ 64 w 2142"/>
                <a:gd name="T49" fmla="*/ 442 h 1346"/>
                <a:gd name="T50" fmla="*/ 130 w 2142"/>
                <a:gd name="T51" fmla="*/ 352 h 1346"/>
                <a:gd name="T52" fmla="*/ 212 w 2142"/>
                <a:gd name="T53" fmla="*/ 270 h 1346"/>
                <a:gd name="T54" fmla="*/ 314 w 2142"/>
                <a:gd name="T55" fmla="*/ 196 h 1346"/>
                <a:gd name="T56" fmla="*/ 430 w 2142"/>
                <a:gd name="T57" fmla="*/ 134 h 1346"/>
                <a:gd name="T58" fmla="*/ 560 w 2142"/>
                <a:gd name="T59" fmla="*/ 80 h 1346"/>
                <a:gd name="T60" fmla="*/ 702 w 2142"/>
                <a:gd name="T61" fmla="*/ 40 h 1346"/>
                <a:gd name="T62" fmla="*/ 854 w 2142"/>
                <a:gd name="T63" fmla="*/ 14 h 1346"/>
                <a:gd name="T64" fmla="*/ 1016 w 2142"/>
                <a:gd name="T65" fmla="*/ 0 h 1346"/>
                <a:gd name="T66" fmla="*/ 1126 w 2142"/>
                <a:gd name="T67" fmla="*/ 0 h 1346"/>
                <a:gd name="T68" fmla="*/ 1286 w 2142"/>
                <a:gd name="T69" fmla="*/ 14 h 1346"/>
                <a:gd name="T70" fmla="*/ 1438 w 2142"/>
                <a:gd name="T71" fmla="*/ 40 h 1346"/>
                <a:gd name="T72" fmla="*/ 1582 w 2142"/>
                <a:gd name="T73" fmla="*/ 80 h 1346"/>
                <a:gd name="T74" fmla="*/ 1712 w 2142"/>
                <a:gd name="T75" fmla="*/ 134 h 1346"/>
                <a:gd name="T76" fmla="*/ 1828 w 2142"/>
                <a:gd name="T77" fmla="*/ 196 h 1346"/>
                <a:gd name="T78" fmla="*/ 1928 w 2142"/>
                <a:gd name="T79" fmla="*/ 270 h 1346"/>
                <a:gd name="T80" fmla="*/ 2012 w 2142"/>
                <a:gd name="T81" fmla="*/ 352 h 1346"/>
                <a:gd name="T82" fmla="*/ 2076 w 2142"/>
                <a:gd name="T83" fmla="*/ 442 h 1346"/>
                <a:gd name="T84" fmla="*/ 2120 w 2142"/>
                <a:gd name="T85" fmla="*/ 536 h 1346"/>
                <a:gd name="T86" fmla="*/ 2140 w 2142"/>
                <a:gd name="T87" fmla="*/ 638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2" h="1346">
                  <a:moveTo>
                    <a:pt x="2142" y="672"/>
                  </a:moveTo>
                  <a:lnTo>
                    <a:pt x="2142" y="672"/>
                  </a:lnTo>
                  <a:lnTo>
                    <a:pt x="2140" y="708"/>
                  </a:lnTo>
                  <a:lnTo>
                    <a:pt x="2136" y="742"/>
                  </a:lnTo>
                  <a:lnTo>
                    <a:pt x="2128" y="776"/>
                  </a:lnTo>
                  <a:lnTo>
                    <a:pt x="2120" y="808"/>
                  </a:lnTo>
                  <a:lnTo>
                    <a:pt x="2108" y="840"/>
                  </a:lnTo>
                  <a:lnTo>
                    <a:pt x="2094" y="872"/>
                  </a:lnTo>
                  <a:lnTo>
                    <a:pt x="2076" y="904"/>
                  </a:lnTo>
                  <a:lnTo>
                    <a:pt x="2058" y="934"/>
                  </a:lnTo>
                  <a:lnTo>
                    <a:pt x="2036" y="964"/>
                  </a:lnTo>
                  <a:lnTo>
                    <a:pt x="2012" y="994"/>
                  </a:lnTo>
                  <a:lnTo>
                    <a:pt x="1986" y="1022"/>
                  </a:lnTo>
                  <a:lnTo>
                    <a:pt x="1958" y="1050"/>
                  </a:lnTo>
                  <a:lnTo>
                    <a:pt x="1928" y="1076"/>
                  </a:lnTo>
                  <a:lnTo>
                    <a:pt x="1896" y="1100"/>
                  </a:lnTo>
                  <a:lnTo>
                    <a:pt x="1864" y="1126"/>
                  </a:lnTo>
                  <a:lnTo>
                    <a:pt x="1828" y="1148"/>
                  </a:lnTo>
                  <a:lnTo>
                    <a:pt x="1790" y="1172"/>
                  </a:lnTo>
                  <a:lnTo>
                    <a:pt x="1752" y="1192"/>
                  </a:lnTo>
                  <a:lnTo>
                    <a:pt x="1712" y="1212"/>
                  </a:lnTo>
                  <a:lnTo>
                    <a:pt x="1670" y="1232"/>
                  </a:lnTo>
                  <a:lnTo>
                    <a:pt x="1626" y="1248"/>
                  </a:lnTo>
                  <a:lnTo>
                    <a:pt x="1582" y="1264"/>
                  </a:lnTo>
                  <a:lnTo>
                    <a:pt x="1534" y="1280"/>
                  </a:lnTo>
                  <a:lnTo>
                    <a:pt x="1488" y="1294"/>
                  </a:lnTo>
                  <a:lnTo>
                    <a:pt x="1438" y="1306"/>
                  </a:lnTo>
                  <a:lnTo>
                    <a:pt x="1390" y="1316"/>
                  </a:lnTo>
                  <a:lnTo>
                    <a:pt x="1338" y="1324"/>
                  </a:lnTo>
                  <a:lnTo>
                    <a:pt x="1286" y="1332"/>
                  </a:lnTo>
                  <a:lnTo>
                    <a:pt x="1234" y="1338"/>
                  </a:lnTo>
                  <a:lnTo>
                    <a:pt x="1180" y="1342"/>
                  </a:lnTo>
                  <a:lnTo>
                    <a:pt x="1126" y="1346"/>
                  </a:lnTo>
                  <a:lnTo>
                    <a:pt x="1070" y="1346"/>
                  </a:lnTo>
                  <a:lnTo>
                    <a:pt x="1070" y="1346"/>
                  </a:lnTo>
                  <a:lnTo>
                    <a:pt x="1016" y="1346"/>
                  </a:lnTo>
                  <a:lnTo>
                    <a:pt x="962" y="1342"/>
                  </a:lnTo>
                  <a:lnTo>
                    <a:pt x="908" y="1338"/>
                  </a:lnTo>
                  <a:lnTo>
                    <a:pt x="854" y="1332"/>
                  </a:lnTo>
                  <a:lnTo>
                    <a:pt x="804" y="1324"/>
                  </a:lnTo>
                  <a:lnTo>
                    <a:pt x="752" y="1316"/>
                  </a:lnTo>
                  <a:lnTo>
                    <a:pt x="702" y="1306"/>
                  </a:lnTo>
                  <a:lnTo>
                    <a:pt x="654" y="1294"/>
                  </a:lnTo>
                  <a:lnTo>
                    <a:pt x="606" y="1280"/>
                  </a:lnTo>
                  <a:lnTo>
                    <a:pt x="560" y="1264"/>
                  </a:lnTo>
                  <a:lnTo>
                    <a:pt x="516" y="1248"/>
                  </a:lnTo>
                  <a:lnTo>
                    <a:pt x="472" y="1232"/>
                  </a:lnTo>
                  <a:lnTo>
                    <a:pt x="430" y="1212"/>
                  </a:lnTo>
                  <a:lnTo>
                    <a:pt x="390" y="1192"/>
                  </a:lnTo>
                  <a:lnTo>
                    <a:pt x="350" y="1172"/>
                  </a:lnTo>
                  <a:lnTo>
                    <a:pt x="314" y="1148"/>
                  </a:lnTo>
                  <a:lnTo>
                    <a:pt x="278" y="1126"/>
                  </a:lnTo>
                  <a:lnTo>
                    <a:pt x="244" y="1100"/>
                  </a:lnTo>
                  <a:lnTo>
                    <a:pt x="212" y="1076"/>
                  </a:lnTo>
                  <a:lnTo>
                    <a:pt x="182" y="1050"/>
                  </a:lnTo>
                  <a:lnTo>
                    <a:pt x="156" y="1022"/>
                  </a:lnTo>
                  <a:lnTo>
                    <a:pt x="130" y="994"/>
                  </a:lnTo>
                  <a:lnTo>
                    <a:pt x="106" y="964"/>
                  </a:lnTo>
                  <a:lnTo>
                    <a:pt x="84" y="934"/>
                  </a:lnTo>
                  <a:lnTo>
                    <a:pt x="64" y="904"/>
                  </a:lnTo>
                  <a:lnTo>
                    <a:pt x="48" y="872"/>
                  </a:lnTo>
                  <a:lnTo>
                    <a:pt x="34" y="840"/>
                  </a:lnTo>
                  <a:lnTo>
                    <a:pt x="22" y="808"/>
                  </a:lnTo>
                  <a:lnTo>
                    <a:pt x="12" y="776"/>
                  </a:lnTo>
                  <a:lnTo>
                    <a:pt x="6" y="742"/>
                  </a:lnTo>
                  <a:lnTo>
                    <a:pt x="2" y="708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2" y="638"/>
                  </a:lnTo>
                  <a:lnTo>
                    <a:pt x="6" y="604"/>
                  </a:lnTo>
                  <a:lnTo>
                    <a:pt x="12" y="570"/>
                  </a:lnTo>
                  <a:lnTo>
                    <a:pt x="22" y="536"/>
                  </a:lnTo>
                  <a:lnTo>
                    <a:pt x="34" y="504"/>
                  </a:lnTo>
                  <a:lnTo>
                    <a:pt x="48" y="472"/>
                  </a:lnTo>
                  <a:lnTo>
                    <a:pt x="64" y="442"/>
                  </a:lnTo>
                  <a:lnTo>
                    <a:pt x="84" y="410"/>
                  </a:lnTo>
                  <a:lnTo>
                    <a:pt x="106" y="380"/>
                  </a:lnTo>
                  <a:lnTo>
                    <a:pt x="130" y="352"/>
                  </a:lnTo>
                  <a:lnTo>
                    <a:pt x="156" y="324"/>
                  </a:lnTo>
                  <a:lnTo>
                    <a:pt x="182" y="296"/>
                  </a:lnTo>
                  <a:lnTo>
                    <a:pt x="212" y="270"/>
                  </a:lnTo>
                  <a:lnTo>
                    <a:pt x="244" y="244"/>
                  </a:lnTo>
                  <a:lnTo>
                    <a:pt x="278" y="220"/>
                  </a:lnTo>
                  <a:lnTo>
                    <a:pt x="314" y="196"/>
                  </a:lnTo>
                  <a:lnTo>
                    <a:pt x="350" y="174"/>
                  </a:lnTo>
                  <a:lnTo>
                    <a:pt x="390" y="154"/>
                  </a:lnTo>
                  <a:lnTo>
                    <a:pt x="430" y="134"/>
                  </a:lnTo>
                  <a:lnTo>
                    <a:pt x="472" y="114"/>
                  </a:lnTo>
                  <a:lnTo>
                    <a:pt x="516" y="96"/>
                  </a:lnTo>
                  <a:lnTo>
                    <a:pt x="560" y="80"/>
                  </a:lnTo>
                  <a:lnTo>
                    <a:pt x="606" y="66"/>
                  </a:lnTo>
                  <a:lnTo>
                    <a:pt x="654" y="52"/>
                  </a:lnTo>
                  <a:lnTo>
                    <a:pt x="702" y="40"/>
                  </a:lnTo>
                  <a:lnTo>
                    <a:pt x="752" y="30"/>
                  </a:lnTo>
                  <a:lnTo>
                    <a:pt x="804" y="20"/>
                  </a:lnTo>
                  <a:lnTo>
                    <a:pt x="854" y="14"/>
                  </a:lnTo>
                  <a:lnTo>
                    <a:pt x="908" y="8"/>
                  </a:lnTo>
                  <a:lnTo>
                    <a:pt x="962" y="2"/>
                  </a:lnTo>
                  <a:lnTo>
                    <a:pt x="1016" y="0"/>
                  </a:lnTo>
                  <a:lnTo>
                    <a:pt x="1070" y="0"/>
                  </a:lnTo>
                  <a:lnTo>
                    <a:pt x="1070" y="0"/>
                  </a:lnTo>
                  <a:lnTo>
                    <a:pt x="1126" y="0"/>
                  </a:lnTo>
                  <a:lnTo>
                    <a:pt x="1180" y="2"/>
                  </a:lnTo>
                  <a:lnTo>
                    <a:pt x="1234" y="8"/>
                  </a:lnTo>
                  <a:lnTo>
                    <a:pt x="1286" y="14"/>
                  </a:lnTo>
                  <a:lnTo>
                    <a:pt x="1338" y="20"/>
                  </a:lnTo>
                  <a:lnTo>
                    <a:pt x="1390" y="30"/>
                  </a:lnTo>
                  <a:lnTo>
                    <a:pt x="1438" y="40"/>
                  </a:lnTo>
                  <a:lnTo>
                    <a:pt x="1488" y="52"/>
                  </a:lnTo>
                  <a:lnTo>
                    <a:pt x="1534" y="66"/>
                  </a:lnTo>
                  <a:lnTo>
                    <a:pt x="1582" y="80"/>
                  </a:lnTo>
                  <a:lnTo>
                    <a:pt x="1626" y="96"/>
                  </a:lnTo>
                  <a:lnTo>
                    <a:pt x="1670" y="114"/>
                  </a:lnTo>
                  <a:lnTo>
                    <a:pt x="1712" y="134"/>
                  </a:lnTo>
                  <a:lnTo>
                    <a:pt x="1752" y="154"/>
                  </a:lnTo>
                  <a:lnTo>
                    <a:pt x="1790" y="174"/>
                  </a:lnTo>
                  <a:lnTo>
                    <a:pt x="1828" y="196"/>
                  </a:lnTo>
                  <a:lnTo>
                    <a:pt x="1864" y="220"/>
                  </a:lnTo>
                  <a:lnTo>
                    <a:pt x="1896" y="244"/>
                  </a:lnTo>
                  <a:lnTo>
                    <a:pt x="1928" y="270"/>
                  </a:lnTo>
                  <a:lnTo>
                    <a:pt x="1958" y="296"/>
                  </a:lnTo>
                  <a:lnTo>
                    <a:pt x="1986" y="324"/>
                  </a:lnTo>
                  <a:lnTo>
                    <a:pt x="2012" y="352"/>
                  </a:lnTo>
                  <a:lnTo>
                    <a:pt x="2036" y="380"/>
                  </a:lnTo>
                  <a:lnTo>
                    <a:pt x="2058" y="410"/>
                  </a:lnTo>
                  <a:lnTo>
                    <a:pt x="2076" y="442"/>
                  </a:lnTo>
                  <a:lnTo>
                    <a:pt x="2094" y="472"/>
                  </a:lnTo>
                  <a:lnTo>
                    <a:pt x="2108" y="504"/>
                  </a:lnTo>
                  <a:lnTo>
                    <a:pt x="2120" y="536"/>
                  </a:lnTo>
                  <a:lnTo>
                    <a:pt x="2128" y="570"/>
                  </a:lnTo>
                  <a:lnTo>
                    <a:pt x="2136" y="604"/>
                  </a:lnTo>
                  <a:lnTo>
                    <a:pt x="2140" y="638"/>
                  </a:lnTo>
                  <a:lnTo>
                    <a:pt x="2142" y="672"/>
                  </a:lnTo>
                  <a:lnTo>
                    <a:pt x="2142" y="67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" name="Freeform 4"/>
            <p:cNvSpPr>
              <a:spLocks/>
            </p:cNvSpPr>
            <p:nvPr/>
          </p:nvSpPr>
          <p:spPr bwMode="auto">
            <a:xfrm>
              <a:off x="1817" y="2092"/>
              <a:ext cx="2146" cy="764"/>
            </a:xfrm>
            <a:custGeom>
              <a:avLst/>
              <a:gdLst>
                <a:gd name="T0" fmla="*/ 2144 w 2146"/>
                <a:gd name="T1" fmla="*/ 34 h 764"/>
                <a:gd name="T2" fmla="*/ 2124 w 2146"/>
                <a:gd name="T3" fmla="*/ 136 h 764"/>
                <a:gd name="T4" fmla="*/ 2080 w 2146"/>
                <a:gd name="T5" fmla="*/ 232 h 764"/>
                <a:gd name="T6" fmla="*/ 2016 w 2146"/>
                <a:gd name="T7" fmla="*/ 320 h 764"/>
                <a:gd name="T8" fmla="*/ 1932 w 2146"/>
                <a:gd name="T9" fmla="*/ 402 h 764"/>
                <a:gd name="T10" fmla="*/ 1832 w 2146"/>
                <a:gd name="T11" fmla="*/ 476 h 764"/>
                <a:gd name="T12" fmla="*/ 1716 w 2146"/>
                <a:gd name="T13" fmla="*/ 540 h 764"/>
                <a:gd name="T14" fmla="*/ 1586 w 2146"/>
                <a:gd name="T15" fmla="*/ 592 h 764"/>
                <a:gd name="T16" fmla="*/ 1442 w 2146"/>
                <a:gd name="T17" fmla="*/ 632 h 764"/>
                <a:gd name="T18" fmla="*/ 1290 w 2146"/>
                <a:gd name="T19" fmla="*/ 660 h 764"/>
                <a:gd name="T20" fmla="*/ 1130 w 2146"/>
                <a:gd name="T21" fmla="*/ 672 h 764"/>
                <a:gd name="T22" fmla="*/ 1020 w 2146"/>
                <a:gd name="T23" fmla="*/ 672 h 764"/>
                <a:gd name="T24" fmla="*/ 860 w 2146"/>
                <a:gd name="T25" fmla="*/ 660 h 764"/>
                <a:gd name="T26" fmla="*/ 708 w 2146"/>
                <a:gd name="T27" fmla="*/ 632 h 764"/>
                <a:gd name="T28" fmla="*/ 566 w 2146"/>
                <a:gd name="T29" fmla="*/ 592 h 764"/>
                <a:gd name="T30" fmla="*/ 436 w 2146"/>
                <a:gd name="T31" fmla="*/ 540 h 764"/>
                <a:gd name="T32" fmla="*/ 320 w 2146"/>
                <a:gd name="T33" fmla="*/ 478 h 764"/>
                <a:gd name="T34" fmla="*/ 218 w 2146"/>
                <a:gd name="T35" fmla="*/ 404 h 764"/>
                <a:gd name="T36" fmla="*/ 136 w 2146"/>
                <a:gd name="T37" fmla="*/ 324 h 764"/>
                <a:gd name="T38" fmla="*/ 70 w 2146"/>
                <a:gd name="T39" fmla="*/ 234 h 764"/>
                <a:gd name="T40" fmla="*/ 26 w 2146"/>
                <a:gd name="T41" fmla="*/ 138 h 764"/>
                <a:gd name="T42" fmla="*/ 6 w 2146"/>
                <a:gd name="T43" fmla="*/ 38 h 764"/>
                <a:gd name="T44" fmla="*/ 4 w 2146"/>
                <a:gd name="T45" fmla="*/ 0 h 764"/>
                <a:gd name="T46" fmla="*/ 2 w 2146"/>
                <a:gd name="T47" fmla="*/ 126 h 764"/>
                <a:gd name="T48" fmla="*/ 22 w 2146"/>
                <a:gd name="T49" fmla="*/ 226 h 764"/>
                <a:gd name="T50" fmla="*/ 64 w 2146"/>
                <a:gd name="T51" fmla="*/ 322 h 764"/>
                <a:gd name="T52" fmla="*/ 130 w 2146"/>
                <a:gd name="T53" fmla="*/ 412 h 764"/>
                <a:gd name="T54" fmla="*/ 212 w 2146"/>
                <a:gd name="T55" fmla="*/ 494 h 764"/>
                <a:gd name="T56" fmla="*/ 314 w 2146"/>
                <a:gd name="T57" fmla="*/ 566 h 764"/>
                <a:gd name="T58" fmla="*/ 430 w 2146"/>
                <a:gd name="T59" fmla="*/ 630 h 764"/>
                <a:gd name="T60" fmla="*/ 560 w 2146"/>
                <a:gd name="T61" fmla="*/ 682 h 764"/>
                <a:gd name="T62" fmla="*/ 702 w 2146"/>
                <a:gd name="T63" fmla="*/ 724 h 764"/>
                <a:gd name="T64" fmla="*/ 854 w 2146"/>
                <a:gd name="T65" fmla="*/ 750 h 764"/>
                <a:gd name="T66" fmla="*/ 1016 w 2146"/>
                <a:gd name="T67" fmla="*/ 764 h 764"/>
                <a:gd name="T68" fmla="*/ 1126 w 2146"/>
                <a:gd name="T69" fmla="*/ 764 h 764"/>
                <a:gd name="T70" fmla="*/ 1286 w 2146"/>
                <a:gd name="T71" fmla="*/ 750 h 764"/>
                <a:gd name="T72" fmla="*/ 1438 w 2146"/>
                <a:gd name="T73" fmla="*/ 724 h 764"/>
                <a:gd name="T74" fmla="*/ 1582 w 2146"/>
                <a:gd name="T75" fmla="*/ 682 h 764"/>
                <a:gd name="T76" fmla="*/ 1712 w 2146"/>
                <a:gd name="T77" fmla="*/ 630 h 764"/>
                <a:gd name="T78" fmla="*/ 1828 w 2146"/>
                <a:gd name="T79" fmla="*/ 566 h 764"/>
                <a:gd name="T80" fmla="*/ 1928 w 2146"/>
                <a:gd name="T81" fmla="*/ 494 h 764"/>
                <a:gd name="T82" fmla="*/ 2012 w 2146"/>
                <a:gd name="T83" fmla="*/ 412 h 764"/>
                <a:gd name="T84" fmla="*/ 2076 w 2146"/>
                <a:gd name="T85" fmla="*/ 322 h 764"/>
                <a:gd name="T86" fmla="*/ 2120 w 2146"/>
                <a:gd name="T87" fmla="*/ 226 h 764"/>
                <a:gd name="T88" fmla="*/ 2140 w 2146"/>
                <a:gd name="T89" fmla="*/ 1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6" h="764">
                  <a:moveTo>
                    <a:pt x="2146" y="0"/>
                  </a:moveTo>
                  <a:lnTo>
                    <a:pt x="2146" y="0"/>
                  </a:lnTo>
                  <a:lnTo>
                    <a:pt x="2144" y="34"/>
                  </a:lnTo>
                  <a:lnTo>
                    <a:pt x="2140" y="68"/>
                  </a:lnTo>
                  <a:lnTo>
                    <a:pt x="2132" y="102"/>
                  </a:lnTo>
                  <a:lnTo>
                    <a:pt x="2124" y="136"/>
                  </a:lnTo>
                  <a:lnTo>
                    <a:pt x="2112" y="168"/>
                  </a:lnTo>
                  <a:lnTo>
                    <a:pt x="2098" y="200"/>
                  </a:lnTo>
                  <a:lnTo>
                    <a:pt x="2080" y="232"/>
                  </a:lnTo>
                  <a:lnTo>
                    <a:pt x="2062" y="262"/>
                  </a:lnTo>
                  <a:lnTo>
                    <a:pt x="2040" y="292"/>
                  </a:lnTo>
                  <a:lnTo>
                    <a:pt x="2016" y="320"/>
                  </a:lnTo>
                  <a:lnTo>
                    <a:pt x="1990" y="350"/>
                  </a:lnTo>
                  <a:lnTo>
                    <a:pt x="1962" y="376"/>
                  </a:lnTo>
                  <a:lnTo>
                    <a:pt x="1932" y="402"/>
                  </a:lnTo>
                  <a:lnTo>
                    <a:pt x="1900" y="428"/>
                  </a:lnTo>
                  <a:lnTo>
                    <a:pt x="1868" y="452"/>
                  </a:lnTo>
                  <a:lnTo>
                    <a:pt x="1832" y="476"/>
                  </a:lnTo>
                  <a:lnTo>
                    <a:pt x="1794" y="498"/>
                  </a:lnTo>
                  <a:lnTo>
                    <a:pt x="1756" y="520"/>
                  </a:lnTo>
                  <a:lnTo>
                    <a:pt x="1716" y="540"/>
                  </a:lnTo>
                  <a:lnTo>
                    <a:pt x="1674" y="558"/>
                  </a:lnTo>
                  <a:lnTo>
                    <a:pt x="1630" y="576"/>
                  </a:lnTo>
                  <a:lnTo>
                    <a:pt x="1586" y="592"/>
                  </a:lnTo>
                  <a:lnTo>
                    <a:pt x="1538" y="606"/>
                  </a:lnTo>
                  <a:lnTo>
                    <a:pt x="1492" y="620"/>
                  </a:lnTo>
                  <a:lnTo>
                    <a:pt x="1442" y="632"/>
                  </a:lnTo>
                  <a:lnTo>
                    <a:pt x="1394" y="644"/>
                  </a:lnTo>
                  <a:lnTo>
                    <a:pt x="1342" y="652"/>
                  </a:lnTo>
                  <a:lnTo>
                    <a:pt x="1290" y="660"/>
                  </a:lnTo>
                  <a:lnTo>
                    <a:pt x="1238" y="666"/>
                  </a:lnTo>
                  <a:lnTo>
                    <a:pt x="1184" y="670"/>
                  </a:lnTo>
                  <a:lnTo>
                    <a:pt x="1130" y="672"/>
                  </a:lnTo>
                  <a:lnTo>
                    <a:pt x="1074" y="674"/>
                  </a:lnTo>
                  <a:lnTo>
                    <a:pt x="1074" y="674"/>
                  </a:lnTo>
                  <a:lnTo>
                    <a:pt x="1020" y="672"/>
                  </a:lnTo>
                  <a:lnTo>
                    <a:pt x="966" y="670"/>
                  </a:lnTo>
                  <a:lnTo>
                    <a:pt x="912" y="666"/>
                  </a:lnTo>
                  <a:lnTo>
                    <a:pt x="860" y="660"/>
                  </a:lnTo>
                  <a:lnTo>
                    <a:pt x="808" y="652"/>
                  </a:lnTo>
                  <a:lnTo>
                    <a:pt x="758" y="644"/>
                  </a:lnTo>
                  <a:lnTo>
                    <a:pt x="708" y="632"/>
                  </a:lnTo>
                  <a:lnTo>
                    <a:pt x="660" y="620"/>
                  </a:lnTo>
                  <a:lnTo>
                    <a:pt x="612" y="608"/>
                  </a:lnTo>
                  <a:lnTo>
                    <a:pt x="566" y="592"/>
                  </a:lnTo>
                  <a:lnTo>
                    <a:pt x="522" y="576"/>
                  </a:lnTo>
                  <a:lnTo>
                    <a:pt x="478" y="560"/>
                  </a:lnTo>
                  <a:lnTo>
                    <a:pt x="436" y="540"/>
                  </a:lnTo>
                  <a:lnTo>
                    <a:pt x="396" y="520"/>
                  </a:lnTo>
                  <a:lnTo>
                    <a:pt x="356" y="500"/>
                  </a:lnTo>
                  <a:lnTo>
                    <a:pt x="320" y="478"/>
                  </a:lnTo>
                  <a:lnTo>
                    <a:pt x="284" y="454"/>
                  </a:lnTo>
                  <a:lnTo>
                    <a:pt x="250" y="430"/>
                  </a:lnTo>
                  <a:lnTo>
                    <a:pt x="218" y="404"/>
                  </a:lnTo>
                  <a:lnTo>
                    <a:pt x="188" y="378"/>
                  </a:lnTo>
                  <a:lnTo>
                    <a:pt x="162" y="352"/>
                  </a:lnTo>
                  <a:lnTo>
                    <a:pt x="136" y="324"/>
                  </a:lnTo>
                  <a:lnTo>
                    <a:pt x="112" y="294"/>
                  </a:lnTo>
                  <a:lnTo>
                    <a:pt x="90" y="264"/>
                  </a:lnTo>
                  <a:lnTo>
                    <a:pt x="70" y="234"/>
                  </a:lnTo>
                  <a:lnTo>
                    <a:pt x="54" y="204"/>
                  </a:lnTo>
                  <a:lnTo>
                    <a:pt x="38" y="172"/>
                  </a:lnTo>
                  <a:lnTo>
                    <a:pt x="26" y="138"/>
                  </a:lnTo>
                  <a:lnTo>
                    <a:pt x="18" y="106"/>
                  </a:lnTo>
                  <a:lnTo>
                    <a:pt x="10" y="72"/>
                  </a:lnTo>
                  <a:lnTo>
                    <a:pt x="6" y="38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126"/>
                  </a:lnTo>
                  <a:lnTo>
                    <a:pt x="6" y="160"/>
                  </a:lnTo>
                  <a:lnTo>
                    <a:pt x="12" y="194"/>
                  </a:lnTo>
                  <a:lnTo>
                    <a:pt x="22" y="226"/>
                  </a:lnTo>
                  <a:lnTo>
                    <a:pt x="34" y="258"/>
                  </a:lnTo>
                  <a:lnTo>
                    <a:pt x="48" y="290"/>
                  </a:lnTo>
                  <a:lnTo>
                    <a:pt x="64" y="322"/>
                  </a:lnTo>
                  <a:lnTo>
                    <a:pt x="84" y="352"/>
                  </a:lnTo>
                  <a:lnTo>
                    <a:pt x="106" y="382"/>
                  </a:lnTo>
                  <a:lnTo>
                    <a:pt x="130" y="412"/>
                  </a:lnTo>
                  <a:lnTo>
                    <a:pt x="156" y="440"/>
                  </a:lnTo>
                  <a:lnTo>
                    <a:pt x="182" y="468"/>
                  </a:lnTo>
                  <a:lnTo>
                    <a:pt x="212" y="494"/>
                  </a:lnTo>
                  <a:lnTo>
                    <a:pt x="244" y="518"/>
                  </a:lnTo>
                  <a:lnTo>
                    <a:pt x="278" y="544"/>
                  </a:lnTo>
                  <a:lnTo>
                    <a:pt x="314" y="566"/>
                  </a:lnTo>
                  <a:lnTo>
                    <a:pt x="350" y="590"/>
                  </a:lnTo>
                  <a:lnTo>
                    <a:pt x="390" y="610"/>
                  </a:lnTo>
                  <a:lnTo>
                    <a:pt x="430" y="630"/>
                  </a:lnTo>
                  <a:lnTo>
                    <a:pt x="472" y="650"/>
                  </a:lnTo>
                  <a:lnTo>
                    <a:pt x="516" y="666"/>
                  </a:lnTo>
                  <a:lnTo>
                    <a:pt x="560" y="682"/>
                  </a:lnTo>
                  <a:lnTo>
                    <a:pt x="606" y="698"/>
                  </a:lnTo>
                  <a:lnTo>
                    <a:pt x="654" y="712"/>
                  </a:lnTo>
                  <a:lnTo>
                    <a:pt x="702" y="724"/>
                  </a:lnTo>
                  <a:lnTo>
                    <a:pt x="752" y="734"/>
                  </a:lnTo>
                  <a:lnTo>
                    <a:pt x="804" y="742"/>
                  </a:lnTo>
                  <a:lnTo>
                    <a:pt x="854" y="750"/>
                  </a:lnTo>
                  <a:lnTo>
                    <a:pt x="908" y="756"/>
                  </a:lnTo>
                  <a:lnTo>
                    <a:pt x="962" y="760"/>
                  </a:lnTo>
                  <a:lnTo>
                    <a:pt x="1016" y="764"/>
                  </a:lnTo>
                  <a:lnTo>
                    <a:pt x="1070" y="764"/>
                  </a:lnTo>
                  <a:lnTo>
                    <a:pt x="1070" y="764"/>
                  </a:lnTo>
                  <a:lnTo>
                    <a:pt x="1126" y="764"/>
                  </a:lnTo>
                  <a:lnTo>
                    <a:pt x="1180" y="760"/>
                  </a:lnTo>
                  <a:lnTo>
                    <a:pt x="1234" y="756"/>
                  </a:lnTo>
                  <a:lnTo>
                    <a:pt x="1286" y="750"/>
                  </a:lnTo>
                  <a:lnTo>
                    <a:pt x="1338" y="742"/>
                  </a:lnTo>
                  <a:lnTo>
                    <a:pt x="1390" y="734"/>
                  </a:lnTo>
                  <a:lnTo>
                    <a:pt x="1438" y="724"/>
                  </a:lnTo>
                  <a:lnTo>
                    <a:pt x="1488" y="712"/>
                  </a:lnTo>
                  <a:lnTo>
                    <a:pt x="1534" y="698"/>
                  </a:lnTo>
                  <a:lnTo>
                    <a:pt x="1582" y="682"/>
                  </a:lnTo>
                  <a:lnTo>
                    <a:pt x="1626" y="666"/>
                  </a:lnTo>
                  <a:lnTo>
                    <a:pt x="1670" y="650"/>
                  </a:lnTo>
                  <a:lnTo>
                    <a:pt x="1712" y="630"/>
                  </a:lnTo>
                  <a:lnTo>
                    <a:pt x="1752" y="610"/>
                  </a:lnTo>
                  <a:lnTo>
                    <a:pt x="1790" y="590"/>
                  </a:lnTo>
                  <a:lnTo>
                    <a:pt x="1828" y="566"/>
                  </a:lnTo>
                  <a:lnTo>
                    <a:pt x="1864" y="544"/>
                  </a:lnTo>
                  <a:lnTo>
                    <a:pt x="1896" y="518"/>
                  </a:lnTo>
                  <a:lnTo>
                    <a:pt x="1928" y="494"/>
                  </a:lnTo>
                  <a:lnTo>
                    <a:pt x="1958" y="468"/>
                  </a:lnTo>
                  <a:lnTo>
                    <a:pt x="1986" y="440"/>
                  </a:lnTo>
                  <a:lnTo>
                    <a:pt x="2012" y="412"/>
                  </a:lnTo>
                  <a:lnTo>
                    <a:pt x="2036" y="382"/>
                  </a:lnTo>
                  <a:lnTo>
                    <a:pt x="2058" y="352"/>
                  </a:lnTo>
                  <a:lnTo>
                    <a:pt x="2076" y="322"/>
                  </a:lnTo>
                  <a:lnTo>
                    <a:pt x="2094" y="290"/>
                  </a:lnTo>
                  <a:lnTo>
                    <a:pt x="2108" y="258"/>
                  </a:lnTo>
                  <a:lnTo>
                    <a:pt x="2120" y="226"/>
                  </a:lnTo>
                  <a:lnTo>
                    <a:pt x="2128" y="194"/>
                  </a:lnTo>
                  <a:lnTo>
                    <a:pt x="2136" y="160"/>
                  </a:lnTo>
                  <a:lnTo>
                    <a:pt x="2140" y="126"/>
                  </a:lnTo>
                  <a:lnTo>
                    <a:pt x="2142" y="90"/>
                  </a:lnTo>
                  <a:lnTo>
                    <a:pt x="214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8023225" y="3823587"/>
            <a:ext cx="1588" cy="1588"/>
          </a:xfrm>
          <a:prstGeom prst="line">
            <a:avLst/>
          </a:prstGeom>
          <a:noFill/>
          <a:ln w="127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1917700" y="1570925"/>
            <a:ext cx="2901950" cy="2000250"/>
            <a:chOff x="799" y="528"/>
            <a:chExt cx="2014" cy="1388"/>
          </a:xfrm>
        </p:grpSpPr>
        <p:sp>
          <p:nvSpPr>
            <p:cNvPr id="34823" name="Freeform 7"/>
            <p:cNvSpPr>
              <a:spLocks/>
            </p:cNvSpPr>
            <p:nvPr/>
          </p:nvSpPr>
          <p:spPr bwMode="auto">
            <a:xfrm>
              <a:off x="803" y="528"/>
              <a:ext cx="2010" cy="1288"/>
            </a:xfrm>
            <a:custGeom>
              <a:avLst/>
              <a:gdLst>
                <a:gd name="T0" fmla="*/ 0 w 2010"/>
                <a:gd name="T1" fmla="*/ 1064 h 1288"/>
                <a:gd name="T2" fmla="*/ 0 w 2010"/>
                <a:gd name="T3" fmla="*/ 1064 h 1288"/>
                <a:gd name="T4" fmla="*/ 28 w 2010"/>
                <a:gd name="T5" fmla="*/ 1006 h 1288"/>
                <a:gd name="T6" fmla="*/ 60 w 2010"/>
                <a:gd name="T7" fmla="*/ 952 h 1288"/>
                <a:gd name="T8" fmla="*/ 94 w 2010"/>
                <a:gd name="T9" fmla="*/ 896 h 1288"/>
                <a:gd name="T10" fmla="*/ 130 w 2010"/>
                <a:gd name="T11" fmla="*/ 844 h 1288"/>
                <a:gd name="T12" fmla="*/ 170 w 2010"/>
                <a:gd name="T13" fmla="*/ 792 h 1288"/>
                <a:gd name="T14" fmla="*/ 212 w 2010"/>
                <a:gd name="T15" fmla="*/ 740 h 1288"/>
                <a:gd name="T16" fmla="*/ 258 w 2010"/>
                <a:gd name="T17" fmla="*/ 690 h 1288"/>
                <a:gd name="T18" fmla="*/ 304 w 2010"/>
                <a:gd name="T19" fmla="*/ 642 h 1288"/>
                <a:gd name="T20" fmla="*/ 354 w 2010"/>
                <a:gd name="T21" fmla="*/ 596 h 1288"/>
                <a:gd name="T22" fmla="*/ 406 w 2010"/>
                <a:gd name="T23" fmla="*/ 550 h 1288"/>
                <a:gd name="T24" fmla="*/ 460 w 2010"/>
                <a:gd name="T25" fmla="*/ 506 h 1288"/>
                <a:gd name="T26" fmla="*/ 516 w 2010"/>
                <a:gd name="T27" fmla="*/ 464 h 1288"/>
                <a:gd name="T28" fmla="*/ 574 w 2010"/>
                <a:gd name="T29" fmla="*/ 422 h 1288"/>
                <a:gd name="T30" fmla="*/ 636 w 2010"/>
                <a:gd name="T31" fmla="*/ 382 h 1288"/>
                <a:gd name="T32" fmla="*/ 698 w 2010"/>
                <a:gd name="T33" fmla="*/ 344 h 1288"/>
                <a:gd name="T34" fmla="*/ 762 w 2010"/>
                <a:gd name="T35" fmla="*/ 308 h 1288"/>
                <a:gd name="T36" fmla="*/ 830 w 2010"/>
                <a:gd name="T37" fmla="*/ 274 h 1288"/>
                <a:gd name="T38" fmla="*/ 898 w 2010"/>
                <a:gd name="T39" fmla="*/ 242 h 1288"/>
                <a:gd name="T40" fmla="*/ 968 w 2010"/>
                <a:gd name="T41" fmla="*/ 212 h 1288"/>
                <a:gd name="T42" fmla="*/ 1040 w 2010"/>
                <a:gd name="T43" fmla="*/ 182 h 1288"/>
                <a:gd name="T44" fmla="*/ 1112 w 2010"/>
                <a:gd name="T45" fmla="*/ 156 h 1288"/>
                <a:gd name="T46" fmla="*/ 1188 w 2010"/>
                <a:gd name="T47" fmla="*/ 130 h 1288"/>
                <a:gd name="T48" fmla="*/ 1264 w 2010"/>
                <a:gd name="T49" fmla="*/ 108 h 1288"/>
                <a:gd name="T50" fmla="*/ 1342 w 2010"/>
                <a:gd name="T51" fmla="*/ 86 h 1288"/>
                <a:gd name="T52" fmla="*/ 1422 w 2010"/>
                <a:gd name="T53" fmla="*/ 68 h 1288"/>
                <a:gd name="T54" fmla="*/ 1502 w 2010"/>
                <a:gd name="T55" fmla="*/ 50 h 1288"/>
                <a:gd name="T56" fmla="*/ 1584 w 2010"/>
                <a:gd name="T57" fmla="*/ 36 h 1288"/>
                <a:gd name="T58" fmla="*/ 1668 w 2010"/>
                <a:gd name="T59" fmla="*/ 24 h 1288"/>
                <a:gd name="T60" fmla="*/ 1752 w 2010"/>
                <a:gd name="T61" fmla="*/ 14 h 1288"/>
                <a:gd name="T62" fmla="*/ 1836 w 2010"/>
                <a:gd name="T63" fmla="*/ 6 h 1288"/>
                <a:gd name="T64" fmla="*/ 1922 w 2010"/>
                <a:gd name="T65" fmla="*/ 2 h 1288"/>
                <a:gd name="T66" fmla="*/ 2010 w 2010"/>
                <a:gd name="T67" fmla="*/ 0 h 1288"/>
                <a:gd name="T68" fmla="*/ 2010 w 2010"/>
                <a:gd name="T69" fmla="*/ 812 h 1288"/>
                <a:gd name="T70" fmla="*/ 2010 w 2010"/>
                <a:gd name="T71" fmla="*/ 812 h 1288"/>
                <a:gd name="T72" fmla="*/ 1922 w 2010"/>
                <a:gd name="T73" fmla="*/ 818 h 1288"/>
                <a:gd name="T74" fmla="*/ 1838 w 2010"/>
                <a:gd name="T75" fmla="*/ 826 h 1288"/>
                <a:gd name="T76" fmla="*/ 1754 w 2010"/>
                <a:gd name="T77" fmla="*/ 838 h 1288"/>
                <a:gd name="T78" fmla="*/ 1674 w 2010"/>
                <a:gd name="T79" fmla="*/ 856 h 1288"/>
                <a:gd name="T80" fmla="*/ 1596 w 2010"/>
                <a:gd name="T81" fmla="*/ 876 h 1288"/>
                <a:gd name="T82" fmla="*/ 1520 w 2010"/>
                <a:gd name="T83" fmla="*/ 898 h 1288"/>
                <a:gd name="T84" fmla="*/ 1448 w 2010"/>
                <a:gd name="T85" fmla="*/ 926 h 1288"/>
                <a:gd name="T86" fmla="*/ 1380 w 2010"/>
                <a:gd name="T87" fmla="*/ 956 h 1288"/>
                <a:gd name="T88" fmla="*/ 1314 w 2010"/>
                <a:gd name="T89" fmla="*/ 988 h 1288"/>
                <a:gd name="T90" fmla="*/ 1254 w 2010"/>
                <a:gd name="T91" fmla="*/ 1024 h 1288"/>
                <a:gd name="T92" fmla="*/ 1198 w 2010"/>
                <a:gd name="T93" fmla="*/ 1062 h 1288"/>
                <a:gd name="T94" fmla="*/ 1144 w 2010"/>
                <a:gd name="T95" fmla="*/ 1104 h 1288"/>
                <a:gd name="T96" fmla="*/ 1120 w 2010"/>
                <a:gd name="T97" fmla="*/ 1124 h 1288"/>
                <a:gd name="T98" fmla="*/ 1098 w 2010"/>
                <a:gd name="T99" fmla="*/ 1146 h 1288"/>
                <a:gd name="T100" fmla="*/ 1076 w 2010"/>
                <a:gd name="T101" fmla="*/ 1168 h 1288"/>
                <a:gd name="T102" fmla="*/ 1054 w 2010"/>
                <a:gd name="T103" fmla="*/ 1192 h 1288"/>
                <a:gd name="T104" fmla="*/ 1034 w 2010"/>
                <a:gd name="T105" fmla="*/ 1216 h 1288"/>
                <a:gd name="T106" fmla="*/ 1016 w 2010"/>
                <a:gd name="T107" fmla="*/ 1240 h 1288"/>
                <a:gd name="T108" fmla="*/ 1000 w 2010"/>
                <a:gd name="T109" fmla="*/ 1264 h 1288"/>
                <a:gd name="T110" fmla="*/ 984 w 2010"/>
                <a:gd name="T111" fmla="*/ 1288 h 1288"/>
                <a:gd name="T112" fmla="*/ 0 w 2010"/>
                <a:gd name="T113" fmla="*/ 1064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10" h="1288">
                  <a:moveTo>
                    <a:pt x="0" y="1064"/>
                  </a:moveTo>
                  <a:lnTo>
                    <a:pt x="0" y="1064"/>
                  </a:lnTo>
                  <a:lnTo>
                    <a:pt x="28" y="1006"/>
                  </a:lnTo>
                  <a:lnTo>
                    <a:pt x="60" y="952"/>
                  </a:lnTo>
                  <a:lnTo>
                    <a:pt x="94" y="896"/>
                  </a:lnTo>
                  <a:lnTo>
                    <a:pt x="130" y="844"/>
                  </a:lnTo>
                  <a:lnTo>
                    <a:pt x="170" y="792"/>
                  </a:lnTo>
                  <a:lnTo>
                    <a:pt x="212" y="740"/>
                  </a:lnTo>
                  <a:lnTo>
                    <a:pt x="258" y="690"/>
                  </a:lnTo>
                  <a:lnTo>
                    <a:pt x="304" y="642"/>
                  </a:lnTo>
                  <a:lnTo>
                    <a:pt x="354" y="596"/>
                  </a:lnTo>
                  <a:lnTo>
                    <a:pt x="406" y="550"/>
                  </a:lnTo>
                  <a:lnTo>
                    <a:pt x="460" y="506"/>
                  </a:lnTo>
                  <a:lnTo>
                    <a:pt x="516" y="464"/>
                  </a:lnTo>
                  <a:lnTo>
                    <a:pt x="574" y="422"/>
                  </a:lnTo>
                  <a:lnTo>
                    <a:pt x="636" y="382"/>
                  </a:lnTo>
                  <a:lnTo>
                    <a:pt x="698" y="344"/>
                  </a:lnTo>
                  <a:lnTo>
                    <a:pt x="762" y="308"/>
                  </a:lnTo>
                  <a:lnTo>
                    <a:pt x="830" y="274"/>
                  </a:lnTo>
                  <a:lnTo>
                    <a:pt x="898" y="242"/>
                  </a:lnTo>
                  <a:lnTo>
                    <a:pt x="968" y="212"/>
                  </a:lnTo>
                  <a:lnTo>
                    <a:pt x="1040" y="182"/>
                  </a:lnTo>
                  <a:lnTo>
                    <a:pt x="1112" y="156"/>
                  </a:lnTo>
                  <a:lnTo>
                    <a:pt x="1188" y="130"/>
                  </a:lnTo>
                  <a:lnTo>
                    <a:pt x="1264" y="108"/>
                  </a:lnTo>
                  <a:lnTo>
                    <a:pt x="1342" y="86"/>
                  </a:lnTo>
                  <a:lnTo>
                    <a:pt x="1422" y="68"/>
                  </a:lnTo>
                  <a:lnTo>
                    <a:pt x="1502" y="50"/>
                  </a:lnTo>
                  <a:lnTo>
                    <a:pt x="1584" y="36"/>
                  </a:lnTo>
                  <a:lnTo>
                    <a:pt x="1668" y="24"/>
                  </a:lnTo>
                  <a:lnTo>
                    <a:pt x="1752" y="14"/>
                  </a:lnTo>
                  <a:lnTo>
                    <a:pt x="1836" y="6"/>
                  </a:lnTo>
                  <a:lnTo>
                    <a:pt x="1922" y="2"/>
                  </a:lnTo>
                  <a:lnTo>
                    <a:pt x="2010" y="0"/>
                  </a:lnTo>
                  <a:lnTo>
                    <a:pt x="2010" y="812"/>
                  </a:lnTo>
                  <a:lnTo>
                    <a:pt x="2010" y="812"/>
                  </a:lnTo>
                  <a:lnTo>
                    <a:pt x="1922" y="818"/>
                  </a:lnTo>
                  <a:lnTo>
                    <a:pt x="1838" y="826"/>
                  </a:lnTo>
                  <a:lnTo>
                    <a:pt x="1754" y="838"/>
                  </a:lnTo>
                  <a:lnTo>
                    <a:pt x="1674" y="856"/>
                  </a:lnTo>
                  <a:lnTo>
                    <a:pt x="1596" y="876"/>
                  </a:lnTo>
                  <a:lnTo>
                    <a:pt x="1520" y="898"/>
                  </a:lnTo>
                  <a:lnTo>
                    <a:pt x="1448" y="926"/>
                  </a:lnTo>
                  <a:lnTo>
                    <a:pt x="1380" y="956"/>
                  </a:lnTo>
                  <a:lnTo>
                    <a:pt x="1314" y="988"/>
                  </a:lnTo>
                  <a:lnTo>
                    <a:pt x="1254" y="1024"/>
                  </a:lnTo>
                  <a:lnTo>
                    <a:pt x="1198" y="1062"/>
                  </a:lnTo>
                  <a:lnTo>
                    <a:pt x="1144" y="1104"/>
                  </a:lnTo>
                  <a:lnTo>
                    <a:pt x="1120" y="1124"/>
                  </a:lnTo>
                  <a:lnTo>
                    <a:pt x="1098" y="1146"/>
                  </a:lnTo>
                  <a:lnTo>
                    <a:pt x="1076" y="1168"/>
                  </a:lnTo>
                  <a:lnTo>
                    <a:pt x="1054" y="1192"/>
                  </a:lnTo>
                  <a:lnTo>
                    <a:pt x="1034" y="1216"/>
                  </a:lnTo>
                  <a:lnTo>
                    <a:pt x="1016" y="1240"/>
                  </a:lnTo>
                  <a:lnTo>
                    <a:pt x="1000" y="1264"/>
                  </a:lnTo>
                  <a:lnTo>
                    <a:pt x="984" y="1288"/>
                  </a:lnTo>
                  <a:lnTo>
                    <a:pt x="0" y="106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Freeform 8"/>
            <p:cNvSpPr>
              <a:spLocks/>
            </p:cNvSpPr>
            <p:nvPr/>
          </p:nvSpPr>
          <p:spPr bwMode="auto">
            <a:xfrm>
              <a:off x="799" y="1340"/>
              <a:ext cx="2014" cy="576"/>
            </a:xfrm>
            <a:custGeom>
              <a:avLst/>
              <a:gdLst>
                <a:gd name="T0" fmla="*/ 2014 w 2014"/>
                <a:gd name="T1" fmla="*/ 82 h 576"/>
                <a:gd name="T2" fmla="*/ 2014 w 2014"/>
                <a:gd name="T3" fmla="*/ 82 h 576"/>
                <a:gd name="T4" fmla="*/ 1946 w 2014"/>
                <a:gd name="T5" fmla="*/ 86 h 576"/>
                <a:gd name="T6" fmla="*/ 1882 w 2014"/>
                <a:gd name="T7" fmla="*/ 92 h 576"/>
                <a:gd name="T8" fmla="*/ 1820 w 2014"/>
                <a:gd name="T9" fmla="*/ 102 h 576"/>
                <a:gd name="T10" fmla="*/ 1760 w 2014"/>
                <a:gd name="T11" fmla="*/ 112 h 576"/>
                <a:gd name="T12" fmla="*/ 1704 w 2014"/>
                <a:gd name="T13" fmla="*/ 124 h 576"/>
                <a:gd name="T14" fmla="*/ 1648 w 2014"/>
                <a:gd name="T15" fmla="*/ 138 h 576"/>
                <a:gd name="T16" fmla="*/ 1596 w 2014"/>
                <a:gd name="T17" fmla="*/ 154 h 576"/>
                <a:gd name="T18" fmla="*/ 1546 w 2014"/>
                <a:gd name="T19" fmla="*/ 172 h 576"/>
                <a:gd name="T20" fmla="*/ 1498 w 2014"/>
                <a:gd name="T21" fmla="*/ 190 h 576"/>
                <a:gd name="T22" fmla="*/ 1452 w 2014"/>
                <a:gd name="T23" fmla="*/ 210 h 576"/>
                <a:gd name="T24" fmla="*/ 1410 w 2014"/>
                <a:gd name="T25" fmla="*/ 230 h 576"/>
                <a:gd name="T26" fmla="*/ 1368 w 2014"/>
                <a:gd name="T27" fmla="*/ 250 h 576"/>
                <a:gd name="T28" fmla="*/ 1330 w 2014"/>
                <a:gd name="T29" fmla="*/ 272 h 576"/>
                <a:gd name="T30" fmla="*/ 1292 w 2014"/>
                <a:gd name="T31" fmla="*/ 294 h 576"/>
                <a:gd name="T32" fmla="*/ 1258 w 2014"/>
                <a:gd name="T33" fmla="*/ 318 h 576"/>
                <a:gd name="T34" fmla="*/ 1226 w 2014"/>
                <a:gd name="T35" fmla="*/ 340 h 576"/>
                <a:gd name="T36" fmla="*/ 1168 w 2014"/>
                <a:gd name="T37" fmla="*/ 384 h 576"/>
                <a:gd name="T38" fmla="*/ 1118 w 2014"/>
                <a:gd name="T39" fmla="*/ 428 h 576"/>
                <a:gd name="T40" fmla="*/ 1076 w 2014"/>
                <a:gd name="T41" fmla="*/ 468 h 576"/>
                <a:gd name="T42" fmla="*/ 1044 w 2014"/>
                <a:gd name="T43" fmla="*/ 502 h 576"/>
                <a:gd name="T44" fmla="*/ 1018 w 2014"/>
                <a:gd name="T45" fmla="*/ 532 h 576"/>
                <a:gd name="T46" fmla="*/ 1000 w 2014"/>
                <a:gd name="T47" fmla="*/ 556 h 576"/>
                <a:gd name="T48" fmla="*/ 984 w 2014"/>
                <a:gd name="T49" fmla="*/ 576 h 576"/>
                <a:gd name="T50" fmla="*/ 0 w 2014"/>
                <a:gd name="T51" fmla="*/ 342 h 576"/>
                <a:gd name="T52" fmla="*/ 4 w 2014"/>
                <a:gd name="T53" fmla="*/ 252 h 576"/>
                <a:gd name="T54" fmla="*/ 988 w 2014"/>
                <a:gd name="T55" fmla="*/ 476 h 576"/>
                <a:gd name="T56" fmla="*/ 988 w 2014"/>
                <a:gd name="T57" fmla="*/ 476 h 576"/>
                <a:gd name="T58" fmla="*/ 1004 w 2014"/>
                <a:gd name="T59" fmla="*/ 452 h 576"/>
                <a:gd name="T60" fmla="*/ 1020 w 2014"/>
                <a:gd name="T61" fmla="*/ 428 h 576"/>
                <a:gd name="T62" fmla="*/ 1038 w 2014"/>
                <a:gd name="T63" fmla="*/ 404 h 576"/>
                <a:gd name="T64" fmla="*/ 1058 w 2014"/>
                <a:gd name="T65" fmla="*/ 380 h 576"/>
                <a:gd name="T66" fmla="*/ 1080 w 2014"/>
                <a:gd name="T67" fmla="*/ 356 h 576"/>
                <a:gd name="T68" fmla="*/ 1102 w 2014"/>
                <a:gd name="T69" fmla="*/ 334 h 576"/>
                <a:gd name="T70" fmla="*/ 1124 w 2014"/>
                <a:gd name="T71" fmla="*/ 312 h 576"/>
                <a:gd name="T72" fmla="*/ 1148 w 2014"/>
                <a:gd name="T73" fmla="*/ 292 h 576"/>
                <a:gd name="T74" fmla="*/ 1202 w 2014"/>
                <a:gd name="T75" fmla="*/ 250 h 576"/>
                <a:gd name="T76" fmla="*/ 1258 w 2014"/>
                <a:gd name="T77" fmla="*/ 212 h 576"/>
                <a:gd name="T78" fmla="*/ 1318 w 2014"/>
                <a:gd name="T79" fmla="*/ 176 h 576"/>
                <a:gd name="T80" fmla="*/ 1384 w 2014"/>
                <a:gd name="T81" fmla="*/ 144 h 576"/>
                <a:gd name="T82" fmla="*/ 1452 w 2014"/>
                <a:gd name="T83" fmla="*/ 114 h 576"/>
                <a:gd name="T84" fmla="*/ 1524 w 2014"/>
                <a:gd name="T85" fmla="*/ 86 h 576"/>
                <a:gd name="T86" fmla="*/ 1600 w 2014"/>
                <a:gd name="T87" fmla="*/ 64 h 576"/>
                <a:gd name="T88" fmla="*/ 1678 w 2014"/>
                <a:gd name="T89" fmla="*/ 44 h 576"/>
                <a:gd name="T90" fmla="*/ 1758 w 2014"/>
                <a:gd name="T91" fmla="*/ 26 h 576"/>
                <a:gd name="T92" fmla="*/ 1842 w 2014"/>
                <a:gd name="T93" fmla="*/ 14 h 576"/>
                <a:gd name="T94" fmla="*/ 1926 w 2014"/>
                <a:gd name="T95" fmla="*/ 6 h 576"/>
                <a:gd name="T96" fmla="*/ 2014 w 2014"/>
                <a:gd name="T97" fmla="*/ 0 h 576"/>
                <a:gd name="T98" fmla="*/ 2014 w 2014"/>
                <a:gd name="T99" fmla="*/ 8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14" h="576">
                  <a:moveTo>
                    <a:pt x="2014" y="82"/>
                  </a:moveTo>
                  <a:lnTo>
                    <a:pt x="2014" y="82"/>
                  </a:lnTo>
                  <a:lnTo>
                    <a:pt x="1946" y="86"/>
                  </a:lnTo>
                  <a:lnTo>
                    <a:pt x="1882" y="92"/>
                  </a:lnTo>
                  <a:lnTo>
                    <a:pt x="1820" y="102"/>
                  </a:lnTo>
                  <a:lnTo>
                    <a:pt x="1760" y="112"/>
                  </a:lnTo>
                  <a:lnTo>
                    <a:pt x="1704" y="124"/>
                  </a:lnTo>
                  <a:lnTo>
                    <a:pt x="1648" y="138"/>
                  </a:lnTo>
                  <a:lnTo>
                    <a:pt x="1596" y="154"/>
                  </a:lnTo>
                  <a:lnTo>
                    <a:pt x="1546" y="172"/>
                  </a:lnTo>
                  <a:lnTo>
                    <a:pt x="1498" y="190"/>
                  </a:lnTo>
                  <a:lnTo>
                    <a:pt x="1452" y="210"/>
                  </a:lnTo>
                  <a:lnTo>
                    <a:pt x="1410" y="230"/>
                  </a:lnTo>
                  <a:lnTo>
                    <a:pt x="1368" y="250"/>
                  </a:lnTo>
                  <a:lnTo>
                    <a:pt x="1330" y="272"/>
                  </a:lnTo>
                  <a:lnTo>
                    <a:pt x="1292" y="294"/>
                  </a:lnTo>
                  <a:lnTo>
                    <a:pt x="1258" y="318"/>
                  </a:lnTo>
                  <a:lnTo>
                    <a:pt x="1226" y="340"/>
                  </a:lnTo>
                  <a:lnTo>
                    <a:pt x="1168" y="384"/>
                  </a:lnTo>
                  <a:lnTo>
                    <a:pt x="1118" y="428"/>
                  </a:lnTo>
                  <a:lnTo>
                    <a:pt x="1076" y="468"/>
                  </a:lnTo>
                  <a:lnTo>
                    <a:pt x="1044" y="502"/>
                  </a:lnTo>
                  <a:lnTo>
                    <a:pt x="1018" y="532"/>
                  </a:lnTo>
                  <a:lnTo>
                    <a:pt x="1000" y="556"/>
                  </a:lnTo>
                  <a:lnTo>
                    <a:pt x="984" y="576"/>
                  </a:lnTo>
                  <a:lnTo>
                    <a:pt x="0" y="342"/>
                  </a:lnTo>
                  <a:lnTo>
                    <a:pt x="4" y="252"/>
                  </a:lnTo>
                  <a:lnTo>
                    <a:pt x="988" y="476"/>
                  </a:lnTo>
                  <a:lnTo>
                    <a:pt x="988" y="476"/>
                  </a:lnTo>
                  <a:lnTo>
                    <a:pt x="1004" y="452"/>
                  </a:lnTo>
                  <a:lnTo>
                    <a:pt x="1020" y="428"/>
                  </a:lnTo>
                  <a:lnTo>
                    <a:pt x="1038" y="404"/>
                  </a:lnTo>
                  <a:lnTo>
                    <a:pt x="1058" y="380"/>
                  </a:lnTo>
                  <a:lnTo>
                    <a:pt x="1080" y="356"/>
                  </a:lnTo>
                  <a:lnTo>
                    <a:pt x="1102" y="334"/>
                  </a:lnTo>
                  <a:lnTo>
                    <a:pt x="1124" y="312"/>
                  </a:lnTo>
                  <a:lnTo>
                    <a:pt x="1148" y="292"/>
                  </a:lnTo>
                  <a:lnTo>
                    <a:pt x="1202" y="250"/>
                  </a:lnTo>
                  <a:lnTo>
                    <a:pt x="1258" y="212"/>
                  </a:lnTo>
                  <a:lnTo>
                    <a:pt x="1318" y="176"/>
                  </a:lnTo>
                  <a:lnTo>
                    <a:pt x="1384" y="144"/>
                  </a:lnTo>
                  <a:lnTo>
                    <a:pt x="1452" y="114"/>
                  </a:lnTo>
                  <a:lnTo>
                    <a:pt x="1524" y="86"/>
                  </a:lnTo>
                  <a:lnTo>
                    <a:pt x="1600" y="64"/>
                  </a:lnTo>
                  <a:lnTo>
                    <a:pt x="1678" y="44"/>
                  </a:lnTo>
                  <a:lnTo>
                    <a:pt x="1758" y="26"/>
                  </a:lnTo>
                  <a:lnTo>
                    <a:pt x="1842" y="14"/>
                  </a:lnTo>
                  <a:lnTo>
                    <a:pt x="1926" y="6"/>
                  </a:lnTo>
                  <a:lnTo>
                    <a:pt x="2014" y="0"/>
                  </a:lnTo>
                  <a:lnTo>
                    <a:pt x="2014" y="8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8034338" y="3844225"/>
            <a:ext cx="1587" cy="1587"/>
          </a:xfrm>
          <a:prstGeom prst="line">
            <a:avLst/>
          </a:prstGeom>
          <a:noFill/>
          <a:ln w="127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1747838" y="3204462"/>
            <a:ext cx="2206625" cy="2587625"/>
            <a:chOff x="681" y="1662"/>
            <a:chExt cx="1532" cy="1796"/>
          </a:xfrm>
        </p:grpSpPr>
        <p:sp>
          <p:nvSpPr>
            <p:cNvPr id="34827" name="Freeform 11"/>
            <p:cNvSpPr>
              <a:spLocks/>
            </p:cNvSpPr>
            <p:nvPr/>
          </p:nvSpPr>
          <p:spPr bwMode="auto">
            <a:xfrm>
              <a:off x="695" y="1662"/>
              <a:ext cx="1518" cy="1690"/>
            </a:xfrm>
            <a:custGeom>
              <a:avLst/>
              <a:gdLst>
                <a:gd name="T0" fmla="*/ 840 w 1518"/>
                <a:gd name="T1" fmla="*/ 1690 h 1690"/>
                <a:gd name="T2" fmla="*/ 746 w 1518"/>
                <a:gd name="T3" fmla="*/ 1634 h 1690"/>
                <a:gd name="T4" fmla="*/ 658 w 1518"/>
                <a:gd name="T5" fmla="*/ 1576 h 1690"/>
                <a:gd name="T6" fmla="*/ 572 w 1518"/>
                <a:gd name="T7" fmla="*/ 1512 h 1690"/>
                <a:gd name="T8" fmla="*/ 494 w 1518"/>
                <a:gd name="T9" fmla="*/ 1446 h 1690"/>
                <a:gd name="T10" fmla="*/ 418 w 1518"/>
                <a:gd name="T11" fmla="*/ 1376 h 1690"/>
                <a:gd name="T12" fmla="*/ 350 w 1518"/>
                <a:gd name="T13" fmla="*/ 1304 h 1690"/>
                <a:gd name="T14" fmla="*/ 286 w 1518"/>
                <a:gd name="T15" fmla="*/ 1230 h 1690"/>
                <a:gd name="T16" fmla="*/ 228 w 1518"/>
                <a:gd name="T17" fmla="*/ 1152 h 1690"/>
                <a:gd name="T18" fmla="*/ 178 w 1518"/>
                <a:gd name="T19" fmla="*/ 1070 h 1690"/>
                <a:gd name="T20" fmla="*/ 132 w 1518"/>
                <a:gd name="T21" fmla="*/ 988 h 1690"/>
                <a:gd name="T22" fmla="*/ 92 w 1518"/>
                <a:gd name="T23" fmla="*/ 904 h 1690"/>
                <a:gd name="T24" fmla="*/ 60 w 1518"/>
                <a:gd name="T25" fmla="*/ 816 h 1690"/>
                <a:gd name="T26" fmla="*/ 34 w 1518"/>
                <a:gd name="T27" fmla="*/ 728 h 1690"/>
                <a:gd name="T28" fmla="*/ 16 w 1518"/>
                <a:gd name="T29" fmla="*/ 636 h 1690"/>
                <a:gd name="T30" fmla="*/ 4 w 1518"/>
                <a:gd name="T31" fmla="*/ 544 h 1690"/>
                <a:gd name="T32" fmla="*/ 0 w 1518"/>
                <a:gd name="T33" fmla="*/ 450 h 1690"/>
                <a:gd name="T34" fmla="*/ 2 w 1518"/>
                <a:gd name="T35" fmla="*/ 392 h 1690"/>
                <a:gd name="T36" fmla="*/ 14 w 1518"/>
                <a:gd name="T37" fmla="*/ 276 h 1690"/>
                <a:gd name="T38" fmla="*/ 36 w 1518"/>
                <a:gd name="T39" fmla="*/ 164 h 1690"/>
                <a:gd name="T40" fmla="*/ 70 w 1518"/>
                <a:gd name="T41" fmla="*/ 54 h 1690"/>
                <a:gd name="T42" fmla="*/ 1066 w 1518"/>
                <a:gd name="T43" fmla="*/ 236 h 1690"/>
                <a:gd name="T44" fmla="*/ 1050 w 1518"/>
                <a:gd name="T45" fmla="*/ 282 h 1690"/>
                <a:gd name="T46" fmla="*/ 1038 w 1518"/>
                <a:gd name="T47" fmla="*/ 328 h 1690"/>
                <a:gd name="T48" fmla="*/ 1030 w 1518"/>
                <a:gd name="T49" fmla="*/ 378 h 1690"/>
                <a:gd name="T50" fmla="*/ 1028 w 1518"/>
                <a:gd name="T51" fmla="*/ 426 h 1690"/>
                <a:gd name="T52" fmla="*/ 1030 w 1518"/>
                <a:gd name="T53" fmla="*/ 472 h 1690"/>
                <a:gd name="T54" fmla="*/ 1048 w 1518"/>
                <a:gd name="T55" fmla="*/ 562 h 1690"/>
                <a:gd name="T56" fmla="*/ 1082 w 1518"/>
                <a:gd name="T57" fmla="*/ 648 h 1690"/>
                <a:gd name="T58" fmla="*/ 1130 w 1518"/>
                <a:gd name="T59" fmla="*/ 730 h 1690"/>
                <a:gd name="T60" fmla="*/ 1194 w 1518"/>
                <a:gd name="T61" fmla="*/ 808 h 1690"/>
                <a:gd name="T62" fmla="*/ 1272 w 1518"/>
                <a:gd name="T63" fmla="*/ 880 h 1690"/>
                <a:gd name="T64" fmla="*/ 1362 w 1518"/>
                <a:gd name="T65" fmla="*/ 944 h 1690"/>
                <a:gd name="T66" fmla="*/ 1464 w 1518"/>
                <a:gd name="T67" fmla="*/ 1002 h 1690"/>
                <a:gd name="T68" fmla="*/ 840 w 1518"/>
                <a:gd name="T69" fmla="*/ 169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8" h="1690">
                  <a:moveTo>
                    <a:pt x="840" y="1690"/>
                  </a:moveTo>
                  <a:lnTo>
                    <a:pt x="840" y="1690"/>
                  </a:lnTo>
                  <a:lnTo>
                    <a:pt x="792" y="1664"/>
                  </a:lnTo>
                  <a:lnTo>
                    <a:pt x="746" y="1634"/>
                  </a:lnTo>
                  <a:lnTo>
                    <a:pt x="702" y="1606"/>
                  </a:lnTo>
                  <a:lnTo>
                    <a:pt x="658" y="1576"/>
                  </a:lnTo>
                  <a:lnTo>
                    <a:pt x="614" y="1544"/>
                  </a:lnTo>
                  <a:lnTo>
                    <a:pt x="572" y="1512"/>
                  </a:lnTo>
                  <a:lnTo>
                    <a:pt x="532" y="1480"/>
                  </a:lnTo>
                  <a:lnTo>
                    <a:pt x="494" y="1446"/>
                  </a:lnTo>
                  <a:lnTo>
                    <a:pt x="456" y="1412"/>
                  </a:lnTo>
                  <a:lnTo>
                    <a:pt x="418" y="1376"/>
                  </a:lnTo>
                  <a:lnTo>
                    <a:pt x="384" y="1342"/>
                  </a:lnTo>
                  <a:lnTo>
                    <a:pt x="350" y="1304"/>
                  </a:lnTo>
                  <a:lnTo>
                    <a:pt x="318" y="1268"/>
                  </a:lnTo>
                  <a:lnTo>
                    <a:pt x="286" y="1230"/>
                  </a:lnTo>
                  <a:lnTo>
                    <a:pt x="256" y="1190"/>
                  </a:lnTo>
                  <a:lnTo>
                    <a:pt x="228" y="1152"/>
                  </a:lnTo>
                  <a:lnTo>
                    <a:pt x="202" y="1112"/>
                  </a:lnTo>
                  <a:lnTo>
                    <a:pt x="178" y="1070"/>
                  </a:lnTo>
                  <a:lnTo>
                    <a:pt x="154" y="1030"/>
                  </a:lnTo>
                  <a:lnTo>
                    <a:pt x="132" y="988"/>
                  </a:lnTo>
                  <a:lnTo>
                    <a:pt x="112" y="946"/>
                  </a:lnTo>
                  <a:lnTo>
                    <a:pt x="92" y="904"/>
                  </a:lnTo>
                  <a:lnTo>
                    <a:pt x="76" y="860"/>
                  </a:lnTo>
                  <a:lnTo>
                    <a:pt x="60" y="816"/>
                  </a:lnTo>
                  <a:lnTo>
                    <a:pt x="46" y="772"/>
                  </a:lnTo>
                  <a:lnTo>
                    <a:pt x="34" y="728"/>
                  </a:lnTo>
                  <a:lnTo>
                    <a:pt x="24" y="682"/>
                  </a:lnTo>
                  <a:lnTo>
                    <a:pt x="16" y="636"/>
                  </a:lnTo>
                  <a:lnTo>
                    <a:pt x="10" y="590"/>
                  </a:lnTo>
                  <a:lnTo>
                    <a:pt x="4" y="544"/>
                  </a:lnTo>
                  <a:lnTo>
                    <a:pt x="2" y="498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" y="392"/>
                  </a:lnTo>
                  <a:lnTo>
                    <a:pt x="6" y="334"/>
                  </a:lnTo>
                  <a:lnTo>
                    <a:pt x="14" y="276"/>
                  </a:lnTo>
                  <a:lnTo>
                    <a:pt x="24" y="220"/>
                  </a:lnTo>
                  <a:lnTo>
                    <a:pt x="36" y="164"/>
                  </a:lnTo>
                  <a:lnTo>
                    <a:pt x="52" y="108"/>
                  </a:lnTo>
                  <a:lnTo>
                    <a:pt x="70" y="54"/>
                  </a:lnTo>
                  <a:lnTo>
                    <a:pt x="92" y="0"/>
                  </a:lnTo>
                  <a:lnTo>
                    <a:pt x="1066" y="236"/>
                  </a:lnTo>
                  <a:lnTo>
                    <a:pt x="1066" y="236"/>
                  </a:lnTo>
                  <a:lnTo>
                    <a:pt x="1050" y="282"/>
                  </a:lnTo>
                  <a:lnTo>
                    <a:pt x="1042" y="306"/>
                  </a:lnTo>
                  <a:lnTo>
                    <a:pt x="1038" y="328"/>
                  </a:lnTo>
                  <a:lnTo>
                    <a:pt x="1032" y="352"/>
                  </a:lnTo>
                  <a:lnTo>
                    <a:pt x="1030" y="378"/>
                  </a:lnTo>
                  <a:lnTo>
                    <a:pt x="1028" y="402"/>
                  </a:lnTo>
                  <a:lnTo>
                    <a:pt x="1028" y="426"/>
                  </a:lnTo>
                  <a:lnTo>
                    <a:pt x="1028" y="426"/>
                  </a:lnTo>
                  <a:lnTo>
                    <a:pt x="1030" y="472"/>
                  </a:lnTo>
                  <a:lnTo>
                    <a:pt x="1036" y="518"/>
                  </a:lnTo>
                  <a:lnTo>
                    <a:pt x="1048" y="562"/>
                  </a:lnTo>
                  <a:lnTo>
                    <a:pt x="1062" y="606"/>
                  </a:lnTo>
                  <a:lnTo>
                    <a:pt x="1082" y="648"/>
                  </a:lnTo>
                  <a:lnTo>
                    <a:pt x="1104" y="690"/>
                  </a:lnTo>
                  <a:lnTo>
                    <a:pt x="1130" y="730"/>
                  </a:lnTo>
                  <a:lnTo>
                    <a:pt x="1162" y="770"/>
                  </a:lnTo>
                  <a:lnTo>
                    <a:pt x="1194" y="808"/>
                  </a:lnTo>
                  <a:lnTo>
                    <a:pt x="1232" y="844"/>
                  </a:lnTo>
                  <a:lnTo>
                    <a:pt x="1272" y="880"/>
                  </a:lnTo>
                  <a:lnTo>
                    <a:pt x="1316" y="912"/>
                  </a:lnTo>
                  <a:lnTo>
                    <a:pt x="1362" y="944"/>
                  </a:lnTo>
                  <a:lnTo>
                    <a:pt x="1412" y="974"/>
                  </a:lnTo>
                  <a:lnTo>
                    <a:pt x="1464" y="1002"/>
                  </a:lnTo>
                  <a:lnTo>
                    <a:pt x="1518" y="1028"/>
                  </a:lnTo>
                  <a:lnTo>
                    <a:pt x="840" y="169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12"/>
            <p:cNvSpPr>
              <a:spLocks/>
            </p:cNvSpPr>
            <p:nvPr/>
          </p:nvSpPr>
          <p:spPr bwMode="auto">
            <a:xfrm>
              <a:off x="681" y="1662"/>
              <a:ext cx="1530" cy="1796"/>
            </a:xfrm>
            <a:custGeom>
              <a:avLst/>
              <a:gdLst>
                <a:gd name="T0" fmla="*/ 1522 w 1530"/>
                <a:gd name="T1" fmla="*/ 1144 h 1796"/>
                <a:gd name="T2" fmla="*/ 852 w 1530"/>
                <a:gd name="T3" fmla="*/ 1690 h 1796"/>
                <a:gd name="T4" fmla="*/ 806 w 1530"/>
                <a:gd name="T5" fmla="*/ 1664 h 1796"/>
                <a:gd name="T6" fmla="*/ 714 w 1530"/>
                <a:gd name="T7" fmla="*/ 1606 h 1796"/>
                <a:gd name="T8" fmla="*/ 628 w 1530"/>
                <a:gd name="T9" fmla="*/ 1544 h 1796"/>
                <a:gd name="T10" fmla="*/ 546 w 1530"/>
                <a:gd name="T11" fmla="*/ 1480 h 1796"/>
                <a:gd name="T12" fmla="*/ 468 w 1530"/>
                <a:gd name="T13" fmla="*/ 1412 h 1796"/>
                <a:gd name="T14" fmla="*/ 396 w 1530"/>
                <a:gd name="T15" fmla="*/ 1342 h 1796"/>
                <a:gd name="T16" fmla="*/ 330 w 1530"/>
                <a:gd name="T17" fmla="*/ 1268 h 1796"/>
                <a:gd name="T18" fmla="*/ 270 w 1530"/>
                <a:gd name="T19" fmla="*/ 1190 h 1796"/>
                <a:gd name="T20" fmla="*/ 214 w 1530"/>
                <a:gd name="T21" fmla="*/ 1112 h 1796"/>
                <a:gd name="T22" fmla="*/ 166 w 1530"/>
                <a:gd name="T23" fmla="*/ 1030 h 1796"/>
                <a:gd name="T24" fmla="*/ 124 w 1530"/>
                <a:gd name="T25" fmla="*/ 946 h 1796"/>
                <a:gd name="T26" fmla="*/ 88 w 1530"/>
                <a:gd name="T27" fmla="*/ 860 h 1796"/>
                <a:gd name="T28" fmla="*/ 58 w 1530"/>
                <a:gd name="T29" fmla="*/ 772 h 1796"/>
                <a:gd name="T30" fmla="*/ 36 w 1530"/>
                <a:gd name="T31" fmla="*/ 682 h 1796"/>
                <a:gd name="T32" fmla="*/ 22 w 1530"/>
                <a:gd name="T33" fmla="*/ 590 h 1796"/>
                <a:gd name="T34" fmla="*/ 14 w 1530"/>
                <a:gd name="T35" fmla="*/ 498 h 1796"/>
                <a:gd name="T36" fmla="*/ 14 w 1530"/>
                <a:gd name="T37" fmla="*/ 450 h 1796"/>
                <a:gd name="T38" fmla="*/ 20 w 1530"/>
                <a:gd name="T39" fmla="*/ 334 h 1796"/>
                <a:gd name="T40" fmla="*/ 36 w 1530"/>
                <a:gd name="T41" fmla="*/ 220 h 1796"/>
                <a:gd name="T42" fmla="*/ 64 w 1530"/>
                <a:gd name="T43" fmla="*/ 108 h 1796"/>
                <a:gd name="T44" fmla="*/ 104 w 1530"/>
                <a:gd name="T45" fmla="*/ 0 h 1796"/>
                <a:gd name="T46" fmla="*/ 98 w 1530"/>
                <a:gd name="T47" fmla="*/ 14 h 1796"/>
                <a:gd name="T48" fmla="*/ 64 w 1530"/>
                <a:gd name="T49" fmla="*/ 114 h 1796"/>
                <a:gd name="T50" fmla="*/ 42 w 1530"/>
                <a:gd name="T51" fmla="*/ 194 h 1796"/>
                <a:gd name="T52" fmla="*/ 22 w 1530"/>
                <a:gd name="T53" fmla="*/ 294 h 1796"/>
                <a:gd name="T54" fmla="*/ 8 w 1530"/>
                <a:gd name="T55" fmla="*/ 408 h 1796"/>
                <a:gd name="T56" fmla="*/ 0 w 1530"/>
                <a:gd name="T57" fmla="*/ 534 h 1796"/>
                <a:gd name="T58" fmla="*/ 4 w 1530"/>
                <a:gd name="T59" fmla="*/ 668 h 1796"/>
                <a:gd name="T60" fmla="*/ 22 w 1530"/>
                <a:gd name="T61" fmla="*/ 812 h 1796"/>
                <a:gd name="T62" fmla="*/ 48 w 1530"/>
                <a:gd name="T63" fmla="*/ 922 h 1796"/>
                <a:gd name="T64" fmla="*/ 72 w 1530"/>
                <a:gd name="T65" fmla="*/ 996 h 1796"/>
                <a:gd name="T66" fmla="*/ 100 w 1530"/>
                <a:gd name="T67" fmla="*/ 1070 h 1796"/>
                <a:gd name="T68" fmla="*/ 136 w 1530"/>
                <a:gd name="T69" fmla="*/ 1146 h 1796"/>
                <a:gd name="T70" fmla="*/ 178 w 1530"/>
                <a:gd name="T71" fmla="*/ 1220 h 1796"/>
                <a:gd name="T72" fmla="*/ 226 w 1530"/>
                <a:gd name="T73" fmla="*/ 1294 h 1796"/>
                <a:gd name="T74" fmla="*/ 282 w 1530"/>
                <a:gd name="T75" fmla="*/ 1366 h 1796"/>
                <a:gd name="T76" fmla="*/ 344 w 1530"/>
                <a:gd name="T77" fmla="*/ 1438 h 1796"/>
                <a:gd name="T78" fmla="*/ 416 w 1530"/>
                <a:gd name="T79" fmla="*/ 1508 h 1796"/>
                <a:gd name="T80" fmla="*/ 496 w 1530"/>
                <a:gd name="T81" fmla="*/ 1576 h 1796"/>
                <a:gd name="T82" fmla="*/ 586 w 1530"/>
                <a:gd name="T83" fmla="*/ 1642 h 1796"/>
                <a:gd name="T84" fmla="*/ 684 w 1530"/>
                <a:gd name="T85" fmla="*/ 1706 h 1796"/>
                <a:gd name="T86" fmla="*/ 792 w 1530"/>
                <a:gd name="T87" fmla="*/ 1766 h 1796"/>
                <a:gd name="T88" fmla="*/ 850 w 1530"/>
                <a:gd name="T89" fmla="*/ 179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0" h="1796">
                  <a:moveTo>
                    <a:pt x="850" y="1796"/>
                  </a:moveTo>
                  <a:lnTo>
                    <a:pt x="1522" y="1144"/>
                  </a:lnTo>
                  <a:lnTo>
                    <a:pt x="1530" y="1028"/>
                  </a:lnTo>
                  <a:lnTo>
                    <a:pt x="852" y="1690"/>
                  </a:lnTo>
                  <a:lnTo>
                    <a:pt x="852" y="1690"/>
                  </a:lnTo>
                  <a:lnTo>
                    <a:pt x="806" y="1664"/>
                  </a:lnTo>
                  <a:lnTo>
                    <a:pt x="758" y="1634"/>
                  </a:lnTo>
                  <a:lnTo>
                    <a:pt x="714" y="1606"/>
                  </a:lnTo>
                  <a:lnTo>
                    <a:pt x="670" y="1576"/>
                  </a:lnTo>
                  <a:lnTo>
                    <a:pt x="628" y="1544"/>
                  </a:lnTo>
                  <a:lnTo>
                    <a:pt x="586" y="1512"/>
                  </a:lnTo>
                  <a:lnTo>
                    <a:pt x="546" y="1480"/>
                  </a:lnTo>
                  <a:lnTo>
                    <a:pt x="506" y="1446"/>
                  </a:lnTo>
                  <a:lnTo>
                    <a:pt x="468" y="1412"/>
                  </a:lnTo>
                  <a:lnTo>
                    <a:pt x="432" y="1376"/>
                  </a:lnTo>
                  <a:lnTo>
                    <a:pt x="396" y="1342"/>
                  </a:lnTo>
                  <a:lnTo>
                    <a:pt x="362" y="1304"/>
                  </a:lnTo>
                  <a:lnTo>
                    <a:pt x="330" y="1268"/>
                  </a:lnTo>
                  <a:lnTo>
                    <a:pt x="300" y="1230"/>
                  </a:lnTo>
                  <a:lnTo>
                    <a:pt x="270" y="1190"/>
                  </a:lnTo>
                  <a:lnTo>
                    <a:pt x="242" y="1152"/>
                  </a:lnTo>
                  <a:lnTo>
                    <a:pt x="214" y="1112"/>
                  </a:lnTo>
                  <a:lnTo>
                    <a:pt x="190" y="1070"/>
                  </a:lnTo>
                  <a:lnTo>
                    <a:pt x="166" y="1030"/>
                  </a:lnTo>
                  <a:lnTo>
                    <a:pt x="144" y="988"/>
                  </a:lnTo>
                  <a:lnTo>
                    <a:pt x="124" y="946"/>
                  </a:lnTo>
                  <a:lnTo>
                    <a:pt x="106" y="904"/>
                  </a:lnTo>
                  <a:lnTo>
                    <a:pt x="88" y="860"/>
                  </a:lnTo>
                  <a:lnTo>
                    <a:pt x="72" y="816"/>
                  </a:lnTo>
                  <a:lnTo>
                    <a:pt x="58" y="772"/>
                  </a:lnTo>
                  <a:lnTo>
                    <a:pt x="48" y="728"/>
                  </a:lnTo>
                  <a:lnTo>
                    <a:pt x="36" y="682"/>
                  </a:lnTo>
                  <a:lnTo>
                    <a:pt x="28" y="636"/>
                  </a:lnTo>
                  <a:lnTo>
                    <a:pt x="22" y="590"/>
                  </a:lnTo>
                  <a:lnTo>
                    <a:pt x="18" y="544"/>
                  </a:lnTo>
                  <a:lnTo>
                    <a:pt x="14" y="498"/>
                  </a:lnTo>
                  <a:lnTo>
                    <a:pt x="14" y="450"/>
                  </a:lnTo>
                  <a:lnTo>
                    <a:pt x="14" y="450"/>
                  </a:lnTo>
                  <a:lnTo>
                    <a:pt x="14" y="392"/>
                  </a:lnTo>
                  <a:lnTo>
                    <a:pt x="20" y="334"/>
                  </a:lnTo>
                  <a:lnTo>
                    <a:pt x="26" y="276"/>
                  </a:lnTo>
                  <a:lnTo>
                    <a:pt x="36" y="220"/>
                  </a:lnTo>
                  <a:lnTo>
                    <a:pt x="50" y="164"/>
                  </a:lnTo>
                  <a:lnTo>
                    <a:pt x="64" y="108"/>
                  </a:lnTo>
                  <a:lnTo>
                    <a:pt x="82" y="5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8" y="14"/>
                  </a:lnTo>
                  <a:lnTo>
                    <a:pt x="84" y="52"/>
                  </a:lnTo>
                  <a:lnTo>
                    <a:pt x="64" y="114"/>
                  </a:lnTo>
                  <a:lnTo>
                    <a:pt x="54" y="152"/>
                  </a:lnTo>
                  <a:lnTo>
                    <a:pt x="42" y="194"/>
                  </a:lnTo>
                  <a:lnTo>
                    <a:pt x="32" y="242"/>
                  </a:lnTo>
                  <a:lnTo>
                    <a:pt x="22" y="294"/>
                  </a:lnTo>
                  <a:lnTo>
                    <a:pt x="14" y="348"/>
                  </a:lnTo>
                  <a:lnTo>
                    <a:pt x="8" y="408"/>
                  </a:lnTo>
                  <a:lnTo>
                    <a:pt x="2" y="468"/>
                  </a:lnTo>
                  <a:lnTo>
                    <a:pt x="0" y="534"/>
                  </a:lnTo>
                  <a:lnTo>
                    <a:pt x="0" y="600"/>
                  </a:lnTo>
                  <a:lnTo>
                    <a:pt x="4" y="668"/>
                  </a:lnTo>
                  <a:lnTo>
                    <a:pt x="10" y="740"/>
                  </a:lnTo>
                  <a:lnTo>
                    <a:pt x="22" y="812"/>
                  </a:lnTo>
                  <a:lnTo>
                    <a:pt x="38" y="884"/>
                  </a:lnTo>
                  <a:lnTo>
                    <a:pt x="48" y="922"/>
                  </a:lnTo>
                  <a:lnTo>
                    <a:pt x="60" y="958"/>
                  </a:lnTo>
                  <a:lnTo>
                    <a:pt x="72" y="996"/>
                  </a:lnTo>
                  <a:lnTo>
                    <a:pt x="86" y="1034"/>
                  </a:lnTo>
                  <a:lnTo>
                    <a:pt x="100" y="1070"/>
                  </a:lnTo>
                  <a:lnTo>
                    <a:pt x="118" y="1108"/>
                  </a:lnTo>
                  <a:lnTo>
                    <a:pt x="136" y="1146"/>
                  </a:lnTo>
                  <a:lnTo>
                    <a:pt x="156" y="1184"/>
                  </a:lnTo>
                  <a:lnTo>
                    <a:pt x="178" y="1220"/>
                  </a:lnTo>
                  <a:lnTo>
                    <a:pt x="200" y="1258"/>
                  </a:lnTo>
                  <a:lnTo>
                    <a:pt x="226" y="1294"/>
                  </a:lnTo>
                  <a:lnTo>
                    <a:pt x="252" y="1330"/>
                  </a:lnTo>
                  <a:lnTo>
                    <a:pt x="282" y="1366"/>
                  </a:lnTo>
                  <a:lnTo>
                    <a:pt x="312" y="1402"/>
                  </a:lnTo>
                  <a:lnTo>
                    <a:pt x="344" y="1438"/>
                  </a:lnTo>
                  <a:lnTo>
                    <a:pt x="380" y="1474"/>
                  </a:lnTo>
                  <a:lnTo>
                    <a:pt x="416" y="1508"/>
                  </a:lnTo>
                  <a:lnTo>
                    <a:pt x="456" y="1542"/>
                  </a:lnTo>
                  <a:lnTo>
                    <a:pt x="496" y="1576"/>
                  </a:lnTo>
                  <a:lnTo>
                    <a:pt x="540" y="1610"/>
                  </a:lnTo>
                  <a:lnTo>
                    <a:pt x="586" y="1642"/>
                  </a:lnTo>
                  <a:lnTo>
                    <a:pt x="634" y="1674"/>
                  </a:lnTo>
                  <a:lnTo>
                    <a:pt x="684" y="1706"/>
                  </a:lnTo>
                  <a:lnTo>
                    <a:pt x="736" y="1736"/>
                  </a:lnTo>
                  <a:lnTo>
                    <a:pt x="792" y="1766"/>
                  </a:lnTo>
                  <a:lnTo>
                    <a:pt x="850" y="1796"/>
                  </a:lnTo>
                  <a:lnTo>
                    <a:pt x="850" y="179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9" name="Group 13"/>
          <p:cNvGrpSpPr>
            <a:grpSpLocks/>
          </p:cNvGrpSpPr>
          <p:nvPr/>
        </p:nvGrpSpPr>
        <p:grpSpPr bwMode="auto">
          <a:xfrm>
            <a:off x="4992688" y="1588387"/>
            <a:ext cx="2881312" cy="1962150"/>
            <a:chOff x="2933" y="540"/>
            <a:chExt cx="2000" cy="1362"/>
          </a:xfrm>
        </p:grpSpPr>
        <p:sp>
          <p:nvSpPr>
            <p:cNvPr id="34830" name="Freeform 14"/>
            <p:cNvSpPr>
              <a:spLocks/>
            </p:cNvSpPr>
            <p:nvPr/>
          </p:nvSpPr>
          <p:spPr bwMode="auto">
            <a:xfrm>
              <a:off x="2934" y="1334"/>
              <a:ext cx="1997" cy="568"/>
            </a:xfrm>
            <a:custGeom>
              <a:avLst/>
              <a:gdLst>
                <a:gd name="T0" fmla="*/ 0 w 2000"/>
                <a:gd name="T1" fmla="*/ 76 h 568"/>
                <a:gd name="T2" fmla="*/ 0 w 2000"/>
                <a:gd name="T3" fmla="*/ 76 h 568"/>
                <a:gd name="T4" fmla="*/ 64 w 2000"/>
                <a:gd name="T5" fmla="*/ 76 h 568"/>
                <a:gd name="T6" fmla="*/ 124 w 2000"/>
                <a:gd name="T7" fmla="*/ 82 h 568"/>
                <a:gd name="T8" fmla="*/ 184 w 2000"/>
                <a:gd name="T9" fmla="*/ 88 h 568"/>
                <a:gd name="T10" fmla="*/ 240 w 2000"/>
                <a:gd name="T11" fmla="*/ 96 h 568"/>
                <a:gd name="T12" fmla="*/ 296 w 2000"/>
                <a:gd name="T13" fmla="*/ 108 h 568"/>
                <a:gd name="T14" fmla="*/ 348 w 2000"/>
                <a:gd name="T15" fmla="*/ 120 h 568"/>
                <a:gd name="T16" fmla="*/ 400 w 2000"/>
                <a:gd name="T17" fmla="*/ 136 h 568"/>
                <a:gd name="T18" fmla="*/ 448 w 2000"/>
                <a:gd name="T19" fmla="*/ 152 h 568"/>
                <a:gd name="T20" fmla="*/ 496 w 2000"/>
                <a:gd name="T21" fmla="*/ 170 h 568"/>
                <a:gd name="T22" fmla="*/ 540 w 2000"/>
                <a:gd name="T23" fmla="*/ 190 h 568"/>
                <a:gd name="T24" fmla="*/ 584 w 2000"/>
                <a:gd name="T25" fmla="*/ 210 h 568"/>
                <a:gd name="T26" fmla="*/ 624 w 2000"/>
                <a:gd name="T27" fmla="*/ 232 h 568"/>
                <a:gd name="T28" fmla="*/ 664 w 2000"/>
                <a:gd name="T29" fmla="*/ 254 h 568"/>
                <a:gd name="T30" fmla="*/ 700 w 2000"/>
                <a:gd name="T31" fmla="*/ 276 h 568"/>
                <a:gd name="T32" fmla="*/ 736 w 2000"/>
                <a:gd name="T33" fmla="*/ 298 h 568"/>
                <a:gd name="T34" fmla="*/ 768 w 2000"/>
                <a:gd name="T35" fmla="*/ 322 h 568"/>
                <a:gd name="T36" fmla="*/ 828 w 2000"/>
                <a:gd name="T37" fmla="*/ 368 h 568"/>
                <a:gd name="T38" fmla="*/ 880 w 2000"/>
                <a:gd name="T39" fmla="*/ 412 h 568"/>
                <a:gd name="T40" fmla="*/ 924 w 2000"/>
                <a:gd name="T41" fmla="*/ 454 h 568"/>
                <a:gd name="T42" fmla="*/ 960 w 2000"/>
                <a:gd name="T43" fmla="*/ 492 h 568"/>
                <a:gd name="T44" fmla="*/ 988 w 2000"/>
                <a:gd name="T45" fmla="*/ 522 h 568"/>
                <a:gd name="T46" fmla="*/ 1008 w 2000"/>
                <a:gd name="T47" fmla="*/ 546 h 568"/>
                <a:gd name="T48" fmla="*/ 1024 w 2000"/>
                <a:gd name="T49" fmla="*/ 568 h 568"/>
                <a:gd name="T50" fmla="*/ 2000 w 2000"/>
                <a:gd name="T51" fmla="*/ 356 h 568"/>
                <a:gd name="T52" fmla="*/ 2000 w 2000"/>
                <a:gd name="T53" fmla="*/ 244 h 568"/>
                <a:gd name="T54" fmla="*/ 1040 w 2000"/>
                <a:gd name="T55" fmla="*/ 464 h 568"/>
                <a:gd name="T56" fmla="*/ 1040 w 2000"/>
                <a:gd name="T57" fmla="*/ 464 h 568"/>
                <a:gd name="T58" fmla="*/ 1024 w 2000"/>
                <a:gd name="T59" fmla="*/ 440 h 568"/>
                <a:gd name="T60" fmla="*/ 1008 w 2000"/>
                <a:gd name="T61" fmla="*/ 414 h 568"/>
                <a:gd name="T62" fmla="*/ 990 w 2000"/>
                <a:gd name="T63" fmla="*/ 390 h 568"/>
                <a:gd name="T64" fmla="*/ 970 w 2000"/>
                <a:gd name="T65" fmla="*/ 368 h 568"/>
                <a:gd name="T66" fmla="*/ 948 w 2000"/>
                <a:gd name="T67" fmla="*/ 346 h 568"/>
                <a:gd name="T68" fmla="*/ 926 w 2000"/>
                <a:gd name="T69" fmla="*/ 322 h 568"/>
                <a:gd name="T70" fmla="*/ 902 w 2000"/>
                <a:gd name="T71" fmla="*/ 302 h 568"/>
                <a:gd name="T72" fmla="*/ 876 w 2000"/>
                <a:gd name="T73" fmla="*/ 280 h 568"/>
                <a:gd name="T74" fmla="*/ 850 w 2000"/>
                <a:gd name="T75" fmla="*/ 260 h 568"/>
                <a:gd name="T76" fmla="*/ 824 w 2000"/>
                <a:gd name="T77" fmla="*/ 240 h 568"/>
                <a:gd name="T78" fmla="*/ 766 w 2000"/>
                <a:gd name="T79" fmla="*/ 204 h 568"/>
                <a:gd name="T80" fmla="*/ 704 w 2000"/>
                <a:gd name="T81" fmla="*/ 168 h 568"/>
                <a:gd name="T82" fmla="*/ 636 w 2000"/>
                <a:gd name="T83" fmla="*/ 136 h 568"/>
                <a:gd name="T84" fmla="*/ 568 w 2000"/>
                <a:gd name="T85" fmla="*/ 108 h 568"/>
                <a:gd name="T86" fmla="*/ 494 w 2000"/>
                <a:gd name="T87" fmla="*/ 82 h 568"/>
                <a:gd name="T88" fmla="*/ 418 w 2000"/>
                <a:gd name="T89" fmla="*/ 60 h 568"/>
                <a:gd name="T90" fmla="*/ 338 w 2000"/>
                <a:gd name="T91" fmla="*/ 40 h 568"/>
                <a:gd name="T92" fmla="*/ 256 w 2000"/>
                <a:gd name="T93" fmla="*/ 26 h 568"/>
                <a:gd name="T94" fmla="*/ 174 w 2000"/>
                <a:gd name="T95" fmla="*/ 12 h 568"/>
                <a:gd name="T96" fmla="*/ 88 w 2000"/>
                <a:gd name="T97" fmla="*/ 4 h 568"/>
                <a:gd name="T98" fmla="*/ 0 w 2000"/>
                <a:gd name="T99" fmla="*/ 0 h 568"/>
                <a:gd name="T100" fmla="*/ 0 w 2000"/>
                <a:gd name="T101" fmla="*/ 7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0" h="568">
                  <a:moveTo>
                    <a:pt x="0" y="76"/>
                  </a:moveTo>
                  <a:lnTo>
                    <a:pt x="0" y="76"/>
                  </a:lnTo>
                  <a:lnTo>
                    <a:pt x="64" y="76"/>
                  </a:lnTo>
                  <a:lnTo>
                    <a:pt x="124" y="82"/>
                  </a:lnTo>
                  <a:lnTo>
                    <a:pt x="184" y="88"/>
                  </a:lnTo>
                  <a:lnTo>
                    <a:pt x="240" y="96"/>
                  </a:lnTo>
                  <a:lnTo>
                    <a:pt x="296" y="108"/>
                  </a:lnTo>
                  <a:lnTo>
                    <a:pt x="348" y="120"/>
                  </a:lnTo>
                  <a:lnTo>
                    <a:pt x="400" y="136"/>
                  </a:lnTo>
                  <a:lnTo>
                    <a:pt x="448" y="152"/>
                  </a:lnTo>
                  <a:lnTo>
                    <a:pt x="496" y="170"/>
                  </a:lnTo>
                  <a:lnTo>
                    <a:pt x="540" y="190"/>
                  </a:lnTo>
                  <a:lnTo>
                    <a:pt x="584" y="210"/>
                  </a:lnTo>
                  <a:lnTo>
                    <a:pt x="624" y="232"/>
                  </a:lnTo>
                  <a:lnTo>
                    <a:pt x="664" y="254"/>
                  </a:lnTo>
                  <a:lnTo>
                    <a:pt x="700" y="276"/>
                  </a:lnTo>
                  <a:lnTo>
                    <a:pt x="736" y="298"/>
                  </a:lnTo>
                  <a:lnTo>
                    <a:pt x="768" y="322"/>
                  </a:lnTo>
                  <a:lnTo>
                    <a:pt x="828" y="368"/>
                  </a:lnTo>
                  <a:lnTo>
                    <a:pt x="880" y="412"/>
                  </a:lnTo>
                  <a:lnTo>
                    <a:pt x="924" y="454"/>
                  </a:lnTo>
                  <a:lnTo>
                    <a:pt x="960" y="492"/>
                  </a:lnTo>
                  <a:lnTo>
                    <a:pt x="988" y="522"/>
                  </a:lnTo>
                  <a:lnTo>
                    <a:pt x="1008" y="546"/>
                  </a:lnTo>
                  <a:lnTo>
                    <a:pt x="1024" y="568"/>
                  </a:lnTo>
                  <a:lnTo>
                    <a:pt x="2000" y="356"/>
                  </a:lnTo>
                  <a:lnTo>
                    <a:pt x="2000" y="244"/>
                  </a:lnTo>
                  <a:lnTo>
                    <a:pt x="1040" y="464"/>
                  </a:lnTo>
                  <a:lnTo>
                    <a:pt x="1040" y="464"/>
                  </a:lnTo>
                  <a:lnTo>
                    <a:pt x="1024" y="440"/>
                  </a:lnTo>
                  <a:lnTo>
                    <a:pt x="1008" y="414"/>
                  </a:lnTo>
                  <a:lnTo>
                    <a:pt x="990" y="390"/>
                  </a:lnTo>
                  <a:lnTo>
                    <a:pt x="970" y="368"/>
                  </a:lnTo>
                  <a:lnTo>
                    <a:pt x="948" y="346"/>
                  </a:lnTo>
                  <a:lnTo>
                    <a:pt x="926" y="322"/>
                  </a:lnTo>
                  <a:lnTo>
                    <a:pt x="902" y="302"/>
                  </a:lnTo>
                  <a:lnTo>
                    <a:pt x="876" y="280"/>
                  </a:lnTo>
                  <a:lnTo>
                    <a:pt x="850" y="260"/>
                  </a:lnTo>
                  <a:lnTo>
                    <a:pt x="824" y="240"/>
                  </a:lnTo>
                  <a:lnTo>
                    <a:pt x="766" y="204"/>
                  </a:lnTo>
                  <a:lnTo>
                    <a:pt x="704" y="168"/>
                  </a:lnTo>
                  <a:lnTo>
                    <a:pt x="636" y="136"/>
                  </a:lnTo>
                  <a:lnTo>
                    <a:pt x="568" y="108"/>
                  </a:lnTo>
                  <a:lnTo>
                    <a:pt x="494" y="82"/>
                  </a:lnTo>
                  <a:lnTo>
                    <a:pt x="418" y="60"/>
                  </a:lnTo>
                  <a:lnTo>
                    <a:pt x="338" y="40"/>
                  </a:lnTo>
                  <a:lnTo>
                    <a:pt x="256" y="26"/>
                  </a:lnTo>
                  <a:lnTo>
                    <a:pt x="174" y="12"/>
                  </a:lnTo>
                  <a:lnTo>
                    <a:pt x="88" y="4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15"/>
            <p:cNvSpPr>
              <a:spLocks/>
            </p:cNvSpPr>
            <p:nvPr/>
          </p:nvSpPr>
          <p:spPr bwMode="auto">
            <a:xfrm>
              <a:off x="2933" y="540"/>
              <a:ext cx="2000" cy="1264"/>
            </a:xfrm>
            <a:custGeom>
              <a:avLst/>
              <a:gdLst>
                <a:gd name="T0" fmla="*/ 2000 w 2000"/>
                <a:gd name="T1" fmla="*/ 1040 h 1264"/>
                <a:gd name="T2" fmla="*/ 1040 w 2000"/>
                <a:gd name="T3" fmla="*/ 1264 h 1264"/>
                <a:gd name="T4" fmla="*/ 1040 w 2000"/>
                <a:gd name="T5" fmla="*/ 1264 h 1264"/>
                <a:gd name="T6" fmla="*/ 1024 w 2000"/>
                <a:gd name="T7" fmla="*/ 1240 h 1264"/>
                <a:gd name="T8" fmla="*/ 1008 w 2000"/>
                <a:gd name="T9" fmla="*/ 1214 h 1264"/>
                <a:gd name="T10" fmla="*/ 990 w 2000"/>
                <a:gd name="T11" fmla="*/ 1190 h 1264"/>
                <a:gd name="T12" fmla="*/ 970 w 2000"/>
                <a:gd name="T13" fmla="*/ 1168 h 1264"/>
                <a:gd name="T14" fmla="*/ 948 w 2000"/>
                <a:gd name="T15" fmla="*/ 1144 h 1264"/>
                <a:gd name="T16" fmla="*/ 926 w 2000"/>
                <a:gd name="T17" fmla="*/ 1122 h 1264"/>
                <a:gd name="T18" fmla="*/ 902 w 2000"/>
                <a:gd name="T19" fmla="*/ 1100 h 1264"/>
                <a:gd name="T20" fmla="*/ 876 w 2000"/>
                <a:gd name="T21" fmla="*/ 1080 h 1264"/>
                <a:gd name="T22" fmla="*/ 850 w 2000"/>
                <a:gd name="T23" fmla="*/ 1060 h 1264"/>
                <a:gd name="T24" fmla="*/ 824 w 2000"/>
                <a:gd name="T25" fmla="*/ 1040 h 1264"/>
                <a:gd name="T26" fmla="*/ 766 w 2000"/>
                <a:gd name="T27" fmla="*/ 1002 h 1264"/>
                <a:gd name="T28" fmla="*/ 704 w 2000"/>
                <a:gd name="T29" fmla="*/ 966 h 1264"/>
                <a:gd name="T30" fmla="*/ 636 w 2000"/>
                <a:gd name="T31" fmla="*/ 934 h 1264"/>
                <a:gd name="T32" fmla="*/ 568 w 2000"/>
                <a:gd name="T33" fmla="*/ 904 h 1264"/>
                <a:gd name="T34" fmla="*/ 494 w 2000"/>
                <a:gd name="T35" fmla="*/ 878 h 1264"/>
                <a:gd name="T36" fmla="*/ 418 w 2000"/>
                <a:gd name="T37" fmla="*/ 856 h 1264"/>
                <a:gd name="T38" fmla="*/ 338 w 2000"/>
                <a:gd name="T39" fmla="*/ 836 h 1264"/>
                <a:gd name="T40" fmla="*/ 256 w 2000"/>
                <a:gd name="T41" fmla="*/ 820 h 1264"/>
                <a:gd name="T42" fmla="*/ 174 w 2000"/>
                <a:gd name="T43" fmla="*/ 808 h 1264"/>
                <a:gd name="T44" fmla="*/ 88 w 2000"/>
                <a:gd name="T45" fmla="*/ 798 h 1264"/>
                <a:gd name="T46" fmla="*/ 0 w 2000"/>
                <a:gd name="T47" fmla="*/ 794 h 1264"/>
                <a:gd name="T48" fmla="*/ 0 w 2000"/>
                <a:gd name="T49" fmla="*/ 0 h 1264"/>
                <a:gd name="T50" fmla="*/ 0 w 2000"/>
                <a:gd name="T51" fmla="*/ 0 h 1264"/>
                <a:gd name="T52" fmla="*/ 62 w 2000"/>
                <a:gd name="T53" fmla="*/ 0 h 1264"/>
                <a:gd name="T54" fmla="*/ 136 w 2000"/>
                <a:gd name="T55" fmla="*/ 0 h 1264"/>
                <a:gd name="T56" fmla="*/ 232 w 2000"/>
                <a:gd name="T57" fmla="*/ 6 h 1264"/>
                <a:gd name="T58" fmla="*/ 288 w 2000"/>
                <a:gd name="T59" fmla="*/ 12 h 1264"/>
                <a:gd name="T60" fmla="*/ 348 w 2000"/>
                <a:gd name="T61" fmla="*/ 18 h 1264"/>
                <a:gd name="T62" fmla="*/ 412 w 2000"/>
                <a:gd name="T63" fmla="*/ 26 h 1264"/>
                <a:gd name="T64" fmla="*/ 482 w 2000"/>
                <a:gd name="T65" fmla="*/ 36 h 1264"/>
                <a:gd name="T66" fmla="*/ 554 w 2000"/>
                <a:gd name="T67" fmla="*/ 50 h 1264"/>
                <a:gd name="T68" fmla="*/ 628 w 2000"/>
                <a:gd name="T69" fmla="*/ 64 h 1264"/>
                <a:gd name="T70" fmla="*/ 706 w 2000"/>
                <a:gd name="T71" fmla="*/ 84 h 1264"/>
                <a:gd name="T72" fmla="*/ 784 w 2000"/>
                <a:gd name="T73" fmla="*/ 104 h 1264"/>
                <a:gd name="T74" fmla="*/ 866 w 2000"/>
                <a:gd name="T75" fmla="*/ 128 h 1264"/>
                <a:gd name="T76" fmla="*/ 948 w 2000"/>
                <a:gd name="T77" fmla="*/ 156 h 1264"/>
                <a:gd name="T78" fmla="*/ 1032 w 2000"/>
                <a:gd name="T79" fmla="*/ 188 h 1264"/>
                <a:gd name="T80" fmla="*/ 1114 w 2000"/>
                <a:gd name="T81" fmla="*/ 224 h 1264"/>
                <a:gd name="T82" fmla="*/ 1198 w 2000"/>
                <a:gd name="T83" fmla="*/ 264 h 1264"/>
                <a:gd name="T84" fmla="*/ 1282 w 2000"/>
                <a:gd name="T85" fmla="*/ 308 h 1264"/>
                <a:gd name="T86" fmla="*/ 1364 w 2000"/>
                <a:gd name="T87" fmla="*/ 356 h 1264"/>
                <a:gd name="T88" fmla="*/ 1404 w 2000"/>
                <a:gd name="T89" fmla="*/ 382 h 1264"/>
                <a:gd name="T90" fmla="*/ 1446 w 2000"/>
                <a:gd name="T91" fmla="*/ 410 h 1264"/>
                <a:gd name="T92" fmla="*/ 1486 w 2000"/>
                <a:gd name="T93" fmla="*/ 438 h 1264"/>
                <a:gd name="T94" fmla="*/ 1524 w 2000"/>
                <a:gd name="T95" fmla="*/ 468 h 1264"/>
                <a:gd name="T96" fmla="*/ 1564 w 2000"/>
                <a:gd name="T97" fmla="*/ 500 h 1264"/>
                <a:gd name="T98" fmla="*/ 1602 w 2000"/>
                <a:gd name="T99" fmla="*/ 532 h 1264"/>
                <a:gd name="T100" fmla="*/ 1640 w 2000"/>
                <a:gd name="T101" fmla="*/ 566 h 1264"/>
                <a:gd name="T102" fmla="*/ 1678 w 2000"/>
                <a:gd name="T103" fmla="*/ 602 h 1264"/>
                <a:gd name="T104" fmla="*/ 1714 w 2000"/>
                <a:gd name="T105" fmla="*/ 638 h 1264"/>
                <a:gd name="T106" fmla="*/ 1750 w 2000"/>
                <a:gd name="T107" fmla="*/ 676 h 1264"/>
                <a:gd name="T108" fmla="*/ 1784 w 2000"/>
                <a:gd name="T109" fmla="*/ 716 h 1264"/>
                <a:gd name="T110" fmla="*/ 1818 w 2000"/>
                <a:gd name="T111" fmla="*/ 758 h 1264"/>
                <a:gd name="T112" fmla="*/ 1852 w 2000"/>
                <a:gd name="T113" fmla="*/ 800 h 1264"/>
                <a:gd name="T114" fmla="*/ 1884 w 2000"/>
                <a:gd name="T115" fmla="*/ 846 h 1264"/>
                <a:gd name="T116" fmla="*/ 1914 w 2000"/>
                <a:gd name="T117" fmla="*/ 892 h 1264"/>
                <a:gd name="T118" fmla="*/ 1944 w 2000"/>
                <a:gd name="T119" fmla="*/ 940 h 1264"/>
                <a:gd name="T120" fmla="*/ 1972 w 2000"/>
                <a:gd name="T121" fmla="*/ 988 h 1264"/>
                <a:gd name="T122" fmla="*/ 2000 w 2000"/>
                <a:gd name="T123" fmla="*/ 1040 h 1264"/>
                <a:gd name="T124" fmla="*/ 2000 w 2000"/>
                <a:gd name="T125" fmla="*/ 104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00" h="1264">
                  <a:moveTo>
                    <a:pt x="2000" y="1040"/>
                  </a:moveTo>
                  <a:lnTo>
                    <a:pt x="1040" y="1264"/>
                  </a:lnTo>
                  <a:lnTo>
                    <a:pt x="1040" y="1264"/>
                  </a:lnTo>
                  <a:lnTo>
                    <a:pt x="1024" y="1240"/>
                  </a:lnTo>
                  <a:lnTo>
                    <a:pt x="1008" y="1214"/>
                  </a:lnTo>
                  <a:lnTo>
                    <a:pt x="990" y="1190"/>
                  </a:lnTo>
                  <a:lnTo>
                    <a:pt x="970" y="1168"/>
                  </a:lnTo>
                  <a:lnTo>
                    <a:pt x="948" y="1144"/>
                  </a:lnTo>
                  <a:lnTo>
                    <a:pt x="926" y="1122"/>
                  </a:lnTo>
                  <a:lnTo>
                    <a:pt x="902" y="1100"/>
                  </a:lnTo>
                  <a:lnTo>
                    <a:pt x="876" y="1080"/>
                  </a:lnTo>
                  <a:lnTo>
                    <a:pt x="850" y="1060"/>
                  </a:lnTo>
                  <a:lnTo>
                    <a:pt x="824" y="1040"/>
                  </a:lnTo>
                  <a:lnTo>
                    <a:pt x="766" y="1002"/>
                  </a:lnTo>
                  <a:lnTo>
                    <a:pt x="704" y="966"/>
                  </a:lnTo>
                  <a:lnTo>
                    <a:pt x="636" y="934"/>
                  </a:lnTo>
                  <a:lnTo>
                    <a:pt x="568" y="904"/>
                  </a:lnTo>
                  <a:lnTo>
                    <a:pt x="494" y="878"/>
                  </a:lnTo>
                  <a:lnTo>
                    <a:pt x="418" y="856"/>
                  </a:lnTo>
                  <a:lnTo>
                    <a:pt x="338" y="836"/>
                  </a:lnTo>
                  <a:lnTo>
                    <a:pt x="256" y="820"/>
                  </a:lnTo>
                  <a:lnTo>
                    <a:pt x="174" y="808"/>
                  </a:lnTo>
                  <a:lnTo>
                    <a:pt x="88" y="798"/>
                  </a:lnTo>
                  <a:lnTo>
                    <a:pt x="0" y="79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36" y="0"/>
                  </a:lnTo>
                  <a:lnTo>
                    <a:pt x="232" y="6"/>
                  </a:lnTo>
                  <a:lnTo>
                    <a:pt x="288" y="12"/>
                  </a:lnTo>
                  <a:lnTo>
                    <a:pt x="348" y="18"/>
                  </a:lnTo>
                  <a:lnTo>
                    <a:pt x="412" y="26"/>
                  </a:lnTo>
                  <a:lnTo>
                    <a:pt x="482" y="36"/>
                  </a:lnTo>
                  <a:lnTo>
                    <a:pt x="554" y="50"/>
                  </a:lnTo>
                  <a:lnTo>
                    <a:pt x="628" y="64"/>
                  </a:lnTo>
                  <a:lnTo>
                    <a:pt x="706" y="84"/>
                  </a:lnTo>
                  <a:lnTo>
                    <a:pt x="784" y="104"/>
                  </a:lnTo>
                  <a:lnTo>
                    <a:pt x="866" y="128"/>
                  </a:lnTo>
                  <a:lnTo>
                    <a:pt x="948" y="156"/>
                  </a:lnTo>
                  <a:lnTo>
                    <a:pt x="1032" y="188"/>
                  </a:lnTo>
                  <a:lnTo>
                    <a:pt x="1114" y="224"/>
                  </a:lnTo>
                  <a:lnTo>
                    <a:pt x="1198" y="264"/>
                  </a:lnTo>
                  <a:lnTo>
                    <a:pt x="1282" y="308"/>
                  </a:lnTo>
                  <a:lnTo>
                    <a:pt x="1364" y="356"/>
                  </a:lnTo>
                  <a:lnTo>
                    <a:pt x="1404" y="382"/>
                  </a:lnTo>
                  <a:lnTo>
                    <a:pt x="1446" y="410"/>
                  </a:lnTo>
                  <a:lnTo>
                    <a:pt x="1486" y="438"/>
                  </a:lnTo>
                  <a:lnTo>
                    <a:pt x="1524" y="468"/>
                  </a:lnTo>
                  <a:lnTo>
                    <a:pt x="1564" y="500"/>
                  </a:lnTo>
                  <a:lnTo>
                    <a:pt x="1602" y="532"/>
                  </a:lnTo>
                  <a:lnTo>
                    <a:pt x="1640" y="566"/>
                  </a:lnTo>
                  <a:lnTo>
                    <a:pt x="1678" y="602"/>
                  </a:lnTo>
                  <a:lnTo>
                    <a:pt x="1714" y="638"/>
                  </a:lnTo>
                  <a:lnTo>
                    <a:pt x="1750" y="676"/>
                  </a:lnTo>
                  <a:lnTo>
                    <a:pt x="1784" y="716"/>
                  </a:lnTo>
                  <a:lnTo>
                    <a:pt x="1818" y="758"/>
                  </a:lnTo>
                  <a:lnTo>
                    <a:pt x="1852" y="800"/>
                  </a:lnTo>
                  <a:lnTo>
                    <a:pt x="1884" y="846"/>
                  </a:lnTo>
                  <a:lnTo>
                    <a:pt x="1914" y="892"/>
                  </a:lnTo>
                  <a:lnTo>
                    <a:pt x="1944" y="940"/>
                  </a:lnTo>
                  <a:lnTo>
                    <a:pt x="1972" y="988"/>
                  </a:lnTo>
                  <a:lnTo>
                    <a:pt x="2000" y="1040"/>
                  </a:lnTo>
                  <a:lnTo>
                    <a:pt x="200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7927975" y="3213987"/>
            <a:ext cx="1588" cy="0"/>
          </a:xfrm>
          <a:prstGeom prst="line">
            <a:avLst/>
          </a:prstGeom>
          <a:noFill/>
          <a:ln w="127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33" name="Group 17"/>
          <p:cNvGrpSpPr>
            <a:grpSpLocks/>
          </p:cNvGrpSpPr>
          <p:nvPr/>
        </p:nvGrpSpPr>
        <p:grpSpPr bwMode="auto">
          <a:xfrm>
            <a:off x="5865813" y="3215575"/>
            <a:ext cx="2217737" cy="2582862"/>
            <a:chOff x="3539" y="1670"/>
            <a:chExt cx="1540" cy="1792"/>
          </a:xfrm>
        </p:grpSpPr>
        <p:sp>
          <p:nvSpPr>
            <p:cNvPr id="34834" name="Freeform 18"/>
            <p:cNvSpPr>
              <a:spLocks/>
            </p:cNvSpPr>
            <p:nvPr/>
          </p:nvSpPr>
          <p:spPr bwMode="auto">
            <a:xfrm>
              <a:off x="3545" y="1670"/>
              <a:ext cx="1510" cy="1682"/>
            </a:xfrm>
            <a:custGeom>
              <a:avLst/>
              <a:gdLst>
                <a:gd name="T0" fmla="*/ 438 w 1510"/>
                <a:gd name="T1" fmla="*/ 236 h 1682"/>
                <a:gd name="T2" fmla="*/ 468 w 1510"/>
                <a:gd name="T3" fmla="*/ 330 h 1682"/>
                <a:gd name="T4" fmla="*/ 474 w 1510"/>
                <a:gd name="T5" fmla="*/ 378 h 1682"/>
                <a:gd name="T6" fmla="*/ 478 w 1510"/>
                <a:gd name="T7" fmla="*/ 426 h 1682"/>
                <a:gd name="T8" fmla="*/ 476 w 1510"/>
                <a:gd name="T9" fmla="*/ 472 h 1682"/>
                <a:gd name="T10" fmla="*/ 458 w 1510"/>
                <a:gd name="T11" fmla="*/ 560 h 1682"/>
                <a:gd name="T12" fmla="*/ 424 w 1510"/>
                <a:gd name="T13" fmla="*/ 646 h 1682"/>
                <a:gd name="T14" fmla="*/ 376 w 1510"/>
                <a:gd name="T15" fmla="*/ 726 h 1682"/>
                <a:gd name="T16" fmla="*/ 314 w 1510"/>
                <a:gd name="T17" fmla="*/ 804 h 1682"/>
                <a:gd name="T18" fmla="*/ 238 w 1510"/>
                <a:gd name="T19" fmla="*/ 874 h 1682"/>
                <a:gd name="T20" fmla="*/ 152 w 1510"/>
                <a:gd name="T21" fmla="*/ 938 h 1682"/>
                <a:gd name="T22" fmla="*/ 52 w 1510"/>
                <a:gd name="T23" fmla="*/ 996 h 1682"/>
                <a:gd name="T24" fmla="*/ 656 w 1510"/>
                <a:gd name="T25" fmla="*/ 1682 h 1682"/>
                <a:gd name="T26" fmla="*/ 704 w 1510"/>
                <a:gd name="T27" fmla="*/ 1656 h 1682"/>
                <a:gd name="T28" fmla="*/ 798 w 1510"/>
                <a:gd name="T29" fmla="*/ 1598 h 1682"/>
                <a:gd name="T30" fmla="*/ 886 w 1510"/>
                <a:gd name="T31" fmla="*/ 1536 h 1682"/>
                <a:gd name="T32" fmla="*/ 970 w 1510"/>
                <a:gd name="T33" fmla="*/ 1472 h 1682"/>
                <a:gd name="T34" fmla="*/ 1048 w 1510"/>
                <a:gd name="T35" fmla="*/ 1404 h 1682"/>
                <a:gd name="T36" fmla="*/ 1120 w 1510"/>
                <a:gd name="T37" fmla="*/ 1332 h 1682"/>
                <a:gd name="T38" fmla="*/ 1188 w 1510"/>
                <a:gd name="T39" fmla="*/ 1258 h 1682"/>
                <a:gd name="T40" fmla="*/ 1250 w 1510"/>
                <a:gd name="T41" fmla="*/ 1182 h 1682"/>
                <a:gd name="T42" fmla="*/ 1306 w 1510"/>
                <a:gd name="T43" fmla="*/ 1102 h 1682"/>
                <a:gd name="T44" fmla="*/ 1354 w 1510"/>
                <a:gd name="T45" fmla="*/ 1020 h 1682"/>
                <a:gd name="T46" fmla="*/ 1398 w 1510"/>
                <a:gd name="T47" fmla="*/ 934 h 1682"/>
                <a:gd name="T48" fmla="*/ 1434 w 1510"/>
                <a:gd name="T49" fmla="*/ 848 h 1682"/>
                <a:gd name="T50" fmla="*/ 1464 w 1510"/>
                <a:gd name="T51" fmla="*/ 758 h 1682"/>
                <a:gd name="T52" fmla="*/ 1486 w 1510"/>
                <a:gd name="T53" fmla="*/ 668 h 1682"/>
                <a:gd name="T54" fmla="*/ 1502 w 1510"/>
                <a:gd name="T55" fmla="*/ 576 h 1682"/>
                <a:gd name="T56" fmla="*/ 1510 w 1510"/>
                <a:gd name="T57" fmla="*/ 482 h 1682"/>
                <a:gd name="T58" fmla="*/ 1510 w 1510"/>
                <a:gd name="T59" fmla="*/ 434 h 1682"/>
                <a:gd name="T60" fmla="*/ 1506 w 1510"/>
                <a:gd name="T61" fmla="*/ 322 h 1682"/>
                <a:gd name="T62" fmla="*/ 1490 w 1510"/>
                <a:gd name="T63" fmla="*/ 212 h 1682"/>
                <a:gd name="T64" fmla="*/ 1464 w 1510"/>
                <a:gd name="T65" fmla="*/ 106 h 1682"/>
                <a:gd name="T66" fmla="*/ 1428 w 1510"/>
                <a:gd name="T67" fmla="*/ 0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10" h="1682">
                  <a:moveTo>
                    <a:pt x="438" y="236"/>
                  </a:moveTo>
                  <a:lnTo>
                    <a:pt x="438" y="236"/>
                  </a:lnTo>
                  <a:lnTo>
                    <a:pt x="456" y="282"/>
                  </a:lnTo>
                  <a:lnTo>
                    <a:pt x="468" y="330"/>
                  </a:lnTo>
                  <a:lnTo>
                    <a:pt x="472" y="354"/>
                  </a:lnTo>
                  <a:lnTo>
                    <a:pt x="474" y="378"/>
                  </a:lnTo>
                  <a:lnTo>
                    <a:pt x="476" y="402"/>
                  </a:lnTo>
                  <a:lnTo>
                    <a:pt x="478" y="426"/>
                  </a:lnTo>
                  <a:lnTo>
                    <a:pt x="478" y="426"/>
                  </a:lnTo>
                  <a:lnTo>
                    <a:pt x="476" y="472"/>
                  </a:lnTo>
                  <a:lnTo>
                    <a:pt x="468" y="516"/>
                  </a:lnTo>
                  <a:lnTo>
                    <a:pt x="458" y="560"/>
                  </a:lnTo>
                  <a:lnTo>
                    <a:pt x="444" y="604"/>
                  </a:lnTo>
                  <a:lnTo>
                    <a:pt x="424" y="646"/>
                  </a:lnTo>
                  <a:lnTo>
                    <a:pt x="402" y="686"/>
                  </a:lnTo>
                  <a:lnTo>
                    <a:pt x="376" y="726"/>
                  </a:lnTo>
                  <a:lnTo>
                    <a:pt x="348" y="766"/>
                  </a:lnTo>
                  <a:lnTo>
                    <a:pt x="314" y="804"/>
                  </a:lnTo>
                  <a:lnTo>
                    <a:pt x="278" y="840"/>
                  </a:lnTo>
                  <a:lnTo>
                    <a:pt x="238" y="874"/>
                  </a:lnTo>
                  <a:lnTo>
                    <a:pt x="196" y="906"/>
                  </a:lnTo>
                  <a:lnTo>
                    <a:pt x="152" y="938"/>
                  </a:lnTo>
                  <a:lnTo>
                    <a:pt x="104" y="968"/>
                  </a:lnTo>
                  <a:lnTo>
                    <a:pt x="52" y="996"/>
                  </a:lnTo>
                  <a:lnTo>
                    <a:pt x="0" y="1022"/>
                  </a:lnTo>
                  <a:lnTo>
                    <a:pt x="656" y="1682"/>
                  </a:lnTo>
                  <a:lnTo>
                    <a:pt x="656" y="1682"/>
                  </a:lnTo>
                  <a:lnTo>
                    <a:pt x="704" y="1656"/>
                  </a:lnTo>
                  <a:lnTo>
                    <a:pt x="752" y="1628"/>
                  </a:lnTo>
                  <a:lnTo>
                    <a:pt x="798" y="1598"/>
                  </a:lnTo>
                  <a:lnTo>
                    <a:pt x="842" y="1568"/>
                  </a:lnTo>
                  <a:lnTo>
                    <a:pt x="886" y="1536"/>
                  </a:lnTo>
                  <a:lnTo>
                    <a:pt x="928" y="1504"/>
                  </a:lnTo>
                  <a:lnTo>
                    <a:pt x="970" y="1472"/>
                  </a:lnTo>
                  <a:lnTo>
                    <a:pt x="1010" y="1438"/>
                  </a:lnTo>
                  <a:lnTo>
                    <a:pt x="1048" y="1404"/>
                  </a:lnTo>
                  <a:lnTo>
                    <a:pt x="1084" y="1368"/>
                  </a:lnTo>
                  <a:lnTo>
                    <a:pt x="1120" y="1332"/>
                  </a:lnTo>
                  <a:lnTo>
                    <a:pt x="1154" y="1296"/>
                  </a:lnTo>
                  <a:lnTo>
                    <a:pt x="1188" y="1258"/>
                  </a:lnTo>
                  <a:lnTo>
                    <a:pt x="1220" y="1220"/>
                  </a:lnTo>
                  <a:lnTo>
                    <a:pt x="1250" y="1182"/>
                  </a:lnTo>
                  <a:lnTo>
                    <a:pt x="1278" y="1142"/>
                  </a:lnTo>
                  <a:lnTo>
                    <a:pt x="1306" y="1102"/>
                  </a:lnTo>
                  <a:lnTo>
                    <a:pt x="1330" y="1060"/>
                  </a:lnTo>
                  <a:lnTo>
                    <a:pt x="1354" y="1020"/>
                  </a:lnTo>
                  <a:lnTo>
                    <a:pt x="1378" y="978"/>
                  </a:lnTo>
                  <a:lnTo>
                    <a:pt x="1398" y="934"/>
                  </a:lnTo>
                  <a:lnTo>
                    <a:pt x="1418" y="892"/>
                  </a:lnTo>
                  <a:lnTo>
                    <a:pt x="1434" y="848"/>
                  </a:lnTo>
                  <a:lnTo>
                    <a:pt x="1450" y="804"/>
                  </a:lnTo>
                  <a:lnTo>
                    <a:pt x="1464" y="758"/>
                  </a:lnTo>
                  <a:lnTo>
                    <a:pt x="1476" y="714"/>
                  </a:lnTo>
                  <a:lnTo>
                    <a:pt x="1486" y="668"/>
                  </a:lnTo>
                  <a:lnTo>
                    <a:pt x="1496" y="622"/>
                  </a:lnTo>
                  <a:lnTo>
                    <a:pt x="1502" y="576"/>
                  </a:lnTo>
                  <a:lnTo>
                    <a:pt x="1506" y="528"/>
                  </a:lnTo>
                  <a:lnTo>
                    <a:pt x="1510" y="482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510" y="378"/>
                  </a:lnTo>
                  <a:lnTo>
                    <a:pt x="1506" y="322"/>
                  </a:lnTo>
                  <a:lnTo>
                    <a:pt x="1498" y="268"/>
                  </a:lnTo>
                  <a:lnTo>
                    <a:pt x="1490" y="212"/>
                  </a:lnTo>
                  <a:lnTo>
                    <a:pt x="1478" y="158"/>
                  </a:lnTo>
                  <a:lnTo>
                    <a:pt x="1464" y="106"/>
                  </a:lnTo>
                  <a:lnTo>
                    <a:pt x="1446" y="52"/>
                  </a:lnTo>
                  <a:lnTo>
                    <a:pt x="1428" y="0"/>
                  </a:lnTo>
                  <a:lnTo>
                    <a:pt x="438" y="23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Freeform 19"/>
            <p:cNvSpPr>
              <a:spLocks/>
            </p:cNvSpPr>
            <p:nvPr/>
          </p:nvSpPr>
          <p:spPr bwMode="auto">
            <a:xfrm>
              <a:off x="3539" y="1674"/>
              <a:ext cx="1540" cy="1788"/>
            </a:xfrm>
            <a:custGeom>
              <a:avLst/>
              <a:gdLst>
                <a:gd name="T0" fmla="*/ 1434 w 1540"/>
                <a:gd name="T1" fmla="*/ 0 h 1788"/>
                <a:gd name="T2" fmla="*/ 1450 w 1540"/>
                <a:gd name="T3" fmla="*/ 42 h 1788"/>
                <a:gd name="T4" fmla="*/ 1476 w 1540"/>
                <a:gd name="T5" fmla="*/ 122 h 1788"/>
                <a:gd name="T6" fmla="*/ 1494 w 1540"/>
                <a:gd name="T7" fmla="*/ 196 h 1788"/>
                <a:gd name="T8" fmla="*/ 1508 w 1540"/>
                <a:gd name="T9" fmla="*/ 286 h 1788"/>
                <a:gd name="T10" fmla="*/ 1514 w 1540"/>
                <a:gd name="T11" fmla="*/ 388 h 1788"/>
                <a:gd name="T12" fmla="*/ 1512 w 1540"/>
                <a:gd name="T13" fmla="*/ 500 h 1788"/>
                <a:gd name="T14" fmla="*/ 1498 w 1540"/>
                <a:gd name="T15" fmla="*/ 624 h 1788"/>
                <a:gd name="T16" fmla="*/ 1466 w 1540"/>
                <a:gd name="T17" fmla="*/ 754 h 1788"/>
                <a:gd name="T18" fmla="*/ 1418 w 1540"/>
                <a:gd name="T19" fmla="*/ 890 h 1788"/>
                <a:gd name="T20" fmla="*/ 1384 w 1540"/>
                <a:gd name="T21" fmla="*/ 960 h 1788"/>
                <a:gd name="T22" fmla="*/ 1344 w 1540"/>
                <a:gd name="T23" fmla="*/ 1032 h 1788"/>
                <a:gd name="T24" fmla="*/ 1300 w 1540"/>
                <a:gd name="T25" fmla="*/ 1104 h 1788"/>
                <a:gd name="T26" fmla="*/ 1248 w 1540"/>
                <a:gd name="T27" fmla="*/ 1176 h 1788"/>
                <a:gd name="T28" fmla="*/ 1188 w 1540"/>
                <a:gd name="T29" fmla="*/ 1250 h 1788"/>
                <a:gd name="T30" fmla="*/ 1122 w 1540"/>
                <a:gd name="T31" fmla="*/ 1322 h 1788"/>
                <a:gd name="T32" fmla="*/ 1048 w 1540"/>
                <a:gd name="T33" fmla="*/ 1396 h 1788"/>
                <a:gd name="T34" fmla="*/ 964 w 1540"/>
                <a:gd name="T35" fmla="*/ 1468 h 1788"/>
                <a:gd name="T36" fmla="*/ 872 w 1540"/>
                <a:gd name="T37" fmla="*/ 1540 h 1788"/>
                <a:gd name="T38" fmla="*/ 772 w 1540"/>
                <a:gd name="T39" fmla="*/ 1612 h 1788"/>
                <a:gd name="T40" fmla="*/ 662 w 1540"/>
                <a:gd name="T41" fmla="*/ 1682 h 1788"/>
                <a:gd name="T42" fmla="*/ 0 w 1540"/>
                <a:gd name="T43" fmla="*/ 1136 h 1788"/>
                <a:gd name="T44" fmla="*/ 660 w 1540"/>
                <a:gd name="T45" fmla="*/ 1788 h 1788"/>
                <a:gd name="T46" fmla="*/ 714 w 1540"/>
                <a:gd name="T47" fmla="*/ 1762 h 1788"/>
                <a:gd name="T48" fmla="*/ 848 w 1540"/>
                <a:gd name="T49" fmla="*/ 1680 h 1788"/>
                <a:gd name="T50" fmla="*/ 936 w 1540"/>
                <a:gd name="T51" fmla="*/ 1620 h 1788"/>
                <a:gd name="T52" fmla="*/ 1030 w 1540"/>
                <a:gd name="T53" fmla="*/ 1544 h 1788"/>
                <a:gd name="T54" fmla="*/ 1128 w 1540"/>
                <a:gd name="T55" fmla="*/ 1456 h 1788"/>
                <a:gd name="T56" fmla="*/ 1224 w 1540"/>
                <a:gd name="T57" fmla="*/ 1352 h 1788"/>
                <a:gd name="T58" fmla="*/ 1316 w 1540"/>
                <a:gd name="T59" fmla="*/ 1234 h 1788"/>
                <a:gd name="T60" fmla="*/ 1396 w 1540"/>
                <a:gd name="T61" fmla="*/ 1102 h 1788"/>
                <a:gd name="T62" fmla="*/ 1432 w 1540"/>
                <a:gd name="T63" fmla="*/ 1030 h 1788"/>
                <a:gd name="T64" fmla="*/ 1464 w 1540"/>
                <a:gd name="T65" fmla="*/ 956 h 1788"/>
                <a:gd name="T66" fmla="*/ 1490 w 1540"/>
                <a:gd name="T67" fmla="*/ 876 h 1788"/>
                <a:gd name="T68" fmla="*/ 1512 w 1540"/>
                <a:gd name="T69" fmla="*/ 794 h 1788"/>
                <a:gd name="T70" fmla="*/ 1528 w 1540"/>
                <a:gd name="T71" fmla="*/ 708 h 1788"/>
                <a:gd name="T72" fmla="*/ 1538 w 1540"/>
                <a:gd name="T73" fmla="*/ 618 h 1788"/>
                <a:gd name="T74" fmla="*/ 1540 w 1540"/>
                <a:gd name="T75" fmla="*/ 524 h 1788"/>
                <a:gd name="T76" fmla="*/ 1536 w 1540"/>
                <a:gd name="T77" fmla="*/ 428 h 1788"/>
                <a:gd name="T78" fmla="*/ 1524 w 1540"/>
                <a:gd name="T79" fmla="*/ 326 h 1788"/>
                <a:gd name="T80" fmla="*/ 1502 w 1540"/>
                <a:gd name="T81" fmla="*/ 220 h 1788"/>
                <a:gd name="T82" fmla="*/ 1472 w 1540"/>
                <a:gd name="T83" fmla="*/ 112 h 1788"/>
                <a:gd name="T84" fmla="*/ 1434 w 1540"/>
                <a:gd name="T85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0" h="1788">
                  <a:moveTo>
                    <a:pt x="1434" y="0"/>
                  </a:moveTo>
                  <a:lnTo>
                    <a:pt x="1434" y="0"/>
                  </a:lnTo>
                  <a:lnTo>
                    <a:pt x="1438" y="10"/>
                  </a:lnTo>
                  <a:lnTo>
                    <a:pt x="1450" y="42"/>
                  </a:lnTo>
                  <a:lnTo>
                    <a:pt x="1466" y="90"/>
                  </a:lnTo>
                  <a:lnTo>
                    <a:pt x="1476" y="122"/>
                  </a:lnTo>
                  <a:lnTo>
                    <a:pt x="1484" y="158"/>
                  </a:lnTo>
                  <a:lnTo>
                    <a:pt x="1494" y="196"/>
                  </a:lnTo>
                  <a:lnTo>
                    <a:pt x="1502" y="240"/>
                  </a:lnTo>
                  <a:lnTo>
                    <a:pt x="1508" y="286"/>
                  </a:lnTo>
                  <a:lnTo>
                    <a:pt x="1512" y="334"/>
                  </a:lnTo>
                  <a:lnTo>
                    <a:pt x="1514" y="388"/>
                  </a:lnTo>
                  <a:lnTo>
                    <a:pt x="1516" y="442"/>
                  </a:lnTo>
                  <a:lnTo>
                    <a:pt x="1512" y="500"/>
                  </a:lnTo>
                  <a:lnTo>
                    <a:pt x="1508" y="560"/>
                  </a:lnTo>
                  <a:lnTo>
                    <a:pt x="1498" y="624"/>
                  </a:lnTo>
                  <a:lnTo>
                    <a:pt x="1484" y="688"/>
                  </a:lnTo>
                  <a:lnTo>
                    <a:pt x="1466" y="754"/>
                  </a:lnTo>
                  <a:lnTo>
                    <a:pt x="1444" y="822"/>
                  </a:lnTo>
                  <a:lnTo>
                    <a:pt x="1418" y="890"/>
                  </a:lnTo>
                  <a:lnTo>
                    <a:pt x="1402" y="926"/>
                  </a:lnTo>
                  <a:lnTo>
                    <a:pt x="1384" y="960"/>
                  </a:lnTo>
                  <a:lnTo>
                    <a:pt x="1366" y="996"/>
                  </a:lnTo>
                  <a:lnTo>
                    <a:pt x="1344" y="1032"/>
                  </a:lnTo>
                  <a:lnTo>
                    <a:pt x="1324" y="1068"/>
                  </a:lnTo>
                  <a:lnTo>
                    <a:pt x="1300" y="1104"/>
                  </a:lnTo>
                  <a:lnTo>
                    <a:pt x="1274" y="1140"/>
                  </a:lnTo>
                  <a:lnTo>
                    <a:pt x="1248" y="1176"/>
                  </a:lnTo>
                  <a:lnTo>
                    <a:pt x="1218" y="1212"/>
                  </a:lnTo>
                  <a:lnTo>
                    <a:pt x="1188" y="1250"/>
                  </a:lnTo>
                  <a:lnTo>
                    <a:pt x="1156" y="1286"/>
                  </a:lnTo>
                  <a:lnTo>
                    <a:pt x="1122" y="1322"/>
                  </a:lnTo>
                  <a:lnTo>
                    <a:pt x="1086" y="1358"/>
                  </a:lnTo>
                  <a:lnTo>
                    <a:pt x="1048" y="1396"/>
                  </a:lnTo>
                  <a:lnTo>
                    <a:pt x="1006" y="1432"/>
                  </a:lnTo>
                  <a:lnTo>
                    <a:pt x="964" y="1468"/>
                  </a:lnTo>
                  <a:lnTo>
                    <a:pt x="920" y="1504"/>
                  </a:lnTo>
                  <a:lnTo>
                    <a:pt x="872" y="1540"/>
                  </a:lnTo>
                  <a:lnTo>
                    <a:pt x="824" y="1576"/>
                  </a:lnTo>
                  <a:lnTo>
                    <a:pt x="772" y="1612"/>
                  </a:lnTo>
                  <a:lnTo>
                    <a:pt x="718" y="1646"/>
                  </a:lnTo>
                  <a:lnTo>
                    <a:pt x="662" y="1682"/>
                  </a:lnTo>
                  <a:lnTo>
                    <a:pt x="6" y="1020"/>
                  </a:lnTo>
                  <a:lnTo>
                    <a:pt x="0" y="1136"/>
                  </a:lnTo>
                  <a:lnTo>
                    <a:pt x="660" y="1788"/>
                  </a:lnTo>
                  <a:lnTo>
                    <a:pt x="660" y="1788"/>
                  </a:lnTo>
                  <a:lnTo>
                    <a:pt x="674" y="1782"/>
                  </a:lnTo>
                  <a:lnTo>
                    <a:pt x="714" y="1762"/>
                  </a:lnTo>
                  <a:lnTo>
                    <a:pt x="772" y="1728"/>
                  </a:lnTo>
                  <a:lnTo>
                    <a:pt x="848" y="1680"/>
                  </a:lnTo>
                  <a:lnTo>
                    <a:pt x="890" y="1652"/>
                  </a:lnTo>
                  <a:lnTo>
                    <a:pt x="936" y="1620"/>
                  </a:lnTo>
                  <a:lnTo>
                    <a:pt x="982" y="1584"/>
                  </a:lnTo>
                  <a:lnTo>
                    <a:pt x="1030" y="1544"/>
                  </a:lnTo>
                  <a:lnTo>
                    <a:pt x="1078" y="1502"/>
                  </a:lnTo>
                  <a:lnTo>
                    <a:pt x="1128" y="1456"/>
                  </a:lnTo>
                  <a:lnTo>
                    <a:pt x="1176" y="1406"/>
                  </a:lnTo>
                  <a:lnTo>
                    <a:pt x="1224" y="1352"/>
                  </a:lnTo>
                  <a:lnTo>
                    <a:pt x="1270" y="1294"/>
                  </a:lnTo>
                  <a:lnTo>
                    <a:pt x="1316" y="1234"/>
                  </a:lnTo>
                  <a:lnTo>
                    <a:pt x="1358" y="1170"/>
                  </a:lnTo>
                  <a:lnTo>
                    <a:pt x="1396" y="1102"/>
                  </a:lnTo>
                  <a:lnTo>
                    <a:pt x="1414" y="1066"/>
                  </a:lnTo>
                  <a:lnTo>
                    <a:pt x="1432" y="1030"/>
                  </a:lnTo>
                  <a:lnTo>
                    <a:pt x="1448" y="994"/>
                  </a:lnTo>
                  <a:lnTo>
                    <a:pt x="1464" y="956"/>
                  </a:lnTo>
                  <a:lnTo>
                    <a:pt x="1478" y="916"/>
                  </a:lnTo>
                  <a:lnTo>
                    <a:pt x="1490" y="876"/>
                  </a:lnTo>
                  <a:lnTo>
                    <a:pt x="1502" y="836"/>
                  </a:lnTo>
                  <a:lnTo>
                    <a:pt x="1512" y="794"/>
                  </a:lnTo>
                  <a:lnTo>
                    <a:pt x="1520" y="752"/>
                  </a:lnTo>
                  <a:lnTo>
                    <a:pt x="1528" y="708"/>
                  </a:lnTo>
                  <a:lnTo>
                    <a:pt x="1534" y="664"/>
                  </a:lnTo>
                  <a:lnTo>
                    <a:pt x="1538" y="618"/>
                  </a:lnTo>
                  <a:lnTo>
                    <a:pt x="1540" y="572"/>
                  </a:lnTo>
                  <a:lnTo>
                    <a:pt x="1540" y="524"/>
                  </a:lnTo>
                  <a:lnTo>
                    <a:pt x="1538" y="476"/>
                  </a:lnTo>
                  <a:lnTo>
                    <a:pt x="1536" y="428"/>
                  </a:lnTo>
                  <a:lnTo>
                    <a:pt x="1530" y="376"/>
                  </a:lnTo>
                  <a:lnTo>
                    <a:pt x="1524" y="326"/>
                  </a:lnTo>
                  <a:lnTo>
                    <a:pt x="1514" y="274"/>
                  </a:lnTo>
                  <a:lnTo>
                    <a:pt x="1502" y="220"/>
                  </a:lnTo>
                  <a:lnTo>
                    <a:pt x="1488" y="166"/>
                  </a:lnTo>
                  <a:lnTo>
                    <a:pt x="1472" y="112"/>
                  </a:lnTo>
                  <a:lnTo>
                    <a:pt x="1454" y="56"/>
                  </a:lnTo>
                  <a:lnTo>
                    <a:pt x="1434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3122613" y="4742750"/>
            <a:ext cx="3563937" cy="1530350"/>
            <a:chOff x="1635" y="2730"/>
            <a:chExt cx="2474" cy="1062"/>
          </a:xfrm>
        </p:grpSpPr>
        <p:sp>
          <p:nvSpPr>
            <p:cNvPr id="34837" name="Freeform 21"/>
            <p:cNvSpPr>
              <a:spLocks/>
            </p:cNvSpPr>
            <p:nvPr/>
          </p:nvSpPr>
          <p:spPr bwMode="auto">
            <a:xfrm>
              <a:off x="1639" y="2730"/>
              <a:ext cx="2470" cy="946"/>
            </a:xfrm>
            <a:custGeom>
              <a:avLst/>
              <a:gdLst>
                <a:gd name="T0" fmla="*/ 1814 w 2470"/>
                <a:gd name="T1" fmla="*/ 0 h 946"/>
                <a:gd name="T2" fmla="*/ 1814 w 2470"/>
                <a:gd name="T3" fmla="*/ 0 h 946"/>
                <a:gd name="T4" fmla="*/ 1748 w 2470"/>
                <a:gd name="T5" fmla="*/ 22 h 946"/>
                <a:gd name="T6" fmla="*/ 1682 w 2470"/>
                <a:gd name="T7" fmla="*/ 42 h 946"/>
                <a:gd name="T8" fmla="*/ 1612 w 2470"/>
                <a:gd name="T9" fmla="*/ 58 h 946"/>
                <a:gd name="T10" fmla="*/ 1540 w 2470"/>
                <a:gd name="T11" fmla="*/ 72 h 946"/>
                <a:gd name="T12" fmla="*/ 1468 w 2470"/>
                <a:gd name="T13" fmla="*/ 84 h 946"/>
                <a:gd name="T14" fmla="*/ 1392 w 2470"/>
                <a:gd name="T15" fmla="*/ 92 h 946"/>
                <a:gd name="T16" fmla="*/ 1316 w 2470"/>
                <a:gd name="T17" fmla="*/ 96 h 946"/>
                <a:gd name="T18" fmla="*/ 1238 w 2470"/>
                <a:gd name="T19" fmla="*/ 98 h 946"/>
                <a:gd name="T20" fmla="*/ 1238 w 2470"/>
                <a:gd name="T21" fmla="*/ 98 h 946"/>
                <a:gd name="T22" fmla="*/ 1160 w 2470"/>
                <a:gd name="T23" fmla="*/ 96 h 946"/>
                <a:gd name="T24" fmla="*/ 1082 w 2470"/>
                <a:gd name="T25" fmla="*/ 92 h 946"/>
                <a:gd name="T26" fmla="*/ 1008 w 2470"/>
                <a:gd name="T27" fmla="*/ 84 h 946"/>
                <a:gd name="T28" fmla="*/ 934 w 2470"/>
                <a:gd name="T29" fmla="*/ 72 h 946"/>
                <a:gd name="T30" fmla="*/ 862 w 2470"/>
                <a:gd name="T31" fmla="*/ 58 h 946"/>
                <a:gd name="T32" fmla="*/ 792 w 2470"/>
                <a:gd name="T33" fmla="*/ 42 h 946"/>
                <a:gd name="T34" fmla="*/ 726 w 2470"/>
                <a:gd name="T35" fmla="*/ 22 h 946"/>
                <a:gd name="T36" fmla="*/ 660 w 2470"/>
                <a:gd name="T37" fmla="*/ 0 h 946"/>
                <a:gd name="T38" fmla="*/ 0 w 2470"/>
                <a:gd name="T39" fmla="*/ 672 h 946"/>
                <a:gd name="T40" fmla="*/ 0 w 2470"/>
                <a:gd name="T41" fmla="*/ 672 h 946"/>
                <a:gd name="T42" fmla="*/ 66 w 2470"/>
                <a:gd name="T43" fmla="*/ 702 h 946"/>
                <a:gd name="T44" fmla="*/ 134 w 2470"/>
                <a:gd name="T45" fmla="*/ 732 h 946"/>
                <a:gd name="T46" fmla="*/ 204 w 2470"/>
                <a:gd name="T47" fmla="*/ 760 h 946"/>
                <a:gd name="T48" fmla="*/ 276 w 2470"/>
                <a:gd name="T49" fmla="*/ 788 h 946"/>
                <a:gd name="T50" fmla="*/ 348 w 2470"/>
                <a:gd name="T51" fmla="*/ 812 h 946"/>
                <a:gd name="T52" fmla="*/ 422 w 2470"/>
                <a:gd name="T53" fmla="*/ 834 h 946"/>
                <a:gd name="T54" fmla="*/ 498 w 2470"/>
                <a:gd name="T55" fmla="*/ 854 h 946"/>
                <a:gd name="T56" fmla="*/ 576 w 2470"/>
                <a:gd name="T57" fmla="*/ 874 h 946"/>
                <a:gd name="T58" fmla="*/ 654 w 2470"/>
                <a:gd name="T59" fmla="*/ 890 h 946"/>
                <a:gd name="T60" fmla="*/ 732 w 2470"/>
                <a:gd name="T61" fmla="*/ 904 h 946"/>
                <a:gd name="T62" fmla="*/ 812 w 2470"/>
                <a:gd name="T63" fmla="*/ 918 h 946"/>
                <a:gd name="T64" fmla="*/ 894 w 2470"/>
                <a:gd name="T65" fmla="*/ 928 h 946"/>
                <a:gd name="T66" fmla="*/ 978 w 2470"/>
                <a:gd name="T67" fmla="*/ 936 h 946"/>
                <a:gd name="T68" fmla="*/ 1060 w 2470"/>
                <a:gd name="T69" fmla="*/ 942 h 946"/>
                <a:gd name="T70" fmla="*/ 1144 w 2470"/>
                <a:gd name="T71" fmla="*/ 944 h 946"/>
                <a:gd name="T72" fmla="*/ 1230 w 2470"/>
                <a:gd name="T73" fmla="*/ 946 h 946"/>
                <a:gd name="T74" fmla="*/ 1230 w 2470"/>
                <a:gd name="T75" fmla="*/ 946 h 946"/>
                <a:gd name="T76" fmla="*/ 1316 w 2470"/>
                <a:gd name="T77" fmla="*/ 944 h 946"/>
                <a:gd name="T78" fmla="*/ 1402 w 2470"/>
                <a:gd name="T79" fmla="*/ 942 h 946"/>
                <a:gd name="T80" fmla="*/ 1486 w 2470"/>
                <a:gd name="T81" fmla="*/ 936 h 946"/>
                <a:gd name="T82" fmla="*/ 1568 w 2470"/>
                <a:gd name="T83" fmla="*/ 928 h 946"/>
                <a:gd name="T84" fmla="*/ 1650 w 2470"/>
                <a:gd name="T85" fmla="*/ 916 h 946"/>
                <a:gd name="T86" fmla="*/ 1732 w 2470"/>
                <a:gd name="T87" fmla="*/ 904 h 946"/>
                <a:gd name="T88" fmla="*/ 1812 w 2470"/>
                <a:gd name="T89" fmla="*/ 890 h 946"/>
                <a:gd name="T90" fmla="*/ 1890 w 2470"/>
                <a:gd name="T91" fmla="*/ 872 h 946"/>
                <a:gd name="T92" fmla="*/ 1968 w 2470"/>
                <a:gd name="T93" fmla="*/ 854 h 946"/>
                <a:gd name="T94" fmla="*/ 2044 w 2470"/>
                <a:gd name="T95" fmla="*/ 832 h 946"/>
                <a:gd name="T96" fmla="*/ 2118 w 2470"/>
                <a:gd name="T97" fmla="*/ 810 h 946"/>
                <a:gd name="T98" fmla="*/ 2192 w 2470"/>
                <a:gd name="T99" fmla="*/ 784 h 946"/>
                <a:gd name="T100" fmla="*/ 2264 w 2470"/>
                <a:gd name="T101" fmla="*/ 758 h 946"/>
                <a:gd name="T102" fmla="*/ 2334 w 2470"/>
                <a:gd name="T103" fmla="*/ 728 h 946"/>
                <a:gd name="T104" fmla="*/ 2402 w 2470"/>
                <a:gd name="T105" fmla="*/ 698 h 946"/>
                <a:gd name="T106" fmla="*/ 2470 w 2470"/>
                <a:gd name="T107" fmla="*/ 666 h 946"/>
                <a:gd name="T108" fmla="*/ 1814 w 2470"/>
                <a:gd name="T10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70" h="946">
                  <a:moveTo>
                    <a:pt x="1814" y="0"/>
                  </a:moveTo>
                  <a:lnTo>
                    <a:pt x="1814" y="0"/>
                  </a:lnTo>
                  <a:lnTo>
                    <a:pt x="1748" y="22"/>
                  </a:lnTo>
                  <a:lnTo>
                    <a:pt x="1682" y="42"/>
                  </a:lnTo>
                  <a:lnTo>
                    <a:pt x="1612" y="58"/>
                  </a:lnTo>
                  <a:lnTo>
                    <a:pt x="1540" y="72"/>
                  </a:lnTo>
                  <a:lnTo>
                    <a:pt x="1468" y="84"/>
                  </a:lnTo>
                  <a:lnTo>
                    <a:pt x="1392" y="92"/>
                  </a:lnTo>
                  <a:lnTo>
                    <a:pt x="1316" y="96"/>
                  </a:lnTo>
                  <a:lnTo>
                    <a:pt x="1238" y="98"/>
                  </a:lnTo>
                  <a:lnTo>
                    <a:pt x="1238" y="98"/>
                  </a:lnTo>
                  <a:lnTo>
                    <a:pt x="1160" y="96"/>
                  </a:lnTo>
                  <a:lnTo>
                    <a:pt x="1082" y="92"/>
                  </a:lnTo>
                  <a:lnTo>
                    <a:pt x="1008" y="84"/>
                  </a:lnTo>
                  <a:lnTo>
                    <a:pt x="934" y="72"/>
                  </a:lnTo>
                  <a:lnTo>
                    <a:pt x="862" y="58"/>
                  </a:lnTo>
                  <a:lnTo>
                    <a:pt x="792" y="42"/>
                  </a:lnTo>
                  <a:lnTo>
                    <a:pt x="726" y="22"/>
                  </a:lnTo>
                  <a:lnTo>
                    <a:pt x="660" y="0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66" y="702"/>
                  </a:lnTo>
                  <a:lnTo>
                    <a:pt x="134" y="732"/>
                  </a:lnTo>
                  <a:lnTo>
                    <a:pt x="204" y="760"/>
                  </a:lnTo>
                  <a:lnTo>
                    <a:pt x="276" y="788"/>
                  </a:lnTo>
                  <a:lnTo>
                    <a:pt x="348" y="812"/>
                  </a:lnTo>
                  <a:lnTo>
                    <a:pt x="422" y="834"/>
                  </a:lnTo>
                  <a:lnTo>
                    <a:pt x="498" y="854"/>
                  </a:lnTo>
                  <a:lnTo>
                    <a:pt x="576" y="874"/>
                  </a:lnTo>
                  <a:lnTo>
                    <a:pt x="654" y="890"/>
                  </a:lnTo>
                  <a:lnTo>
                    <a:pt x="732" y="904"/>
                  </a:lnTo>
                  <a:lnTo>
                    <a:pt x="812" y="918"/>
                  </a:lnTo>
                  <a:lnTo>
                    <a:pt x="894" y="928"/>
                  </a:lnTo>
                  <a:lnTo>
                    <a:pt x="978" y="936"/>
                  </a:lnTo>
                  <a:lnTo>
                    <a:pt x="1060" y="942"/>
                  </a:lnTo>
                  <a:lnTo>
                    <a:pt x="1144" y="944"/>
                  </a:lnTo>
                  <a:lnTo>
                    <a:pt x="1230" y="946"/>
                  </a:lnTo>
                  <a:lnTo>
                    <a:pt x="1230" y="946"/>
                  </a:lnTo>
                  <a:lnTo>
                    <a:pt x="1316" y="944"/>
                  </a:lnTo>
                  <a:lnTo>
                    <a:pt x="1402" y="942"/>
                  </a:lnTo>
                  <a:lnTo>
                    <a:pt x="1486" y="936"/>
                  </a:lnTo>
                  <a:lnTo>
                    <a:pt x="1568" y="928"/>
                  </a:lnTo>
                  <a:lnTo>
                    <a:pt x="1650" y="916"/>
                  </a:lnTo>
                  <a:lnTo>
                    <a:pt x="1732" y="904"/>
                  </a:lnTo>
                  <a:lnTo>
                    <a:pt x="1812" y="890"/>
                  </a:lnTo>
                  <a:lnTo>
                    <a:pt x="1890" y="872"/>
                  </a:lnTo>
                  <a:lnTo>
                    <a:pt x="1968" y="854"/>
                  </a:lnTo>
                  <a:lnTo>
                    <a:pt x="2044" y="832"/>
                  </a:lnTo>
                  <a:lnTo>
                    <a:pt x="2118" y="810"/>
                  </a:lnTo>
                  <a:lnTo>
                    <a:pt x="2192" y="784"/>
                  </a:lnTo>
                  <a:lnTo>
                    <a:pt x="2264" y="758"/>
                  </a:lnTo>
                  <a:lnTo>
                    <a:pt x="2334" y="728"/>
                  </a:lnTo>
                  <a:lnTo>
                    <a:pt x="2402" y="698"/>
                  </a:lnTo>
                  <a:lnTo>
                    <a:pt x="2470" y="666"/>
                  </a:lnTo>
                  <a:lnTo>
                    <a:pt x="18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auto">
            <a:xfrm>
              <a:off x="1635" y="3396"/>
              <a:ext cx="2474" cy="396"/>
            </a:xfrm>
            <a:custGeom>
              <a:avLst/>
              <a:gdLst>
                <a:gd name="T0" fmla="*/ 2472 w 2474"/>
                <a:gd name="T1" fmla="*/ 100 h 396"/>
                <a:gd name="T2" fmla="*/ 2412 w 2474"/>
                <a:gd name="T3" fmla="*/ 130 h 396"/>
                <a:gd name="T4" fmla="*/ 2290 w 2474"/>
                <a:gd name="T5" fmla="*/ 184 h 396"/>
                <a:gd name="T6" fmla="*/ 2170 w 2474"/>
                <a:gd name="T7" fmla="*/ 232 h 396"/>
                <a:gd name="T8" fmla="*/ 2050 w 2474"/>
                <a:gd name="T9" fmla="*/ 272 h 396"/>
                <a:gd name="T10" fmla="*/ 1934 w 2474"/>
                <a:gd name="T11" fmla="*/ 306 h 396"/>
                <a:gd name="T12" fmla="*/ 1818 w 2474"/>
                <a:gd name="T13" fmla="*/ 334 h 396"/>
                <a:gd name="T14" fmla="*/ 1704 w 2474"/>
                <a:gd name="T15" fmla="*/ 356 h 396"/>
                <a:gd name="T16" fmla="*/ 1536 w 2474"/>
                <a:gd name="T17" fmla="*/ 380 h 396"/>
                <a:gd name="T18" fmla="*/ 1322 w 2474"/>
                <a:gd name="T19" fmla="*/ 394 h 396"/>
                <a:gd name="T20" fmla="*/ 1118 w 2474"/>
                <a:gd name="T21" fmla="*/ 394 h 396"/>
                <a:gd name="T22" fmla="*/ 926 w 2474"/>
                <a:gd name="T23" fmla="*/ 378 h 396"/>
                <a:gd name="T24" fmla="*/ 748 w 2474"/>
                <a:gd name="T25" fmla="*/ 354 h 396"/>
                <a:gd name="T26" fmla="*/ 584 w 2474"/>
                <a:gd name="T27" fmla="*/ 320 h 396"/>
                <a:gd name="T28" fmla="*/ 438 w 2474"/>
                <a:gd name="T29" fmla="*/ 282 h 396"/>
                <a:gd name="T30" fmla="*/ 310 w 2474"/>
                <a:gd name="T31" fmla="*/ 244 h 396"/>
                <a:gd name="T32" fmla="*/ 202 w 2474"/>
                <a:gd name="T33" fmla="*/ 204 h 396"/>
                <a:gd name="T34" fmla="*/ 52 w 2474"/>
                <a:gd name="T35" fmla="*/ 140 h 396"/>
                <a:gd name="T36" fmla="*/ 0 w 2474"/>
                <a:gd name="T37" fmla="*/ 114 h 396"/>
                <a:gd name="T38" fmla="*/ 4 w 2474"/>
                <a:gd name="T39" fmla="*/ 6 h 396"/>
                <a:gd name="T40" fmla="*/ 56 w 2474"/>
                <a:gd name="T41" fmla="*/ 30 h 396"/>
                <a:gd name="T42" fmla="*/ 204 w 2474"/>
                <a:gd name="T43" fmla="*/ 94 h 396"/>
                <a:gd name="T44" fmla="*/ 310 w 2474"/>
                <a:gd name="T45" fmla="*/ 132 h 396"/>
                <a:gd name="T46" fmla="*/ 438 w 2474"/>
                <a:gd name="T47" fmla="*/ 170 h 396"/>
                <a:gd name="T48" fmla="*/ 582 w 2474"/>
                <a:gd name="T49" fmla="*/ 208 h 396"/>
                <a:gd name="T50" fmla="*/ 744 w 2474"/>
                <a:gd name="T51" fmla="*/ 240 h 396"/>
                <a:gd name="T52" fmla="*/ 920 w 2474"/>
                <a:gd name="T53" fmla="*/ 264 h 396"/>
                <a:gd name="T54" fmla="*/ 1112 w 2474"/>
                <a:gd name="T55" fmla="*/ 280 h 396"/>
                <a:gd name="T56" fmla="*/ 1316 w 2474"/>
                <a:gd name="T57" fmla="*/ 282 h 396"/>
                <a:gd name="T58" fmla="*/ 1530 w 2474"/>
                <a:gd name="T59" fmla="*/ 268 h 396"/>
                <a:gd name="T60" fmla="*/ 1756 w 2474"/>
                <a:gd name="T61" fmla="*/ 236 h 396"/>
                <a:gd name="T62" fmla="*/ 1870 w 2474"/>
                <a:gd name="T63" fmla="*/ 212 h 396"/>
                <a:gd name="T64" fmla="*/ 1988 w 2474"/>
                <a:gd name="T65" fmla="*/ 182 h 396"/>
                <a:gd name="T66" fmla="*/ 2108 w 2474"/>
                <a:gd name="T67" fmla="*/ 146 h 396"/>
                <a:gd name="T68" fmla="*/ 2228 w 2474"/>
                <a:gd name="T69" fmla="*/ 104 h 396"/>
                <a:gd name="T70" fmla="*/ 2350 w 2474"/>
                <a:gd name="T71" fmla="*/ 56 h 396"/>
                <a:gd name="T72" fmla="*/ 2474 w 2474"/>
                <a:gd name="T7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4" h="396">
                  <a:moveTo>
                    <a:pt x="2474" y="0"/>
                  </a:moveTo>
                  <a:lnTo>
                    <a:pt x="2472" y="100"/>
                  </a:lnTo>
                  <a:lnTo>
                    <a:pt x="2472" y="100"/>
                  </a:lnTo>
                  <a:lnTo>
                    <a:pt x="2412" y="130"/>
                  </a:lnTo>
                  <a:lnTo>
                    <a:pt x="2350" y="158"/>
                  </a:lnTo>
                  <a:lnTo>
                    <a:pt x="2290" y="184"/>
                  </a:lnTo>
                  <a:lnTo>
                    <a:pt x="2230" y="210"/>
                  </a:lnTo>
                  <a:lnTo>
                    <a:pt x="2170" y="232"/>
                  </a:lnTo>
                  <a:lnTo>
                    <a:pt x="2110" y="252"/>
                  </a:lnTo>
                  <a:lnTo>
                    <a:pt x="2050" y="272"/>
                  </a:lnTo>
                  <a:lnTo>
                    <a:pt x="1992" y="290"/>
                  </a:lnTo>
                  <a:lnTo>
                    <a:pt x="1934" y="306"/>
                  </a:lnTo>
                  <a:lnTo>
                    <a:pt x="1874" y="320"/>
                  </a:lnTo>
                  <a:lnTo>
                    <a:pt x="1818" y="334"/>
                  </a:lnTo>
                  <a:lnTo>
                    <a:pt x="1760" y="346"/>
                  </a:lnTo>
                  <a:lnTo>
                    <a:pt x="1704" y="356"/>
                  </a:lnTo>
                  <a:lnTo>
                    <a:pt x="1646" y="366"/>
                  </a:lnTo>
                  <a:lnTo>
                    <a:pt x="1536" y="380"/>
                  </a:lnTo>
                  <a:lnTo>
                    <a:pt x="1428" y="390"/>
                  </a:lnTo>
                  <a:lnTo>
                    <a:pt x="1322" y="394"/>
                  </a:lnTo>
                  <a:lnTo>
                    <a:pt x="1218" y="396"/>
                  </a:lnTo>
                  <a:lnTo>
                    <a:pt x="1118" y="394"/>
                  </a:lnTo>
                  <a:lnTo>
                    <a:pt x="1020" y="388"/>
                  </a:lnTo>
                  <a:lnTo>
                    <a:pt x="926" y="378"/>
                  </a:lnTo>
                  <a:lnTo>
                    <a:pt x="834" y="368"/>
                  </a:lnTo>
                  <a:lnTo>
                    <a:pt x="748" y="354"/>
                  </a:lnTo>
                  <a:lnTo>
                    <a:pt x="664" y="338"/>
                  </a:lnTo>
                  <a:lnTo>
                    <a:pt x="584" y="320"/>
                  </a:lnTo>
                  <a:lnTo>
                    <a:pt x="510" y="302"/>
                  </a:lnTo>
                  <a:lnTo>
                    <a:pt x="438" y="282"/>
                  </a:lnTo>
                  <a:lnTo>
                    <a:pt x="372" y="262"/>
                  </a:lnTo>
                  <a:lnTo>
                    <a:pt x="310" y="244"/>
                  </a:lnTo>
                  <a:lnTo>
                    <a:pt x="254" y="224"/>
                  </a:lnTo>
                  <a:lnTo>
                    <a:pt x="202" y="204"/>
                  </a:lnTo>
                  <a:lnTo>
                    <a:pt x="116" y="168"/>
                  </a:lnTo>
                  <a:lnTo>
                    <a:pt x="52" y="140"/>
                  </a:lnTo>
                  <a:lnTo>
                    <a:pt x="14" y="122"/>
                  </a:lnTo>
                  <a:lnTo>
                    <a:pt x="0" y="11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8" y="12"/>
                  </a:lnTo>
                  <a:lnTo>
                    <a:pt x="56" y="30"/>
                  </a:lnTo>
                  <a:lnTo>
                    <a:pt x="118" y="58"/>
                  </a:lnTo>
                  <a:lnTo>
                    <a:pt x="204" y="94"/>
                  </a:lnTo>
                  <a:lnTo>
                    <a:pt x="256" y="112"/>
                  </a:lnTo>
                  <a:lnTo>
                    <a:pt x="310" y="132"/>
                  </a:lnTo>
                  <a:lnTo>
                    <a:pt x="372" y="150"/>
                  </a:lnTo>
                  <a:lnTo>
                    <a:pt x="438" y="170"/>
                  </a:lnTo>
                  <a:lnTo>
                    <a:pt x="508" y="190"/>
                  </a:lnTo>
                  <a:lnTo>
                    <a:pt x="582" y="208"/>
                  </a:lnTo>
                  <a:lnTo>
                    <a:pt x="660" y="224"/>
                  </a:lnTo>
                  <a:lnTo>
                    <a:pt x="744" y="240"/>
                  </a:lnTo>
                  <a:lnTo>
                    <a:pt x="830" y="254"/>
                  </a:lnTo>
                  <a:lnTo>
                    <a:pt x="920" y="264"/>
                  </a:lnTo>
                  <a:lnTo>
                    <a:pt x="1014" y="274"/>
                  </a:lnTo>
                  <a:lnTo>
                    <a:pt x="1112" y="280"/>
                  </a:lnTo>
                  <a:lnTo>
                    <a:pt x="1212" y="282"/>
                  </a:lnTo>
                  <a:lnTo>
                    <a:pt x="1316" y="282"/>
                  </a:lnTo>
                  <a:lnTo>
                    <a:pt x="1422" y="276"/>
                  </a:lnTo>
                  <a:lnTo>
                    <a:pt x="1530" y="268"/>
                  </a:lnTo>
                  <a:lnTo>
                    <a:pt x="1642" y="254"/>
                  </a:lnTo>
                  <a:lnTo>
                    <a:pt x="1756" y="236"/>
                  </a:lnTo>
                  <a:lnTo>
                    <a:pt x="1812" y="224"/>
                  </a:lnTo>
                  <a:lnTo>
                    <a:pt x="1870" y="212"/>
                  </a:lnTo>
                  <a:lnTo>
                    <a:pt x="1930" y="198"/>
                  </a:lnTo>
                  <a:lnTo>
                    <a:pt x="1988" y="182"/>
                  </a:lnTo>
                  <a:lnTo>
                    <a:pt x="2048" y="164"/>
                  </a:lnTo>
                  <a:lnTo>
                    <a:pt x="2108" y="146"/>
                  </a:lnTo>
                  <a:lnTo>
                    <a:pt x="2168" y="126"/>
                  </a:lnTo>
                  <a:lnTo>
                    <a:pt x="2228" y="104"/>
                  </a:lnTo>
                  <a:lnTo>
                    <a:pt x="2290" y="82"/>
                  </a:lnTo>
                  <a:lnTo>
                    <a:pt x="2350" y="56"/>
                  </a:lnTo>
                  <a:lnTo>
                    <a:pt x="2412" y="28"/>
                  </a:lnTo>
                  <a:lnTo>
                    <a:pt x="2474" y="0"/>
                  </a:lnTo>
                  <a:lnTo>
                    <a:pt x="247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462588" y="2142851"/>
            <a:ext cx="159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分布式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事务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6421438" y="3981176"/>
            <a:ext cx="159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全局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ea typeface="宋体" charset="-122"/>
              </a:rPr>
              <a:t>序列号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124325" y="5175492"/>
            <a:ext cx="1590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监控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831975" y="3970064"/>
            <a:ext cx="159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分片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分表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801938" y="2141264"/>
            <a:ext cx="159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MySQL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集群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141788" y="3587992"/>
            <a:ext cx="1590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ea typeface="宋体" charset="-122"/>
              </a:rPr>
              <a:t>Mycat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2627313" y="0"/>
            <a:ext cx="6446837" cy="587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 smtClean="0"/>
              <a:t>微服务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数据库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Mycat</a:t>
            </a:r>
            <a:endParaRPr lang="zh-CN" altLang="zh-CN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2093663" y="764704"/>
            <a:ext cx="5451974" cy="587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schemeClr val="tx1"/>
                </a:solidFill>
              </a:rPr>
              <a:t>活跃的、性能好的开源数据库中间件！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r>
              <a:rPr lang="zh-CN" altLang="en-US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数据库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Mycat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24744"/>
            <a:ext cx="7994525" cy="4896544"/>
          </a:xfrm>
        </p:spPr>
        <p:txBody>
          <a:bodyPr/>
          <a:lstStyle/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Mycat</a:t>
            </a:r>
            <a:r>
              <a:rPr lang="zh-CN" altLang="en-US" dirty="0"/>
              <a:t>解决的</a:t>
            </a:r>
            <a:r>
              <a:rPr lang="zh-CN" altLang="en-US" dirty="0" smtClean="0"/>
              <a:t>问题：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2411760" y="184482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性能问题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数据库连接过多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E-R</a:t>
            </a:r>
            <a:r>
              <a:rPr lang="zh-CN" altLang="en-US" dirty="0"/>
              <a:t>分片难处理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可用性问题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成本和伸缩性问题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chenx\Desktop\Test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23" y="603721"/>
            <a:ext cx="5613400" cy="53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764704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、简介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-1" y="1471426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API</a:t>
            </a:r>
            <a:r>
              <a:rPr lang="zh-CN" altLang="en-US" dirty="0" smtClean="0">
                <a:ea typeface="宋体" charset="-122"/>
              </a:rPr>
              <a:t>网关 </a:t>
            </a:r>
            <a:r>
              <a:rPr lang="en-US" altLang="zh-CN" dirty="0" smtClean="0">
                <a:ea typeface="宋体" charset="-122"/>
              </a:rPr>
              <a:t>- Ocelot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-3773" y="2183324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、服务注册中心 </a:t>
            </a:r>
            <a:r>
              <a:rPr lang="en-US" altLang="zh-CN" dirty="0" smtClean="0">
                <a:ea typeface="宋体" charset="-122"/>
              </a:rPr>
              <a:t>- Consul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645026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5</a:t>
            </a:r>
            <a:r>
              <a:rPr lang="zh-CN" altLang="en-US" dirty="0" smtClean="0">
                <a:ea typeface="宋体" charset="-122"/>
              </a:rPr>
              <a:t>、分布式缓存 </a:t>
            </a:r>
            <a:r>
              <a:rPr lang="en-US" altLang="zh-CN" dirty="0" smtClean="0">
                <a:ea typeface="宋体" charset="-122"/>
              </a:rPr>
              <a:t>– </a:t>
            </a:r>
            <a:r>
              <a:rPr lang="en-US" altLang="zh-CN" dirty="0" err="1" smtClean="0">
                <a:ea typeface="宋体" charset="-122"/>
              </a:rPr>
              <a:t>Redis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4361215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6</a:t>
            </a:r>
            <a:r>
              <a:rPr lang="zh-CN" altLang="en-US" dirty="0" smtClean="0">
                <a:ea typeface="宋体" charset="-122"/>
              </a:rPr>
              <a:t>、分布式数据库 </a:t>
            </a:r>
            <a:r>
              <a:rPr lang="en-US" altLang="zh-CN" dirty="0" smtClean="0">
                <a:ea typeface="宋体" charset="-122"/>
              </a:rPr>
              <a:t>- </a:t>
            </a:r>
            <a:r>
              <a:rPr lang="en-US" altLang="zh-CN" dirty="0" err="1" smtClean="0">
                <a:ea typeface="宋体" charset="-122"/>
              </a:rPr>
              <a:t>Mycat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3774" y="2936083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、微服务应用 </a:t>
            </a:r>
            <a:r>
              <a:rPr lang="en-US" altLang="zh-CN" dirty="0" smtClean="0">
                <a:ea typeface="宋体" charset="-122"/>
              </a:rPr>
              <a:t>– Web API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-3775" y="5085185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、事件总线 </a:t>
            </a:r>
            <a:r>
              <a:rPr lang="en-US" altLang="zh-CN" dirty="0" smtClean="0">
                <a:ea typeface="宋体" charset="-122"/>
              </a:rPr>
              <a:t>- </a:t>
            </a:r>
            <a:r>
              <a:rPr lang="en-US" altLang="zh-CN" dirty="0" err="1" smtClean="0">
                <a:ea typeface="宋体" charset="-122"/>
              </a:rPr>
              <a:t>RabbitMQ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5805264"/>
            <a:ext cx="7154863" cy="4667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	8</a:t>
            </a:r>
            <a:r>
              <a:rPr lang="zh-CN" altLang="en-US" dirty="0" smtClean="0">
                <a:ea typeface="宋体" charset="-122"/>
              </a:rPr>
              <a:t>、整体架构图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r>
              <a:rPr lang="zh-CN" altLang="en-US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数据库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Mycat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24744"/>
            <a:ext cx="7994525" cy="4896544"/>
          </a:xfrm>
        </p:spPr>
        <p:txBody>
          <a:bodyPr/>
          <a:lstStyle/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Mycat</a:t>
            </a:r>
            <a:r>
              <a:rPr lang="zh-CN" altLang="en-US" dirty="0"/>
              <a:t>解决的</a:t>
            </a:r>
            <a:r>
              <a:rPr lang="zh-CN" altLang="en-US" dirty="0" smtClean="0"/>
              <a:t>问题：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2411760" y="184482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性能问题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数据库连接过多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E-R</a:t>
            </a:r>
            <a:r>
              <a:rPr lang="zh-CN" altLang="en-US" dirty="0"/>
              <a:t>分片难处理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可用性问题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成本和伸缩性问题</a:t>
            </a:r>
          </a:p>
        </p:txBody>
      </p:sp>
    </p:spTree>
    <p:extLst>
      <p:ext uri="{BB962C8B-B14F-4D97-AF65-F5344CB8AC3E}">
        <p14:creationId xmlns:p14="http://schemas.microsoft.com/office/powerpoint/2010/main" val="3806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494870" y="2918847"/>
            <a:ext cx="6605522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>
                <a:ea typeface="宋体" charset="-122"/>
              </a:rPr>
              <a:t> </a:t>
            </a:r>
            <a:r>
              <a:rPr lang="en-US" altLang="zh-CN" sz="4000" b="1" dirty="0" smtClean="0">
                <a:ea typeface="宋体" charset="-122"/>
              </a:rPr>
              <a:t> 7</a:t>
            </a:r>
            <a:r>
              <a:rPr lang="zh-CN" altLang="en-US" sz="4000" b="1" dirty="0">
                <a:ea typeface="宋体" charset="-122"/>
              </a:rPr>
              <a:t>、事件总线 </a:t>
            </a:r>
            <a:r>
              <a:rPr lang="en-US" altLang="zh-CN" sz="4000" b="1" dirty="0">
                <a:ea typeface="宋体" charset="-122"/>
              </a:rPr>
              <a:t>- </a:t>
            </a:r>
            <a:r>
              <a:rPr lang="en-US" altLang="zh-CN" sz="4000" b="1" dirty="0" err="1">
                <a:ea typeface="宋体" charset="-122"/>
              </a:rPr>
              <a:t>RabbitMQ</a:t>
            </a:r>
            <a:endParaRPr lang="en-US" altLang="zh-CN" sz="4000" b="1" dirty="0">
              <a:ea typeface="宋体" charset="-122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79331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r>
              <a:rPr lang="zh-CN" altLang="en-US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事件总线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RabbitMQ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722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971550" y="1052513"/>
            <a:ext cx="8172450" cy="4824412"/>
          </a:xfrm>
          <a:prstGeom prst="roundRect">
            <a:avLst>
              <a:gd name="adj" fmla="val 3125"/>
            </a:avLst>
          </a:prstGeom>
          <a:solidFill>
            <a:srgbClr val="FFFFFF">
              <a:alpha val="46001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585913" y="1365250"/>
          <a:ext cx="69437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Chart" r:id="rId3" imgW="6943725" imgH="4200525" progId="MSGraph.Chart.8">
                  <p:embed followColorScheme="full"/>
                </p:oleObj>
              </mc:Choice>
              <mc:Fallback>
                <p:oleObj name="Chart" r:id="rId3" imgW="6943725" imgH="42005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365250"/>
                        <a:ext cx="6943725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051050" y="4365625"/>
            <a:ext cx="5400675" cy="8636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725613" y="1809750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Chart" r:id="rId3" imgW="6096000" imgH="4067175" progId="MSGraph.Chart.8">
                  <p:embed followColorScheme="full"/>
                </p:oleObj>
              </mc:Choice>
              <mc:Fallback>
                <p:oleObj name="Chart" r:id="rId3" imgW="6096000" imgH="406717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809750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339975" y="2351088"/>
            <a:ext cx="2055813" cy="2338387"/>
            <a:chOff x="1565" y="970"/>
            <a:chExt cx="1295" cy="1473"/>
          </a:xfrm>
        </p:grpSpPr>
        <p:sp>
          <p:nvSpPr>
            <p:cNvPr id="33795" name="AutoShape 3"/>
            <p:cNvSpPr>
              <a:spLocks noChangeArrowheads="1"/>
            </p:cNvSpPr>
            <p:nvPr/>
          </p:nvSpPr>
          <p:spPr bwMode="auto">
            <a:xfrm>
              <a:off x="2180" y="970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>
              <a:off x="2085" y="971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1565" y="1280"/>
              <a:ext cx="1089" cy="880"/>
            </a:xfrm>
            <a:prstGeom prst="rightArrow">
              <a:avLst>
                <a:gd name="adj1" fmla="val 50000"/>
                <a:gd name="adj2" fmla="val 34604"/>
              </a:avLst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8" name="Group 6"/>
          <p:cNvGrpSpPr>
            <a:grpSpLocks/>
          </p:cNvGrpSpPr>
          <p:nvPr/>
        </p:nvGrpSpPr>
        <p:grpSpPr bwMode="auto">
          <a:xfrm flipH="1">
            <a:off x="5037138" y="2349500"/>
            <a:ext cx="2055812" cy="2338388"/>
            <a:chOff x="1565" y="970"/>
            <a:chExt cx="1295" cy="1473"/>
          </a:xfrm>
        </p:grpSpPr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>
              <a:off x="2180" y="970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AutoShape 8"/>
            <p:cNvSpPr>
              <a:spLocks noChangeArrowheads="1"/>
            </p:cNvSpPr>
            <p:nvPr/>
          </p:nvSpPr>
          <p:spPr bwMode="auto">
            <a:xfrm>
              <a:off x="2085" y="971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AutoShape 9"/>
            <p:cNvSpPr>
              <a:spLocks noChangeArrowheads="1"/>
            </p:cNvSpPr>
            <p:nvPr/>
          </p:nvSpPr>
          <p:spPr bwMode="auto">
            <a:xfrm>
              <a:off x="1565" y="1280"/>
              <a:ext cx="1089" cy="880"/>
            </a:xfrm>
            <a:prstGeom prst="rightArrow">
              <a:avLst>
                <a:gd name="adj1" fmla="val 50000"/>
                <a:gd name="adj2" fmla="val 34604"/>
              </a:avLst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2" name="Group 10"/>
          <p:cNvGrpSpPr>
            <a:grpSpLocks/>
          </p:cNvGrpSpPr>
          <p:nvPr/>
        </p:nvGrpSpPr>
        <p:grpSpPr bwMode="auto">
          <a:xfrm rot="16200000" flipH="1">
            <a:off x="3633787" y="1055688"/>
            <a:ext cx="2055813" cy="2338388"/>
            <a:chOff x="1565" y="970"/>
            <a:chExt cx="1295" cy="1473"/>
          </a:xfrm>
        </p:grpSpPr>
        <p:sp>
          <p:nvSpPr>
            <p:cNvPr id="33803" name="AutoShape 11"/>
            <p:cNvSpPr>
              <a:spLocks noChangeArrowheads="1"/>
            </p:cNvSpPr>
            <p:nvPr/>
          </p:nvSpPr>
          <p:spPr bwMode="auto">
            <a:xfrm>
              <a:off x="2180" y="970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AutoShape 12"/>
            <p:cNvSpPr>
              <a:spLocks noChangeArrowheads="1"/>
            </p:cNvSpPr>
            <p:nvPr/>
          </p:nvSpPr>
          <p:spPr bwMode="auto">
            <a:xfrm>
              <a:off x="2085" y="971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AutoShape 13"/>
            <p:cNvSpPr>
              <a:spLocks noChangeArrowheads="1"/>
            </p:cNvSpPr>
            <p:nvPr/>
          </p:nvSpPr>
          <p:spPr bwMode="auto">
            <a:xfrm>
              <a:off x="1565" y="1280"/>
              <a:ext cx="1089" cy="880"/>
            </a:xfrm>
            <a:prstGeom prst="rightArrow">
              <a:avLst>
                <a:gd name="adj1" fmla="val 50000"/>
                <a:gd name="adj2" fmla="val 34604"/>
              </a:avLst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6" name="Group 14"/>
          <p:cNvGrpSpPr>
            <a:grpSpLocks/>
          </p:cNvGrpSpPr>
          <p:nvPr/>
        </p:nvGrpSpPr>
        <p:grpSpPr bwMode="auto">
          <a:xfrm rot="5400000" flipH="1" flipV="1">
            <a:off x="3633788" y="3536950"/>
            <a:ext cx="2055812" cy="2338388"/>
            <a:chOff x="1565" y="970"/>
            <a:chExt cx="1295" cy="1473"/>
          </a:xfrm>
        </p:grpSpPr>
        <p:sp>
          <p:nvSpPr>
            <p:cNvPr id="33807" name="AutoShape 15"/>
            <p:cNvSpPr>
              <a:spLocks noChangeArrowheads="1"/>
            </p:cNvSpPr>
            <p:nvPr/>
          </p:nvSpPr>
          <p:spPr bwMode="auto">
            <a:xfrm>
              <a:off x="2180" y="970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/>
            <p:cNvSpPr>
              <a:spLocks noChangeArrowheads="1"/>
            </p:cNvSpPr>
            <p:nvPr/>
          </p:nvSpPr>
          <p:spPr bwMode="auto">
            <a:xfrm>
              <a:off x="2085" y="971"/>
              <a:ext cx="680" cy="1472"/>
            </a:xfrm>
            <a:prstGeom prst="rightArrow">
              <a:avLst>
                <a:gd name="adj1" fmla="val 85333"/>
                <a:gd name="adj2" fmla="val 10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accent1">
                    <a:alpha val="21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AutoShape 17"/>
            <p:cNvSpPr>
              <a:spLocks noChangeArrowheads="1"/>
            </p:cNvSpPr>
            <p:nvPr/>
          </p:nvSpPr>
          <p:spPr bwMode="auto">
            <a:xfrm>
              <a:off x="1565" y="1280"/>
              <a:ext cx="1089" cy="880"/>
            </a:xfrm>
            <a:prstGeom prst="rightArrow">
              <a:avLst>
                <a:gd name="adj1" fmla="val 50000"/>
                <a:gd name="adj2" fmla="val 34604"/>
              </a:avLst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987824" y="2780928"/>
            <a:ext cx="2736304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>
                <a:ea typeface="宋体" charset="-122"/>
              </a:rPr>
              <a:t> </a:t>
            </a:r>
            <a:r>
              <a:rPr lang="en-US" altLang="zh-CN" sz="4000" b="1" dirty="0" smtClean="0">
                <a:ea typeface="宋体" charset="-122"/>
              </a:rPr>
              <a:t>   </a:t>
            </a:r>
            <a:r>
              <a:rPr lang="en-US" altLang="zh-CN" sz="4000" b="1" dirty="0">
                <a:ea typeface="宋体" charset="-122"/>
              </a:rPr>
              <a:t>1</a:t>
            </a:r>
            <a:r>
              <a:rPr lang="zh-CN" altLang="en-US" sz="4000" b="1" dirty="0" smtClean="0">
                <a:ea typeface="宋体" charset="-122"/>
              </a:rPr>
              <a:t>、</a:t>
            </a:r>
            <a:r>
              <a:rPr lang="zh-CN" altLang="en-US" sz="4000" b="1" dirty="0">
                <a:ea typeface="宋体" charset="-122"/>
              </a:rPr>
              <a:t>简介</a:t>
            </a:r>
            <a:endParaRPr lang="en-US" altLang="zh-CN" sz="4000" b="1" dirty="0">
              <a:ea typeface="宋体" charset="-122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79584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1828" y="0"/>
            <a:ext cx="6446837" cy="587375"/>
          </a:xfrm>
        </p:spPr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– </a:t>
            </a:r>
            <a:r>
              <a:rPr lang="en-US" altLang="zh-CN" dirty="0"/>
              <a:t>API</a:t>
            </a:r>
            <a:r>
              <a:rPr lang="zh-CN" altLang="en-US" dirty="0"/>
              <a:t>网关 </a:t>
            </a:r>
            <a:r>
              <a:rPr lang="en-US" altLang="zh-CN" dirty="0"/>
              <a:t>- Ocelot</a:t>
            </a:r>
            <a:endParaRPr lang="zh-CN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94870" y="2918847"/>
            <a:ext cx="6048672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1" dirty="0">
                <a:ea typeface="宋体" charset="-122"/>
              </a:rPr>
              <a:t> </a:t>
            </a:r>
            <a:r>
              <a:rPr lang="en-US" altLang="zh-CN" sz="4000" b="1" dirty="0" smtClean="0">
                <a:ea typeface="宋体" charset="-122"/>
              </a:rPr>
              <a:t>   </a:t>
            </a:r>
            <a:r>
              <a:rPr lang="en-US" altLang="zh-CN" sz="4000" b="1" dirty="0">
                <a:ea typeface="宋体" charset="-122"/>
              </a:rPr>
              <a:t>2</a:t>
            </a:r>
            <a:r>
              <a:rPr lang="zh-CN" altLang="en-US" sz="4000" b="1" dirty="0" smtClean="0">
                <a:ea typeface="宋体" charset="-122"/>
              </a:rPr>
              <a:t>、</a:t>
            </a:r>
            <a:r>
              <a:rPr lang="en-US" altLang="zh-CN" sz="4000" b="1" dirty="0">
                <a:ea typeface="宋体" charset="-122"/>
              </a:rPr>
              <a:t>API</a:t>
            </a:r>
            <a:r>
              <a:rPr lang="zh-CN" altLang="en-US" sz="4000" b="1" dirty="0">
                <a:ea typeface="宋体" charset="-122"/>
              </a:rPr>
              <a:t>网关 </a:t>
            </a:r>
            <a:r>
              <a:rPr lang="en-US" altLang="zh-CN" sz="4000" b="1" dirty="0">
                <a:ea typeface="宋体" charset="-122"/>
              </a:rPr>
              <a:t>- </a:t>
            </a:r>
            <a:r>
              <a:rPr lang="en-US" altLang="zh-CN" sz="4000" b="1" dirty="0" smtClean="0">
                <a:ea typeface="宋体" charset="-122"/>
              </a:rPr>
              <a:t>Ocelot</a:t>
            </a:r>
            <a:endParaRPr lang="en-US" altLang="zh-CN" sz="40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 </a:t>
            </a:r>
            <a:r>
              <a:rPr lang="en-US" altLang="zh-CN" dirty="0"/>
              <a:t>– API</a:t>
            </a:r>
            <a:r>
              <a:rPr lang="zh-CN" altLang="en-US" dirty="0"/>
              <a:t>网关 </a:t>
            </a:r>
            <a:r>
              <a:rPr lang="en-US" altLang="zh-CN" dirty="0"/>
              <a:t>- Ocelot</a:t>
            </a:r>
            <a:endParaRPr lang="zh-CN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478" y="1843926"/>
            <a:ext cx="7872413" cy="3616325"/>
            <a:chOff x="836485" y="1515326"/>
            <a:chExt cx="7872413" cy="3616325"/>
          </a:xfrm>
        </p:grpSpPr>
        <p:grpSp>
          <p:nvGrpSpPr>
            <p:cNvPr id="7" name="组合 52"/>
            <p:cNvGrpSpPr>
              <a:grpSpLocks/>
            </p:cNvGrpSpPr>
            <p:nvPr/>
          </p:nvGrpSpPr>
          <p:grpSpPr bwMode="auto">
            <a:xfrm>
              <a:off x="2889123" y="2020151"/>
              <a:ext cx="2795587" cy="2759075"/>
              <a:chOff x="3868719" y="1776670"/>
              <a:chExt cx="2628619" cy="2628031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auto">
              <a:xfrm>
                <a:off x="3868719" y="1776670"/>
                <a:ext cx="2628619" cy="2628031"/>
              </a:xfrm>
              <a:custGeom>
                <a:avLst/>
                <a:gdLst>
                  <a:gd name="T0" fmla="*/ 800 w 1050"/>
                  <a:gd name="T1" fmla="*/ 903 h 1049"/>
                  <a:gd name="T2" fmla="*/ 766 w 1050"/>
                  <a:gd name="T3" fmla="*/ 996 h 1049"/>
                  <a:gd name="T4" fmla="*/ 671 w 1050"/>
                  <a:gd name="T5" fmla="*/ 969 h 1049"/>
                  <a:gd name="T6" fmla="*/ 625 w 1050"/>
                  <a:gd name="T7" fmla="*/ 1044 h 1049"/>
                  <a:gd name="T8" fmla="*/ 526 w 1050"/>
                  <a:gd name="T9" fmla="*/ 991 h 1049"/>
                  <a:gd name="T10" fmla="*/ 443 w 1050"/>
                  <a:gd name="T11" fmla="*/ 1047 h 1049"/>
                  <a:gd name="T12" fmla="*/ 381 w 1050"/>
                  <a:gd name="T13" fmla="*/ 969 h 1049"/>
                  <a:gd name="T14" fmla="*/ 301 w 1050"/>
                  <a:gd name="T15" fmla="*/ 1003 h 1049"/>
                  <a:gd name="T16" fmla="*/ 272 w 1050"/>
                  <a:gd name="T17" fmla="*/ 917 h 1049"/>
                  <a:gd name="T18" fmla="*/ 232 w 1050"/>
                  <a:gd name="T19" fmla="*/ 888 h 1049"/>
                  <a:gd name="T20" fmla="*/ 140 w 1050"/>
                  <a:gd name="T21" fmla="*/ 886 h 1049"/>
                  <a:gd name="T22" fmla="*/ 134 w 1050"/>
                  <a:gd name="T23" fmla="*/ 778 h 1049"/>
                  <a:gd name="T24" fmla="*/ 47 w 1050"/>
                  <a:gd name="T25" fmla="*/ 750 h 1049"/>
                  <a:gd name="T26" fmla="*/ 78 w 1050"/>
                  <a:gd name="T27" fmla="*/ 657 h 1049"/>
                  <a:gd name="T28" fmla="*/ 0 w 1050"/>
                  <a:gd name="T29" fmla="*/ 590 h 1049"/>
                  <a:gd name="T30" fmla="*/ 60 w 1050"/>
                  <a:gd name="T31" fmla="*/ 500 h 1049"/>
                  <a:gd name="T32" fmla="*/ 6 w 1050"/>
                  <a:gd name="T33" fmla="*/ 426 h 1049"/>
                  <a:gd name="T34" fmla="*/ 86 w 1050"/>
                  <a:gd name="T35" fmla="*/ 368 h 1049"/>
                  <a:gd name="T36" fmla="*/ 55 w 1050"/>
                  <a:gd name="T37" fmla="*/ 284 h 1049"/>
                  <a:gd name="T38" fmla="*/ 148 w 1050"/>
                  <a:gd name="T39" fmla="*/ 250 h 1049"/>
                  <a:gd name="T40" fmla="*/ 140 w 1050"/>
                  <a:gd name="T41" fmla="*/ 163 h 1049"/>
                  <a:gd name="T42" fmla="*/ 232 w 1050"/>
                  <a:gd name="T43" fmla="*/ 162 h 1049"/>
                  <a:gd name="T44" fmla="*/ 271 w 1050"/>
                  <a:gd name="T45" fmla="*/ 61 h 1049"/>
                  <a:gd name="T46" fmla="*/ 358 w 1050"/>
                  <a:gd name="T47" fmla="*/ 88 h 1049"/>
                  <a:gd name="T48" fmla="*/ 405 w 1050"/>
                  <a:gd name="T49" fmla="*/ 73 h 1049"/>
                  <a:gd name="T50" fmla="*/ 501 w 1050"/>
                  <a:gd name="T51" fmla="*/ 58 h 1049"/>
                  <a:gd name="T52" fmla="*/ 592 w 1050"/>
                  <a:gd name="T53" fmla="*/ 0 h 1049"/>
                  <a:gd name="T54" fmla="*/ 646 w 1050"/>
                  <a:gd name="T55" fmla="*/ 73 h 1049"/>
                  <a:gd name="T56" fmla="*/ 694 w 1050"/>
                  <a:gd name="T57" fmla="*/ 88 h 1049"/>
                  <a:gd name="T58" fmla="*/ 781 w 1050"/>
                  <a:gd name="T59" fmla="*/ 61 h 1049"/>
                  <a:gd name="T60" fmla="*/ 810 w 1050"/>
                  <a:gd name="T61" fmla="*/ 155 h 1049"/>
                  <a:gd name="T62" fmla="*/ 900 w 1050"/>
                  <a:gd name="T63" fmla="*/ 151 h 1049"/>
                  <a:gd name="T64" fmla="*/ 904 w 1050"/>
                  <a:gd name="T65" fmla="*/ 250 h 1049"/>
                  <a:gd name="T66" fmla="*/ 997 w 1050"/>
                  <a:gd name="T67" fmla="*/ 284 h 1049"/>
                  <a:gd name="T68" fmla="*/ 970 w 1050"/>
                  <a:gd name="T69" fmla="*/ 380 h 1049"/>
                  <a:gd name="T70" fmla="*/ 1045 w 1050"/>
                  <a:gd name="T71" fmla="*/ 426 h 1049"/>
                  <a:gd name="T72" fmla="*/ 993 w 1050"/>
                  <a:gd name="T73" fmla="*/ 524 h 1049"/>
                  <a:gd name="T74" fmla="*/ 1048 w 1050"/>
                  <a:gd name="T75" fmla="*/ 607 h 1049"/>
                  <a:gd name="T76" fmla="*/ 970 w 1050"/>
                  <a:gd name="T77" fmla="*/ 669 h 1049"/>
                  <a:gd name="T78" fmla="*/ 1005 w 1050"/>
                  <a:gd name="T79" fmla="*/ 750 h 1049"/>
                  <a:gd name="T80" fmla="*/ 918 w 1050"/>
                  <a:gd name="T81" fmla="*/ 778 h 1049"/>
                  <a:gd name="T82" fmla="*/ 889 w 1050"/>
                  <a:gd name="T83" fmla="*/ 818 h 1049"/>
                  <a:gd name="T84" fmla="*/ 888 w 1050"/>
                  <a:gd name="T85" fmla="*/ 911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0" h="1049">
                    <a:moveTo>
                      <a:pt x="888" y="911"/>
                    </a:moveTo>
                    <a:lnTo>
                      <a:pt x="820" y="888"/>
                    </a:lnTo>
                    <a:lnTo>
                      <a:pt x="800" y="903"/>
                    </a:lnTo>
                    <a:lnTo>
                      <a:pt x="780" y="917"/>
                    </a:lnTo>
                    <a:lnTo>
                      <a:pt x="781" y="988"/>
                    </a:lnTo>
                    <a:lnTo>
                      <a:pt x="766" y="996"/>
                    </a:lnTo>
                    <a:lnTo>
                      <a:pt x="751" y="1003"/>
                    </a:lnTo>
                    <a:lnTo>
                      <a:pt x="694" y="961"/>
                    </a:lnTo>
                    <a:lnTo>
                      <a:pt x="671" y="969"/>
                    </a:lnTo>
                    <a:lnTo>
                      <a:pt x="658" y="972"/>
                    </a:lnTo>
                    <a:lnTo>
                      <a:pt x="646" y="976"/>
                    </a:lnTo>
                    <a:lnTo>
                      <a:pt x="625" y="1044"/>
                    </a:lnTo>
                    <a:lnTo>
                      <a:pt x="592" y="1049"/>
                    </a:lnTo>
                    <a:lnTo>
                      <a:pt x="551" y="991"/>
                    </a:lnTo>
                    <a:lnTo>
                      <a:pt x="526" y="991"/>
                    </a:lnTo>
                    <a:lnTo>
                      <a:pt x="501" y="991"/>
                    </a:lnTo>
                    <a:lnTo>
                      <a:pt x="460" y="1049"/>
                    </a:lnTo>
                    <a:lnTo>
                      <a:pt x="443" y="1047"/>
                    </a:lnTo>
                    <a:lnTo>
                      <a:pt x="426" y="1044"/>
                    </a:lnTo>
                    <a:lnTo>
                      <a:pt x="405" y="976"/>
                    </a:lnTo>
                    <a:lnTo>
                      <a:pt x="381" y="969"/>
                    </a:lnTo>
                    <a:lnTo>
                      <a:pt x="369" y="965"/>
                    </a:lnTo>
                    <a:lnTo>
                      <a:pt x="358" y="961"/>
                    </a:lnTo>
                    <a:lnTo>
                      <a:pt x="301" y="1003"/>
                    </a:lnTo>
                    <a:lnTo>
                      <a:pt x="286" y="996"/>
                    </a:lnTo>
                    <a:lnTo>
                      <a:pt x="271" y="988"/>
                    </a:lnTo>
                    <a:lnTo>
                      <a:pt x="272" y="917"/>
                    </a:lnTo>
                    <a:lnTo>
                      <a:pt x="252" y="903"/>
                    </a:lnTo>
                    <a:lnTo>
                      <a:pt x="242" y="895"/>
                    </a:lnTo>
                    <a:lnTo>
                      <a:pt x="232" y="888"/>
                    </a:lnTo>
                    <a:lnTo>
                      <a:pt x="164" y="911"/>
                    </a:lnTo>
                    <a:lnTo>
                      <a:pt x="152" y="899"/>
                    </a:lnTo>
                    <a:lnTo>
                      <a:pt x="140" y="886"/>
                    </a:lnTo>
                    <a:lnTo>
                      <a:pt x="163" y="818"/>
                    </a:lnTo>
                    <a:lnTo>
                      <a:pt x="148" y="799"/>
                    </a:lnTo>
                    <a:lnTo>
                      <a:pt x="134" y="778"/>
                    </a:lnTo>
                    <a:lnTo>
                      <a:pt x="63" y="779"/>
                    </a:lnTo>
                    <a:lnTo>
                      <a:pt x="55" y="765"/>
                    </a:lnTo>
                    <a:lnTo>
                      <a:pt x="47" y="750"/>
                    </a:lnTo>
                    <a:lnTo>
                      <a:pt x="90" y="693"/>
                    </a:lnTo>
                    <a:lnTo>
                      <a:pt x="82" y="669"/>
                    </a:lnTo>
                    <a:lnTo>
                      <a:pt x="78" y="657"/>
                    </a:lnTo>
                    <a:lnTo>
                      <a:pt x="75" y="645"/>
                    </a:lnTo>
                    <a:lnTo>
                      <a:pt x="6" y="623"/>
                    </a:lnTo>
                    <a:lnTo>
                      <a:pt x="0" y="590"/>
                    </a:lnTo>
                    <a:lnTo>
                      <a:pt x="60" y="549"/>
                    </a:lnTo>
                    <a:lnTo>
                      <a:pt x="59" y="524"/>
                    </a:lnTo>
                    <a:lnTo>
                      <a:pt x="60" y="500"/>
                    </a:lnTo>
                    <a:lnTo>
                      <a:pt x="0" y="459"/>
                    </a:lnTo>
                    <a:lnTo>
                      <a:pt x="3" y="442"/>
                    </a:lnTo>
                    <a:lnTo>
                      <a:pt x="6" y="426"/>
                    </a:lnTo>
                    <a:lnTo>
                      <a:pt x="75" y="405"/>
                    </a:lnTo>
                    <a:lnTo>
                      <a:pt x="82" y="380"/>
                    </a:lnTo>
                    <a:lnTo>
                      <a:pt x="86" y="368"/>
                    </a:lnTo>
                    <a:lnTo>
                      <a:pt x="90" y="356"/>
                    </a:lnTo>
                    <a:lnTo>
                      <a:pt x="47" y="299"/>
                    </a:lnTo>
                    <a:lnTo>
                      <a:pt x="55" y="284"/>
                    </a:lnTo>
                    <a:lnTo>
                      <a:pt x="63" y="270"/>
                    </a:lnTo>
                    <a:lnTo>
                      <a:pt x="134" y="271"/>
                    </a:lnTo>
                    <a:lnTo>
                      <a:pt x="148" y="250"/>
                    </a:lnTo>
                    <a:lnTo>
                      <a:pt x="155" y="240"/>
                    </a:lnTo>
                    <a:lnTo>
                      <a:pt x="163" y="231"/>
                    </a:lnTo>
                    <a:lnTo>
                      <a:pt x="140" y="163"/>
                    </a:lnTo>
                    <a:lnTo>
                      <a:pt x="152" y="151"/>
                    </a:lnTo>
                    <a:lnTo>
                      <a:pt x="164" y="139"/>
                    </a:lnTo>
                    <a:lnTo>
                      <a:pt x="232" y="162"/>
                    </a:lnTo>
                    <a:lnTo>
                      <a:pt x="252" y="147"/>
                    </a:lnTo>
                    <a:lnTo>
                      <a:pt x="272" y="133"/>
                    </a:lnTo>
                    <a:lnTo>
                      <a:pt x="271" y="61"/>
                    </a:lnTo>
                    <a:lnTo>
                      <a:pt x="286" y="53"/>
                    </a:lnTo>
                    <a:lnTo>
                      <a:pt x="301" y="46"/>
                    </a:lnTo>
                    <a:lnTo>
                      <a:pt x="358" y="88"/>
                    </a:lnTo>
                    <a:lnTo>
                      <a:pt x="381" y="80"/>
                    </a:lnTo>
                    <a:lnTo>
                      <a:pt x="393" y="76"/>
                    </a:lnTo>
                    <a:lnTo>
                      <a:pt x="405" y="73"/>
                    </a:lnTo>
                    <a:lnTo>
                      <a:pt x="426" y="5"/>
                    </a:lnTo>
                    <a:lnTo>
                      <a:pt x="460" y="0"/>
                    </a:lnTo>
                    <a:lnTo>
                      <a:pt x="501" y="58"/>
                    </a:lnTo>
                    <a:lnTo>
                      <a:pt x="526" y="57"/>
                    </a:lnTo>
                    <a:lnTo>
                      <a:pt x="551" y="58"/>
                    </a:lnTo>
                    <a:lnTo>
                      <a:pt x="592" y="0"/>
                    </a:lnTo>
                    <a:lnTo>
                      <a:pt x="608" y="2"/>
                    </a:lnTo>
                    <a:lnTo>
                      <a:pt x="625" y="5"/>
                    </a:lnTo>
                    <a:lnTo>
                      <a:pt x="646" y="73"/>
                    </a:lnTo>
                    <a:lnTo>
                      <a:pt x="671" y="80"/>
                    </a:lnTo>
                    <a:lnTo>
                      <a:pt x="682" y="84"/>
                    </a:lnTo>
                    <a:lnTo>
                      <a:pt x="694" y="88"/>
                    </a:lnTo>
                    <a:lnTo>
                      <a:pt x="751" y="46"/>
                    </a:lnTo>
                    <a:lnTo>
                      <a:pt x="766" y="53"/>
                    </a:lnTo>
                    <a:lnTo>
                      <a:pt x="781" y="61"/>
                    </a:lnTo>
                    <a:lnTo>
                      <a:pt x="780" y="133"/>
                    </a:lnTo>
                    <a:lnTo>
                      <a:pt x="800" y="147"/>
                    </a:lnTo>
                    <a:lnTo>
                      <a:pt x="810" y="155"/>
                    </a:lnTo>
                    <a:lnTo>
                      <a:pt x="820" y="162"/>
                    </a:lnTo>
                    <a:lnTo>
                      <a:pt x="888" y="139"/>
                    </a:lnTo>
                    <a:lnTo>
                      <a:pt x="900" y="151"/>
                    </a:lnTo>
                    <a:lnTo>
                      <a:pt x="912" y="163"/>
                    </a:lnTo>
                    <a:lnTo>
                      <a:pt x="889" y="231"/>
                    </a:lnTo>
                    <a:lnTo>
                      <a:pt x="904" y="250"/>
                    </a:lnTo>
                    <a:lnTo>
                      <a:pt x="918" y="271"/>
                    </a:lnTo>
                    <a:lnTo>
                      <a:pt x="989" y="270"/>
                    </a:lnTo>
                    <a:lnTo>
                      <a:pt x="997" y="284"/>
                    </a:lnTo>
                    <a:lnTo>
                      <a:pt x="1005" y="299"/>
                    </a:lnTo>
                    <a:lnTo>
                      <a:pt x="962" y="356"/>
                    </a:lnTo>
                    <a:lnTo>
                      <a:pt x="970" y="380"/>
                    </a:lnTo>
                    <a:lnTo>
                      <a:pt x="974" y="393"/>
                    </a:lnTo>
                    <a:lnTo>
                      <a:pt x="977" y="405"/>
                    </a:lnTo>
                    <a:lnTo>
                      <a:pt x="1045" y="426"/>
                    </a:lnTo>
                    <a:lnTo>
                      <a:pt x="1050" y="459"/>
                    </a:lnTo>
                    <a:lnTo>
                      <a:pt x="992" y="500"/>
                    </a:lnTo>
                    <a:lnTo>
                      <a:pt x="993" y="524"/>
                    </a:lnTo>
                    <a:lnTo>
                      <a:pt x="992" y="549"/>
                    </a:lnTo>
                    <a:lnTo>
                      <a:pt x="1050" y="590"/>
                    </a:lnTo>
                    <a:lnTo>
                      <a:pt x="1048" y="607"/>
                    </a:lnTo>
                    <a:lnTo>
                      <a:pt x="1045" y="623"/>
                    </a:lnTo>
                    <a:lnTo>
                      <a:pt x="977" y="645"/>
                    </a:lnTo>
                    <a:lnTo>
                      <a:pt x="970" y="669"/>
                    </a:lnTo>
                    <a:lnTo>
                      <a:pt x="966" y="681"/>
                    </a:lnTo>
                    <a:lnTo>
                      <a:pt x="962" y="693"/>
                    </a:lnTo>
                    <a:lnTo>
                      <a:pt x="1005" y="750"/>
                    </a:lnTo>
                    <a:lnTo>
                      <a:pt x="997" y="765"/>
                    </a:lnTo>
                    <a:lnTo>
                      <a:pt x="989" y="779"/>
                    </a:lnTo>
                    <a:lnTo>
                      <a:pt x="918" y="778"/>
                    </a:lnTo>
                    <a:lnTo>
                      <a:pt x="904" y="799"/>
                    </a:lnTo>
                    <a:lnTo>
                      <a:pt x="897" y="809"/>
                    </a:lnTo>
                    <a:lnTo>
                      <a:pt x="889" y="818"/>
                    </a:lnTo>
                    <a:lnTo>
                      <a:pt x="912" y="886"/>
                    </a:lnTo>
                    <a:lnTo>
                      <a:pt x="900" y="899"/>
                    </a:lnTo>
                    <a:lnTo>
                      <a:pt x="888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lIns="0" r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67801">
                  <a:lnSpc>
                    <a:spcPct val="120000"/>
                  </a:lnSpc>
                  <a:spcBef>
                    <a:spcPts val="635"/>
                  </a:spcBef>
                  <a:spcAft>
                    <a:spcPts val="635"/>
                  </a:spcAft>
                  <a:defRPr/>
                </a:pPr>
                <a:endParaRPr lang="en-US" sz="3000" kern="0" dirty="0">
                  <a:solidFill>
                    <a:srgbClr val="5A5959"/>
                  </a:solidFill>
                  <a:latin typeface="Impact" pitchFamily="34" charset="0"/>
                </a:endParaRPr>
              </a:p>
            </p:txBody>
          </p:sp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4274730" y="2177376"/>
                <a:ext cx="1822569" cy="18266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2225">
                <a:noFill/>
                <a:round/>
                <a:headEnd/>
                <a:tailEnd/>
              </a:ln>
              <a:effectLst/>
              <a:extLst/>
            </p:spPr>
            <p:txBody>
              <a:bodyPr anchor="ctr" anchorCtr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 smtClean="0">
                    <a:solidFill>
                      <a:srgbClr val="5A5959"/>
                    </a:solidFill>
                    <a:latin typeface="Calibri"/>
                  </a:rPr>
                  <a:t>请求</a:t>
                </a:r>
                <a:endParaRPr lang="en-US" altLang="zh-CN" sz="2400" b="1" kern="0" dirty="0" smtClean="0">
                  <a:solidFill>
                    <a:srgbClr val="5A5959"/>
                  </a:solidFill>
                  <a:latin typeface="Calibri"/>
                </a:endParaRPr>
              </a:p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>
                    <a:solidFill>
                      <a:srgbClr val="5A5959"/>
                    </a:solidFill>
                    <a:latin typeface="Calibri"/>
                  </a:rPr>
                  <a:t>聚合</a:t>
                </a:r>
                <a:endParaRPr lang="en-US" altLang="zh-CN" sz="2400" b="1" kern="0" dirty="0" smtClean="0">
                  <a:solidFill>
                    <a:srgbClr val="5A5959"/>
                  </a:solidFill>
                  <a:latin typeface="Calibri"/>
                </a:endParaRPr>
              </a:p>
            </p:txBody>
          </p:sp>
        </p:grpSp>
        <p:grpSp>
          <p:nvGrpSpPr>
            <p:cNvPr id="10" name="组合 55"/>
            <p:cNvGrpSpPr>
              <a:grpSpLocks/>
            </p:cNvGrpSpPr>
            <p:nvPr/>
          </p:nvGrpSpPr>
          <p:grpSpPr bwMode="auto">
            <a:xfrm>
              <a:off x="5349748" y="1515326"/>
              <a:ext cx="1903412" cy="1879600"/>
              <a:chOff x="6012485" y="1170407"/>
              <a:chExt cx="1487948" cy="1487615"/>
            </a:xfrm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12485" y="1170407"/>
                <a:ext cx="1487948" cy="1487615"/>
              </a:xfrm>
              <a:custGeom>
                <a:avLst/>
                <a:gdLst>
                  <a:gd name="T0" fmla="*/ 441 w 637"/>
                  <a:gd name="T1" fmla="*/ 550 h 638"/>
                  <a:gd name="T2" fmla="*/ 420 w 637"/>
                  <a:gd name="T3" fmla="*/ 560 h 638"/>
                  <a:gd name="T4" fmla="*/ 397 w 637"/>
                  <a:gd name="T5" fmla="*/ 568 h 638"/>
                  <a:gd name="T6" fmla="*/ 362 w 637"/>
                  <a:gd name="T7" fmla="*/ 636 h 638"/>
                  <a:gd name="T8" fmla="*/ 312 w 637"/>
                  <a:gd name="T9" fmla="*/ 579 h 638"/>
                  <a:gd name="T10" fmla="*/ 288 w 637"/>
                  <a:gd name="T11" fmla="*/ 577 h 638"/>
                  <a:gd name="T12" fmla="*/ 264 w 637"/>
                  <a:gd name="T13" fmla="*/ 573 h 638"/>
                  <a:gd name="T14" fmla="*/ 209 w 637"/>
                  <a:gd name="T15" fmla="*/ 619 h 638"/>
                  <a:gd name="T16" fmla="*/ 181 w 637"/>
                  <a:gd name="T17" fmla="*/ 608 h 638"/>
                  <a:gd name="T18" fmla="*/ 174 w 637"/>
                  <a:gd name="T19" fmla="*/ 533 h 638"/>
                  <a:gd name="T20" fmla="*/ 155 w 637"/>
                  <a:gd name="T21" fmla="*/ 519 h 638"/>
                  <a:gd name="T22" fmla="*/ 79 w 637"/>
                  <a:gd name="T23" fmla="*/ 531 h 638"/>
                  <a:gd name="T24" fmla="*/ 56 w 637"/>
                  <a:gd name="T25" fmla="*/ 502 h 638"/>
                  <a:gd name="T26" fmla="*/ 89 w 637"/>
                  <a:gd name="T27" fmla="*/ 432 h 638"/>
                  <a:gd name="T28" fmla="*/ 78 w 637"/>
                  <a:gd name="T29" fmla="*/ 410 h 638"/>
                  <a:gd name="T30" fmla="*/ 6 w 637"/>
                  <a:gd name="T31" fmla="*/ 383 h 638"/>
                  <a:gd name="T32" fmla="*/ 0 w 637"/>
                  <a:gd name="T33" fmla="*/ 346 h 638"/>
                  <a:gd name="T34" fmla="*/ 64 w 637"/>
                  <a:gd name="T35" fmla="*/ 301 h 638"/>
                  <a:gd name="T36" fmla="*/ 67 w 637"/>
                  <a:gd name="T37" fmla="*/ 276 h 638"/>
                  <a:gd name="T38" fmla="*/ 17 w 637"/>
                  <a:gd name="T39" fmla="*/ 215 h 638"/>
                  <a:gd name="T40" fmla="*/ 30 w 637"/>
                  <a:gd name="T41" fmla="*/ 182 h 638"/>
                  <a:gd name="T42" fmla="*/ 109 w 637"/>
                  <a:gd name="T43" fmla="*/ 175 h 638"/>
                  <a:gd name="T44" fmla="*/ 124 w 637"/>
                  <a:gd name="T45" fmla="*/ 155 h 638"/>
                  <a:gd name="T46" fmla="*/ 111 w 637"/>
                  <a:gd name="T47" fmla="*/ 76 h 638"/>
                  <a:gd name="T48" fmla="*/ 138 w 637"/>
                  <a:gd name="T49" fmla="*/ 55 h 638"/>
                  <a:gd name="T50" fmla="*/ 211 w 637"/>
                  <a:gd name="T51" fmla="*/ 88 h 638"/>
                  <a:gd name="T52" fmla="*/ 234 w 637"/>
                  <a:gd name="T53" fmla="*/ 79 h 638"/>
                  <a:gd name="T54" fmla="*/ 261 w 637"/>
                  <a:gd name="T55" fmla="*/ 4 h 638"/>
                  <a:gd name="T56" fmla="*/ 279 w 637"/>
                  <a:gd name="T57" fmla="*/ 1 h 638"/>
                  <a:gd name="T58" fmla="*/ 330 w 637"/>
                  <a:gd name="T59" fmla="*/ 64 h 638"/>
                  <a:gd name="T60" fmla="*/ 355 w 637"/>
                  <a:gd name="T61" fmla="*/ 66 h 638"/>
                  <a:gd name="T62" fmla="*/ 379 w 637"/>
                  <a:gd name="T63" fmla="*/ 70 h 638"/>
                  <a:gd name="T64" fmla="*/ 436 w 637"/>
                  <a:gd name="T65" fmla="*/ 21 h 638"/>
                  <a:gd name="T66" fmla="*/ 461 w 637"/>
                  <a:gd name="T67" fmla="*/ 32 h 638"/>
                  <a:gd name="T68" fmla="*/ 468 w 637"/>
                  <a:gd name="T69" fmla="*/ 110 h 638"/>
                  <a:gd name="T70" fmla="*/ 488 w 637"/>
                  <a:gd name="T71" fmla="*/ 125 h 638"/>
                  <a:gd name="T72" fmla="*/ 562 w 637"/>
                  <a:gd name="T73" fmla="*/ 112 h 638"/>
                  <a:gd name="T74" fmla="*/ 579 w 637"/>
                  <a:gd name="T75" fmla="*/ 136 h 638"/>
                  <a:gd name="T76" fmla="*/ 548 w 637"/>
                  <a:gd name="T77" fmla="*/ 201 h 638"/>
                  <a:gd name="T78" fmla="*/ 554 w 637"/>
                  <a:gd name="T79" fmla="*/ 213 h 638"/>
                  <a:gd name="T80" fmla="*/ 563 w 637"/>
                  <a:gd name="T81" fmla="*/ 235 h 638"/>
                  <a:gd name="T82" fmla="*/ 632 w 637"/>
                  <a:gd name="T83" fmla="*/ 261 h 638"/>
                  <a:gd name="T84" fmla="*/ 637 w 637"/>
                  <a:gd name="T85" fmla="*/ 301 h 638"/>
                  <a:gd name="T86" fmla="*/ 577 w 637"/>
                  <a:gd name="T87" fmla="*/ 344 h 638"/>
                  <a:gd name="T88" fmla="*/ 574 w 637"/>
                  <a:gd name="T89" fmla="*/ 367 h 638"/>
                  <a:gd name="T90" fmla="*/ 620 w 637"/>
                  <a:gd name="T91" fmla="*/ 424 h 638"/>
                  <a:gd name="T92" fmla="*/ 604 w 637"/>
                  <a:gd name="T93" fmla="*/ 462 h 638"/>
                  <a:gd name="T94" fmla="*/ 532 w 637"/>
                  <a:gd name="T95" fmla="*/ 469 h 638"/>
                  <a:gd name="T96" fmla="*/ 518 w 637"/>
                  <a:gd name="T97" fmla="*/ 488 h 638"/>
                  <a:gd name="T98" fmla="*/ 529 w 637"/>
                  <a:gd name="T99" fmla="*/ 559 h 638"/>
                  <a:gd name="T100" fmla="*/ 505 w 637"/>
                  <a:gd name="T101" fmla="*/ 579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37" h="638">
                    <a:moveTo>
                      <a:pt x="496" y="585"/>
                    </a:moveTo>
                    <a:lnTo>
                      <a:pt x="441" y="550"/>
                    </a:lnTo>
                    <a:lnTo>
                      <a:pt x="431" y="555"/>
                    </a:lnTo>
                    <a:lnTo>
                      <a:pt x="420" y="560"/>
                    </a:lnTo>
                    <a:lnTo>
                      <a:pt x="409" y="564"/>
                    </a:lnTo>
                    <a:lnTo>
                      <a:pt x="397" y="568"/>
                    </a:lnTo>
                    <a:lnTo>
                      <a:pt x="382" y="633"/>
                    </a:lnTo>
                    <a:lnTo>
                      <a:pt x="362" y="636"/>
                    </a:lnTo>
                    <a:lnTo>
                      <a:pt x="342" y="638"/>
                    </a:lnTo>
                    <a:lnTo>
                      <a:pt x="312" y="579"/>
                    </a:lnTo>
                    <a:lnTo>
                      <a:pt x="300" y="579"/>
                    </a:lnTo>
                    <a:lnTo>
                      <a:pt x="288" y="577"/>
                    </a:lnTo>
                    <a:lnTo>
                      <a:pt x="275" y="576"/>
                    </a:lnTo>
                    <a:lnTo>
                      <a:pt x="264" y="573"/>
                    </a:lnTo>
                    <a:lnTo>
                      <a:pt x="219" y="622"/>
                    </a:lnTo>
                    <a:lnTo>
                      <a:pt x="209" y="619"/>
                    </a:lnTo>
                    <a:lnTo>
                      <a:pt x="200" y="616"/>
                    </a:lnTo>
                    <a:lnTo>
                      <a:pt x="181" y="608"/>
                    </a:lnTo>
                    <a:lnTo>
                      <a:pt x="184" y="540"/>
                    </a:lnTo>
                    <a:lnTo>
                      <a:pt x="174" y="533"/>
                    </a:lnTo>
                    <a:lnTo>
                      <a:pt x="164" y="526"/>
                    </a:lnTo>
                    <a:lnTo>
                      <a:pt x="155" y="519"/>
                    </a:lnTo>
                    <a:lnTo>
                      <a:pt x="146" y="511"/>
                    </a:lnTo>
                    <a:lnTo>
                      <a:pt x="79" y="531"/>
                    </a:lnTo>
                    <a:lnTo>
                      <a:pt x="67" y="517"/>
                    </a:lnTo>
                    <a:lnTo>
                      <a:pt x="56" y="502"/>
                    </a:lnTo>
                    <a:lnTo>
                      <a:pt x="94" y="443"/>
                    </a:lnTo>
                    <a:lnTo>
                      <a:pt x="89" y="432"/>
                    </a:lnTo>
                    <a:lnTo>
                      <a:pt x="83" y="421"/>
                    </a:lnTo>
                    <a:lnTo>
                      <a:pt x="78" y="410"/>
                    </a:lnTo>
                    <a:lnTo>
                      <a:pt x="74" y="398"/>
                    </a:lnTo>
                    <a:lnTo>
                      <a:pt x="6" y="383"/>
                    </a:lnTo>
                    <a:lnTo>
                      <a:pt x="3" y="364"/>
                    </a:lnTo>
                    <a:lnTo>
                      <a:pt x="0" y="346"/>
                    </a:lnTo>
                    <a:lnTo>
                      <a:pt x="63" y="314"/>
                    </a:lnTo>
                    <a:lnTo>
                      <a:pt x="64" y="301"/>
                    </a:lnTo>
                    <a:lnTo>
                      <a:pt x="65" y="288"/>
                    </a:lnTo>
                    <a:lnTo>
                      <a:pt x="67" y="276"/>
                    </a:lnTo>
                    <a:lnTo>
                      <a:pt x="69" y="264"/>
                    </a:lnTo>
                    <a:lnTo>
                      <a:pt x="17" y="215"/>
                    </a:lnTo>
                    <a:lnTo>
                      <a:pt x="23" y="198"/>
                    </a:lnTo>
                    <a:lnTo>
                      <a:pt x="30" y="182"/>
                    </a:lnTo>
                    <a:lnTo>
                      <a:pt x="102" y="185"/>
                    </a:lnTo>
                    <a:lnTo>
                      <a:pt x="109" y="175"/>
                    </a:lnTo>
                    <a:lnTo>
                      <a:pt x="117" y="165"/>
                    </a:lnTo>
                    <a:lnTo>
                      <a:pt x="124" y="155"/>
                    </a:lnTo>
                    <a:lnTo>
                      <a:pt x="133" y="146"/>
                    </a:lnTo>
                    <a:lnTo>
                      <a:pt x="111" y="76"/>
                    </a:lnTo>
                    <a:lnTo>
                      <a:pt x="124" y="65"/>
                    </a:lnTo>
                    <a:lnTo>
                      <a:pt x="138" y="55"/>
                    </a:lnTo>
                    <a:lnTo>
                      <a:pt x="200" y="94"/>
                    </a:lnTo>
                    <a:lnTo>
                      <a:pt x="211" y="88"/>
                    </a:lnTo>
                    <a:lnTo>
                      <a:pt x="222" y="83"/>
                    </a:lnTo>
                    <a:lnTo>
                      <a:pt x="234" y="79"/>
                    </a:lnTo>
                    <a:lnTo>
                      <a:pt x="246" y="75"/>
                    </a:lnTo>
                    <a:lnTo>
                      <a:pt x="261" y="4"/>
                    </a:lnTo>
                    <a:lnTo>
                      <a:pt x="270" y="3"/>
                    </a:lnTo>
                    <a:lnTo>
                      <a:pt x="279" y="1"/>
                    </a:lnTo>
                    <a:lnTo>
                      <a:pt x="297" y="0"/>
                    </a:lnTo>
                    <a:lnTo>
                      <a:pt x="330" y="64"/>
                    </a:lnTo>
                    <a:lnTo>
                      <a:pt x="343" y="65"/>
                    </a:lnTo>
                    <a:lnTo>
                      <a:pt x="355" y="66"/>
                    </a:lnTo>
                    <a:lnTo>
                      <a:pt x="367" y="68"/>
                    </a:lnTo>
                    <a:lnTo>
                      <a:pt x="379" y="70"/>
                    </a:lnTo>
                    <a:lnTo>
                      <a:pt x="427" y="18"/>
                    </a:lnTo>
                    <a:lnTo>
                      <a:pt x="436" y="21"/>
                    </a:lnTo>
                    <a:lnTo>
                      <a:pt x="444" y="25"/>
                    </a:lnTo>
                    <a:lnTo>
                      <a:pt x="461" y="32"/>
                    </a:lnTo>
                    <a:lnTo>
                      <a:pt x="458" y="103"/>
                    </a:lnTo>
                    <a:lnTo>
                      <a:pt x="468" y="110"/>
                    </a:lnTo>
                    <a:lnTo>
                      <a:pt x="478" y="117"/>
                    </a:lnTo>
                    <a:lnTo>
                      <a:pt x="488" y="125"/>
                    </a:lnTo>
                    <a:lnTo>
                      <a:pt x="497" y="134"/>
                    </a:lnTo>
                    <a:lnTo>
                      <a:pt x="562" y="112"/>
                    </a:lnTo>
                    <a:lnTo>
                      <a:pt x="574" y="128"/>
                    </a:lnTo>
                    <a:lnTo>
                      <a:pt x="579" y="136"/>
                    </a:lnTo>
                    <a:lnTo>
                      <a:pt x="586" y="144"/>
                    </a:lnTo>
                    <a:lnTo>
                      <a:pt x="548" y="201"/>
                    </a:lnTo>
                    <a:lnTo>
                      <a:pt x="551" y="206"/>
                    </a:lnTo>
                    <a:lnTo>
                      <a:pt x="554" y="213"/>
                    </a:lnTo>
                    <a:lnTo>
                      <a:pt x="559" y="224"/>
                    </a:lnTo>
                    <a:lnTo>
                      <a:pt x="563" y="235"/>
                    </a:lnTo>
                    <a:lnTo>
                      <a:pt x="567" y="247"/>
                    </a:lnTo>
                    <a:lnTo>
                      <a:pt x="632" y="261"/>
                    </a:lnTo>
                    <a:lnTo>
                      <a:pt x="635" y="280"/>
                    </a:lnTo>
                    <a:lnTo>
                      <a:pt x="637" y="301"/>
                    </a:lnTo>
                    <a:lnTo>
                      <a:pt x="578" y="332"/>
                    </a:lnTo>
                    <a:lnTo>
                      <a:pt x="577" y="344"/>
                    </a:lnTo>
                    <a:lnTo>
                      <a:pt x="576" y="356"/>
                    </a:lnTo>
                    <a:lnTo>
                      <a:pt x="574" y="367"/>
                    </a:lnTo>
                    <a:lnTo>
                      <a:pt x="571" y="380"/>
                    </a:lnTo>
                    <a:lnTo>
                      <a:pt x="620" y="424"/>
                    </a:lnTo>
                    <a:lnTo>
                      <a:pt x="613" y="443"/>
                    </a:lnTo>
                    <a:lnTo>
                      <a:pt x="604" y="462"/>
                    </a:lnTo>
                    <a:lnTo>
                      <a:pt x="539" y="458"/>
                    </a:lnTo>
                    <a:lnTo>
                      <a:pt x="532" y="469"/>
                    </a:lnTo>
                    <a:lnTo>
                      <a:pt x="525" y="479"/>
                    </a:lnTo>
                    <a:lnTo>
                      <a:pt x="518" y="488"/>
                    </a:lnTo>
                    <a:lnTo>
                      <a:pt x="510" y="497"/>
                    </a:lnTo>
                    <a:lnTo>
                      <a:pt x="529" y="559"/>
                    </a:lnTo>
                    <a:lnTo>
                      <a:pt x="513" y="573"/>
                    </a:lnTo>
                    <a:lnTo>
                      <a:pt x="505" y="579"/>
                    </a:lnTo>
                    <a:lnTo>
                      <a:pt x="496" y="585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lIns="0" r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67801">
                  <a:lnSpc>
                    <a:spcPct val="120000"/>
                  </a:lnSpc>
                  <a:spcBef>
                    <a:spcPts val="635"/>
                  </a:spcBef>
                  <a:spcAft>
                    <a:spcPts val="635"/>
                  </a:spcAft>
                  <a:defRPr/>
                </a:pPr>
                <a:endParaRPr lang="en-US" sz="3000" kern="0" dirty="0">
                  <a:solidFill>
                    <a:srgbClr val="5A5959"/>
                  </a:solidFill>
                  <a:latin typeface="Impact" pitchFamily="34" charset="0"/>
                </a:endParaRP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6307841" y="1468181"/>
                <a:ext cx="897236" cy="8920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2225">
                <a:noFill/>
                <a:round/>
                <a:headEnd/>
                <a:tailEnd/>
              </a:ln>
              <a:effectLst/>
              <a:extLst/>
            </p:spPr>
            <p:txBody>
              <a:bodyPr anchor="ctr" anchorCtr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 smtClean="0">
                    <a:solidFill>
                      <a:srgbClr val="5A5959"/>
                    </a:solidFill>
                    <a:latin typeface="Calibri"/>
                  </a:rPr>
                  <a:t>认证</a:t>
                </a:r>
                <a:endParaRPr lang="en-US" altLang="zh-CN" sz="2400" b="1" kern="0" dirty="0" smtClean="0">
                  <a:solidFill>
                    <a:srgbClr val="5A5959"/>
                  </a:solidFill>
                  <a:latin typeface="Calibri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 smtClean="0">
                    <a:solidFill>
                      <a:srgbClr val="5A5959"/>
                    </a:solidFill>
                    <a:latin typeface="Calibri"/>
                  </a:rPr>
                  <a:t>鉴</a:t>
                </a:r>
                <a:r>
                  <a:rPr lang="zh-CN" altLang="en-US" sz="2400" b="1" kern="0" dirty="0">
                    <a:solidFill>
                      <a:srgbClr val="5A5959"/>
                    </a:solidFill>
                    <a:latin typeface="Calibri"/>
                  </a:rPr>
                  <a:t>权</a:t>
                </a:r>
                <a:endParaRPr lang="en-US" altLang="zh-CN" sz="2400" b="1" kern="0" dirty="0">
                  <a:solidFill>
                    <a:srgbClr val="5A5959"/>
                  </a:solidFill>
                  <a:latin typeface="Calibri"/>
                </a:endParaRPr>
              </a:p>
            </p:txBody>
          </p:sp>
        </p:grpSp>
        <p:grpSp>
          <p:nvGrpSpPr>
            <p:cNvPr id="13" name="组合 58"/>
            <p:cNvGrpSpPr>
              <a:grpSpLocks/>
            </p:cNvGrpSpPr>
            <p:nvPr/>
          </p:nvGrpSpPr>
          <p:grpSpPr bwMode="auto">
            <a:xfrm>
              <a:off x="836485" y="1794726"/>
              <a:ext cx="2206625" cy="2184400"/>
              <a:chOff x="2057536" y="1194444"/>
              <a:chExt cx="2075647" cy="2080525"/>
            </a:xfrm>
          </p:grpSpPr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2057536" y="1194444"/>
                <a:ext cx="2075647" cy="2080525"/>
              </a:xfrm>
              <a:custGeom>
                <a:avLst/>
                <a:gdLst>
                  <a:gd name="T0" fmla="*/ 587 w 808"/>
                  <a:gd name="T1" fmla="*/ 691 h 810"/>
                  <a:gd name="T2" fmla="*/ 553 w 808"/>
                  <a:gd name="T3" fmla="*/ 710 h 810"/>
                  <a:gd name="T4" fmla="*/ 535 w 808"/>
                  <a:gd name="T5" fmla="*/ 789 h 810"/>
                  <a:gd name="T6" fmla="*/ 509 w 808"/>
                  <a:gd name="T7" fmla="*/ 797 h 810"/>
                  <a:gd name="T8" fmla="*/ 450 w 808"/>
                  <a:gd name="T9" fmla="*/ 741 h 810"/>
                  <a:gd name="T10" fmla="*/ 425 w 808"/>
                  <a:gd name="T11" fmla="*/ 744 h 810"/>
                  <a:gd name="T12" fmla="*/ 378 w 808"/>
                  <a:gd name="T13" fmla="*/ 810 h 810"/>
                  <a:gd name="T14" fmla="*/ 351 w 808"/>
                  <a:gd name="T15" fmla="*/ 807 h 810"/>
                  <a:gd name="T16" fmla="*/ 317 w 808"/>
                  <a:gd name="T17" fmla="*/ 733 h 810"/>
                  <a:gd name="T18" fmla="*/ 292 w 808"/>
                  <a:gd name="T19" fmla="*/ 726 h 810"/>
                  <a:gd name="T20" fmla="*/ 225 w 808"/>
                  <a:gd name="T21" fmla="*/ 769 h 810"/>
                  <a:gd name="T22" fmla="*/ 199 w 808"/>
                  <a:gd name="T23" fmla="*/ 755 h 810"/>
                  <a:gd name="T24" fmla="*/ 197 w 808"/>
                  <a:gd name="T25" fmla="*/ 675 h 810"/>
                  <a:gd name="T26" fmla="*/ 177 w 808"/>
                  <a:gd name="T27" fmla="*/ 658 h 810"/>
                  <a:gd name="T28" fmla="*/ 99 w 808"/>
                  <a:gd name="T29" fmla="*/ 672 h 810"/>
                  <a:gd name="T30" fmla="*/ 81 w 808"/>
                  <a:gd name="T31" fmla="*/ 649 h 810"/>
                  <a:gd name="T32" fmla="*/ 103 w 808"/>
                  <a:gd name="T33" fmla="*/ 563 h 810"/>
                  <a:gd name="T34" fmla="*/ 92 w 808"/>
                  <a:gd name="T35" fmla="*/ 540 h 810"/>
                  <a:gd name="T36" fmla="*/ 16 w 808"/>
                  <a:gd name="T37" fmla="*/ 521 h 810"/>
                  <a:gd name="T38" fmla="*/ 67 w 808"/>
                  <a:gd name="T39" fmla="*/ 461 h 810"/>
                  <a:gd name="T40" fmla="*/ 64 w 808"/>
                  <a:gd name="T41" fmla="*/ 436 h 810"/>
                  <a:gd name="T42" fmla="*/ 62 w 808"/>
                  <a:gd name="T43" fmla="*/ 410 h 810"/>
                  <a:gd name="T44" fmla="*/ 1 w 808"/>
                  <a:gd name="T45" fmla="*/ 362 h 810"/>
                  <a:gd name="T46" fmla="*/ 70 w 808"/>
                  <a:gd name="T47" fmla="*/ 328 h 810"/>
                  <a:gd name="T48" fmla="*/ 78 w 808"/>
                  <a:gd name="T49" fmla="*/ 303 h 810"/>
                  <a:gd name="T50" fmla="*/ 86 w 808"/>
                  <a:gd name="T51" fmla="*/ 278 h 810"/>
                  <a:gd name="T52" fmla="*/ 48 w 808"/>
                  <a:gd name="T53" fmla="*/ 212 h 810"/>
                  <a:gd name="T54" fmla="*/ 125 w 808"/>
                  <a:gd name="T55" fmla="*/ 206 h 810"/>
                  <a:gd name="T56" fmla="*/ 140 w 808"/>
                  <a:gd name="T57" fmla="*/ 186 h 810"/>
                  <a:gd name="T58" fmla="*/ 157 w 808"/>
                  <a:gd name="T59" fmla="*/ 166 h 810"/>
                  <a:gd name="T60" fmla="*/ 148 w 808"/>
                  <a:gd name="T61" fmla="*/ 91 h 810"/>
                  <a:gd name="T62" fmla="*/ 221 w 808"/>
                  <a:gd name="T63" fmla="*/ 114 h 810"/>
                  <a:gd name="T64" fmla="*/ 255 w 808"/>
                  <a:gd name="T65" fmla="*/ 95 h 810"/>
                  <a:gd name="T66" fmla="*/ 272 w 808"/>
                  <a:gd name="T67" fmla="*/ 21 h 810"/>
                  <a:gd name="T68" fmla="*/ 302 w 808"/>
                  <a:gd name="T69" fmla="*/ 12 h 810"/>
                  <a:gd name="T70" fmla="*/ 358 w 808"/>
                  <a:gd name="T71" fmla="*/ 63 h 810"/>
                  <a:gd name="T72" fmla="*/ 383 w 808"/>
                  <a:gd name="T73" fmla="*/ 61 h 810"/>
                  <a:gd name="T74" fmla="*/ 427 w 808"/>
                  <a:gd name="T75" fmla="*/ 0 h 810"/>
                  <a:gd name="T76" fmla="*/ 459 w 808"/>
                  <a:gd name="T77" fmla="*/ 3 h 810"/>
                  <a:gd name="T78" fmla="*/ 491 w 808"/>
                  <a:gd name="T79" fmla="*/ 71 h 810"/>
                  <a:gd name="T80" fmla="*/ 515 w 808"/>
                  <a:gd name="T81" fmla="*/ 78 h 810"/>
                  <a:gd name="T82" fmla="*/ 579 w 808"/>
                  <a:gd name="T83" fmla="*/ 39 h 810"/>
                  <a:gd name="T84" fmla="*/ 607 w 808"/>
                  <a:gd name="T85" fmla="*/ 54 h 810"/>
                  <a:gd name="T86" fmla="*/ 611 w 808"/>
                  <a:gd name="T87" fmla="*/ 130 h 810"/>
                  <a:gd name="T88" fmla="*/ 630 w 808"/>
                  <a:gd name="T89" fmla="*/ 146 h 810"/>
                  <a:gd name="T90" fmla="*/ 705 w 808"/>
                  <a:gd name="T91" fmla="*/ 134 h 810"/>
                  <a:gd name="T92" fmla="*/ 725 w 808"/>
                  <a:gd name="T93" fmla="*/ 158 h 810"/>
                  <a:gd name="T94" fmla="*/ 705 w 808"/>
                  <a:gd name="T95" fmla="*/ 241 h 810"/>
                  <a:gd name="T96" fmla="*/ 716 w 808"/>
                  <a:gd name="T97" fmla="*/ 264 h 810"/>
                  <a:gd name="T98" fmla="*/ 791 w 808"/>
                  <a:gd name="T99" fmla="*/ 285 h 810"/>
                  <a:gd name="T100" fmla="*/ 740 w 808"/>
                  <a:gd name="T101" fmla="*/ 343 h 810"/>
                  <a:gd name="T102" fmla="*/ 744 w 808"/>
                  <a:gd name="T103" fmla="*/ 368 h 810"/>
                  <a:gd name="T104" fmla="*/ 745 w 808"/>
                  <a:gd name="T105" fmla="*/ 395 h 810"/>
                  <a:gd name="T106" fmla="*/ 807 w 808"/>
                  <a:gd name="T107" fmla="*/ 442 h 810"/>
                  <a:gd name="T108" fmla="*/ 737 w 808"/>
                  <a:gd name="T109" fmla="*/ 477 h 810"/>
                  <a:gd name="T110" fmla="*/ 730 w 808"/>
                  <a:gd name="T111" fmla="*/ 502 h 810"/>
                  <a:gd name="T112" fmla="*/ 722 w 808"/>
                  <a:gd name="T113" fmla="*/ 526 h 810"/>
                  <a:gd name="T114" fmla="*/ 762 w 808"/>
                  <a:gd name="T115" fmla="*/ 595 h 810"/>
                  <a:gd name="T116" fmla="*/ 683 w 808"/>
                  <a:gd name="T117" fmla="*/ 599 h 810"/>
                  <a:gd name="T118" fmla="*/ 668 w 808"/>
                  <a:gd name="T119" fmla="*/ 620 h 810"/>
                  <a:gd name="T120" fmla="*/ 651 w 808"/>
                  <a:gd name="T121" fmla="*/ 639 h 810"/>
                  <a:gd name="T122" fmla="*/ 662 w 808"/>
                  <a:gd name="T123" fmla="*/ 718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08" h="810">
                    <a:moveTo>
                      <a:pt x="651" y="726"/>
                    </a:moveTo>
                    <a:lnTo>
                      <a:pt x="587" y="691"/>
                    </a:lnTo>
                    <a:lnTo>
                      <a:pt x="565" y="704"/>
                    </a:lnTo>
                    <a:lnTo>
                      <a:pt x="553" y="710"/>
                    </a:lnTo>
                    <a:lnTo>
                      <a:pt x="542" y="716"/>
                    </a:lnTo>
                    <a:lnTo>
                      <a:pt x="535" y="789"/>
                    </a:lnTo>
                    <a:lnTo>
                      <a:pt x="522" y="794"/>
                    </a:lnTo>
                    <a:lnTo>
                      <a:pt x="509" y="797"/>
                    </a:lnTo>
                    <a:lnTo>
                      <a:pt x="462" y="739"/>
                    </a:lnTo>
                    <a:lnTo>
                      <a:pt x="450" y="741"/>
                    </a:lnTo>
                    <a:lnTo>
                      <a:pt x="437" y="743"/>
                    </a:lnTo>
                    <a:lnTo>
                      <a:pt x="425" y="744"/>
                    </a:lnTo>
                    <a:lnTo>
                      <a:pt x="412" y="744"/>
                    </a:lnTo>
                    <a:lnTo>
                      <a:pt x="378" y="810"/>
                    </a:lnTo>
                    <a:lnTo>
                      <a:pt x="364" y="809"/>
                    </a:lnTo>
                    <a:lnTo>
                      <a:pt x="351" y="807"/>
                    </a:lnTo>
                    <a:lnTo>
                      <a:pt x="329" y="736"/>
                    </a:lnTo>
                    <a:lnTo>
                      <a:pt x="317" y="733"/>
                    </a:lnTo>
                    <a:lnTo>
                      <a:pt x="304" y="730"/>
                    </a:lnTo>
                    <a:lnTo>
                      <a:pt x="292" y="726"/>
                    </a:lnTo>
                    <a:lnTo>
                      <a:pt x="280" y="721"/>
                    </a:lnTo>
                    <a:lnTo>
                      <a:pt x="225" y="769"/>
                    </a:lnTo>
                    <a:lnTo>
                      <a:pt x="212" y="763"/>
                    </a:lnTo>
                    <a:lnTo>
                      <a:pt x="199" y="755"/>
                    </a:lnTo>
                    <a:lnTo>
                      <a:pt x="207" y="683"/>
                    </a:lnTo>
                    <a:lnTo>
                      <a:pt x="197" y="675"/>
                    </a:lnTo>
                    <a:lnTo>
                      <a:pt x="187" y="667"/>
                    </a:lnTo>
                    <a:lnTo>
                      <a:pt x="177" y="658"/>
                    </a:lnTo>
                    <a:lnTo>
                      <a:pt x="168" y="650"/>
                    </a:lnTo>
                    <a:lnTo>
                      <a:pt x="99" y="672"/>
                    </a:lnTo>
                    <a:lnTo>
                      <a:pt x="90" y="661"/>
                    </a:lnTo>
                    <a:lnTo>
                      <a:pt x="81" y="649"/>
                    </a:lnTo>
                    <a:lnTo>
                      <a:pt x="116" y="586"/>
                    </a:lnTo>
                    <a:lnTo>
                      <a:pt x="103" y="563"/>
                    </a:lnTo>
                    <a:lnTo>
                      <a:pt x="97" y="552"/>
                    </a:lnTo>
                    <a:lnTo>
                      <a:pt x="92" y="540"/>
                    </a:lnTo>
                    <a:lnTo>
                      <a:pt x="20" y="534"/>
                    </a:lnTo>
                    <a:lnTo>
                      <a:pt x="16" y="521"/>
                    </a:lnTo>
                    <a:lnTo>
                      <a:pt x="12" y="507"/>
                    </a:lnTo>
                    <a:lnTo>
                      <a:pt x="67" y="461"/>
                    </a:lnTo>
                    <a:lnTo>
                      <a:pt x="65" y="449"/>
                    </a:lnTo>
                    <a:lnTo>
                      <a:pt x="64" y="436"/>
                    </a:lnTo>
                    <a:lnTo>
                      <a:pt x="63" y="423"/>
                    </a:lnTo>
                    <a:lnTo>
                      <a:pt x="62" y="410"/>
                    </a:lnTo>
                    <a:lnTo>
                      <a:pt x="0" y="378"/>
                    </a:lnTo>
                    <a:lnTo>
                      <a:pt x="1" y="362"/>
                    </a:lnTo>
                    <a:lnTo>
                      <a:pt x="3" y="348"/>
                    </a:lnTo>
                    <a:lnTo>
                      <a:pt x="70" y="328"/>
                    </a:lnTo>
                    <a:lnTo>
                      <a:pt x="73" y="316"/>
                    </a:lnTo>
                    <a:lnTo>
                      <a:pt x="78" y="303"/>
                    </a:lnTo>
                    <a:lnTo>
                      <a:pt x="82" y="291"/>
                    </a:lnTo>
                    <a:lnTo>
                      <a:pt x="86" y="278"/>
                    </a:lnTo>
                    <a:lnTo>
                      <a:pt x="41" y="225"/>
                    </a:lnTo>
                    <a:lnTo>
                      <a:pt x="48" y="212"/>
                    </a:lnTo>
                    <a:lnTo>
                      <a:pt x="55" y="199"/>
                    </a:lnTo>
                    <a:lnTo>
                      <a:pt x="125" y="206"/>
                    </a:lnTo>
                    <a:lnTo>
                      <a:pt x="132" y="196"/>
                    </a:lnTo>
                    <a:lnTo>
                      <a:pt x="140" y="186"/>
                    </a:lnTo>
                    <a:lnTo>
                      <a:pt x="148" y="175"/>
                    </a:lnTo>
                    <a:lnTo>
                      <a:pt x="157" y="166"/>
                    </a:lnTo>
                    <a:lnTo>
                      <a:pt x="136" y="101"/>
                    </a:lnTo>
                    <a:lnTo>
                      <a:pt x="148" y="91"/>
                    </a:lnTo>
                    <a:lnTo>
                      <a:pt x="160" y="80"/>
                    </a:lnTo>
                    <a:lnTo>
                      <a:pt x="221" y="114"/>
                    </a:lnTo>
                    <a:lnTo>
                      <a:pt x="243" y="101"/>
                    </a:lnTo>
                    <a:lnTo>
                      <a:pt x="255" y="95"/>
                    </a:lnTo>
                    <a:lnTo>
                      <a:pt x="266" y="90"/>
                    </a:lnTo>
                    <a:lnTo>
                      <a:pt x="272" y="21"/>
                    </a:lnTo>
                    <a:lnTo>
                      <a:pt x="287" y="16"/>
                    </a:lnTo>
                    <a:lnTo>
                      <a:pt x="302" y="12"/>
                    </a:lnTo>
                    <a:lnTo>
                      <a:pt x="345" y="65"/>
                    </a:lnTo>
                    <a:lnTo>
                      <a:pt x="358" y="63"/>
                    </a:lnTo>
                    <a:lnTo>
                      <a:pt x="371" y="62"/>
                    </a:lnTo>
                    <a:lnTo>
                      <a:pt x="383" y="61"/>
                    </a:lnTo>
                    <a:lnTo>
                      <a:pt x="396" y="60"/>
                    </a:lnTo>
                    <a:lnTo>
                      <a:pt x="427" y="0"/>
                    </a:lnTo>
                    <a:lnTo>
                      <a:pt x="443" y="1"/>
                    </a:lnTo>
                    <a:lnTo>
                      <a:pt x="459" y="3"/>
                    </a:lnTo>
                    <a:lnTo>
                      <a:pt x="479" y="68"/>
                    </a:lnTo>
                    <a:lnTo>
                      <a:pt x="491" y="71"/>
                    </a:lnTo>
                    <a:lnTo>
                      <a:pt x="503" y="75"/>
                    </a:lnTo>
                    <a:lnTo>
                      <a:pt x="515" y="78"/>
                    </a:lnTo>
                    <a:lnTo>
                      <a:pt x="527" y="83"/>
                    </a:lnTo>
                    <a:lnTo>
                      <a:pt x="579" y="39"/>
                    </a:lnTo>
                    <a:lnTo>
                      <a:pt x="593" y="46"/>
                    </a:lnTo>
                    <a:lnTo>
                      <a:pt x="607" y="54"/>
                    </a:lnTo>
                    <a:lnTo>
                      <a:pt x="599" y="122"/>
                    </a:lnTo>
                    <a:lnTo>
                      <a:pt x="611" y="130"/>
                    </a:lnTo>
                    <a:lnTo>
                      <a:pt x="621" y="138"/>
                    </a:lnTo>
                    <a:lnTo>
                      <a:pt x="630" y="146"/>
                    </a:lnTo>
                    <a:lnTo>
                      <a:pt x="640" y="155"/>
                    </a:lnTo>
                    <a:lnTo>
                      <a:pt x="705" y="134"/>
                    </a:lnTo>
                    <a:lnTo>
                      <a:pt x="715" y="146"/>
                    </a:lnTo>
                    <a:lnTo>
                      <a:pt x="725" y="158"/>
                    </a:lnTo>
                    <a:lnTo>
                      <a:pt x="692" y="219"/>
                    </a:lnTo>
                    <a:lnTo>
                      <a:pt x="705" y="241"/>
                    </a:lnTo>
                    <a:lnTo>
                      <a:pt x="710" y="252"/>
                    </a:lnTo>
                    <a:lnTo>
                      <a:pt x="716" y="264"/>
                    </a:lnTo>
                    <a:lnTo>
                      <a:pt x="786" y="270"/>
                    </a:lnTo>
                    <a:lnTo>
                      <a:pt x="791" y="285"/>
                    </a:lnTo>
                    <a:lnTo>
                      <a:pt x="795" y="300"/>
                    </a:lnTo>
                    <a:lnTo>
                      <a:pt x="740" y="343"/>
                    </a:lnTo>
                    <a:lnTo>
                      <a:pt x="742" y="356"/>
                    </a:lnTo>
                    <a:lnTo>
                      <a:pt x="744" y="368"/>
                    </a:lnTo>
                    <a:lnTo>
                      <a:pt x="745" y="382"/>
                    </a:lnTo>
                    <a:lnTo>
                      <a:pt x="745" y="395"/>
                    </a:lnTo>
                    <a:lnTo>
                      <a:pt x="808" y="427"/>
                    </a:lnTo>
                    <a:lnTo>
                      <a:pt x="807" y="442"/>
                    </a:lnTo>
                    <a:lnTo>
                      <a:pt x="805" y="457"/>
                    </a:lnTo>
                    <a:lnTo>
                      <a:pt x="737" y="477"/>
                    </a:lnTo>
                    <a:lnTo>
                      <a:pt x="734" y="490"/>
                    </a:lnTo>
                    <a:lnTo>
                      <a:pt x="730" y="502"/>
                    </a:lnTo>
                    <a:lnTo>
                      <a:pt x="726" y="514"/>
                    </a:lnTo>
                    <a:lnTo>
                      <a:pt x="722" y="526"/>
                    </a:lnTo>
                    <a:lnTo>
                      <a:pt x="769" y="582"/>
                    </a:lnTo>
                    <a:lnTo>
                      <a:pt x="762" y="595"/>
                    </a:lnTo>
                    <a:lnTo>
                      <a:pt x="756" y="607"/>
                    </a:lnTo>
                    <a:lnTo>
                      <a:pt x="683" y="599"/>
                    </a:lnTo>
                    <a:lnTo>
                      <a:pt x="676" y="609"/>
                    </a:lnTo>
                    <a:lnTo>
                      <a:pt x="668" y="620"/>
                    </a:lnTo>
                    <a:lnTo>
                      <a:pt x="659" y="629"/>
                    </a:lnTo>
                    <a:lnTo>
                      <a:pt x="651" y="639"/>
                    </a:lnTo>
                    <a:lnTo>
                      <a:pt x="673" y="709"/>
                    </a:lnTo>
                    <a:lnTo>
                      <a:pt x="662" y="718"/>
                    </a:lnTo>
                    <a:lnTo>
                      <a:pt x="651" y="726"/>
                    </a:lnTo>
                    <a:close/>
                  </a:path>
                </a:pathLst>
              </a:custGeom>
              <a:solidFill>
                <a:schemeClr val="bg2"/>
              </a:soli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lIns="0" r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67801">
                  <a:lnSpc>
                    <a:spcPct val="120000"/>
                  </a:lnSpc>
                  <a:spcBef>
                    <a:spcPts val="635"/>
                  </a:spcBef>
                  <a:spcAft>
                    <a:spcPts val="635"/>
                  </a:spcAft>
                  <a:defRPr/>
                </a:pPr>
                <a:endParaRPr lang="en-US" sz="3000" kern="0" dirty="0">
                  <a:solidFill>
                    <a:srgbClr val="5A5959"/>
                  </a:solidFill>
                  <a:latin typeface="Impact" pitchFamily="34" charset="0"/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2405469" y="1543718"/>
                <a:ext cx="1378289" cy="13789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2225">
                <a:noFill/>
                <a:round/>
                <a:headEnd/>
                <a:tailEnd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 smtClean="0">
                    <a:solidFill>
                      <a:srgbClr val="5A5959"/>
                    </a:solidFill>
                    <a:latin typeface="Calibri"/>
                  </a:rPr>
                  <a:t>服务</a:t>
                </a:r>
                <a:endParaRPr lang="en-US" altLang="zh-CN" sz="2400" b="1" kern="0" dirty="0" smtClean="0">
                  <a:solidFill>
                    <a:srgbClr val="5A5959"/>
                  </a:solidFill>
                  <a:latin typeface="Calibri"/>
                </a:endParaRPr>
              </a:p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>
                    <a:solidFill>
                      <a:srgbClr val="5A5959"/>
                    </a:solidFill>
                    <a:latin typeface="Calibri"/>
                  </a:rPr>
                  <a:t>配置</a:t>
                </a:r>
                <a:endParaRPr lang="en-US" sz="2400" b="1" kern="0" dirty="0">
                  <a:solidFill>
                    <a:srgbClr val="5A5959"/>
                  </a:solidFill>
                  <a:latin typeface="Calibri"/>
                </a:endParaRPr>
              </a:p>
            </p:txBody>
          </p:sp>
        </p:grp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477835" y="4776051"/>
              <a:ext cx="5235575" cy="355600"/>
            </a:xfrm>
            <a:custGeom>
              <a:avLst/>
              <a:gdLst>
                <a:gd name="T0" fmla="*/ 0 w 3686"/>
                <a:gd name="T1" fmla="*/ 85 h 254"/>
                <a:gd name="T2" fmla="*/ 129 w 3686"/>
                <a:gd name="T3" fmla="*/ 85 h 254"/>
                <a:gd name="T4" fmla="*/ 185 w 3686"/>
                <a:gd name="T5" fmla="*/ 0 h 254"/>
                <a:gd name="T6" fmla="*/ 279 w 3686"/>
                <a:gd name="T7" fmla="*/ 0 h 254"/>
                <a:gd name="T8" fmla="*/ 336 w 3686"/>
                <a:gd name="T9" fmla="*/ 85 h 254"/>
                <a:gd name="T10" fmla="*/ 421 w 3686"/>
                <a:gd name="T11" fmla="*/ 85 h 254"/>
                <a:gd name="T12" fmla="*/ 477 w 3686"/>
                <a:gd name="T13" fmla="*/ 0 h 254"/>
                <a:gd name="T14" fmla="*/ 571 w 3686"/>
                <a:gd name="T15" fmla="*/ 0 h 254"/>
                <a:gd name="T16" fmla="*/ 629 w 3686"/>
                <a:gd name="T17" fmla="*/ 85 h 254"/>
                <a:gd name="T18" fmla="*/ 709 w 3686"/>
                <a:gd name="T19" fmla="*/ 85 h 254"/>
                <a:gd name="T20" fmla="*/ 764 w 3686"/>
                <a:gd name="T21" fmla="*/ 0 h 254"/>
                <a:gd name="T22" fmla="*/ 862 w 3686"/>
                <a:gd name="T23" fmla="*/ 0 h 254"/>
                <a:gd name="T24" fmla="*/ 916 w 3686"/>
                <a:gd name="T25" fmla="*/ 85 h 254"/>
                <a:gd name="T26" fmla="*/ 1001 w 3686"/>
                <a:gd name="T27" fmla="*/ 85 h 254"/>
                <a:gd name="T28" fmla="*/ 1058 w 3686"/>
                <a:gd name="T29" fmla="*/ 0 h 254"/>
                <a:gd name="T30" fmla="*/ 1154 w 3686"/>
                <a:gd name="T31" fmla="*/ 0 h 254"/>
                <a:gd name="T32" fmla="*/ 1208 w 3686"/>
                <a:gd name="T33" fmla="*/ 85 h 254"/>
                <a:gd name="T34" fmla="*/ 1299 w 3686"/>
                <a:gd name="T35" fmla="*/ 85 h 254"/>
                <a:gd name="T36" fmla="*/ 1353 w 3686"/>
                <a:gd name="T37" fmla="*/ 0 h 254"/>
                <a:gd name="T38" fmla="*/ 1449 w 3686"/>
                <a:gd name="T39" fmla="*/ 0 h 254"/>
                <a:gd name="T40" fmla="*/ 1507 w 3686"/>
                <a:gd name="T41" fmla="*/ 85 h 254"/>
                <a:gd name="T42" fmla="*/ 1591 w 3686"/>
                <a:gd name="T43" fmla="*/ 85 h 254"/>
                <a:gd name="T44" fmla="*/ 1645 w 3686"/>
                <a:gd name="T45" fmla="*/ 0 h 254"/>
                <a:gd name="T46" fmla="*/ 1743 w 3686"/>
                <a:gd name="T47" fmla="*/ 0 h 254"/>
                <a:gd name="T48" fmla="*/ 1799 w 3686"/>
                <a:gd name="T49" fmla="*/ 85 h 254"/>
                <a:gd name="T50" fmla="*/ 1890 w 3686"/>
                <a:gd name="T51" fmla="*/ 85 h 254"/>
                <a:gd name="T52" fmla="*/ 1946 w 3686"/>
                <a:gd name="T53" fmla="*/ 0 h 254"/>
                <a:gd name="T54" fmla="*/ 2044 w 3686"/>
                <a:gd name="T55" fmla="*/ 0 h 254"/>
                <a:gd name="T56" fmla="*/ 2099 w 3686"/>
                <a:gd name="T57" fmla="*/ 85 h 254"/>
                <a:gd name="T58" fmla="*/ 2184 w 3686"/>
                <a:gd name="T59" fmla="*/ 85 h 254"/>
                <a:gd name="T60" fmla="*/ 2240 w 3686"/>
                <a:gd name="T61" fmla="*/ 0 h 254"/>
                <a:gd name="T62" fmla="*/ 2336 w 3686"/>
                <a:gd name="T63" fmla="*/ 0 h 254"/>
                <a:gd name="T64" fmla="*/ 2391 w 3686"/>
                <a:gd name="T65" fmla="*/ 85 h 254"/>
                <a:gd name="T66" fmla="*/ 2472 w 3686"/>
                <a:gd name="T67" fmla="*/ 85 h 254"/>
                <a:gd name="T68" fmla="*/ 2529 w 3686"/>
                <a:gd name="T69" fmla="*/ 0 h 254"/>
                <a:gd name="T70" fmla="*/ 2623 w 3686"/>
                <a:gd name="T71" fmla="*/ 0 h 254"/>
                <a:gd name="T72" fmla="*/ 2681 w 3686"/>
                <a:gd name="T73" fmla="*/ 85 h 254"/>
                <a:gd name="T74" fmla="*/ 2765 w 3686"/>
                <a:gd name="T75" fmla="*/ 85 h 254"/>
                <a:gd name="T76" fmla="*/ 2821 w 3686"/>
                <a:gd name="T77" fmla="*/ 0 h 254"/>
                <a:gd name="T78" fmla="*/ 2917 w 3686"/>
                <a:gd name="T79" fmla="*/ 0 h 254"/>
                <a:gd name="T80" fmla="*/ 2973 w 3686"/>
                <a:gd name="T81" fmla="*/ 85 h 254"/>
                <a:gd name="T82" fmla="*/ 3062 w 3686"/>
                <a:gd name="T83" fmla="*/ 85 h 254"/>
                <a:gd name="T84" fmla="*/ 3118 w 3686"/>
                <a:gd name="T85" fmla="*/ 0 h 254"/>
                <a:gd name="T86" fmla="*/ 3214 w 3686"/>
                <a:gd name="T87" fmla="*/ 0 h 254"/>
                <a:gd name="T88" fmla="*/ 3269 w 3686"/>
                <a:gd name="T89" fmla="*/ 85 h 254"/>
                <a:gd name="T90" fmla="*/ 3356 w 3686"/>
                <a:gd name="T91" fmla="*/ 85 h 254"/>
                <a:gd name="T92" fmla="*/ 3410 w 3686"/>
                <a:gd name="T93" fmla="*/ 0 h 254"/>
                <a:gd name="T94" fmla="*/ 3506 w 3686"/>
                <a:gd name="T95" fmla="*/ 0 h 254"/>
                <a:gd name="T96" fmla="*/ 3561 w 3686"/>
                <a:gd name="T97" fmla="*/ 85 h 254"/>
                <a:gd name="T98" fmla="*/ 3686 w 3686"/>
                <a:gd name="T99" fmla="*/ 85 h 254"/>
                <a:gd name="T100" fmla="*/ 3686 w 3686"/>
                <a:gd name="T101" fmla="*/ 254 h 254"/>
                <a:gd name="T102" fmla="*/ 0 w 3686"/>
                <a:gd name="T103" fmla="*/ 254 h 254"/>
                <a:gd name="T104" fmla="*/ 0 w 3686"/>
                <a:gd name="T105" fmla="*/ 8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86" h="254">
                  <a:moveTo>
                    <a:pt x="0" y="85"/>
                  </a:moveTo>
                  <a:lnTo>
                    <a:pt x="129" y="85"/>
                  </a:lnTo>
                  <a:lnTo>
                    <a:pt x="185" y="0"/>
                  </a:lnTo>
                  <a:lnTo>
                    <a:pt x="279" y="0"/>
                  </a:lnTo>
                  <a:lnTo>
                    <a:pt x="336" y="85"/>
                  </a:lnTo>
                  <a:lnTo>
                    <a:pt x="421" y="85"/>
                  </a:lnTo>
                  <a:lnTo>
                    <a:pt x="477" y="0"/>
                  </a:lnTo>
                  <a:lnTo>
                    <a:pt x="571" y="0"/>
                  </a:lnTo>
                  <a:lnTo>
                    <a:pt x="629" y="85"/>
                  </a:lnTo>
                  <a:lnTo>
                    <a:pt x="709" y="85"/>
                  </a:lnTo>
                  <a:lnTo>
                    <a:pt x="764" y="0"/>
                  </a:lnTo>
                  <a:lnTo>
                    <a:pt x="862" y="0"/>
                  </a:lnTo>
                  <a:lnTo>
                    <a:pt x="916" y="85"/>
                  </a:lnTo>
                  <a:lnTo>
                    <a:pt x="1001" y="85"/>
                  </a:lnTo>
                  <a:lnTo>
                    <a:pt x="1058" y="0"/>
                  </a:lnTo>
                  <a:lnTo>
                    <a:pt x="1154" y="0"/>
                  </a:lnTo>
                  <a:lnTo>
                    <a:pt x="1208" y="85"/>
                  </a:lnTo>
                  <a:lnTo>
                    <a:pt x="1299" y="85"/>
                  </a:lnTo>
                  <a:lnTo>
                    <a:pt x="1353" y="0"/>
                  </a:lnTo>
                  <a:lnTo>
                    <a:pt x="1449" y="0"/>
                  </a:lnTo>
                  <a:lnTo>
                    <a:pt x="1507" y="85"/>
                  </a:lnTo>
                  <a:lnTo>
                    <a:pt x="1591" y="85"/>
                  </a:lnTo>
                  <a:lnTo>
                    <a:pt x="1645" y="0"/>
                  </a:lnTo>
                  <a:lnTo>
                    <a:pt x="1743" y="0"/>
                  </a:lnTo>
                  <a:lnTo>
                    <a:pt x="1799" y="85"/>
                  </a:lnTo>
                  <a:lnTo>
                    <a:pt x="1890" y="85"/>
                  </a:lnTo>
                  <a:lnTo>
                    <a:pt x="1946" y="0"/>
                  </a:lnTo>
                  <a:lnTo>
                    <a:pt x="2044" y="0"/>
                  </a:lnTo>
                  <a:lnTo>
                    <a:pt x="2099" y="85"/>
                  </a:lnTo>
                  <a:lnTo>
                    <a:pt x="2184" y="85"/>
                  </a:lnTo>
                  <a:lnTo>
                    <a:pt x="2240" y="0"/>
                  </a:lnTo>
                  <a:lnTo>
                    <a:pt x="2336" y="0"/>
                  </a:lnTo>
                  <a:lnTo>
                    <a:pt x="2391" y="85"/>
                  </a:lnTo>
                  <a:lnTo>
                    <a:pt x="2472" y="85"/>
                  </a:lnTo>
                  <a:lnTo>
                    <a:pt x="2529" y="0"/>
                  </a:lnTo>
                  <a:lnTo>
                    <a:pt x="2623" y="0"/>
                  </a:lnTo>
                  <a:lnTo>
                    <a:pt x="2681" y="85"/>
                  </a:lnTo>
                  <a:lnTo>
                    <a:pt x="2765" y="85"/>
                  </a:lnTo>
                  <a:lnTo>
                    <a:pt x="2821" y="0"/>
                  </a:lnTo>
                  <a:lnTo>
                    <a:pt x="2917" y="0"/>
                  </a:lnTo>
                  <a:lnTo>
                    <a:pt x="2973" y="85"/>
                  </a:lnTo>
                  <a:lnTo>
                    <a:pt x="3062" y="85"/>
                  </a:lnTo>
                  <a:lnTo>
                    <a:pt x="3118" y="0"/>
                  </a:lnTo>
                  <a:lnTo>
                    <a:pt x="3214" y="0"/>
                  </a:lnTo>
                  <a:lnTo>
                    <a:pt x="3269" y="85"/>
                  </a:lnTo>
                  <a:lnTo>
                    <a:pt x="3356" y="85"/>
                  </a:lnTo>
                  <a:lnTo>
                    <a:pt x="3410" y="0"/>
                  </a:lnTo>
                  <a:lnTo>
                    <a:pt x="3506" y="0"/>
                  </a:lnTo>
                  <a:lnTo>
                    <a:pt x="3561" y="85"/>
                  </a:lnTo>
                  <a:lnTo>
                    <a:pt x="3686" y="85"/>
                  </a:lnTo>
                  <a:lnTo>
                    <a:pt x="3686" y="254"/>
                  </a:lnTo>
                  <a:lnTo>
                    <a:pt x="0" y="25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A9A9A9"/>
            </a:solidFill>
            <a:ln w="9525" cap="rnd">
              <a:solidFill>
                <a:srgbClr val="E6E6E6"/>
              </a:solidFill>
              <a:prstDash val="solid"/>
              <a:round/>
              <a:headEnd/>
              <a:tailEnd/>
            </a:ln>
            <a:extLst/>
          </p:spPr>
          <p:txBody>
            <a:bodyPr vert="eaVert" lIns="96780" tIns="48390" rIns="96780" bIns="483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67801">
                <a:defRPr/>
              </a:pPr>
              <a:endParaRPr lang="en-US" sz="1500" kern="0" dirty="0">
                <a:solidFill>
                  <a:sysClr val="window" lastClr="FFFFFF"/>
                </a:solidFill>
                <a:latin typeface="新宋体"/>
                <a:ea typeface="新宋体"/>
              </a:endParaRPr>
            </a:p>
          </p:txBody>
        </p:sp>
        <p:grpSp>
          <p:nvGrpSpPr>
            <p:cNvPr id="20" name="组合 65"/>
            <p:cNvGrpSpPr>
              <a:grpSpLocks/>
            </p:cNvGrpSpPr>
            <p:nvPr/>
          </p:nvGrpSpPr>
          <p:grpSpPr bwMode="auto">
            <a:xfrm>
              <a:off x="6946773" y="2483701"/>
              <a:ext cx="1762125" cy="1743075"/>
              <a:chOff x="2057536" y="1194444"/>
              <a:chExt cx="2075647" cy="2080525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2057536" y="1194444"/>
                <a:ext cx="2075647" cy="2080525"/>
              </a:xfrm>
              <a:custGeom>
                <a:avLst/>
                <a:gdLst>
                  <a:gd name="T0" fmla="*/ 587 w 808"/>
                  <a:gd name="T1" fmla="*/ 691 h 810"/>
                  <a:gd name="T2" fmla="*/ 553 w 808"/>
                  <a:gd name="T3" fmla="*/ 710 h 810"/>
                  <a:gd name="T4" fmla="*/ 535 w 808"/>
                  <a:gd name="T5" fmla="*/ 789 h 810"/>
                  <a:gd name="T6" fmla="*/ 509 w 808"/>
                  <a:gd name="T7" fmla="*/ 797 h 810"/>
                  <a:gd name="T8" fmla="*/ 450 w 808"/>
                  <a:gd name="T9" fmla="*/ 741 h 810"/>
                  <a:gd name="T10" fmla="*/ 425 w 808"/>
                  <a:gd name="T11" fmla="*/ 744 h 810"/>
                  <a:gd name="T12" fmla="*/ 378 w 808"/>
                  <a:gd name="T13" fmla="*/ 810 h 810"/>
                  <a:gd name="T14" fmla="*/ 351 w 808"/>
                  <a:gd name="T15" fmla="*/ 807 h 810"/>
                  <a:gd name="T16" fmla="*/ 317 w 808"/>
                  <a:gd name="T17" fmla="*/ 733 h 810"/>
                  <a:gd name="T18" fmla="*/ 292 w 808"/>
                  <a:gd name="T19" fmla="*/ 726 h 810"/>
                  <a:gd name="T20" fmla="*/ 225 w 808"/>
                  <a:gd name="T21" fmla="*/ 769 h 810"/>
                  <a:gd name="T22" fmla="*/ 199 w 808"/>
                  <a:gd name="T23" fmla="*/ 755 h 810"/>
                  <a:gd name="T24" fmla="*/ 197 w 808"/>
                  <a:gd name="T25" fmla="*/ 675 h 810"/>
                  <a:gd name="T26" fmla="*/ 177 w 808"/>
                  <a:gd name="T27" fmla="*/ 658 h 810"/>
                  <a:gd name="T28" fmla="*/ 99 w 808"/>
                  <a:gd name="T29" fmla="*/ 672 h 810"/>
                  <a:gd name="T30" fmla="*/ 81 w 808"/>
                  <a:gd name="T31" fmla="*/ 649 h 810"/>
                  <a:gd name="T32" fmla="*/ 103 w 808"/>
                  <a:gd name="T33" fmla="*/ 563 h 810"/>
                  <a:gd name="T34" fmla="*/ 92 w 808"/>
                  <a:gd name="T35" fmla="*/ 540 h 810"/>
                  <a:gd name="T36" fmla="*/ 16 w 808"/>
                  <a:gd name="T37" fmla="*/ 521 h 810"/>
                  <a:gd name="T38" fmla="*/ 67 w 808"/>
                  <a:gd name="T39" fmla="*/ 461 h 810"/>
                  <a:gd name="T40" fmla="*/ 64 w 808"/>
                  <a:gd name="T41" fmla="*/ 436 h 810"/>
                  <a:gd name="T42" fmla="*/ 62 w 808"/>
                  <a:gd name="T43" fmla="*/ 410 h 810"/>
                  <a:gd name="T44" fmla="*/ 1 w 808"/>
                  <a:gd name="T45" fmla="*/ 362 h 810"/>
                  <a:gd name="T46" fmla="*/ 70 w 808"/>
                  <a:gd name="T47" fmla="*/ 328 h 810"/>
                  <a:gd name="T48" fmla="*/ 78 w 808"/>
                  <a:gd name="T49" fmla="*/ 303 h 810"/>
                  <a:gd name="T50" fmla="*/ 86 w 808"/>
                  <a:gd name="T51" fmla="*/ 278 h 810"/>
                  <a:gd name="T52" fmla="*/ 48 w 808"/>
                  <a:gd name="T53" fmla="*/ 212 h 810"/>
                  <a:gd name="T54" fmla="*/ 125 w 808"/>
                  <a:gd name="T55" fmla="*/ 206 h 810"/>
                  <a:gd name="T56" fmla="*/ 140 w 808"/>
                  <a:gd name="T57" fmla="*/ 186 h 810"/>
                  <a:gd name="T58" fmla="*/ 157 w 808"/>
                  <a:gd name="T59" fmla="*/ 166 h 810"/>
                  <a:gd name="T60" fmla="*/ 148 w 808"/>
                  <a:gd name="T61" fmla="*/ 91 h 810"/>
                  <a:gd name="T62" fmla="*/ 221 w 808"/>
                  <a:gd name="T63" fmla="*/ 114 h 810"/>
                  <a:gd name="T64" fmla="*/ 255 w 808"/>
                  <a:gd name="T65" fmla="*/ 95 h 810"/>
                  <a:gd name="T66" fmla="*/ 272 w 808"/>
                  <a:gd name="T67" fmla="*/ 21 h 810"/>
                  <a:gd name="T68" fmla="*/ 302 w 808"/>
                  <a:gd name="T69" fmla="*/ 12 h 810"/>
                  <a:gd name="T70" fmla="*/ 358 w 808"/>
                  <a:gd name="T71" fmla="*/ 63 h 810"/>
                  <a:gd name="T72" fmla="*/ 383 w 808"/>
                  <a:gd name="T73" fmla="*/ 61 h 810"/>
                  <a:gd name="T74" fmla="*/ 427 w 808"/>
                  <a:gd name="T75" fmla="*/ 0 h 810"/>
                  <a:gd name="T76" fmla="*/ 459 w 808"/>
                  <a:gd name="T77" fmla="*/ 3 h 810"/>
                  <a:gd name="T78" fmla="*/ 491 w 808"/>
                  <a:gd name="T79" fmla="*/ 71 h 810"/>
                  <a:gd name="T80" fmla="*/ 515 w 808"/>
                  <a:gd name="T81" fmla="*/ 78 h 810"/>
                  <a:gd name="T82" fmla="*/ 579 w 808"/>
                  <a:gd name="T83" fmla="*/ 39 h 810"/>
                  <a:gd name="T84" fmla="*/ 607 w 808"/>
                  <a:gd name="T85" fmla="*/ 54 h 810"/>
                  <a:gd name="T86" fmla="*/ 611 w 808"/>
                  <a:gd name="T87" fmla="*/ 130 h 810"/>
                  <a:gd name="T88" fmla="*/ 630 w 808"/>
                  <a:gd name="T89" fmla="*/ 146 h 810"/>
                  <a:gd name="T90" fmla="*/ 705 w 808"/>
                  <a:gd name="T91" fmla="*/ 134 h 810"/>
                  <a:gd name="T92" fmla="*/ 725 w 808"/>
                  <a:gd name="T93" fmla="*/ 158 h 810"/>
                  <a:gd name="T94" fmla="*/ 705 w 808"/>
                  <a:gd name="T95" fmla="*/ 241 h 810"/>
                  <a:gd name="T96" fmla="*/ 716 w 808"/>
                  <a:gd name="T97" fmla="*/ 264 h 810"/>
                  <a:gd name="T98" fmla="*/ 791 w 808"/>
                  <a:gd name="T99" fmla="*/ 285 h 810"/>
                  <a:gd name="T100" fmla="*/ 740 w 808"/>
                  <a:gd name="T101" fmla="*/ 343 h 810"/>
                  <a:gd name="T102" fmla="*/ 744 w 808"/>
                  <a:gd name="T103" fmla="*/ 368 h 810"/>
                  <a:gd name="T104" fmla="*/ 745 w 808"/>
                  <a:gd name="T105" fmla="*/ 395 h 810"/>
                  <a:gd name="T106" fmla="*/ 807 w 808"/>
                  <a:gd name="T107" fmla="*/ 442 h 810"/>
                  <a:gd name="T108" fmla="*/ 737 w 808"/>
                  <a:gd name="T109" fmla="*/ 477 h 810"/>
                  <a:gd name="T110" fmla="*/ 730 w 808"/>
                  <a:gd name="T111" fmla="*/ 502 h 810"/>
                  <a:gd name="T112" fmla="*/ 722 w 808"/>
                  <a:gd name="T113" fmla="*/ 526 h 810"/>
                  <a:gd name="T114" fmla="*/ 762 w 808"/>
                  <a:gd name="T115" fmla="*/ 595 h 810"/>
                  <a:gd name="T116" fmla="*/ 683 w 808"/>
                  <a:gd name="T117" fmla="*/ 599 h 810"/>
                  <a:gd name="T118" fmla="*/ 668 w 808"/>
                  <a:gd name="T119" fmla="*/ 620 h 810"/>
                  <a:gd name="T120" fmla="*/ 651 w 808"/>
                  <a:gd name="T121" fmla="*/ 639 h 810"/>
                  <a:gd name="T122" fmla="*/ 662 w 808"/>
                  <a:gd name="T123" fmla="*/ 718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08" h="810">
                    <a:moveTo>
                      <a:pt x="651" y="726"/>
                    </a:moveTo>
                    <a:lnTo>
                      <a:pt x="587" y="691"/>
                    </a:lnTo>
                    <a:lnTo>
                      <a:pt x="565" y="704"/>
                    </a:lnTo>
                    <a:lnTo>
                      <a:pt x="553" y="710"/>
                    </a:lnTo>
                    <a:lnTo>
                      <a:pt x="542" y="716"/>
                    </a:lnTo>
                    <a:lnTo>
                      <a:pt x="535" y="789"/>
                    </a:lnTo>
                    <a:lnTo>
                      <a:pt x="522" y="794"/>
                    </a:lnTo>
                    <a:lnTo>
                      <a:pt x="509" y="797"/>
                    </a:lnTo>
                    <a:lnTo>
                      <a:pt x="462" y="739"/>
                    </a:lnTo>
                    <a:lnTo>
                      <a:pt x="450" y="741"/>
                    </a:lnTo>
                    <a:lnTo>
                      <a:pt x="437" y="743"/>
                    </a:lnTo>
                    <a:lnTo>
                      <a:pt x="425" y="744"/>
                    </a:lnTo>
                    <a:lnTo>
                      <a:pt x="412" y="744"/>
                    </a:lnTo>
                    <a:lnTo>
                      <a:pt x="378" y="810"/>
                    </a:lnTo>
                    <a:lnTo>
                      <a:pt x="364" y="809"/>
                    </a:lnTo>
                    <a:lnTo>
                      <a:pt x="351" y="807"/>
                    </a:lnTo>
                    <a:lnTo>
                      <a:pt x="329" y="736"/>
                    </a:lnTo>
                    <a:lnTo>
                      <a:pt x="317" y="733"/>
                    </a:lnTo>
                    <a:lnTo>
                      <a:pt x="304" y="730"/>
                    </a:lnTo>
                    <a:lnTo>
                      <a:pt x="292" y="726"/>
                    </a:lnTo>
                    <a:lnTo>
                      <a:pt x="280" y="721"/>
                    </a:lnTo>
                    <a:lnTo>
                      <a:pt x="225" y="769"/>
                    </a:lnTo>
                    <a:lnTo>
                      <a:pt x="212" y="763"/>
                    </a:lnTo>
                    <a:lnTo>
                      <a:pt x="199" y="755"/>
                    </a:lnTo>
                    <a:lnTo>
                      <a:pt x="207" y="683"/>
                    </a:lnTo>
                    <a:lnTo>
                      <a:pt x="197" y="675"/>
                    </a:lnTo>
                    <a:lnTo>
                      <a:pt x="187" y="667"/>
                    </a:lnTo>
                    <a:lnTo>
                      <a:pt x="177" y="658"/>
                    </a:lnTo>
                    <a:lnTo>
                      <a:pt x="168" y="650"/>
                    </a:lnTo>
                    <a:lnTo>
                      <a:pt x="99" y="672"/>
                    </a:lnTo>
                    <a:lnTo>
                      <a:pt x="90" y="661"/>
                    </a:lnTo>
                    <a:lnTo>
                      <a:pt x="81" y="649"/>
                    </a:lnTo>
                    <a:lnTo>
                      <a:pt x="116" y="586"/>
                    </a:lnTo>
                    <a:lnTo>
                      <a:pt x="103" y="563"/>
                    </a:lnTo>
                    <a:lnTo>
                      <a:pt x="97" y="552"/>
                    </a:lnTo>
                    <a:lnTo>
                      <a:pt x="92" y="540"/>
                    </a:lnTo>
                    <a:lnTo>
                      <a:pt x="20" y="534"/>
                    </a:lnTo>
                    <a:lnTo>
                      <a:pt x="16" y="521"/>
                    </a:lnTo>
                    <a:lnTo>
                      <a:pt x="12" y="507"/>
                    </a:lnTo>
                    <a:lnTo>
                      <a:pt x="67" y="461"/>
                    </a:lnTo>
                    <a:lnTo>
                      <a:pt x="65" y="449"/>
                    </a:lnTo>
                    <a:lnTo>
                      <a:pt x="64" y="436"/>
                    </a:lnTo>
                    <a:lnTo>
                      <a:pt x="63" y="423"/>
                    </a:lnTo>
                    <a:lnTo>
                      <a:pt x="62" y="410"/>
                    </a:lnTo>
                    <a:lnTo>
                      <a:pt x="0" y="378"/>
                    </a:lnTo>
                    <a:lnTo>
                      <a:pt x="1" y="362"/>
                    </a:lnTo>
                    <a:lnTo>
                      <a:pt x="3" y="348"/>
                    </a:lnTo>
                    <a:lnTo>
                      <a:pt x="70" y="328"/>
                    </a:lnTo>
                    <a:lnTo>
                      <a:pt x="73" y="316"/>
                    </a:lnTo>
                    <a:lnTo>
                      <a:pt x="78" y="303"/>
                    </a:lnTo>
                    <a:lnTo>
                      <a:pt x="82" y="291"/>
                    </a:lnTo>
                    <a:lnTo>
                      <a:pt x="86" y="278"/>
                    </a:lnTo>
                    <a:lnTo>
                      <a:pt x="41" y="225"/>
                    </a:lnTo>
                    <a:lnTo>
                      <a:pt x="48" y="212"/>
                    </a:lnTo>
                    <a:lnTo>
                      <a:pt x="55" y="199"/>
                    </a:lnTo>
                    <a:lnTo>
                      <a:pt x="125" y="206"/>
                    </a:lnTo>
                    <a:lnTo>
                      <a:pt x="132" y="196"/>
                    </a:lnTo>
                    <a:lnTo>
                      <a:pt x="140" y="186"/>
                    </a:lnTo>
                    <a:lnTo>
                      <a:pt x="148" y="175"/>
                    </a:lnTo>
                    <a:lnTo>
                      <a:pt x="157" y="166"/>
                    </a:lnTo>
                    <a:lnTo>
                      <a:pt x="136" y="101"/>
                    </a:lnTo>
                    <a:lnTo>
                      <a:pt x="148" y="91"/>
                    </a:lnTo>
                    <a:lnTo>
                      <a:pt x="160" y="80"/>
                    </a:lnTo>
                    <a:lnTo>
                      <a:pt x="221" y="114"/>
                    </a:lnTo>
                    <a:lnTo>
                      <a:pt x="243" y="101"/>
                    </a:lnTo>
                    <a:lnTo>
                      <a:pt x="255" y="95"/>
                    </a:lnTo>
                    <a:lnTo>
                      <a:pt x="266" y="90"/>
                    </a:lnTo>
                    <a:lnTo>
                      <a:pt x="272" y="21"/>
                    </a:lnTo>
                    <a:lnTo>
                      <a:pt x="287" y="16"/>
                    </a:lnTo>
                    <a:lnTo>
                      <a:pt x="302" y="12"/>
                    </a:lnTo>
                    <a:lnTo>
                      <a:pt x="345" y="65"/>
                    </a:lnTo>
                    <a:lnTo>
                      <a:pt x="358" y="63"/>
                    </a:lnTo>
                    <a:lnTo>
                      <a:pt x="371" y="62"/>
                    </a:lnTo>
                    <a:lnTo>
                      <a:pt x="383" y="61"/>
                    </a:lnTo>
                    <a:lnTo>
                      <a:pt x="396" y="60"/>
                    </a:lnTo>
                    <a:lnTo>
                      <a:pt x="427" y="0"/>
                    </a:lnTo>
                    <a:lnTo>
                      <a:pt x="443" y="1"/>
                    </a:lnTo>
                    <a:lnTo>
                      <a:pt x="459" y="3"/>
                    </a:lnTo>
                    <a:lnTo>
                      <a:pt x="479" y="68"/>
                    </a:lnTo>
                    <a:lnTo>
                      <a:pt x="491" y="71"/>
                    </a:lnTo>
                    <a:lnTo>
                      <a:pt x="503" y="75"/>
                    </a:lnTo>
                    <a:lnTo>
                      <a:pt x="515" y="78"/>
                    </a:lnTo>
                    <a:lnTo>
                      <a:pt x="527" y="83"/>
                    </a:lnTo>
                    <a:lnTo>
                      <a:pt x="579" y="39"/>
                    </a:lnTo>
                    <a:lnTo>
                      <a:pt x="593" y="46"/>
                    </a:lnTo>
                    <a:lnTo>
                      <a:pt x="607" y="54"/>
                    </a:lnTo>
                    <a:lnTo>
                      <a:pt x="599" y="122"/>
                    </a:lnTo>
                    <a:lnTo>
                      <a:pt x="611" y="130"/>
                    </a:lnTo>
                    <a:lnTo>
                      <a:pt x="621" y="138"/>
                    </a:lnTo>
                    <a:lnTo>
                      <a:pt x="630" y="146"/>
                    </a:lnTo>
                    <a:lnTo>
                      <a:pt x="640" y="155"/>
                    </a:lnTo>
                    <a:lnTo>
                      <a:pt x="705" y="134"/>
                    </a:lnTo>
                    <a:lnTo>
                      <a:pt x="715" y="146"/>
                    </a:lnTo>
                    <a:lnTo>
                      <a:pt x="725" y="158"/>
                    </a:lnTo>
                    <a:lnTo>
                      <a:pt x="692" y="219"/>
                    </a:lnTo>
                    <a:lnTo>
                      <a:pt x="705" y="241"/>
                    </a:lnTo>
                    <a:lnTo>
                      <a:pt x="710" y="252"/>
                    </a:lnTo>
                    <a:lnTo>
                      <a:pt x="716" y="264"/>
                    </a:lnTo>
                    <a:lnTo>
                      <a:pt x="786" y="270"/>
                    </a:lnTo>
                    <a:lnTo>
                      <a:pt x="791" y="285"/>
                    </a:lnTo>
                    <a:lnTo>
                      <a:pt x="795" y="300"/>
                    </a:lnTo>
                    <a:lnTo>
                      <a:pt x="740" y="343"/>
                    </a:lnTo>
                    <a:lnTo>
                      <a:pt x="742" y="356"/>
                    </a:lnTo>
                    <a:lnTo>
                      <a:pt x="744" y="368"/>
                    </a:lnTo>
                    <a:lnTo>
                      <a:pt x="745" y="382"/>
                    </a:lnTo>
                    <a:lnTo>
                      <a:pt x="745" y="395"/>
                    </a:lnTo>
                    <a:lnTo>
                      <a:pt x="808" y="427"/>
                    </a:lnTo>
                    <a:lnTo>
                      <a:pt x="807" y="442"/>
                    </a:lnTo>
                    <a:lnTo>
                      <a:pt x="805" y="457"/>
                    </a:lnTo>
                    <a:lnTo>
                      <a:pt x="737" y="477"/>
                    </a:lnTo>
                    <a:lnTo>
                      <a:pt x="734" y="490"/>
                    </a:lnTo>
                    <a:lnTo>
                      <a:pt x="730" y="502"/>
                    </a:lnTo>
                    <a:lnTo>
                      <a:pt x="726" y="514"/>
                    </a:lnTo>
                    <a:lnTo>
                      <a:pt x="722" y="526"/>
                    </a:lnTo>
                    <a:lnTo>
                      <a:pt x="769" y="582"/>
                    </a:lnTo>
                    <a:lnTo>
                      <a:pt x="762" y="595"/>
                    </a:lnTo>
                    <a:lnTo>
                      <a:pt x="756" y="607"/>
                    </a:lnTo>
                    <a:lnTo>
                      <a:pt x="683" y="599"/>
                    </a:lnTo>
                    <a:lnTo>
                      <a:pt x="676" y="609"/>
                    </a:lnTo>
                    <a:lnTo>
                      <a:pt x="668" y="620"/>
                    </a:lnTo>
                    <a:lnTo>
                      <a:pt x="659" y="629"/>
                    </a:lnTo>
                    <a:lnTo>
                      <a:pt x="651" y="639"/>
                    </a:lnTo>
                    <a:lnTo>
                      <a:pt x="673" y="709"/>
                    </a:lnTo>
                    <a:lnTo>
                      <a:pt x="662" y="718"/>
                    </a:lnTo>
                    <a:lnTo>
                      <a:pt x="651" y="726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lIns="0" r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67801">
                  <a:lnSpc>
                    <a:spcPct val="120000"/>
                  </a:lnSpc>
                  <a:spcBef>
                    <a:spcPts val="635"/>
                  </a:spcBef>
                  <a:spcAft>
                    <a:spcPts val="635"/>
                  </a:spcAft>
                  <a:defRPr/>
                </a:pPr>
                <a:endParaRPr lang="en-US" sz="3000" kern="0" dirty="0">
                  <a:solidFill>
                    <a:srgbClr val="5A5959"/>
                  </a:solidFill>
                  <a:latin typeface="Impact" pitchFamily="34" charset="0"/>
                </a:endParaRP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2405347" y="1544987"/>
                <a:ext cx="1378154" cy="1377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2225">
                <a:noFill/>
                <a:round/>
                <a:headEnd/>
                <a:tailEnd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kern="0" dirty="0">
                    <a:solidFill>
                      <a:srgbClr val="5A5959"/>
                    </a:solidFill>
                    <a:latin typeface="Calibri"/>
                  </a:rPr>
                  <a:t>限流熔断</a:t>
                </a:r>
                <a:endParaRPr lang="en-US" sz="2400" b="1" kern="0" dirty="0">
                  <a:solidFill>
                    <a:srgbClr val="5A5959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644906" y="1134336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Ocelot </a:t>
            </a:r>
            <a:r>
              <a:rPr lang="zh-CN" altLang="en-US" sz="2000" b="1" dirty="0"/>
              <a:t>是一个用 </a:t>
            </a:r>
            <a:r>
              <a:rPr lang="en-US" altLang="zh-CN" sz="2000" b="1" dirty="0"/>
              <a:t>.NET Core </a:t>
            </a:r>
            <a:r>
              <a:rPr lang="zh-CN" altLang="en-US" sz="2000" b="1" dirty="0"/>
              <a:t>实现并且开源的 </a:t>
            </a:r>
            <a:r>
              <a:rPr lang="en-US" altLang="zh-CN" sz="2000" b="1" dirty="0"/>
              <a:t>API </a:t>
            </a:r>
            <a:r>
              <a:rPr lang="zh-CN" altLang="en-US" sz="2000" b="1" dirty="0" smtClean="0"/>
              <a:t>网关，主要功能：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15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8650"/>
            <a:ext cx="6480720" cy="516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 </a:t>
            </a:r>
            <a:r>
              <a:rPr lang="en-US" altLang="zh-CN" dirty="0"/>
              <a:t>– API</a:t>
            </a:r>
            <a:r>
              <a:rPr lang="zh-CN" altLang="en-US" dirty="0"/>
              <a:t>网关 </a:t>
            </a:r>
            <a:r>
              <a:rPr lang="en-US" altLang="zh-CN" dirty="0"/>
              <a:t>- Ocelot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09110" y="761924"/>
            <a:ext cx="4087515" cy="44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</a:rPr>
              <a:t>Ocelot</a:t>
            </a:r>
            <a:r>
              <a:rPr lang="zh-CN" altLang="en-US" b="1" dirty="0" smtClean="0">
                <a:solidFill>
                  <a:schemeClr val="tx1"/>
                </a:solidFill>
              </a:rPr>
              <a:t>在系统架构中的位置：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微服务 </a:t>
            </a:r>
            <a:r>
              <a:rPr lang="en-US" altLang="zh-CN" smtClean="0"/>
              <a:t>– API</a:t>
            </a:r>
            <a:r>
              <a:rPr lang="zh-CN" altLang="en-US" smtClean="0"/>
              <a:t>网关 </a:t>
            </a:r>
            <a:r>
              <a:rPr lang="en-US" altLang="zh-CN" smtClean="0"/>
              <a:t>- Ocelot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3" y="908720"/>
            <a:ext cx="7992888" cy="4968552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2800" b="1" dirty="0" smtClean="0"/>
              <a:t>基本流程：</a:t>
            </a:r>
            <a:endParaRPr lang="en-US" altLang="zh-CN" sz="2800" b="1" dirty="0" smtClean="0"/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AutoNum type="arabicPeriod"/>
            </a:pPr>
            <a:r>
              <a:rPr lang="zh-CN" altLang="en-US" dirty="0" smtClean="0"/>
              <a:t>客户端无需知道每个具体服务的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，只需要将请求发送给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网关 </a:t>
            </a:r>
            <a:r>
              <a:rPr lang="en-US" altLang="zh-CN" dirty="0" smtClean="0"/>
              <a:t>– Ocelot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AutoNum type="arabicPeriod"/>
            </a:pPr>
            <a:r>
              <a:rPr lang="en-US" altLang="zh-CN" dirty="0" smtClean="0"/>
              <a:t>Ocelot</a:t>
            </a:r>
            <a:r>
              <a:rPr lang="zh-CN" altLang="en-US" dirty="0" smtClean="0"/>
              <a:t>根据配置的路由规则，将前端请求发送给指定服务，类似反向代理的机制。</a:t>
            </a:r>
            <a:endParaRPr lang="en-US" altLang="zh-CN" dirty="0" smtClean="0"/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AutoNum type="arabicPeriod"/>
            </a:pPr>
            <a:r>
              <a:rPr lang="zh-CN" altLang="en-US" dirty="0" smtClean="0"/>
              <a:t>服务调用结果通过</a:t>
            </a:r>
            <a:r>
              <a:rPr lang="en-US" altLang="zh-CN" dirty="0" smtClean="0"/>
              <a:t>Ocelot</a:t>
            </a:r>
            <a:r>
              <a:rPr lang="zh-CN" altLang="en-US" dirty="0" smtClean="0"/>
              <a:t>返回给客户端。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</a:pPr>
            <a:r>
              <a:rPr lang="zh-CN" altLang="en-US" dirty="0" smtClean="0"/>
              <a:t>通过基本流程，不难看出在 </a:t>
            </a:r>
            <a:r>
              <a:rPr lang="en-US" altLang="zh-CN" b="1" dirty="0" smtClean="0">
                <a:solidFill>
                  <a:srgbClr val="00B050"/>
                </a:solidFill>
              </a:rPr>
              <a:t>API</a:t>
            </a:r>
            <a:r>
              <a:rPr lang="zh-CN" altLang="en-US" b="1" dirty="0" smtClean="0">
                <a:solidFill>
                  <a:srgbClr val="00B050"/>
                </a:solidFill>
              </a:rPr>
              <a:t>网关 </a:t>
            </a:r>
            <a:r>
              <a:rPr lang="zh-CN" altLang="en-US" dirty="0" smtClean="0"/>
              <a:t>层作 </a:t>
            </a:r>
            <a:r>
              <a:rPr lang="zh-CN" altLang="en-US" b="1" dirty="0" smtClean="0">
                <a:solidFill>
                  <a:srgbClr val="FF0000"/>
                </a:solidFill>
              </a:rPr>
              <a:t>认证鉴权</a:t>
            </a:r>
            <a:r>
              <a:rPr lang="zh-CN" altLang="en-US" dirty="0" smtClean="0"/>
              <a:t> 是非常适合的，</a:t>
            </a:r>
            <a:r>
              <a:rPr lang="en-US" altLang="zh-CN" dirty="0" smtClean="0"/>
              <a:t>Ocelot</a:t>
            </a:r>
            <a:r>
              <a:rPr lang="zh-CN" altLang="en-US" dirty="0" smtClean="0"/>
              <a:t>也实现了这一功能！</a:t>
            </a:r>
            <a:endParaRPr lang="en-US" altLang="zh-CN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145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44000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微服务 </a:t>
            </a:r>
            <a:r>
              <a:rPr lang="en-US" altLang="zh-CN" smtClean="0"/>
              <a:t>– API</a:t>
            </a:r>
            <a:r>
              <a:rPr lang="zh-CN" altLang="en-US" smtClean="0"/>
              <a:t>网关 </a:t>
            </a:r>
            <a:r>
              <a:rPr lang="en-US" altLang="zh-CN" smtClean="0"/>
              <a:t>- Ocelot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0" y="764704"/>
            <a:ext cx="7992889" cy="3779910"/>
          </a:xfrm>
        </p:spPr>
        <p:txBody>
          <a:bodyPr/>
          <a:lstStyle/>
          <a:p>
            <a:pPr marL="0" indent="0">
              <a:spcBef>
                <a:spcPts val="1800"/>
              </a:spcBef>
              <a:spcAft>
                <a:spcPts val="1800"/>
              </a:spcAft>
            </a:pPr>
            <a:endParaRPr lang="en-US" altLang="zh-CN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2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1578"/>
            <a:ext cx="5760640" cy="456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 </a:t>
            </a:r>
            <a:r>
              <a:rPr lang="en-US" altLang="zh-CN" dirty="0" smtClean="0"/>
              <a:t>– API</a:t>
            </a:r>
            <a:r>
              <a:rPr lang="zh-CN" altLang="en-US" dirty="0" smtClean="0"/>
              <a:t>网关 </a:t>
            </a:r>
            <a:r>
              <a:rPr lang="en-US" altLang="zh-CN" dirty="0" smtClean="0"/>
              <a:t>- Ocelot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0" y="764704"/>
            <a:ext cx="7992889" cy="3779910"/>
          </a:xfrm>
        </p:spPr>
        <p:txBody>
          <a:bodyPr/>
          <a:lstStyle/>
          <a:p>
            <a:pPr marL="0" indent="0">
              <a:spcBef>
                <a:spcPts val="1800"/>
              </a:spcBef>
              <a:spcAft>
                <a:spcPts val="1800"/>
              </a:spcAft>
            </a:pPr>
            <a:endParaRPr lang="en-US" altLang="zh-CN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zh-CN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67744" y="708793"/>
            <a:ext cx="6480720" cy="132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如果客户端有一个界面的显示，需要调用到多个微服务该怎么办？</a:t>
            </a:r>
            <a:r>
              <a:rPr lang="zh-CN" altLang="en-US" b="1" dirty="0" smtClean="0">
                <a:solidFill>
                  <a:srgbClr val="FF0000"/>
                </a:solidFill>
              </a:rPr>
              <a:t>请求聚合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33795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95571"/>
            <a:ext cx="1485553" cy="1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p-and-barcode">
  <a:themeElements>
    <a:clrScheme name="">
      <a:dk1>
        <a:srgbClr val="2C2C2C"/>
      </a:dk1>
      <a:lt1>
        <a:srgbClr val="FFFFFF"/>
      </a:lt1>
      <a:dk2>
        <a:srgbClr val="FFFFFF"/>
      </a:dk2>
      <a:lt2>
        <a:srgbClr val="808080"/>
      </a:lt2>
      <a:accent1>
        <a:srgbClr val="000066"/>
      </a:accent1>
      <a:accent2>
        <a:srgbClr val="006699"/>
      </a:accent2>
      <a:accent3>
        <a:srgbClr val="FFFFFF"/>
      </a:accent3>
      <a:accent4>
        <a:srgbClr val="242424"/>
      </a:accent4>
      <a:accent5>
        <a:srgbClr val="AAAAB8"/>
      </a:accent5>
      <a:accent6>
        <a:srgbClr val="005C8A"/>
      </a:accent6>
      <a:hlink>
        <a:srgbClr val="B3B3B3"/>
      </a:hlink>
      <a:folHlink>
        <a:srgbClr val="8C003C"/>
      </a:folHlink>
    </a:clrScheme>
    <a:fontScheme name="M62R&amp;E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R&amp;E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R&amp;E00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15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86D5EA"/>
        </a:accent1>
        <a:accent2>
          <a:srgbClr val="009186"/>
        </a:accent2>
        <a:accent3>
          <a:srgbClr val="FFFFFF"/>
        </a:accent3>
        <a:accent4>
          <a:srgbClr val="002A56"/>
        </a:accent4>
        <a:accent5>
          <a:srgbClr val="C3E7F3"/>
        </a:accent5>
        <a:accent6>
          <a:srgbClr val="008379"/>
        </a:accent6>
        <a:hlink>
          <a:srgbClr val="102F77"/>
        </a:hlink>
        <a:folHlink>
          <a:srgbClr val="8B86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R&amp;E001 16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86D5EA"/>
        </a:accent1>
        <a:accent2>
          <a:srgbClr val="009186"/>
        </a:accent2>
        <a:accent3>
          <a:srgbClr val="FFFFFF"/>
        </a:accent3>
        <a:accent4>
          <a:srgbClr val="000000"/>
        </a:accent4>
        <a:accent5>
          <a:srgbClr val="C3E7F3"/>
        </a:accent5>
        <a:accent6>
          <a:srgbClr val="008379"/>
        </a:accent6>
        <a:hlink>
          <a:srgbClr val="102F77"/>
        </a:hlink>
        <a:folHlink>
          <a:srgbClr val="8B86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62R&amp;E001">
  <a:themeElements>
    <a:clrScheme name="">
      <a:dk1>
        <a:srgbClr val="2C2C2C"/>
      </a:dk1>
      <a:lt1>
        <a:srgbClr val="FFFFFF"/>
      </a:lt1>
      <a:dk2>
        <a:srgbClr val="FFFFFF"/>
      </a:dk2>
      <a:lt2>
        <a:srgbClr val="808080"/>
      </a:lt2>
      <a:accent1>
        <a:srgbClr val="7B7B7B"/>
      </a:accent1>
      <a:accent2>
        <a:srgbClr val="003366"/>
      </a:accent2>
      <a:accent3>
        <a:srgbClr val="FFFFFF"/>
      </a:accent3>
      <a:accent4>
        <a:srgbClr val="242424"/>
      </a:accent4>
      <a:accent5>
        <a:srgbClr val="BFBFBF"/>
      </a:accent5>
      <a:accent6>
        <a:srgbClr val="002D5C"/>
      </a:accent6>
      <a:hlink>
        <a:srgbClr val="B3B3B3"/>
      </a:hlink>
      <a:folHlink>
        <a:srgbClr val="464646"/>
      </a:folHlink>
    </a:clrScheme>
    <a:fontScheme name="1_M62R&amp;E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62R&amp;E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15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86D5EA"/>
        </a:accent1>
        <a:accent2>
          <a:srgbClr val="009186"/>
        </a:accent2>
        <a:accent3>
          <a:srgbClr val="FFFFFF"/>
        </a:accent3>
        <a:accent4>
          <a:srgbClr val="002A56"/>
        </a:accent4>
        <a:accent5>
          <a:srgbClr val="C3E7F3"/>
        </a:accent5>
        <a:accent6>
          <a:srgbClr val="008379"/>
        </a:accent6>
        <a:hlink>
          <a:srgbClr val="102F77"/>
        </a:hlink>
        <a:folHlink>
          <a:srgbClr val="8B86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1 16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86D5EA"/>
        </a:accent1>
        <a:accent2>
          <a:srgbClr val="009186"/>
        </a:accent2>
        <a:accent3>
          <a:srgbClr val="FFFFFF"/>
        </a:accent3>
        <a:accent4>
          <a:srgbClr val="000000"/>
        </a:accent4>
        <a:accent5>
          <a:srgbClr val="C3E7F3"/>
        </a:accent5>
        <a:accent6>
          <a:srgbClr val="008379"/>
        </a:accent6>
        <a:hlink>
          <a:srgbClr val="102F77"/>
        </a:hlink>
        <a:folHlink>
          <a:srgbClr val="8B86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62R&amp;E001">
  <a:themeElements>
    <a:clrScheme name="">
      <a:dk1>
        <a:srgbClr val="2C2C2C"/>
      </a:dk1>
      <a:lt1>
        <a:srgbClr val="FFFFFF"/>
      </a:lt1>
      <a:dk2>
        <a:srgbClr val="FFFFFF"/>
      </a:dk2>
      <a:lt2>
        <a:srgbClr val="808080"/>
      </a:lt2>
      <a:accent1>
        <a:srgbClr val="7B7B7B"/>
      </a:accent1>
      <a:accent2>
        <a:srgbClr val="003366"/>
      </a:accent2>
      <a:accent3>
        <a:srgbClr val="FFFFFF"/>
      </a:accent3>
      <a:accent4>
        <a:srgbClr val="242424"/>
      </a:accent4>
      <a:accent5>
        <a:srgbClr val="BFBFBF"/>
      </a:accent5>
      <a:accent6>
        <a:srgbClr val="002D5C"/>
      </a:accent6>
      <a:hlink>
        <a:srgbClr val="B3B3B3"/>
      </a:hlink>
      <a:folHlink>
        <a:srgbClr val="464646"/>
      </a:folHlink>
    </a:clrScheme>
    <a:fontScheme name="2_M62R&amp;E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M62R&amp;E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15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86D5EA"/>
        </a:accent1>
        <a:accent2>
          <a:srgbClr val="009186"/>
        </a:accent2>
        <a:accent3>
          <a:srgbClr val="FFFFFF"/>
        </a:accent3>
        <a:accent4>
          <a:srgbClr val="002A56"/>
        </a:accent4>
        <a:accent5>
          <a:srgbClr val="C3E7F3"/>
        </a:accent5>
        <a:accent6>
          <a:srgbClr val="008379"/>
        </a:accent6>
        <a:hlink>
          <a:srgbClr val="102F77"/>
        </a:hlink>
        <a:folHlink>
          <a:srgbClr val="8B86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1 16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86D5EA"/>
        </a:accent1>
        <a:accent2>
          <a:srgbClr val="009186"/>
        </a:accent2>
        <a:accent3>
          <a:srgbClr val="FFFFFF"/>
        </a:accent3>
        <a:accent4>
          <a:srgbClr val="000000"/>
        </a:accent4>
        <a:accent5>
          <a:srgbClr val="C3E7F3"/>
        </a:accent5>
        <a:accent6>
          <a:srgbClr val="008379"/>
        </a:accent6>
        <a:hlink>
          <a:srgbClr val="102F77"/>
        </a:hlink>
        <a:folHlink>
          <a:srgbClr val="8B86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map-and-barcode</Template>
  <TotalTime>436</TotalTime>
  <Words>530</Words>
  <Application>Microsoft Office PowerPoint</Application>
  <PresentationFormat>全屏显示(4:3)</PresentationFormat>
  <Paragraphs>101</Paragraphs>
  <Slides>25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map-and-barcode</vt:lpstr>
      <vt:lpstr>1_M62R&amp;E001</vt:lpstr>
      <vt:lpstr>2_M62R&amp;E001</vt:lpstr>
      <vt:lpstr>Chart</vt:lpstr>
      <vt:lpstr>项目管理系统</vt:lpstr>
      <vt:lpstr>目录</vt:lpstr>
      <vt:lpstr>目录</vt:lpstr>
      <vt:lpstr>微服务 – API网关 - Ocelot</vt:lpstr>
      <vt:lpstr>微服务 – API网关 - Ocelot</vt:lpstr>
      <vt:lpstr>微服务 – API网关 - Ocelot</vt:lpstr>
      <vt:lpstr>微服务 – API网关 - Ocelot</vt:lpstr>
      <vt:lpstr>微服务 – API网关 - Ocelot</vt:lpstr>
      <vt:lpstr>微服务 – API网关 - Ocelot</vt:lpstr>
      <vt:lpstr>微服务 – API网关 - Ocelot</vt:lpstr>
      <vt:lpstr>微服务 – 服务注册中心 - Consul</vt:lpstr>
      <vt:lpstr>微服务 – 服务注册中心 - Consul</vt:lpstr>
      <vt:lpstr>微服务 – 服务注册中心 - Consul</vt:lpstr>
      <vt:lpstr>微服务 – 缓存 - Redis</vt:lpstr>
      <vt:lpstr>微服务 – 缓存 - Redis</vt:lpstr>
      <vt:lpstr>目录</vt:lpstr>
      <vt:lpstr>目录</vt:lpstr>
      <vt:lpstr>PowerPoint 演示文稿</vt:lpstr>
      <vt:lpstr>微服务 – 数据库 - Mycat</vt:lpstr>
      <vt:lpstr>微服务 – 数据库 - Mycat</vt:lpstr>
      <vt:lpstr>目录</vt:lpstr>
      <vt:lpstr>微服务 – 事件总线 - RabbitMQ</vt:lpstr>
      <vt:lpstr>PowerPoint 演示文稿</vt:lpstr>
      <vt:lpstr>PowerPoint 演示文稿</vt:lpstr>
      <vt:lpstr>PowerPoint 演示文稿</vt:lpstr>
    </vt:vector>
  </TitlesOfParts>
  <Manager>+44 151 259 6262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陈晓锋</dc:creator>
  <cp:lastModifiedBy>Administrator</cp:lastModifiedBy>
  <cp:revision>55</cp:revision>
  <dcterms:created xsi:type="dcterms:W3CDTF">2019-12-22T13:16:15Z</dcterms:created>
  <dcterms:modified xsi:type="dcterms:W3CDTF">2019-12-23T10:38:47Z</dcterms:modified>
</cp:coreProperties>
</file>