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4" r:id="rId2"/>
    <p:sldId id="275" r:id="rId3"/>
    <p:sldId id="260" r:id="rId4"/>
    <p:sldId id="276" r:id="rId5"/>
    <p:sldId id="257" r:id="rId6"/>
    <p:sldId id="277" r:id="rId7"/>
    <p:sldId id="259" r:id="rId8"/>
    <p:sldId id="262" r:id="rId9"/>
    <p:sldId id="263" r:id="rId10"/>
    <p:sldId id="264" r:id="rId11"/>
    <p:sldId id="265" r:id="rId12"/>
    <p:sldId id="294" r:id="rId13"/>
    <p:sldId id="266" r:id="rId14"/>
    <p:sldId id="281" r:id="rId15"/>
    <p:sldId id="282" r:id="rId16"/>
    <p:sldId id="283" r:id="rId17"/>
    <p:sldId id="284" r:id="rId18"/>
    <p:sldId id="290" r:id="rId19"/>
    <p:sldId id="289" r:id="rId20"/>
    <p:sldId id="288" r:id="rId21"/>
    <p:sldId id="286" r:id="rId22"/>
    <p:sldId id="285" r:id="rId23"/>
    <p:sldId id="291" r:id="rId24"/>
    <p:sldId id="292" r:id="rId25"/>
    <p:sldId id="293" r:id="rId26"/>
    <p:sldId id="27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763" autoAdjust="0"/>
  </p:normalViewPr>
  <p:slideViewPr>
    <p:cSldViewPr snapToGrid="0">
      <p:cViewPr varScale="1">
        <p:scale>
          <a:sx n="77" d="100"/>
          <a:sy n="77" d="100"/>
        </p:scale>
        <p:origin x="864" y="72"/>
      </p:cViewPr>
      <p:guideLst>
        <p:guide orient="horz" pos="2160"/>
        <p:guide pos="386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73C60-B9FC-474C-ADBE-332DB01CCD6E}" type="datetimeFigureOut">
              <a:rPr lang="zh-CN" altLang="en-US" smtClean="0"/>
              <a:t>2018/11/22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C9557-5677-4712-9E72-807C15784F89}" type="slidenum">
              <a:rPr lang="zh-CN" altLang="en-US" smtClean="0"/>
              <a:t>‹#›</a:t>
            </a:fld>
            <a:endParaRPr lang="zh-CN" altLang="en-US"/>
          </a:p>
        </p:txBody>
      </p:sp>
    </p:spTree>
    <p:extLst>
      <p:ext uri="{BB962C8B-B14F-4D97-AF65-F5344CB8AC3E}">
        <p14:creationId xmlns:p14="http://schemas.microsoft.com/office/powerpoint/2010/main" val="1885531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DCC9557-5677-4712-9E72-807C15784F89}" type="slidenum">
              <a:rPr lang="zh-CN" altLang="en-US" smtClean="0"/>
              <a:t>1</a:t>
            </a:fld>
            <a:endParaRPr lang="zh-CN" altLang="en-US"/>
          </a:p>
        </p:txBody>
      </p:sp>
    </p:spTree>
    <p:extLst>
      <p:ext uri="{BB962C8B-B14F-4D97-AF65-F5344CB8AC3E}">
        <p14:creationId xmlns:p14="http://schemas.microsoft.com/office/powerpoint/2010/main" val="1123666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MES</a:t>
            </a:r>
            <a:r>
              <a:rPr lang="zh-CN" altLang="en-US" dirty="0"/>
              <a:t>制造执行软件是一个由测试客户端和后台管理端于一体的智能化软件，测试客户端包括生产测试和组装测试，可以有效地提高生产效率和出厂准确率，有利于上层对车间和生产的管理，所有生产工位的生产数据会统一汇总到数据库服务中，并提供售后返修系统给售后人员，方便售后人员查询返修产品的生产制造过程。避免了由于人工计数产生各种计算错误。</a:t>
            </a:r>
          </a:p>
        </p:txBody>
      </p:sp>
      <p:sp>
        <p:nvSpPr>
          <p:cNvPr id="4" name="灯片编号占位符 3"/>
          <p:cNvSpPr>
            <a:spLocks noGrp="1"/>
          </p:cNvSpPr>
          <p:nvPr>
            <p:ph type="sldNum" sz="quarter" idx="5"/>
          </p:nvPr>
        </p:nvSpPr>
        <p:spPr/>
        <p:txBody>
          <a:bodyPr/>
          <a:lstStyle/>
          <a:p>
            <a:fld id="{1DCC9557-5677-4712-9E72-807C15784F89}" type="slidenum">
              <a:rPr lang="zh-CN" altLang="en-US" smtClean="0"/>
              <a:t>3</a:t>
            </a:fld>
            <a:endParaRPr lang="zh-CN" altLang="en-US"/>
          </a:p>
        </p:txBody>
      </p:sp>
    </p:spTree>
    <p:extLst>
      <p:ext uri="{BB962C8B-B14F-4D97-AF65-F5344CB8AC3E}">
        <p14:creationId xmlns:p14="http://schemas.microsoft.com/office/powerpoint/2010/main" val="3283028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C8E0FB-70D1-4978-8637-9E055F8C48B3}" type="datetimeFigureOut">
              <a:rPr lang="zh-CN" altLang="en-US" smtClean="0"/>
              <a:t>2018/11/22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678BE4-A355-4FFB-B53F-7DBD5715817D}" type="slidenum">
              <a:rPr lang="zh-CN" altLang="en-US" smtClean="0"/>
              <a:t>‹#›</a:t>
            </a:fld>
            <a:endParaRPr lang="zh-CN" altLang="en-US"/>
          </a:p>
        </p:txBody>
      </p:sp>
    </p:spTree>
    <p:extLst>
      <p:ext uri="{BB962C8B-B14F-4D97-AF65-F5344CB8AC3E}">
        <p14:creationId xmlns:p14="http://schemas.microsoft.com/office/powerpoint/2010/main" val="235961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C8E0FB-70D1-4978-8637-9E055F8C48B3}" type="datetimeFigureOut">
              <a:rPr lang="zh-CN" altLang="en-US" smtClean="0"/>
              <a:t>2018/11/22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678BE4-A355-4FFB-B53F-7DBD5715817D}" type="slidenum">
              <a:rPr lang="zh-CN" altLang="en-US" smtClean="0"/>
              <a:t>‹#›</a:t>
            </a:fld>
            <a:endParaRPr lang="zh-CN" altLang="en-US"/>
          </a:p>
        </p:txBody>
      </p:sp>
    </p:spTree>
    <p:extLst>
      <p:ext uri="{BB962C8B-B14F-4D97-AF65-F5344CB8AC3E}">
        <p14:creationId xmlns:p14="http://schemas.microsoft.com/office/powerpoint/2010/main" val="1755166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C8E0FB-70D1-4978-8637-9E055F8C48B3}" type="datetimeFigureOut">
              <a:rPr lang="zh-CN" altLang="en-US" smtClean="0"/>
              <a:t>2018/11/22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678BE4-A355-4FFB-B53F-7DBD5715817D}" type="slidenum">
              <a:rPr lang="zh-CN" altLang="en-US" smtClean="0"/>
              <a:t>‹#›</a:t>
            </a:fld>
            <a:endParaRPr lang="zh-CN" altLang="en-US"/>
          </a:p>
        </p:txBody>
      </p:sp>
    </p:spTree>
    <p:extLst>
      <p:ext uri="{BB962C8B-B14F-4D97-AF65-F5344CB8AC3E}">
        <p14:creationId xmlns:p14="http://schemas.microsoft.com/office/powerpoint/2010/main" val="179145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C8E0FB-70D1-4978-8637-9E055F8C48B3}" type="datetimeFigureOut">
              <a:rPr lang="zh-CN" altLang="en-US" smtClean="0"/>
              <a:t>2018/11/22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678BE4-A355-4FFB-B53F-7DBD5715817D}" type="slidenum">
              <a:rPr lang="zh-CN" altLang="en-US" smtClean="0"/>
              <a:t>‹#›</a:t>
            </a:fld>
            <a:endParaRPr lang="zh-CN" altLang="en-US"/>
          </a:p>
        </p:txBody>
      </p:sp>
    </p:spTree>
    <p:extLst>
      <p:ext uri="{BB962C8B-B14F-4D97-AF65-F5344CB8AC3E}">
        <p14:creationId xmlns:p14="http://schemas.microsoft.com/office/powerpoint/2010/main" val="391359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C8E0FB-70D1-4978-8637-9E055F8C48B3}" type="datetimeFigureOut">
              <a:rPr lang="zh-CN" altLang="en-US" smtClean="0"/>
              <a:t>2018/11/22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678BE4-A355-4FFB-B53F-7DBD5715817D}" type="slidenum">
              <a:rPr lang="zh-CN" altLang="en-US" smtClean="0"/>
              <a:t>‹#›</a:t>
            </a:fld>
            <a:endParaRPr lang="zh-CN" altLang="en-US"/>
          </a:p>
        </p:txBody>
      </p:sp>
    </p:spTree>
    <p:extLst>
      <p:ext uri="{BB962C8B-B14F-4D97-AF65-F5344CB8AC3E}">
        <p14:creationId xmlns:p14="http://schemas.microsoft.com/office/powerpoint/2010/main" val="2892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C8E0FB-70D1-4978-8637-9E055F8C48B3}" type="datetimeFigureOut">
              <a:rPr lang="zh-CN" altLang="en-US" smtClean="0"/>
              <a:t>2018/11/22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678BE4-A355-4FFB-B53F-7DBD5715817D}" type="slidenum">
              <a:rPr lang="zh-CN" altLang="en-US" smtClean="0"/>
              <a:t>‹#›</a:t>
            </a:fld>
            <a:endParaRPr lang="zh-CN" altLang="en-US"/>
          </a:p>
        </p:txBody>
      </p:sp>
    </p:spTree>
    <p:extLst>
      <p:ext uri="{BB962C8B-B14F-4D97-AF65-F5344CB8AC3E}">
        <p14:creationId xmlns:p14="http://schemas.microsoft.com/office/powerpoint/2010/main" val="1864533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C8E0FB-70D1-4978-8637-9E055F8C48B3}" type="datetimeFigureOut">
              <a:rPr lang="zh-CN" altLang="en-US" smtClean="0"/>
              <a:t>2018/11/22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678BE4-A355-4FFB-B53F-7DBD5715817D}" type="slidenum">
              <a:rPr lang="zh-CN" altLang="en-US" smtClean="0"/>
              <a:t>‹#›</a:t>
            </a:fld>
            <a:endParaRPr lang="zh-CN" altLang="en-US"/>
          </a:p>
        </p:txBody>
      </p:sp>
    </p:spTree>
    <p:extLst>
      <p:ext uri="{BB962C8B-B14F-4D97-AF65-F5344CB8AC3E}">
        <p14:creationId xmlns:p14="http://schemas.microsoft.com/office/powerpoint/2010/main" val="420173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C8E0FB-70D1-4978-8637-9E055F8C48B3}" type="datetimeFigureOut">
              <a:rPr lang="zh-CN" altLang="en-US" smtClean="0"/>
              <a:t>2018/11/22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678BE4-A355-4FFB-B53F-7DBD5715817D}" type="slidenum">
              <a:rPr lang="zh-CN" altLang="en-US" smtClean="0"/>
              <a:t>‹#›</a:t>
            </a:fld>
            <a:endParaRPr lang="zh-CN" altLang="en-US"/>
          </a:p>
        </p:txBody>
      </p:sp>
    </p:spTree>
    <p:extLst>
      <p:ext uri="{BB962C8B-B14F-4D97-AF65-F5344CB8AC3E}">
        <p14:creationId xmlns:p14="http://schemas.microsoft.com/office/powerpoint/2010/main" val="181424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C8E0FB-70D1-4978-8637-9E055F8C48B3}" type="datetimeFigureOut">
              <a:rPr lang="zh-CN" altLang="en-US" smtClean="0"/>
              <a:t>2018/11/22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678BE4-A355-4FFB-B53F-7DBD5715817D}" type="slidenum">
              <a:rPr lang="zh-CN" altLang="en-US" smtClean="0"/>
              <a:t>‹#›</a:t>
            </a:fld>
            <a:endParaRPr lang="zh-CN" altLang="en-US"/>
          </a:p>
        </p:txBody>
      </p:sp>
    </p:spTree>
    <p:extLst>
      <p:ext uri="{BB962C8B-B14F-4D97-AF65-F5344CB8AC3E}">
        <p14:creationId xmlns:p14="http://schemas.microsoft.com/office/powerpoint/2010/main" val="2532959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C8E0FB-70D1-4978-8637-9E055F8C48B3}" type="datetimeFigureOut">
              <a:rPr lang="zh-CN" altLang="en-US" smtClean="0"/>
              <a:t>2018/11/22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678BE4-A355-4FFB-B53F-7DBD5715817D}" type="slidenum">
              <a:rPr lang="zh-CN" altLang="en-US" smtClean="0"/>
              <a:t>‹#›</a:t>
            </a:fld>
            <a:endParaRPr lang="zh-CN" altLang="en-US"/>
          </a:p>
        </p:txBody>
      </p:sp>
    </p:spTree>
    <p:extLst>
      <p:ext uri="{BB962C8B-B14F-4D97-AF65-F5344CB8AC3E}">
        <p14:creationId xmlns:p14="http://schemas.microsoft.com/office/powerpoint/2010/main" val="190639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C8E0FB-70D1-4978-8637-9E055F8C48B3}" type="datetimeFigureOut">
              <a:rPr lang="zh-CN" altLang="en-US" smtClean="0"/>
              <a:t>2018/11/22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678BE4-A355-4FFB-B53F-7DBD5715817D}" type="slidenum">
              <a:rPr lang="zh-CN" altLang="en-US" smtClean="0"/>
              <a:t>‹#›</a:t>
            </a:fld>
            <a:endParaRPr lang="zh-CN" altLang="en-US"/>
          </a:p>
        </p:txBody>
      </p:sp>
    </p:spTree>
    <p:extLst>
      <p:ext uri="{BB962C8B-B14F-4D97-AF65-F5344CB8AC3E}">
        <p14:creationId xmlns:p14="http://schemas.microsoft.com/office/powerpoint/2010/main" val="106510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8E0FB-70D1-4978-8637-9E055F8C48B3}" type="datetimeFigureOut">
              <a:rPr lang="zh-CN" altLang="en-US" smtClean="0"/>
              <a:t>2018/11/22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78BE4-A355-4FFB-B53F-7DBD5715817D}" type="slidenum">
              <a:rPr lang="zh-CN" altLang="en-US" smtClean="0"/>
              <a:t>‹#›</a:t>
            </a:fld>
            <a:endParaRPr lang="zh-CN" altLang="en-US"/>
          </a:p>
        </p:txBody>
      </p:sp>
    </p:spTree>
    <p:extLst>
      <p:ext uri="{BB962C8B-B14F-4D97-AF65-F5344CB8AC3E}">
        <p14:creationId xmlns:p14="http://schemas.microsoft.com/office/powerpoint/2010/main" val="225719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14388"/>
            <a:ext cx="12192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7"/>
          <p:cNvSpPr>
            <a:spLocks noChangeArrowheads="1"/>
          </p:cNvSpPr>
          <p:nvPr/>
        </p:nvSpPr>
        <p:spPr bwMode="auto">
          <a:xfrm>
            <a:off x="-1" y="2997200"/>
            <a:ext cx="12192001"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4400" dirty="0">
                <a:solidFill>
                  <a:schemeClr val="tx1">
                    <a:lumMod val="65000"/>
                    <a:lumOff val="35000"/>
                  </a:schemeClr>
                </a:solidFill>
                <a:ea typeface="黑体" panose="02010609060101010101" pitchFamily="49" charset="-122"/>
              </a:rPr>
              <a:t>什么是彩盒贴打印</a:t>
            </a:r>
            <a:r>
              <a:rPr lang="en-US" altLang="zh-CN" sz="4400" dirty="0">
                <a:solidFill>
                  <a:schemeClr val="tx1">
                    <a:lumMod val="65000"/>
                    <a:lumOff val="35000"/>
                  </a:schemeClr>
                </a:solidFill>
                <a:ea typeface="黑体" panose="02010609060101010101" pitchFamily="49" charset="-122"/>
              </a:rPr>
              <a:t>?</a:t>
            </a:r>
            <a:endParaRPr lang="zh-CN" altLang="en-US" sz="4400" dirty="0">
              <a:solidFill>
                <a:schemeClr val="tx1">
                  <a:lumMod val="65000"/>
                  <a:lumOff val="35000"/>
                </a:schemeClr>
              </a:solidFill>
              <a:ea typeface="黑体" panose="02010609060101010101" pitchFamily="49" charset="-122"/>
            </a:endParaRPr>
          </a:p>
        </p:txBody>
      </p:sp>
      <p:sp>
        <p:nvSpPr>
          <p:cNvPr id="12" name="Rectangle 19"/>
          <p:cNvSpPr>
            <a:spLocks noChangeArrowheads="1"/>
          </p:cNvSpPr>
          <p:nvPr/>
        </p:nvSpPr>
        <p:spPr bwMode="auto">
          <a:xfrm>
            <a:off x="-1" y="3716338"/>
            <a:ext cx="12192001"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dirty="0">
                <a:solidFill>
                  <a:schemeClr val="tx1">
                    <a:lumMod val="65000"/>
                    <a:lumOff val="35000"/>
                  </a:schemeClr>
                </a:solidFill>
                <a:ea typeface="黑体" panose="02010609060101010101" pitchFamily="49" charset="-122"/>
              </a:rPr>
              <a:t>为什么要彩盒贴打印</a:t>
            </a:r>
            <a:r>
              <a:rPr lang="en-US" altLang="zh-CN" sz="4400" dirty="0">
                <a:solidFill>
                  <a:schemeClr val="tx1">
                    <a:lumMod val="65000"/>
                    <a:lumOff val="35000"/>
                  </a:schemeClr>
                </a:solidFill>
                <a:ea typeface="黑体" panose="02010609060101010101" pitchFamily="49" charset="-122"/>
              </a:rPr>
              <a:t>?</a:t>
            </a:r>
            <a:endParaRPr lang="zh-CN" altLang="en-US" sz="4400" dirty="0">
              <a:solidFill>
                <a:schemeClr val="tx1">
                  <a:lumMod val="65000"/>
                  <a:lumOff val="35000"/>
                </a:schemeClr>
              </a:solidFill>
              <a:ea typeface="黑体" panose="02010609060101010101" pitchFamily="49" charset="-122"/>
            </a:endParaRPr>
          </a:p>
        </p:txBody>
      </p:sp>
      <p:sp>
        <p:nvSpPr>
          <p:cNvPr id="13" name="Rectangle 21"/>
          <p:cNvSpPr>
            <a:spLocks noChangeArrowheads="1"/>
          </p:cNvSpPr>
          <p:nvPr/>
        </p:nvSpPr>
        <p:spPr bwMode="auto">
          <a:xfrm>
            <a:off x="34924" y="4508500"/>
            <a:ext cx="121570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dirty="0">
                <a:solidFill>
                  <a:schemeClr val="tx1">
                    <a:lumMod val="65000"/>
                    <a:lumOff val="35000"/>
                  </a:schemeClr>
                </a:solidFill>
                <a:ea typeface="黑体" panose="02010609060101010101" pitchFamily="49" charset="-122"/>
              </a:rPr>
              <a:t>彩盒贴打印怎么操作</a:t>
            </a:r>
            <a:r>
              <a:rPr lang="en-US" altLang="zh-CN" sz="4400" dirty="0">
                <a:solidFill>
                  <a:schemeClr val="tx1">
                    <a:lumMod val="65000"/>
                    <a:lumOff val="35000"/>
                  </a:schemeClr>
                </a:solidFill>
                <a:ea typeface="黑体" panose="02010609060101010101" pitchFamily="49" charset="-122"/>
              </a:rPr>
              <a:t>?</a:t>
            </a:r>
            <a:endParaRPr lang="zh-CN" altLang="en-US" sz="4400" dirty="0">
              <a:solidFill>
                <a:schemeClr val="tx1">
                  <a:lumMod val="65000"/>
                  <a:lumOff val="35000"/>
                </a:schemeClr>
              </a:solidFill>
              <a:ea typeface="黑体" panose="02010609060101010101" pitchFamily="49" charset="-122"/>
            </a:endParaRPr>
          </a:p>
        </p:txBody>
      </p:sp>
      <p:sp>
        <p:nvSpPr>
          <p:cNvPr id="16" name="标题 1"/>
          <p:cNvSpPr txBox="1">
            <a:spLocks/>
          </p:cNvSpPr>
          <p:nvPr/>
        </p:nvSpPr>
        <p:spPr>
          <a:xfrm>
            <a:off x="1524000" y="112236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5400" b="1" dirty="0">
                <a:solidFill>
                  <a:schemeClr val="tx1">
                    <a:lumMod val="65000"/>
                    <a:lumOff val="35000"/>
                  </a:schemeClr>
                </a:solidFill>
                <a:latin typeface="微软雅黑" panose="020B0503020204020204" pitchFamily="34" charset="-122"/>
                <a:ea typeface="微软雅黑" panose="020B0503020204020204" pitchFamily="34" charset="-122"/>
              </a:rPr>
              <a:t>MES </a:t>
            </a:r>
            <a:r>
              <a:rPr lang="zh-CN" altLang="en-US" sz="5400" b="1" dirty="0">
                <a:solidFill>
                  <a:schemeClr val="tx1">
                    <a:lumMod val="65000"/>
                    <a:lumOff val="35000"/>
                  </a:schemeClr>
                </a:solidFill>
                <a:latin typeface="微软雅黑" panose="020B0503020204020204" pitchFamily="34" charset="-122"/>
                <a:ea typeface="微软雅黑" panose="020B0503020204020204" pitchFamily="34" charset="-122"/>
              </a:rPr>
              <a:t>彩盒贴打印</a:t>
            </a:r>
            <a:endParaRPr lang="zh-CN" altLang="en-US" sz="6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639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1" nodeType="clickEffect">
                                  <p:stCondLst>
                                    <p:cond delay="0"/>
                                  </p:stCondLst>
                                  <p:childTnLst>
                                    <p:animClr clrSpc="rgb" dir="cw">
                                      <p:cBhvr override="childStyle">
                                        <p:cTn id="20" dur="100" fill="hold"/>
                                        <p:tgtEl>
                                          <p:spTgt spid="11"/>
                                        </p:tgtEl>
                                        <p:attrNameLst>
                                          <p:attrName>style.color</p:attrName>
                                        </p:attrNameLst>
                                      </p:cBhvr>
                                      <p:to>
                                        <a:schemeClr val="bg1"/>
                                      </p:to>
                                    </p:animClr>
                                  </p:childTnLst>
                                </p:cTn>
                              </p:par>
                              <p:par>
                                <p:cTn id="21" presetID="3" presetClass="emph" presetSubtype="2" fill="hold" nodeType="withEffect">
                                  <p:stCondLst>
                                    <p:cond delay="0"/>
                                  </p:stCondLst>
                                  <p:childTnLst>
                                    <p:animClr clrSpc="rgb" dir="cw">
                                      <p:cBhvr override="childStyle">
                                        <p:cTn id="22" dur="100" fill="hold"/>
                                        <p:tgtEl>
                                          <p:spTgt spid="12"/>
                                        </p:tgtEl>
                                        <p:attrNameLst>
                                          <p:attrName>style.color</p:attrName>
                                        </p:attrNameLst>
                                      </p:cBhvr>
                                      <p:to>
                                        <a:schemeClr val="bg1"/>
                                      </p:to>
                                    </p:animClr>
                                  </p:childTnLst>
                                </p:cTn>
                              </p:par>
                              <p:par>
                                <p:cTn id="23" presetID="3" presetClass="emph" presetSubtype="2" fill="hold" nodeType="withEffect">
                                  <p:stCondLst>
                                    <p:cond delay="0"/>
                                  </p:stCondLst>
                                  <p:childTnLst>
                                    <p:animClr clrSpc="rgb" dir="cw">
                                      <p:cBhvr override="childStyle">
                                        <p:cTn id="24" dur="100" fill="hold"/>
                                        <p:tgtEl>
                                          <p:spTgt spid="13"/>
                                        </p:tgtEl>
                                        <p:attrNameLst>
                                          <p:attrName>style.color</p:attrName>
                                        </p:attrNameLst>
                                      </p:cBhvr>
                                      <p:to>
                                        <a:schemeClr val="bg1"/>
                                      </p:to>
                                    </p:animClr>
                                  </p:childTnLst>
                                </p:cTn>
                              </p:par>
                            </p:childTnLst>
                          </p:cTn>
                        </p:par>
                        <p:par>
                          <p:cTn id="25" fill="hold">
                            <p:stCondLst>
                              <p:cond delay="100"/>
                            </p:stCondLst>
                            <p:childTnLst>
                              <p:par>
                                <p:cTn id="26" presetID="42" presetClass="path" presetSubtype="0" accel="50000" decel="50000" fill="hold" nodeType="afterEffect">
                                  <p:stCondLst>
                                    <p:cond delay="0"/>
                                  </p:stCondLst>
                                  <p:childTnLst>
                                    <p:animMotion origin="layout" path="M 0 -3.7037E-7 L 0 0.57153 " pathEditMode="relative" rAng="0" ptsTypes="AA">
                                      <p:cBhvr>
                                        <p:cTn id="27" dur="500" fill="hold"/>
                                        <p:tgtEl>
                                          <p:spTgt spid="9"/>
                                        </p:tgtEl>
                                        <p:attrNameLst>
                                          <p:attrName>ppt_x,ppt_y</p:attrName>
                                        </p:attrNameLst>
                                      </p:cBhvr>
                                      <p:rCtr x="0" y="28565"/>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2.77778E-7 0.57159 L 2.77778E-7 0.67661 " pathEditMode="relative" rAng="0" ptsTypes="AA">
                                      <p:cBhvr>
                                        <p:cTn id="31" dur="500" fill="hold"/>
                                        <p:tgtEl>
                                          <p:spTgt spid="9"/>
                                        </p:tgtEl>
                                        <p:attrNameLst>
                                          <p:attrName>ppt_x,ppt_y</p:attrName>
                                        </p:attrNameLst>
                                      </p:cBhvr>
                                      <p:rCtr x="0" y="5300"/>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2.77778E-7 0.67661 L 2.77778E-7 0.79204 " pathEditMode="relative" rAng="0" ptsTypes="AA">
                                      <p:cBhvr>
                                        <p:cTn id="35" dur="500" fill="hold"/>
                                        <p:tgtEl>
                                          <p:spTgt spid="9"/>
                                        </p:tgtEl>
                                        <p:attrNameLst>
                                          <p:attrName>ppt_x,ppt_y</p:attrName>
                                        </p:attrNameLst>
                                      </p:cBhvr>
                                      <p:rCtr x="0" y="5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1" grpId="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4.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选择打印机</a:t>
            </a:r>
          </a:p>
        </p:txBody>
      </p:sp>
      <p:sp>
        <p:nvSpPr>
          <p:cNvPr id="3" name="内容占位符 2"/>
          <p:cNvSpPr>
            <a:spLocks noGrp="1"/>
          </p:cNvSpPr>
          <p:nvPr>
            <p:ph idx="1"/>
          </p:nvPr>
        </p:nvSpPr>
        <p:spPr/>
        <p:txBody>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此处默认都为本机的默认打印机，可点击下拉框选择该电脑内的</a:t>
            </a:r>
          </a:p>
          <a:p>
            <a:pPr marL="0" indent="0">
              <a:lnSpc>
                <a:spcPct val="150000"/>
              </a:lnSpc>
              <a:buNone/>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任一打印机。打印机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对应模板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，打印机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对应模板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4B3B5167-C587-44DE-B5F7-81068876E6CA}"/>
              </a:ext>
            </a:extLst>
          </p:cNvPr>
          <p:cNvPicPr>
            <a:picLocks noChangeAspect="1"/>
          </p:cNvPicPr>
          <p:nvPr/>
        </p:nvPicPr>
        <p:blipFill>
          <a:blip r:embed="rId2"/>
          <a:stretch>
            <a:fillRect/>
          </a:stretch>
        </p:blipFill>
        <p:spPr>
          <a:xfrm>
            <a:off x="571500" y="3795712"/>
            <a:ext cx="11049000" cy="1552575"/>
          </a:xfrm>
          <a:prstGeom prst="rect">
            <a:avLst/>
          </a:prstGeom>
        </p:spPr>
      </p:pic>
    </p:spTree>
    <p:extLst>
      <p:ext uri="{BB962C8B-B14F-4D97-AF65-F5344CB8AC3E}">
        <p14:creationId xmlns:p14="http://schemas.microsoft.com/office/powerpoint/2010/main" val="791461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5.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打开模板</a:t>
            </a:r>
          </a:p>
        </p:txBody>
      </p:sp>
      <p:sp>
        <p:nvSpPr>
          <p:cNvPr id="3" name="内容占位符 2"/>
          <p:cNvSpPr>
            <a:spLocks noGrp="1"/>
          </p:cNvSpPr>
          <p:nvPr>
            <p:ph idx="1"/>
          </p:nvPr>
        </p:nvSpPr>
        <p:spPr>
          <a:xfrm>
            <a:off x="838200" y="1862361"/>
            <a:ext cx="10515600" cy="4351338"/>
          </a:xfrm>
        </p:spPr>
        <p:txBody>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打开模板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，打开模板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对应模板路径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），点击后可用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bartender</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打开该模板进行模板的调整。</a:t>
            </a:r>
          </a:p>
        </p:txBody>
      </p:sp>
      <p:pic>
        <p:nvPicPr>
          <p:cNvPr id="4" name="图片 3">
            <a:extLst>
              <a:ext uri="{FF2B5EF4-FFF2-40B4-BE49-F238E27FC236}">
                <a16:creationId xmlns:a16="http://schemas.microsoft.com/office/drawing/2014/main" id="{2DAC3A64-C67B-46FF-965C-CE525B4E099D}"/>
              </a:ext>
            </a:extLst>
          </p:cNvPr>
          <p:cNvPicPr>
            <a:picLocks noChangeAspect="1"/>
          </p:cNvPicPr>
          <p:nvPr/>
        </p:nvPicPr>
        <p:blipFill>
          <a:blip r:embed="rId2"/>
          <a:stretch>
            <a:fillRect/>
          </a:stretch>
        </p:blipFill>
        <p:spPr>
          <a:xfrm>
            <a:off x="633412" y="3843338"/>
            <a:ext cx="10925175" cy="1847850"/>
          </a:xfrm>
          <a:prstGeom prst="rect">
            <a:avLst/>
          </a:prstGeom>
        </p:spPr>
      </p:pic>
    </p:spTree>
    <p:extLst>
      <p:ext uri="{BB962C8B-B14F-4D97-AF65-F5344CB8AC3E}">
        <p14:creationId xmlns:p14="http://schemas.microsoft.com/office/powerpoint/2010/main" val="403693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5.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打开模板</a:t>
            </a:r>
          </a:p>
        </p:txBody>
      </p:sp>
      <p:pic>
        <p:nvPicPr>
          <p:cNvPr id="7" name="内容占位符 6">
            <a:extLst>
              <a:ext uri="{FF2B5EF4-FFF2-40B4-BE49-F238E27FC236}">
                <a16:creationId xmlns:a16="http://schemas.microsoft.com/office/drawing/2014/main" id="{5846388C-1628-43D5-8E45-22F0D5346B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62196"/>
            <a:ext cx="10515600" cy="4312197"/>
          </a:xfrm>
        </p:spPr>
      </p:pic>
    </p:spTree>
    <p:extLst>
      <p:ext uri="{BB962C8B-B14F-4D97-AF65-F5344CB8AC3E}">
        <p14:creationId xmlns:p14="http://schemas.microsoft.com/office/powerpoint/2010/main" val="10698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6.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刷新模板</a:t>
            </a:r>
          </a:p>
        </p:txBody>
      </p:sp>
      <p:sp>
        <p:nvSpPr>
          <p:cNvPr id="3" name="内容占位符 2"/>
          <p:cNvSpPr>
            <a:spLocks noGrp="1"/>
          </p:cNvSpPr>
          <p:nvPr>
            <p:ph idx="1"/>
          </p:nvPr>
        </p:nvSpPr>
        <p:spPr/>
        <p:txBody>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在调整模板后，需要点击刷新模板，才可继续打印。模板一模板二均用此键刷新。</a:t>
            </a:r>
          </a:p>
        </p:txBody>
      </p:sp>
      <p:pic>
        <p:nvPicPr>
          <p:cNvPr id="4" name="图片 3">
            <a:extLst>
              <a:ext uri="{FF2B5EF4-FFF2-40B4-BE49-F238E27FC236}">
                <a16:creationId xmlns:a16="http://schemas.microsoft.com/office/drawing/2014/main" id="{39F318F4-6ABE-4E5F-A625-2D2B307C4412}"/>
              </a:ext>
            </a:extLst>
          </p:cNvPr>
          <p:cNvPicPr>
            <a:picLocks noChangeAspect="1"/>
          </p:cNvPicPr>
          <p:nvPr/>
        </p:nvPicPr>
        <p:blipFill>
          <a:blip r:embed="rId2"/>
          <a:stretch>
            <a:fillRect/>
          </a:stretch>
        </p:blipFill>
        <p:spPr>
          <a:xfrm>
            <a:off x="585787" y="3555546"/>
            <a:ext cx="11020425" cy="2152650"/>
          </a:xfrm>
          <a:prstGeom prst="rect">
            <a:avLst/>
          </a:prstGeom>
        </p:spPr>
      </p:pic>
    </p:spTree>
    <p:extLst>
      <p:ext uri="{BB962C8B-B14F-4D97-AF65-F5344CB8AC3E}">
        <p14:creationId xmlns:p14="http://schemas.microsoft.com/office/powerpoint/2010/main" val="319038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7.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调试打印</a:t>
            </a:r>
          </a:p>
        </p:txBody>
      </p:sp>
      <p:sp>
        <p:nvSpPr>
          <p:cNvPr id="3" name="内容占位符 2"/>
          <p:cNvSpPr>
            <a:spLocks noGrp="1"/>
          </p:cNvSpPr>
          <p:nvPr>
            <p:ph idx="1"/>
          </p:nvPr>
        </p:nvSpPr>
        <p:spPr/>
        <p:txBody>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选择订单，点击“调试打印”按钮即可打印出模板贴纸。</a:t>
            </a:r>
          </a:p>
        </p:txBody>
      </p:sp>
      <p:pic>
        <p:nvPicPr>
          <p:cNvPr id="5" name="图片 4">
            <a:extLst>
              <a:ext uri="{FF2B5EF4-FFF2-40B4-BE49-F238E27FC236}">
                <a16:creationId xmlns:a16="http://schemas.microsoft.com/office/drawing/2014/main" id="{D33C386F-0DB8-4852-A63E-B356C59B6FBD}"/>
              </a:ext>
            </a:extLst>
          </p:cNvPr>
          <p:cNvPicPr>
            <a:picLocks noChangeAspect="1"/>
          </p:cNvPicPr>
          <p:nvPr/>
        </p:nvPicPr>
        <p:blipFill>
          <a:blip r:embed="rId2"/>
          <a:stretch>
            <a:fillRect/>
          </a:stretch>
        </p:blipFill>
        <p:spPr>
          <a:xfrm>
            <a:off x="576262" y="3228975"/>
            <a:ext cx="11039475" cy="2152650"/>
          </a:xfrm>
          <a:prstGeom prst="rect">
            <a:avLst/>
          </a:prstGeom>
        </p:spPr>
      </p:pic>
    </p:spTree>
    <p:extLst>
      <p:ext uri="{BB962C8B-B14F-4D97-AF65-F5344CB8AC3E}">
        <p14:creationId xmlns:p14="http://schemas.microsoft.com/office/powerpoint/2010/main" val="3608390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8.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锁定</a:t>
            </a:r>
          </a:p>
        </p:txBody>
      </p:sp>
      <p:sp>
        <p:nvSpPr>
          <p:cNvPr id="3" name="内容占位符 2"/>
          <p:cNvSpPr>
            <a:spLocks noGrp="1"/>
          </p:cNvSpPr>
          <p:nvPr>
            <p:ph idx="1"/>
          </p:nvPr>
        </p:nvSpPr>
        <p:spPr>
          <a:xfrm>
            <a:off x="838200" y="1168400"/>
            <a:ext cx="10515600" cy="4351338"/>
          </a:xfrm>
        </p:spPr>
        <p:txBody>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调配好页面信息后，点击“锁定”按钮，可将页面除了扫描框以外的内容全部锁定。 </a:t>
            </a:r>
          </a:p>
        </p:txBody>
      </p:sp>
      <p:pic>
        <p:nvPicPr>
          <p:cNvPr id="5" name="图片 4">
            <a:extLst>
              <a:ext uri="{FF2B5EF4-FFF2-40B4-BE49-F238E27FC236}">
                <a16:creationId xmlns:a16="http://schemas.microsoft.com/office/drawing/2014/main" id="{7EFD8C53-A8AE-48DD-A6F1-7EBACFC385E3}"/>
              </a:ext>
            </a:extLst>
          </p:cNvPr>
          <p:cNvPicPr>
            <a:picLocks noChangeAspect="1"/>
          </p:cNvPicPr>
          <p:nvPr/>
        </p:nvPicPr>
        <p:blipFill>
          <a:blip r:embed="rId2"/>
          <a:stretch>
            <a:fillRect/>
          </a:stretch>
        </p:blipFill>
        <p:spPr>
          <a:xfrm>
            <a:off x="1514475" y="2588670"/>
            <a:ext cx="8796337" cy="4053290"/>
          </a:xfrm>
          <a:prstGeom prst="rect">
            <a:avLst/>
          </a:prstGeom>
        </p:spPr>
      </p:pic>
    </p:spTree>
    <p:extLst>
      <p:ext uri="{BB962C8B-B14F-4D97-AF65-F5344CB8AC3E}">
        <p14:creationId xmlns:p14="http://schemas.microsoft.com/office/powerpoint/2010/main" val="164064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9.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解锁</a:t>
            </a:r>
          </a:p>
        </p:txBody>
      </p:sp>
      <p:sp>
        <p:nvSpPr>
          <p:cNvPr id="3" name="内容占位符 2"/>
          <p:cNvSpPr>
            <a:spLocks noGrp="1"/>
          </p:cNvSpPr>
          <p:nvPr>
            <p:ph idx="1"/>
          </p:nvPr>
        </p:nvSpPr>
        <p:spPr/>
        <p:txBody>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前提为已经锁定了页面内容。点击“解锁”按钮后，弹出输出框，输入正确的密码后，点击“确定”按钮或者按下“</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Enter”</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键便可解锁被锁定的内容。</a:t>
            </a:r>
          </a:p>
        </p:txBody>
      </p:sp>
      <p:pic>
        <p:nvPicPr>
          <p:cNvPr id="5" name="图片 4">
            <a:extLst>
              <a:ext uri="{FF2B5EF4-FFF2-40B4-BE49-F238E27FC236}">
                <a16:creationId xmlns:a16="http://schemas.microsoft.com/office/drawing/2014/main" id="{499CA9F1-72C6-4B9B-8FB2-02F394E37766}"/>
              </a:ext>
            </a:extLst>
          </p:cNvPr>
          <p:cNvPicPr>
            <a:picLocks noChangeAspect="1"/>
          </p:cNvPicPr>
          <p:nvPr/>
        </p:nvPicPr>
        <p:blipFill>
          <a:blip r:embed="rId2"/>
          <a:stretch>
            <a:fillRect/>
          </a:stretch>
        </p:blipFill>
        <p:spPr>
          <a:xfrm>
            <a:off x="4267200" y="3806825"/>
            <a:ext cx="3657600" cy="2590800"/>
          </a:xfrm>
          <a:prstGeom prst="rect">
            <a:avLst/>
          </a:prstGeom>
        </p:spPr>
      </p:pic>
    </p:spTree>
    <p:extLst>
      <p:ext uri="{BB962C8B-B14F-4D97-AF65-F5344CB8AC3E}">
        <p14:creationId xmlns:p14="http://schemas.microsoft.com/office/powerpoint/2010/main" val="206442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10.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制单修改功能</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选择制单时，当该制单的状态为未开始状态时，部分字段为可修改状态。用户修改后点击确定修改按钮即可。（打印机身贴时需要修改某些字段也可过来彩盒贴这边修改完后返回机身贴重新选择制单即可同步修改数据）。直到打印第一张彩盒贴之前都允许修改，打印第一张后即修改状态为进行中，不可再改。 </a:t>
            </a:r>
          </a:p>
        </p:txBody>
      </p:sp>
    </p:spTree>
    <p:extLst>
      <p:ext uri="{BB962C8B-B14F-4D97-AF65-F5344CB8AC3E}">
        <p14:creationId xmlns:p14="http://schemas.microsoft.com/office/powerpoint/2010/main" val="250791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10.</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制单修改功能</a:t>
            </a:r>
          </a:p>
        </p:txBody>
      </p:sp>
      <p:pic>
        <p:nvPicPr>
          <p:cNvPr id="4" name="内容占位符 3">
            <a:extLst>
              <a:ext uri="{FF2B5EF4-FFF2-40B4-BE49-F238E27FC236}">
                <a16:creationId xmlns:a16="http://schemas.microsoft.com/office/drawing/2014/main" id="{04E667CB-97A3-4D5E-A774-465A18DE452B}"/>
              </a:ext>
            </a:extLst>
          </p:cNvPr>
          <p:cNvPicPr>
            <a:picLocks noGrp="1" noChangeAspect="1"/>
          </p:cNvPicPr>
          <p:nvPr>
            <p:ph idx="1"/>
          </p:nvPr>
        </p:nvPicPr>
        <p:blipFill>
          <a:blip r:embed="rId2"/>
          <a:stretch>
            <a:fillRect/>
          </a:stretch>
        </p:blipFill>
        <p:spPr>
          <a:xfrm>
            <a:off x="2270282" y="1825625"/>
            <a:ext cx="7651435" cy="4351338"/>
          </a:xfrm>
          <a:prstGeom prst="rect">
            <a:avLst/>
          </a:prstGeom>
        </p:spPr>
      </p:pic>
    </p:spTree>
    <p:extLst>
      <p:ext uri="{BB962C8B-B14F-4D97-AF65-F5344CB8AC3E}">
        <p14:creationId xmlns:p14="http://schemas.microsoft.com/office/powerpoint/2010/main" val="16798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逐个打印</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此处有关联复选框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6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个（关联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SIM,</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关联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VIP,</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关联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BAT,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关联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ICCID,</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关联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MAC,</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关联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Equipment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），功能复选框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4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个（不打印校验码，不打印贴纸，根据</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SIM</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更新</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IMEI</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，根据</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IMEI</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更新</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SIM</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），查工位复选框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5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个（查功能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，查耦合，查写号，查参数，查功能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），可选择扫入数据类型下拉框一个。</a:t>
            </a:r>
          </a:p>
        </p:txBody>
      </p:sp>
    </p:spTree>
    <p:extLst>
      <p:ext uri="{BB962C8B-B14F-4D97-AF65-F5344CB8AC3E}">
        <p14:creationId xmlns:p14="http://schemas.microsoft.com/office/powerpoint/2010/main" val="160179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4388"/>
            <a:ext cx="12192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7"/>
          <p:cNvSpPr>
            <a:spLocks noChangeArrowheads="1"/>
          </p:cNvSpPr>
          <p:nvPr/>
        </p:nvSpPr>
        <p:spPr bwMode="auto">
          <a:xfrm>
            <a:off x="-1" y="2997200"/>
            <a:ext cx="12192001"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dirty="0">
                <a:solidFill>
                  <a:schemeClr val="bg1"/>
                </a:solidFill>
                <a:ea typeface="黑体" panose="02010609060101010101" pitchFamily="49" charset="-122"/>
              </a:rPr>
              <a:t>什么是彩盒贴打印？</a:t>
            </a:r>
          </a:p>
        </p:txBody>
      </p:sp>
      <p:sp>
        <p:nvSpPr>
          <p:cNvPr id="12" name="Rectangle 19"/>
          <p:cNvSpPr>
            <a:spLocks noChangeArrowheads="1"/>
          </p:cNvSpPr>
          <p:nvPr/>
        </p:nvSpPr>
        <p:spPr bwMode="auto">
          <a:xfrm>
            <a:off x="-1" y="3716338"/>
            <a:ext cx="12192001"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dirty="0">
                <a:solidFill>
                  <a:schemeClr val="bg1"/>
                </a:solidFill>
                <a:ea typeface="黑体" panose="02010609060101010101" pitchFamily="49" charset="-122"/>
              </a:rPr>
              <a:t>为什么要彩盒贴打印？</a:t>
            </a:r>
          </a:p>
        </p:txBody>
      </p:sp>
      <p:sp>
        <p:nvSpPr>
          <p:cNvPr id="13" name="Rectangle 21"/>
          <p:cNvSpPr>
            <a:spLocks noChangeArrowheads="1"/>
          </p:cNvSpPr>
          <p:nvPr/>
        </p:nvSpPr>
        <p:spPr bwMode="auto">
          <a:xfrm>
            <a:off x="34924" y="4508500"/>
            <a:ext cx="121570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dirty="0">
                <a:solidFill>
                  <a:schemeClr val="bg1"/>
                </a:solidFill>
                <a:ea typeface="黑体" panose="02010609060101010101" pitchFamily="49" charset="-122"/>
              </a:rPr>
              <a:t>彩盒贴打印怎么操作？</a:t>
            </a:r>
          </a:p>
        </p:txBody>
      </p:sp>
      <p:sp>
        <p:nvSpPr>
          <p:cNvPr id="16" name="标题 1"/>
          <p:cNvSpPr txBox="1">
            <a:spLocks/>
          </p:cNvSpPr>
          <p:nvPr/>
        </p:nvSpPr>
        <p:spPr>
          <a:xfrm>
            <a:off x="1524000" y="112236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5400" b="1" dirty="0">
                <a:solidFill>
                  <a:schemeClr val="tx1">
                    <a:lumMod val="65000"/>
                    <a:lumOff val="35000"/>
                  </a:schemeClr>
                </a:solidFill>
                <a:latin typeface="微软雅黑" panose="020B0503020204020204" pitchFamily="34" charset="-122"/>
                <a:ea typeface="微软雅黑" panose="020B0503020204020204" pitchFamily="34" charset="-122"/>
              </a:rPr>
              <a:t>MES </a:t>
            </a:r>
            <a:r>
              <a:rPr lang="zh-CN" altLang="en-US" sz="5400" b="1" dirty="0">
                <a:solidFill>
                  <a:schemeClr val="tx1">
                    <a:lumMod val="65000"/>
                    <a:lumOff val="35000"/>
                  </a:schemeClr>
                </a:solidFill>
                <a:latin typeface="微软雅黑" panose="020B0503020204020204" pitchFamily="34" charset="-122"/>
                <a:ea typeface="微软雅黑" panose="020B0503020204020204" pitchFamily="34" charset="-122"/>
              </a:rPr>
              <a:t>彩盒贴打印</a:t>
            </a:r>
          </a:p>
        </p:txBody>
      </p:sp>
    </p:spTree>
    <p:extLst>
      <p:ext uri="{BB962C8B-B14F-4D97-AF65-F5344CB8AC3E}">
        <p14:creationId xmlns:p14="http://schemas.microsoft.com/office/powerpoint/2010/main" val="48027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1" nodeType="clickEffect">
                                  <p:stCondLst>
                                    <p:cond delay="0"/>
                                  </p:stCondLst>
                                  <p:childTnLst>
                                    <p:animClr clrSpc="rgb" dir="cw">
                                      <p:cBhvr override="childStyle">
                                        <p:cTn id="20" dur="100" fill="hold"/>
                                        <p:tgtEl>
                                          <p:spTgt spid="11"/>
                                        </p:tgtEl>
                                        <p:attrNameLst>
                                          <p:attrName>style.color</p:attrName>
                                        </p:attrNameLst>
                                      </p:cBhvr>
                                      <p:to>
                                        <a:schemeClr val="bg1"/>
                                      </p:to>
                                    </p:animClr>
                                  </p:childTnLst>
                                </p:cTn>
                              </p:par>
                              <p:par>
                                <p:cTn id="21" presetID="3" presetClass="emph" presetSubtype="2" fill="hold" nodeType="withEffect">
                                  <p:stCondLst>
                                    <p:cond delay="0"/>
                                  </p:stCondLst>
                                  <p:childTnLst>
                                    <p:animClr clrSpc="rgb" dir="cw">
                                      <p:cBhvr override="childStyle">
                                        <p:cTn id="22" dur="100" fill="hold"/>
                                        <p:tgtEl>
                                          <p:spTgt spid="12"/>
                                        </p:tgtEl>
                                        <p:attrNameLst>
                                          <p:attrName>style.color</p:attrName>
                                        </p:attrNameLst>
                                      </p:cBhvr>
                                      <p:to>
                                        <a:schemeClr val="bg1"/>
                                      </p:to>
                                    </p:animClr>
                                  </p:childTnLst>
                                </p:cTn>
                              </p:par>
                              <p:par>
                                <p:cTn id="23" presetID="3" presetClass="emph" presetSubtype="2" fill="hold" nodeType="withEffect">
                                  <p:stCondLst>
                                    <p:cond delay="0"/>
                                  </p:stCondLst>
                                  <p:childTnLst>
                                    <p:animClr clrSpc="rgb" dir="cw">
                                      <p:cBhvr override="childStyle">
                                        <p:cTn id="24" dur="100" fill="hold"/>
                                        <p:tgtEl>
                                          <p:spTgt spid="13"/>
                                        </p:tgtEl>
                                        <p:attrNameLst>
                                          <p:attrName>style.color</p:attrName>
                                        </p:attrNameLst>
                                      </p:cBhvr>
                                      <p:to>
                                        <a:schemeClr val="bg1"/>
                                      </p:to>
                                    </p:animClr>
                                  </p:childTnLst>
                                </p:cTn>
                              </p:par>
                            </p:childTnLst>
                          </p:cTn>
                        </p:par>
                        <p:par>
                          <p:cTn id="25" fill="hold">
                            <p:stCondLst>
                              <p:cond delay="100"/>
                            </p:stCondLst>
                            <p:childTnLst>
                              <p:par>
                                <p:cTn id="26" presetID="42" presetClass="path" presetSubtype="0" accel="50000" decel="50000" fill="hold" nodeType="afterEffect">
                                  <p:stCondLst>
                                    <p:cond delay="0"/>
                                  </p:stCondLst>
                                  <p:childTnLst>
                                    <p:animMotion origin="layout" path="M 0 -3.7037E-7 L 0 0.57153 " pathEditMode="relative" rAng="0" ptsTypes="AA">
                                      <p:cBhvr>
                                        <p:cTn id="27" dur="500" fill="hold"/>
                                        <p:tgtEl>
                                          <p:spTgt spid="9"/>
                                        </p:tgtEl>
                                        <p:attrNameLst>
                                          <p:attrName>ppt_x,ppt_y</p:attrName>
                                        </p:attrNameLst>
                                      </p:cBhvr>
                                      <p:rCtr x="0" y="28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1" grpId="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9375"/>
            <a:ext cx="10515600" cy="1325563"/>
          </a:xfrm>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逐个打印</a:t>
            </a:r>
          </a:p>
        </p:txBody>
      </p:sp>
      <p:sp>
        <p:nvSpPr>
          <p:cNvPr id="3" name="内容占位符 2"/>
          <p:cNvSpPr>
            <a:spLocks noGrp="1"/>
          </p:cNvSpPr>
          <p:nvPr>
            <p:ph idx="1"/>
          </p:nvPr>
        </p:nvSpPr>
        <p:spPr>
          <a:xfrm>
            <a:off x="838200" y="873125"/>
            <a:ext cx="10515600" cy="4351338"/>
          </a:xfrm>
        </p:spPr>
        <p:txBody>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①  按照默认设置，不关联任何字段，只查前面工位（下图由于在本地测试数据库，工位表上数据不足，所以不勾选查工位），扫入类型为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IMEI</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。此时扫入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IMEI</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后会在关联表中带出所有的关联字段显示在对应框中进行打印。</a:t>
            </a:r>
          </a:p>
        </p:txBody>
      </p:sp>
      <p:pic>
        <p:nvPicPr>
          <p:cNvPr id="4" name="图片 3">
            <a:extLst>
              <a:ext uri="{FF2B5EF4-FFF2-40B4-BE49-F238E27FC236}">
                <a16:creationId xmlns:a16="http://schemas.microsoft.com/office/drawing/2014/main" id="{BC31EF41-E6B0-45AC-9DA3-20B39D618084}"/>
              </a:ext>
            </a:extLst>
          </p:cNvPr>
          <p:cNvPicPr>
            <a:picLocks noChangeAspect="1"/>
          </p:cNvPicPr>
          <p:nvPr/>
        </p:nvPicPr>
        <p:blipFill>
          <a:blip r:embed="rId2"/>
          <a:stretch>
            <a:fillRect/>
          </a:stretch>
        </p:blipFill>
        <p:spPr>
          <a:xfrm>
            <a:off x="1909959" y="3490119"/>
            <a:ext cx="8372082" cy="3288506"/>
          </a:xfrm>
          <a:prstGeom prst="rect">
            <a:avLst/>
          </a:prstGeom>
        </p:spPr>
      </p:pic>
    </p:spTree>
    <p:extLst>
      <p:ext uri="{BB962C8B-B14F-4D97-AF65-F5344CB8AC3E}">
        <p14:creationId xmlns:p14="http://schemas.microsoft.com/office/powerpoint/2010/main" val="96073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逐个打印</a:t>
            </a:r>
          </a:p>
        </p:txBody>
      </p:sp>
      <p:sp>
        <p:nvSpPr>
          <p:cNvPr id="3" name="内容占位符 2"/>
          <p:cNvSpPr>
            <a:spLocks noGrp="1"/>
          </p:cNvSpPr>
          <p:nvPr>
            <p:ph idx="1"/>
          </p:nvPr>
        </p:nvSpPr>
        <p:spPr>
          <a:xfrm>
            <a:off x="838200" y="1177925"/>
            <a:ext cx="10515600" cy="4351338"/>
          </a:xfrm>
        </p:spPr>
        <p:txBody>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②  关联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SIM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卡。只要关联了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SIM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卡号，就可以根据订单和</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SIM</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号带出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ICCID</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，也因为如此，所以”关联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ICCID“</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框为不可选择状态，只需关联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SIM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卡去带出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ICCID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即可。</a:t>
            </a:r>
          </a:p>
        </p:txBody>
      </p:sp>
      <p:pic>
        <p:nvPicPr>
          <p:cNvPr id="4" name="图片 3">
            <a:extLst>
              <a:ext uri="{FF2B5EF4-FFF2-40B4-BE49-F238E27FC236}">
                <a16:creationId xmlns:a16="http://schemas.microsoft.com/office/drawing/2014/main" id="{82DEF4E3-04ED-4936-8EE0-B062184BA66F}"/>
              </a:ext>
            </a:extLst>
          </p:cNvPr>
          <p:cNvPicPr>
            <a:picLocks noChangeAspect="1"/>
          </p:cNvPicPr>
          <p:nvPr/>
        </p:nvPicPr>
        <p:blipFill>
          <a:blip r:embed="rId2"/>
          <a:stretch>
            <a:fillRect/>
          </a:stretch>
        </p:blipFill>
        <p:spPr>
          <a:xfrm>
            <a:off x="2457898" y="3083321"/>
            <a:ext cx="7276203" cy="3731221"/>
          </a:xfrm>
          <a:prstGeom prst="rect">
            <a:avLst/>
          </a:prstGeom>
        </p:spPr>
      </p:pic>
    </p:spTree>
    <p:extLst>
      <p:ext uri="{BB962C8B-B14F-4D97-AF65-F5344CB8AC3E}">
        <p14:creationId xmlns:p14="http://schemas.microsoft.com/office/powerpoint/2010/main" val="413410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逐个打印</a:t>
            </a:r>
          </a:p>
        </p:txBody>
      </p:sp>
      <p:sp>
        <p:nvSpPr>
          <p:cNvPr id="3" name="内容占位符 2"/>
          <p:cNvSpPr>
            <a:spLocks noGrp="1"/>
          </p:cNvSpPr>
          <p:nvPr>
            <p:ph idx="1"/>
          </p:nvPr>
        </p:nvSpPr>
        <p:spPr/>
        <p:txBody>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③  其余关联字段无特殊功能，关联后扫入即可。</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④  功能复选框，不打印校验位和不打印贴纸。选择不打印校验位，</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IMEI</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扫入时不限制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IMEI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位数。不打印贴纸则是打印彩盒贴前后都可上传数据到相应表中。 </a:t>
            </a:r>
          </a:p>
        </p:txBody>
      </p:sp>
    </p:spTree>
    <p:extLst>
      <p:ext uri="{BB962C8B-B14F-4D97-AF65-F5344CB8AC3E}">
        <p14:creationId xmlns:p14="http://schemas.microsoft.com/office/powerpoint/2010/main" val="125508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12.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与关联表数据同步</a:t>
            </a:r>
          </a:p>
        </p:txBody>
      </p:sp>
      <p:sp>
        <p:nvSpPr>
          <p:cNvPr id="3" name="内容占位符 2"/>
          <p:cNvSpPr>
            <a:spLocks noGrp="1"/>
          </p:cNvSpPr>
          <p:nvPr>
            <p:ph idx="1"/>
          </p:nvPr>
        </p:nvSpPr>
        <p:spPr/>
        <p:txBody>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根据</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IMEI</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更新关联表，打印前后均可进行数据更新。</a:t>
            </a:r>
          </a:p>
        </p:txBody>
      </p:sp>
    </p:spTree>
    <p:extLst>
      <p:ext uri="{BB962C8B-B14F-4D97-AF65-F5344CB8AC3E}">
        <p14:creationId xmlns:p14="http://schemas.microsoft.com/office/powerpoint/2010/main" val="60378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13.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重打框的选择</a:t>
            </a:r>
          </a:p>
        </p:txBody>
      </p:sp>
      <p:sp>
        <p:nvSpPr>
          <p:cNvPr id="3" name="内容占位符 2"/>
          <p:cNvSpPr>
            <a:spLocks noGrp="1"/>
          </p:cNvSpPr>
          <p:nvPr>
            <p:ph idx="1"/>
          </p:nvPr>
        </p:nvSpPr>
        <p:spPr/>
        <p:txBody>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重打框可以直接进行扫描，例如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SN</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或者</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IMEI2</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，扫入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SN</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或者</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IMEI2</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后可转换为相应的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IMEI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号进行重打。</a:t>
            </a:r>
          </a:p>
        </p:txBody>
      </p:sp>
      <p:pic>
        <p:nvPicPr>
          <p:cNvPr id="4" name="图片 3">
            <a:extLst>
              <a:ext uri="{FF2B5EF4-FFF2-40B4-BE49-F238E27FC236}">
                <a16:creationId xmlns:a16="http://schemas.microsoft.com/office/drawing/2014/main" id="{CF7A2D8A-FD30-42B2-8A65-031D1B1CE680}"/>
              </a:ext>
            </a:extLst>
          </p:cNvPr>
          <p:cNvPicPr>
            <a:picLocks noChangeAspect="1"/>
          </p:cNvPicPr>
          <p:nvPr/>
        </p:nvPicPr>
        <p:blipFill>
          <a:blip r:embed="rId2"/>
          <a:stretch>
            <a:fillRect/>
          </a:stretch>
        </p:blipFill>
        <p:spPr>
          <a:xfrm>
            <a:off x="1526381" y="3513565"/>
            <a:ext cx="9139237" cy="2979310"/>
          </a:xfrm>
          <a:prstGeom prst="rect">
            <a:avLst/>
          </a:prstGeom>
        </p:spPr>
      </p:pic>
    </p:spTree>
    <p:extLst>
      <p:ext uri="{BB962C8B-B14F-4D97-AF65-F5344CB8AC3E}">
        <p14:creationId xmlns:p14="http://schemas.microsoft.com/office/powerpoint/2010/main" val="221769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错误信息</a:t>
            </a:r>
          </a:p>
        </p:txBody>
      </p:sp>
      <p:sp>
        <p:nvSpPr>
          <p:cNvPr id="3" name="内容占位符 2"/>
          <p:cNvSpPr>
            <a:spLocks noGrp="1"/>
          </p:cNvSpPr>
          <p:nvPr>
            <p:ph idx="1"/>
          </p:nvPr>
        </p:nvSpPr>
        <p:spPr/>
        <p:txBody>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提示错误信息会停留，并且播放失败语音，直至软件重启。</a:t>
            </a:r>
          </a:p>
        </p:txBody>
      </p:sp>
      <p:pic>
        <p:nvPicPr>
          <p:cNvPr id="5" name="图片 4">
            <a:extLst>
              <a:ext uri="{FF2B5EF4-FFF2-40B4-BE49-F238E27FC236}">
                <a16:creationId xmlns:a16="http://schemas.microsoft.com/office/drawing/2014/main" id="{DAF1BD59-8E0B-426A-B453-0F3600A8EF35}"/>
              </a:ext>
            </a:extLst>
          </p:cNvPr>
          <p:cNvPicPr>
            <a:picLocks noChangeAspect="1"/>
          </p:cNvPicPr>
          <p:nvPr/>
        </p:nvPicPr>
        <p:blipFill>
          <a:blip r:embed="rId2"/>
          <a:stretch>
            <a:fillRect/>
          </a:stretch>
        </p:blipFill>
        <p:spPr>
          <a:xfrm>
            <a:off x="676275" y="2928938"/>
            <a:ext cx="10839450" cy="3248025"/>
          </a:xfrm>
          <a:prstGeom prst="rect">
            <a:avLst/>
          </a:prstGeom>
        </p:spPr>
      </p:pic>
    </p:spTree>
    <p:extLst>
      <p:ext uri="{BB962C8B-B14F-4D97-AF65-F5344CB8AC3E}">
        <p14:creationId xmlns:p14="http://schemas.microsoft.com/office/powerpoint/2010/main" val="16684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a:t>
            </a:r>
          </a:p>
        </p:txBody>
      </p:sp>
      <p:sp>
        <p:nvSpPr>
          <p:cNvPr id="3" name="内容占位符 2"/>
          <p:cNvSpPr>
            <a:spLocks noGrp="1"/>
          </p:cNvSpPr>
          <p:nvPr>
            <p:ph idx="1"/>
          </p:nvPr>
        </p:nvSpPr>
        <p:spPr/>
        <p:txBody>
          <a:bodyPr>
            <a:normAutofit/>
          </a:bodyPr>
          <a:lstStyle/>
          <a:p>
            <a:pPr marL="0" indent="0">
              <a:lnSpc>
                <a:spcPct val="150000"/>
              </a:lnSpc>
              <a:buNone/>
            </a:pPr>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彩盒贴打印根据客户需求为终端产品打印彩盒贴纸、查询前面工位测试情况、更新绑定关系。</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285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什么是彩盒贴打印？</a:t>
            </a:r>
          </a:p>
        </p:txBody>
      </p:sp>
      <p:sp>
        <p:nvSpPr>
          <p:cNvPr id="3" name="内容占位符 2"/>
          <p:cNvSpPr>
            <a:spLocks noGrp="1"/>
          </p:cNvSpPr>
          <p:nvPr>
            <p:ph idx="1"/>
          </p:nvPr>
        </p:nvSpPr>
        <p:spPr/>
        <p:txBody>
          <a:bodyPr/>
          <a:lstStyle/>
          <a:p>
            <a:pP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MES</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工序流程中的一个工位的具体操作，根据客户需求为终端产品打印彩盒贴纸。</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彩盒贴纸打印</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会</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同步所有关联</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字段</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并且</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查</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询</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IMEI</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写号、功能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和功能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、耦合、参数下载</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工位</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是否已经通过测试，如果没有，则返回维修位，进行返工。</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42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4388"/>
            <a:ext cx="12192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7"/>
          <p:cNvSpPr>
            <a:spLocks noChangeArrowheads="1"/>
          </p:cNvSpPr>
          <p:nvPr/>
        </p:nvSpPr>
        <p:spPr bwMode="auto">
          <a:xfrm>
            <a:off x="-1" y="2997200"/>
            <a:ext cx="12192001"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4400" dirty="0">
                <a:solidFill>
                  <a:schemeClr val="bg1"/>
                </a:solidFill>
                <a:ea typeface="黑体" panose="02010609060101010101" pitchFamily="49" charset="-122"/>
              </a:rPr>
              <a:t>什么是彩盒贴打印？</a:t>
            </a:r>
          </a:p>
        </p:txBody>
      </p:sp>
      <p:sp>
        <p:nvSpPr>
          <p:cNvPr id="12" name="Rectangle 19"/>
          <p:cNvSpPr>
            <a:spLocks noChangeArrowheads="1"/>
          </p:cNvSpPr>
          <p:nvPr/>
        </p:nvSpPr>
        <p:spPr bwMode="auto">
          <a:xfrm>
            <a:off x="-1" y="3716338"/>
            <a:ext cx="12192001"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dirty="0">
                <a:solidFill>
                  <a:schemeClr val="bg1"/>
                </a:solidFill>
                <a:ea typeface="黑体" panose="02010609060101010101" pitchFamily="49" charset="-122"/>
              </a:rPr>
              <a:t>为什么要彩盒贴打印？</a:t>
            </a:r>
          </a:p>
        </p:txBody>
      </p:sp>
      <p:sp>
        <p:nvSpPr>
          <p:cNvPr id="13" name="Rectangle 21"/>
          <p:cNvSpPr>
            <a:spLocks noChangeArrowheads="1"/>
          </p:cNvSpPr>
          <p:nvPr/>
        </p:nvSpPr>
        <p:spPr bwMode="auto">
          <a:xfrm>
            <a:off x="34924" y="4508500"/>
            <a:ext cx="121570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dirty="0">
                <a:solidFill>
                  <a:schemeClr val="bg1"/>
                </a:solidFill>
                <a:ea typeface="黑体" panose="02010609060101010101" pitchFamily="49" charset="-122"/>
              </a:rPr>
              <a:t>彩盒贴打印怎么操作？</a:t>
            </a:r>
          </a:p>
        </p:txBody>
      </p:sp>
      <p:sp>
        <p:nvSpPr>
          <p:cNvPr id="16" name="标题 1"/>
          <p:cNvSpPr txBox="1">
            <a:spLocks/>
          </p:cNvSpPr>
          <p:nvPr/>
        </p:nvSpPr>
        <p:spPr>
          <a:xfrm>
            <a:off x="1524000" y="112236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5400" b="1" dirty="0">
                <a:solidFill>
                  <a:schemeClr val="tx1">
                    <a:lumMod val="65000"/>
                    <a:lumOff val="35000"/>
                  </a:schemeClr>
                </a:solidFill>
                <a:latin typeface="微软雅黑" panose="020B0503020204020204" pitchFamily="34" charset="-122"/>
                <a:ea typeface="微软雅黑" panose="020B0503020204020204" pitchFamily="34" charset="-122"/>
              </a:rPr>
              <a:t>MES </a:t>
            </a:r>
            <a:r>
              <a:rPr lang="zh-CN" altLang="en-US" sz="5400" b="1" dirty="0">
                <a:solidFill>
                  <a:schemeClr val="tx1">
                    <a:lumMod val="65000"/>
                    <a:lumOff val="35000"/>
                  </a:schemeClr>
                </a:solidFill>
                <a:latin typeface="微软雅黑" panose="020B0503020204020204" pitchFamily="34" charset="-122"/>
                <a:ea typeface="微软雅黑" panose="020B0503020204020204" pitchFamily="34" charset="-122"/>
              </a:rPr>
              <a:t>彩盒贴打印</a:t>
            </a:r>
          </a:p>
        </p:txBody>
      </p:sp>
    </p:spTree>
    <p:extLst>
      <p:ext uri="{BB962C8B-B14F-4D97-AF65-F5344CB8AC3E}">
        <p14:creationId xmlns:p14="http://schemas.microsoft.com/office/powerpoint/2010/main" val="93197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1" nodeType="clickEffect">
                                  <p:stCondLst>
                                    <p:cond delay="0"/>
                                  </p:stCondLst>
                                  <p:childTnLst>
                                    <p:animClr clrSpc="rgb" dir="cw">
                                      <p:cBhvr override="childStyle">
                                        <p:cTn id="20" dur="100" fill="hold"/>
                                        <p:tgtEl>
                                          <p:spTgt spid="11"/>
                                        </p:tgtEl>
                                        <p:attrNameLst>
                                          <p:attrName>style.color</p:attrName>
                                        </p:attrNameLst>
                                      </p:cBhvr>
                                      <p:to>
                                        <a:schemeClr val="bg1"/>
                                      </p:to>
                                    </p:animClr>
                                  </p:childTnLst>
                                </p:cTn>
                              </p:par>
                              <p:par>
                                <p:cTn id="21" presetID="3" presetClass="emph" presetSubtype="2" fill="hold" nodeType="withEffect">
                                  <p:stCondLst>
                                    <p:cond delay="0"/>
                                  </p:stCondLst>
                                  <p:childTnLst>
                                    <p:animClr clrSpc="rgb" dir="cw">
                                      <p:cBhvr override="childStyle">
                                        <p:cTn id="22" dur="100" fill="hold"/>
                                        <p:tgtEl>
                                          <p:spTgt spid="12"/>
                                        </p:tgtEl>
                                        <p:attrNameLst>
                                          <p:attrName>style.color</p:attrName>
                                        </p:attrNameLst>
                                      </p:cBhvr>
                                      <p:to>
                                        <a:schemeClr val="bg1"/>
                                      </p:to>
                                    </p:animClr>
                                  </p:childTnLst>
                                </p:cTn>
                              </p:par>
                              <p:par>
                                <p:cTn id="23" presetID="3" presetClass="emph" presetSubtype="2" fill="hold" nodeType="withEffect">
                                  <p:stCondLst>
                                    <p:cond delay="0"/>
                                  </p:stCondLst>
                                  <p:childTnLst>
                                    <p:animClr clrSpc="rgb" dir="cw">
                                      <p:cBhvr override="childStyle">
                                        <p:cTn id="24" dur="100" fill="hold"/>
                                        <p:tgtEl>
                                          <p:spTgt spid="13"/>
                                        </p:tgtEl>
                                        <p:attrNameLst>
                                          <p:attrName>style.color</p:attrName>
                                        </p:attrNameLst>
                                      </p:cBhvr>
                                      <p:to>
                                        <a:schemeClr val="bg1"/>
                                      </p:to>
                                    </p:animClr>
                                  </p:childTnLst>
                                </p:cTn>
                              </p:par>
                            </p:childTnLst>
                          </p:cTn>
                        </p:par>
                        <p:par>
                          <p:cTn id="25" fill="hold">
                            <p:stCondLst>
                              <p:cond delay="100"/>
                            </p:stCondLst>
                            <p:childTnLst>
                              <p:par>
                                <p:cTn id="26" presetID="42" presetClass="path" presetSubtype="0" accel="50000" decel="50000" fill="hold" nodeType="afterEffect">
                                  <p:stCondLst>
                                    <p:cond delay="0"/>
                                  </p:stCondLst>
                                  <p:childTnLst>
                                    <p:animMotion origin="layout" path="M 0 -3.7037E-7 L 0 0.67593 " pathEditMode="relative" rAng="0" ptsTypes="AA">
                                      <p:cBhvr>
                                        <p:cTn id="27" dur="500" fill="hold"/>
                                        <p:tgtEl>
                                          <p:spTgt spid="9"/>
                                        </p:tgtEl>
                                        <p:attrNameLst>
                                          <p:attrName>ppt_x,ppt_y</p:attrName>
                                        </p:attrNameLst>
                                      </p:cBhvr>
                                      <p:rCtr x="0" y="3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1" grpId="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为什么要彩盒贴打印？</a:t>
            </a:r>
          </a:p>
        </p:txBody>
      </p:sp>
      <p:sp>
        <p:nvSpPr>
          <p:cNvPr id="3" name="内容占位符 2"/>
          <p:cNvSpPr>
            <a:spLocks noGrp="1"/>
          </p:cNvSpPr>
          <p:nvPr>
            <p:ph idx="1"/>
          </p:nvPr>
        </p:nvSpPr>
        <p:spPr/>
        <p:txBody>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根据客户需求为终端产品打印彩盒贴纸，贴纸上带有</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IMEI</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SN</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SIM……</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等客户需要的信息。</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根据</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IMEI</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更新绑定关系。</a:t>
            </a:r>
          </a:p>
        </p:txBody>
      </p:sp>
    </p:spTree>
    <p:extLst>
      <p:ext uri="{BB962C8B-B14F-4D97-AF65-F5344CB8AC3E}">
        <p14:creationId xmlns:p14="http://schemas.microsoft.com/office/powerpoint/2010/main" val="393569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4388"/>
            <a:ext cx="12192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7"/>
          <p:cNvSpPr>
            <a:spLocks noChangeArrowheads="1"/>
          </p:cNvSpPr>
          <p:nvPr/>
        </p:nvSpPr>
        <p:spPr bwMode="auto">
          <a:xfrm>
            <a:off x="-1" y="2997200"/>
            <a:ext cx="12192001"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4400" dirty="0">
                <a:solidFill>
                  <a:schemeClr val="bg1"/>
                </a:solidFill>
                <a:ea typeface="黑体" panose="02010609060101010101" pitchFamily="49" charset="-122"/>
              </a:rPr>
              <a:t>什么是彩盒贴打印？</a:t>
            </a:r>
          </a:p>
        </p:txBody>
      </p:sp>
      <p:sp>
        <p:nvSpPr>
          <p:cNvPr id="12" name="Rectangle 19"/>
          <p:cNvSpPr>
            <a:spLocks noChangeArrowheads="1"/>
          </p:cNvSpPr>
          <p:nvPr/>
        </p:nvSpPr>
        <p:spPr bwMode="auto">
          <a:xfrm>
            <a:off x="-1" y="3716338"/>
            <a:ext cx="12192001"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dirty="0">
                <a:solidFill>
                  <a:schemeClr val="bg1"/>
                </a:solidFill>
                <a:ea typeface="黑体" panose="02010609060101010101" pitchFamily="49" charset="-122"/>
              </a:rPr>
              <a:t>为什么要彩盒贴打印？</a:t>
            </a:r>
          </a:p>
        </p:txBody>
      </p:sp>
      <p:sp>
        <p:nvSpPr>
          <p:cNvPr id="13" name="Rectangle 21"/>
          <p:cNvSpPr>
            <a:spLocks noChangeArrowheads="1"/>
          </p:cNvSpPr>
          <p:nvPr/>
        </p:nvSpPr>
        <p:spPr bwMode="auto">
          <a:xfrm>
            <a:off x="34924" y="4508500"/>
            <a:ext cx="121570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dirty="0">
                <a:solidFill>
                  <a:schemeClr val="bg1"/>
                </a:solidFill>
                <a:ea typeface="黑体" panose="02010609060101010101" pitchFamily="49" charset="-122"/>
              </a:rPr>
              <a:t>彩盒贴打印怎么操作？</a:t>
            </a:r>
          </a:p>
        </p:txBody>
      </p:sp>
      <p:sp>
        <p:nvSpPr>
          <p:cNvPr id="16" name="标题 1"/>
          <p:cNvSpPr txBox="1">
            <a:spLocks/>
          </p:cNvSpPr>
          <p:nvPr/>
        </p:nvSpPr>
        <p:spPr>
          <a:xfrm>
            <a:off x="1524000" y="112236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5400" b="1" dirty="0">
                <a:solidFill>
                  <a:schemeClr val="tx1">
                    <a:lumMod val="65000"/>
                    <a:lumOff val="35000"/>
                  </a:schemeClr>
                </a:solidFill>
                <a:latin typeface="微软雅黑" panose="020B0503020204020204" pitchFamily="34" charset="-122"/>
                <a:ea typeface="微软雅黑" panose="020B0503020204020204" pitchFamily="34" charset="-122"/>
              </a:rPr>
              <a:t>MES </a:t>
            </a:r>
            <a:r>
              <a:rPr lang="zh-CN" altLang="en-US" sz="5400" b="1" dirty="0">
                <a:solidFill>
                  <a:schemeClr val="tx1">
                    <a:lumMod val="65000"/>
                    <a:lumOff val="35000"/>
                  </a:schemeClr>
                </a:solidFill>
                <a:latin typeface="微软雅黑" panose="020B0503020204020204" pitchFamily="34" charset="-122"/>
                <a:ea typeface="微软雅黑" panose="020B0503020204020204" pitchFamily="34" charset="-122"/>
              </a:rPr>
              <a:t>彩盒贴打印</a:t>
            </a:r>
          </a:p>
        </p:txBody>
      </p:sp>
    </p:spTree>
    <p:extLst>
      <p:ext uri="{BB962C8B-B14F-4D97-AF65-F5344CB8AC3E}">
        <p14:creationId xmlns:p14="http://schemas.microsoft.com/office/powerpoint/2010/main" val="310125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1" nodeType="clickEffect">
                                  <p:stCondLst>
                                    <p:cond delay="0"/>
                                  </p:stCondLst>
                                  <p:childTnLst>
                                    <p:animClr clrSpc="rgb" dir="cw">
                                      <p:cBhvr override="childStyle">
                                        <p:cTn id="20" dur="100" fill="hold"/>
                                        <p:tgtEl>
                                          <p:spTgt spid="11"/>
                                        </p:tgtEl>
                                        <p:attrNameLst>
                                          <p:attrName>style.color</p:attrName>
                                        </p:attrNameLst>
                                      </p:cBhvr>
                                      <p:to>
                                        <a:schemeClr val="bg1"/>
                                      </p:to>
                                    </p:animClr>
                                  </p:childTnLst>
                                </p:cTn>
                              </p:par>
                              <p:par>
                                <p:cTn id="21" presetID="3" presetClass="emph" presetSubtype="2" fill="hold" nodeType="withEffect">
                                  <p:stCondLst>
                                    <p:cond delay="0"/>
                                  </p:stCondLst>
                                  <p:childTnLst>
                                    <p:animClr clrSpc="rgb" dir="cw">
                                      <p:cBhvr override="childStyle">
                                        <p:cTn id="22" dur="100" fill="hold"/>
                                        <p:tgtEl>
                                          <p:spTgt spid="12"/>
                                        </p:tgtEl>
                                        <p:attrNameLst>
                                          <p:attrName>style.color</p:attrName>
                                        </p:attrNameLst>
                                      </p:cBhvr>
                                      <p:to>
                                        <a:schemeClr val="bg1"/>
                                      </p:to>
                                    </p:animClr>
                                  </p:childTnLst>
                                </p:cTn>
                              </p:par>
                              <p:par>
                                <p:cTn id="23" presetID="3" presetClass="emph" presetSubtype="2" fill="hold" nodeType="withEffect">
                                  <p:stCondLst>
                                    <p:cond delay="0"/>
                                  </p:stCondLst>
                                  <p:childTnLst>
                                    <p:animClr clrSpc="rgb" dir="cw">
                                      <p:cBhvr override="childStyle">
                                        <p:cTn id="24" dur="100" fill="hold"/>
                                        <p:tgtEl>
                                          <p:spTgt spid="13"/>
                                        </p:tgtEl>
                                        <p:attrNameLst>
                                          <p:attrName>style.color</p:attrName>
                                        </p:attrNameLst>
                                      </p:cBhvr>
                                      <p:to>
                                        <a:schemeClr val="bg1"/>
                                      </p:to>
                                    </p:animClr>
                                  </p:childTnLst>
                                </p:cTn>
                              </p:par>
                            </p:childTnLst>
                          </p:cTn>
                        </p:par>
                        <p:par>
                          <p:cTn id="25" fill="hold">
                            <p:stCondLst>
                              <p:cond delay="100"/>
                            </p:stCondLst>
                            <p:childTnLst>
                              <p:par>
                                <p:cTn id="26" presetID="42" presetClass="path" presetSubtype="0" accel="50000" decel="50000" fill="hold" nodeType="afterEffect">
                                  <p:stCondLst>
                                    <p:cond delay="0"/>
                                  </p:stCondLst>
                                  <p:childTnLst>
                                    <p:animMotion origin="layout" path="M 0 -3.7037E-7 L 0 0.79051 " pathEditMode="relative" rAng="0" ptsTypes="AA">
                                      <p:cBhvr>
                                        <p:cTn id="27" dur="500" fill="hold"/>
                                        <p:tgtEl>
                                          <p:spTgt spid="9"/>
                                        </p:tgtEl>
                                        <p:attrNameLst>
                                          <p:attrName>ppt_x,ppt_y</p:attrName>
                                        </p:attrNameLst>
                                      </p:cBhvr>
                                      <p:rCtr x="0" y="395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1" grpId="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彩盒贴打印怎么操作？</a:t>
            </a:r>
          </a:p>
        </p:txBody>
      </p:sp>
      <p:sp>
        <p:nvSpPr>
          <p:cNvPr id="3" name="内容占位符 2"/>
          <p:cNvSpPr>
            <a:spLocks noGrp="1"/>
          </p:cNvSpPr>
          <p:nvPr>
            <p:ph idx="1"/>
          </p:nvPr>
        </p:nvSpPr>
        <p:spPr/>
        <p:txBody>
          <a:bodyPr>
            <a:normAutofit/>
          </a:bodyPr>
          <a:lstStyle/>
          <a:p>
            <a:pP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选择制单号：可点击下拉框选择，也可输入进行模糊查询。</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17CA344-EF35-4AFF-96F7-1EB30B74F11C}"/>
              </a:ext>
            </a:extLst>
          </p:cNvPr>
          <p:cNvPicPr>
            <a:picLocks noChangeAspect="1"/>
          </p:cNvPicPr>
          <p:nvPr/>
        </p:nvPicPr>
        <p:blipFill>
          <a:blip r:embed="rId2"/>
          <a:stretch>
            <a:fillRect/>
          </a:stretch>
        </p:blipFill>
        <p:spPr>
          <a:xfrm>
            <a:off x="652462" y="2938462"/>
            <a:ext cx="10887075" cy="2352675"/>
          </a:xfrm>
          <a:prstGeom prst="rect">
            <a:avLst/>
          </a:prstGeom>
        </p:spPr>
      </p:pic>
    </p:spTree>
    <p:extLst>
      <p:ext uri="{BB962C8B-B14F-4D97-AF65-F5344CB8AC3E}">
        <p14:creationId xmlns:p14="http://schemas.microsoft.com/office/powerpoint/2010/main" val="198835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刷新制单</a:t>
            </a:r>
          </a:p>
        </p:txBody>
      </p:sp>
      <p:sp>
        <p:nvSpPr>
          <p:cNvPr id="3" name="内容占位符 2"/>
          <p:cNvSpPr>
            <a:spLocks noGrp="1"/>
          </p:cNvSpPr>
          <p:nvPr>
            <p:ph idx="1"/>
          </p:nvPr>
        </p:nvSpPr>
        <p:spPr/>
        <p:txBody>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点击“刷新制单”按钮后可重新获取最新制单。</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7A74507B-B865-4989-B3AD-BE5A92363A0D}"/>
              </a:ext>
            </a:extLst>
          </p:cNvPr>
          <p:cNvPicPr>
            <a:picLocks noChangeAspect="1"/>
          </p:cNvPicPr>
          <p:nvPr/>
        </p:nvPicPr>
        <p:blipFill>
          <a:blip r:embed="rId2"/>
          <a:stretch>
            <a:fillRect/>
          </a:stretch>
        </p:blipFill>
        <p:spPr>
          <a:xfrm>
            <a:off x="490537" y="3067050"/>
            <a:ext cx="11210925" cy="1562100"/>
          </a:xfrm>
          <a:prstGeom prst="rect">
            <a:avLst/>
          </a:prstGeom>
        </p:spPr>
      </p:pic>
    </p:spTree>
    <p:extLst>
      <p:ext uri="{BB962C8B-B14F-4D97-AF65-F5344CB8AC3E}">
        <p14:creationId xmlns:p14="http://schemas.microsoft.com/office/powerpoint/2010/main" val="310796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buFont typeface="Arial" panose="020B0604020202020204" pitchFamily="34" charset="0"/>
              <a:buChar cha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选择模板</a:t>
            </a:r>
          </a:p>
        </p:txBody>
      </p:sp>
      <p:sp>
        <p:nvSpPr>
          <p:cNvPr id="3" name="内容占位符 2"/>
          <p:cNvSpPr>
            <a:spLocks noGrp="1"/>
          </p:cNvSpPr>
          <p:nvPr>
            <p:ph idx="1"/>
          </p:nvPr>
        </p:nvSpPr>
        <p:spPr/>
        <p:txBody>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此处有模板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，模板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，支持双模板打印。根据需要，选择模板的路径。单个模板打印时，要求必须放在模板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p>
        </p:txBody>
      </p:sp>
      <p:pic>
        <p:nvPicPr>
          <p:cNvPr id="4" name="图片 3">
            <a:extLst>
              <a:ext uri="{FF2B5EF4-FFF2-40B4-BE49-F238E27FC236}">
                <a16:creationId xmlns:a16="http://schemas.microsoft.com/office/drawing/2014/main" id="{60C20683-A92F-41F6-B2D9-23EE3DFB1C52}"/>
              </a:ext>
            </a:extLst>
          </p:cNvPr>
          <p:cNvPicPr>
            <a:picLocks noChangeAspect="1"/>
          </p:cNvPicPr>
          <p:nvPr/>
        </p:nvPicPr>
        <p:blipFill>
          <a:blip r:embed="rId2"/>
          <a:stretch>
            <a:fillRect/>
          </a:stretch>
        </p:blipFill>
        <p:spPr>
          <a:xfrm>
            <a:off x="619125" y="3924300"/>
            <a:ext cx="10953750" cy="1543050"/>
          </a:xfrm>
          <a:prstGeom prst="rect">
            <a:avLst/>
          </a:prstGeom>
        </p:spPr>
      </p:pic>
    </p:spTree>
    <p:extLst>
      <p:ext uri="{BB962C8B-B14F-4D97-AF65-F5344CB8AC3E}">
        <p14:creationId xmlns:p14="http://schemas.microsoft.com/office/powerpoint/2010/main" val="364904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TotalTime>
  <Words>1068</Words>
  <Application>Microsoft Office PowerPoint</Application>
  <PresentationFormat>宽屏</PresentationFormat>
  <Paragraphs>65</Paragraphs>
  <Slides>26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等线 Light</vt:lpstr>
      <vt:lpstr>黑体</vt:lpstr>
      <vt:lpstr>微软雅黑</vt:lpstr>
      <vt:lpstr>Arial</vt:lpstr>
      <vt:lpstr>Calibri</vt:lpstr>
      <vt:lpstr>Office 主题​​</vt:lpstr>
      <vt:lpstr>PowerPoint 演示文稿</vt:lpstr>
      <vt:lpstr>PowerPoint 演示文稿</vt:lpstr>
      <vt:lpstr>什么是彩盒贴打印？</vt:lpstr>
      <vt:lpstr>PowerPoint 演示文稿</vt:lpstr>
      <vt:lpstr>为什么要彩盒贴打印？</vt:lpstr>
      <vt:lpstr>PowerPoint 演示文稿</vt:lpstr>
      <vt:lpstr>彩盒贴打印怎么操作？</vt:lpstr>
      <vt:lpstr>2. 刷新制单</vt:lpstr>
      <vt:lpstr>3. 选择模板</vt:lpstr>
      <vt:lpstr>4. 选择打印机</vt:lpstr>
      <vt:lpstr>5. 打开模板</vt:lpstr>
      <vt:lpstr>5. 打开模板</vt:lpstr>
      <vt:lpstr>6. 刷新模板</vt:lpstr>
      <vt:lpstr>7. 调试打印</vt:lpstr>
      <vt:lpstr>8. 锁定</vt:lpstr>
      <vt:lpstr>9. 解锁</vt:lpstr>
      <vt:lpstr>10. 制单修改功能</vt:lpstr>
      <vt:lpstr>10.制单修改功能</vt:lpstr>
      <vt:lpstr>11. 逐个打印</vt:lpstr>
      <vt:lpstr>11. 逐个打印</vt:lpstr>
      <vt:lpstr>11. 逐个打印</vt:lpstr>
      <vt:lpstr>11. 逐个打印</vt:lpstr>
      <vt:lpstr>12. 与关联表数据同步</vt:lpstr>
      <vt:lpstr>13. 重打框的选择</vt:lpstr>
      <vt:lpstr>14. 错误信息</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张 烜榕</dc:creator>
  <cp:lastModifiedBy>HCJ</cp:lastModifiedBy>
  <cp:revision>111</cp:revision>
  <dcterms:created xsi:type="dcterms:W3CDTF">2018-09-18T08:41:31Z</dcterms:created>
  <dcterms:modified xsi:type="dcterms:W3CDTF">2018-11-22T08:57:12Z</dcterms:modified>
</cp:coreProperties>
</file>