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1"/>
  </p:notesMasterIdLst>
  <p:handoutMasterIdLst>
    <p:handoutMasterId r:id="rId42"/>
  </p:handoutMasterIdLst>
  <p:sldIdLst>
    <p:sldId id="373" r:id="rId6"/>
    <p:sldId id="399" r:id="rId7"/>
    <p:sldId id="395" r:id="rId8"/>
    <p:sldId id="382" r:id="rId9"/>
    <p:sldId id="384" r:id="rId10"/>
    <p:sldId id="385" r:id="rId11"/>
    <p:sldId id="386" r:id="rId12"/>
    <p:sldId id="396" r:id="rId13"/>
    <p:sldId id="418" r:id="rId14"/>
    <p:sldId id="387" r:id="rId15"/>
    <p:sldId id="388" r:id="rId16"/>
    <p:sldId id="389" r:id="rId17"/>
    <p:sldId id="404" r:id="rId18"/>
    <p:sldId id="401" r:id="rId19"/>
    <p:sldId id="400" r:id="rId20"/>
    <p:sldId id="403" r:id="rId21"/>
    <p:sldId id="393" r:id="rId22"/>
    <p:sldId id="421" r:id="rId23"/>
    <p:sldId id="408" r:id="rId24"/>
    <p:sldId id="409" r:id="rId25"/>
    <p:sldId id="410" r:id="rId26"/>
    <p:sldId id="411" r:id="rId27"/>
    <p:sldId id="422" r:id="rId28"/>
    <p:sldId id="423" r:id="rId29"/>
    <p:sldId id="424" r:id="rId30"/>
    <p:sldId id="425" r:id="rId31"/>
    <p:sldId id="378" r:id="rId32"/>
    <p:sldId id="379" r:id="rId33"/>
    <p:sldId id="381" r:id="rId34"/>
    <p:sldId id="415" r:id="rId35"/>
    <p:sldId id="416" r:id="rId36"/>
    <p:sldId id="417" r:id="rId37"/>
    <p:sldId id="412" r:id="rId38"/>
    <p:sldId id="413" r:id="rId39"/>
    <p:sldId id="414" r:id="rId4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73"/>
            <p14:sldId id="399"/>
            <p14:sldId id="395"/>
            <p14:sldId id="382"/>
            <p14:sldId id="384"/>
            <p14:sldId id="385"/>
            <p14:sldId id="386"/>
            <p14:sldId id="396"/>
            <p14:sldId id="418"/>
            <p14:sldId id="387"/>
            <p14:sldId id="388"/>
            <p14:sldId id="389"/>
            <p14:sldId id="404"/>
            <p14:sldId id="401"/>
            <p14:sldId id="400"/>
            <p14:sldId id="403"/>
            <p14:sldId id="393"/>
            <p14:sldId id="421"/>
            <p14:sldId id="408"/>
            <p14:sldId id="409"/>
            <p14:sldId id="410"/>
            <p14:sldId id="411"/>
            <p14:sldId id="422"/>
            <p14:sldId id="423"/>
            <p14:sldId id="424"/>
            <p14:sldId id="425"/>
            <p14:sldId id="378"/>
            <p14:sldId id="379"/>
            <p14:sldId id="381"/>
            <p14:sldId id="415"/>
            <p14:sldId id="416"/>
            <p14:sldId id="417"/>
            <p14:sldId id="412"/>
            <p14:sldId id="413"/>
            <p14:sldId id="41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200"/>
    <a:srgbClr val="00AEEF"/>
    <a:srgbClr val="FBFBFB"/>
    <a:srgbClr val="FFFFFF"/>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61583" autoAdjust="0"/>
  </p:normalViewPr>
  <p:slideViewPr>
    <p:cSldViewPr snapToGrid="0">
      <p:cViewPr>
        <p:scale>
          <a:sx n="70" d="100"/>
          <a:sy n="70" d="100"/>
        </p:scale>
        <p:origin x="-1002" y="-7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7DF19-1910-416C-936F-EB2E6F37734B}" type="doc">
      <dgm:prSet loTypeId="urn:microsoft.com/office/officeart/2005/8/layout/chevron1" loCatId="process" qsTypeId="urn:microsoft.com/office/officeart/2005/8/quickstyle/simple1" qsCatId="simple" csTypeId="urn:microsoft.com/office/officeart/2005/8/colors/accent0_3" csCatId="mainScheme" phldr="1"/>
      <dgm:spPr/>
    </dgm:pt>
    <dgm:pt modelId="{DD3994C7-351F-4257-913D-F4A281A62D15}">
      <dgm:prSet phldrT="[Text]"/>
      <dgm:spPr>
        <a:solidFill>
          <a:schemeClr val="dk2">
            <a:hueOff val="0"/>
            <a:satOff val="0"/>
            <a:lumOff val="0"/>
            <a:alpha val="60000"/>
          </a:schemeClr>
        </a:solidFill>
      </dgm:spPr>
      <dgm:t>
        <a:bodyPr/>
        <a:lstStyle/>
        <a:p>
          <a:r>
            <a:rPr lang="en-US" dirty="0" smtClean="0"/>
            <a:t>Adaptive Rendering</a:t>
          </a:r>
          <a:endParaRPr lang="en-US" dirty="0"/>
        </a:p>
      </dgm:t>
    </dgm:pt>
    <dgm:pt modelId="{F33C3D3C-59B7-4604-BF70-E7155A791C27}" type="parTrans" cxnId="{954744B8-091B-47A5-9194-A858CDDF9ED6}">
      <dgm:prSet/>
      <dgm:spPr/>
      <dgm:t>
        <a:bodyPr/>
        <a:lstStyle/>
        <a:p>
          <a:endParaRPr lang="en-US"/>
        </a:p>
      </dgm:t>
    </dgm:pt>
    <dgm:pt modelId="{94F90DEE-5452-4E7C-8741-25D5AC0BAB48}" type="sibTrans" cxnId="{954744B8-091B-47A5-9194-A858CDDF9ED6}">
      <dgm:prSet/>
      <dgm:spPr/>
      <dgm:t>
        <a:bodyPr/>
        <a:lstStyle/>
        <a:p>
          <a:endParaRPr lang="en-US"/>
        </a:p>
      </dgm:t>
    </dgm:pt>
    <dgm:pt modelId="{F9EB828E-2175-4F14-9456-1632A0625942}">
      <dgm:prSet phldrT="[Text]"/>
      <dgm:spPr>
        <a:solidFill>
          <a:schemeClr val="dk2">
            <a:hueOff val="0"/>
            <a:satOff val="0"/>
            <a:lumOff val="0"/>
            <a:alpha val="80000"/>
          </a:schemeClr>
        </a:solidFill>
      </dgm:spPr>
      <dgm:t>
        <a:bodyPr/>
        <a:lstStyle/>
        <a:p>
          <a:r>
            <a:rPr lang="en-US" dirty="0" smtClean="0"/>
            <a:t>Display Modes</a:t>
          </a:r>
          <a:endParaRPr lang="en-US" dirty="0"/>
        </a:p>
      </dgm:t>
    </dgm:pt>
    <dgm:pt modelId="{67F9A29D-E511-4CC2-B9CC-DA5375126A5F}" type="parTrans" cxnId="{5E3B5D79-C98C-43B3-B29B-22BD5791019B}">
      <dgm:prSet/>
      <dgm:spPr/>
      <dgm:t>
        <a:bodyPr/>
        <a:lstStyle/>
        <a:p>
          <a:endParaRPr lang="en-US"/>
        </a:p>
      </dgm:t>
    </dgm:pt>
    <dgm:pt modelId="{C86C6D46-6319-4D88-984A-B979503725FE}" type="sibTrans" cxnId="{5E3B5D79-C98C-43B3-B29B-22BD5791019B}">
      <dgm:prSet/>
      <dgm:spPr/>
      <dgm:t>
        <a:bodyPr/>
        <a:lstStyle/>
        <a:p>
          <a:endParaRPr lang="en-US"/>
        </a:p>
      </dgm:t>
    </dgm:pt>
    <dgm:pt modelId="{C272011E-6ADE-453D-A44E-74B7386D26E3}">
      <dgm:prSet phldrT="[Text]"/>
      <dgm:spPr/>
      <dgm:t>
        <a:bodyPr/>
        <a:lstStyle/>
        <a:p>
          <a:r>
            <a:rPr lang="en-US" dirty="0" smtClean="0"/>
            <a:t>Mobile Template</a:t>
          </a:r>
          <a:endParaRPr lang="en-US" dirty="0"/>
        </a:p>
      </dgm:t>
    </dgm:pt>
    <dgm:pt modelId="{FC0890FA-9566-41C1-B394-C0218DD7C41D}" type="parTrans" cxnId="{D134C985-2264-466F-B81F-837ECE8CBB8F}">
      <dgm:prSet/>
      <dgm:spPr/>
      <dgm:t>
        <a:bodyPr/>
        <a:lstStyle/>
        <a:p>
          <a:endParaRPr lang="en-US"/>
        </a:p>
      </dgm:t>
    </dgm:pt>
    <dgm:pt modelId="{8469E8DB-7332-470A-80A9-50973E1285F5}" type="sibTrans" cxnId="{D134C985-2264-466F-B81F-837ECE8CBB8F}">
      <dgm:prSet/>
      <dgm:spPr/>
      <dgm:t>
        <a:bodyPr/>
        <a:lstStyle/>
        <a:p>
          <a:endParaRPr lang="en-US"/>
        </a:p>
      </dgm:t>
    </dgm:pt>
    <dgm:pt modelId="{5EA4BF83-81CB-4646-8D82-3383297CA1D9}" type="pres">
      <dgm:prSet presAssocID="{69E7DF19-1910-416C-936F-EB2E6F37734B}" presName="Name0" presStyleCnt="0">
        <dgm:presLayoutVars>
          <dgm:dir/>
          <dgm:animLvl val="lvl"/>
          <dgm:resizeHandles val="exact"/>
        </dgm:presLayoutVars>
      </dgm:prSet>
      <dgm:spPr/>
    </dgm:pt>
    <dgm:pt modelId="{FCDB03F9-54DE-42A5-A2D1-A9693C422DE3}" type="pres">
      <dgm:prSet presAssocID="{DD3994C7-351F-4257-913D-F4A281A62D15}" presName="parTxOnly" presStyleLbl="node1" presStyleIdx="0" presStyleCnt="3">
        <dgm:presLayoutVars>
          <dgm:chMax val="0"/>
          <dgm:chPref val="0"/>
          <dgm:bulletEnabled val="1"/>
        </dgm:presLayoutVars>
      </dgm:prSet>
      <dgm:spPr/>
      <dgm:t>
        <a:bodyPr/>
        <a:lstStyle/>
        <a:p>
          <a:endParaRPr lang="en-US"/>
        </a:p>
      </dgm:t>
    </dgm:pt>
    <dgm:pt modelId="{CBAC770F-DE5D-4146-B5F8-C7608ED413A9}" type="pres">
      <dgm:prSet presAssocID="{94F90DEE-5452-4E7C-8741-25D5AC0BAB48}" presName="parTxOnlySpace" presStyleCnt="0"/>
      <dgm:spPr/>
    </dgm:pt>
    <dgm:pt modelId="{79AF9C3F-782F-4B05-A97C-56A20D515260}" type="pres">
      <dgm:prSet presAssocID="{F9EB828E-2175-4F14-9456-1632A0625942}" presName="parTxOnly" presStyleLbl="node1" presStyleIdx="1" presStyleCnt="3">
        <dgm:presLayoutVars>
          <dgm:chMax val="0"/>
          <dgm:chPref val="0"/>
          <dgm:bulletEnabled val="1"/>
        </dgm:presLayoutVars>
      </dgm:prSet>
      <dgm:spPr/>
      <dgm:t>
        <a:bodyPr/>
        <a:lstStyle/>
        <a:p>
          <a:endParaRPr lang="en-US"/>
        </a:p>
      </dgm:t>
    </dgm:pt>
    <dgm:pt modelId="{7D0AAF60-90F3-4D71-8C2A-4AE30D645E47}" type="pres">
      <dgm:prSet presAssocID="{C86C6D46-6319-4D88-984A-B979503725FE}" presName="parTxOnlySpace" presStyleCnt="0"/>
      <dgm:spPr/>
    </dgm:pt>
    <dgm:pt modelId="{6CEDF4AE-297F-47E1-A7FC-371F05976771}" type="pres">
      <dgm:prSet presAssocID="{C272011E-6ADE-453D-A44E-74B7386D26E3}" presName="parTxOnly" presStyleLbl="node1" presStyleIdx="2" presStyleCnt="3">
        <dgm:presLayoutVars>
          <dgm:chMax val="0"/>
          <dgm:chPref val="0"/>
          <dgm:bulletEnabled val="1"/>
        </dgm:presLayoutVars>
      </dgm:prSet>
      <dgm:spPr/>
      <dgm:t>
        <a:bodyPr/>
        <a:lstStyle/>
        <a:p>
          <a:endParaRPr lang="en-US"/>
        </a:p>
      </dgm:t>
    </dgm:pt>
  </dgm:ptLst>
  <dgm:cxnLst>
    <dgm:cxn modelId="{2FEE5424-9D4B-4CC8-834A-DAE075C5441C}" type="presOf" srcId="{C272011E-6ADE-453D-A44E-74B7386D26E3}" destId="{6CEDF4AE-297F-47E1-A7FC-371F05976771}" srcOrd="0" destOrd="0" presId="urn:microsoft.com/office/officeart/2005/8/layout/chevron1"/>
    <dgm:cxn modelId="{CA3226F8-EA84-4B24-B9D4-0A2F2D07596E}" type="presOf" srcId="{69E7DF19-1910-416C-936F-EB2E6F37734B}" destId="{5EA4BF83-81CB-4646-8D82-3383297CA1D9}" srcOrd="0" destOrd="0" presId="urn:microsoft.com/office/officeart/2005/8/layout/chevron1"/>
    <dgm:cxn modelId="{7F9800E6-2872-48C6-9068-CE324FAE1F20}" type="presOf" srcId="{DD3994C7-351F-4257-913D-F4A281A62D15}" destId="{FCDB03F9-54DE-42A5-A2D1-A9693C422DE3}" srcOrd="0" destOrd="0" presId="urn:microsoft.com/office/officeart/2005/8/layout/chevron1"/>
    <dgm:cxn modelId="{954744B8-091B-47A5-9194-A858CDDF9ED6}" srcId="{69E7DF19-1910-416C-936F-EB2E6F37734B}" destId="{DD3994C7-351F-4257-913D-F4A281A62D15}" srcOrd="0" destOrd="0" parTransId="{F33C3D3C-59B7-4604-BF70-E7155A791C27}" sibTransId="{94F90DEE-5452-4E7C-8741-25D5AC0BAB48}"/>
    <dgm:cxn modelId="{66E46F02-886F-4059-AD9A-DBE6702121E9}" type="presOf" srcId="{F9EB828E-2175-4F14-9456-1632A0625942}" destId="{79AF9C3F-782F-4B05-A97C-56A20D515260}" srcOrd="0" destOrd="0" presId="urn:microsoft.com/office/officeart/2005/8/layout/chevron1"/>
    <dgm:cxn modelId="{5E3B5D79-C98C-43B3-B29B-22BD5791019B}" srcId="{69E7DF19-1910-416C-936F-EB2E6F37734B}" destId="{F9EB828E-2175-4F14-9456-1632A0625942}" srcOrd="1" destOrd="0" parTransId="{67F9A29D-E511-4CC2-B9CC-DA5375126A5F}" sibTransId="{C86C6D46-6319-4D88-984A-B979503725FE}"/>
    <dgm:cxn modelId="{D134C985-2264-466F-B81F-837ECE8CBB8F}" srcId="{69E7DF19-1910-416C-936F-EB2E6F37734B}" destId="{C272011E-6ADE-453D-A44E-74B7386D26E3}" srcOrd="2" destOrd="0" parTransId="{FC0890FA-9566-41C1-B394-C0218DD7C41D}" sibTransId="{8469E8DB-7332-470A-80A9-50973E1285F5}"/>
    <dgm:cxn modelId="{BF470043-D79F-4E43-9D7D-4781AA57F0DF}" type="presParOf" srcId="{5EA4BF83-81CB-4646-8D82-3383297CA1D9}" destId="{FCDB03F9-54DE-42A5-A2D1-A9693C422DE3}" srcOrd="0" destOrd="0" presId="urn:microsoft.com/office/officeart/2005/8/layout/chevron1"/>
    <dgm:cxn modelId="{92FED061-F060-449B-A048-87DBD87CF3CF}" type="presParOf" srcId="{5EA4BF83-81CB-4646-8D82-3383297CA1D9}" destId="{CBAC770F-DE5D-4146-B5F8-C7608ED413A9}" srcOrd="1" destOrd="0" presId="urn:microsoft.com/office/officeart/2005/8/layout/chevron1"/>
    <dgm:cxn modelId="{BD7C7BE4-6BFF-41CF-BD47-7A23B8671D15}" type="presParOf" srcId="{5EA4BF83-81CB-4646-8D82-3383297CA1D9}" destId="{79AF9C3F-782F-4B05-A97C-56A20D515260}" srcOrd="2" destOrd="0" presId="urn:microsoft.com/office/officeart/2005/8/layout/chevron1"/>
    <dgm:cxn modelId="{00E9F6B0-DE37-4972-B76C-8EC7F28530DF}" type="presParOf" srcId="{5EA4BF83-81CB-4646-8D82-3383297CA1D9}" destId="{7D0AAF60-90F3-4D71-8C2A-4AE30D645E47}" srcOrd="3" destOrd="0" presId="urn:microsoft.com/office/officeart/2005/8/layout/chevron1"/>
    <dgm:cxn modelId="{AE5783CA-A9B8-46EC-9FC8-61DDCB36943B}" type="presParOf" srcId="{5EA4BF83-81CB-4646-8D82-3383297CA1D9}" destId="{6CEDF4AE-297F-47E1-A7FC-371F0597677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B03F9-54DE-42A5-A2D1-A9693C422DE3}">
      <dsp:nvSpPr>
        <dsp:cNvPr id="0" name=""/>
        <dsp:cNvSpPr/>
      </dsp:nvSpPr>
      <dsp:spPr>
        <a:xfrm>
          <a:off x="2380" y="698033"/>
          <a:ext cx="2900400" cy="1160160"/>
        </a:xfrm>
        <a:prstGeom prst="chevron">
          <a:avLst/>
        </a:prstGeom>
        <a:solidFill>
          <a:schemeClr val="dk2">
            <a:hueOff val="0"/>
            <a:satOff val="0"/>
            <a:lumOff val="0"/>
            <a:alpha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Adaptive Rendering</a:t>
          </a:r>
          <a:endParaRPr lang="en-US" sz="2700" kern="1200" dirty="0"/>
        </a:p>
      </dsp:txBody>
      <dsp:txXfrm>
        <a:off x="582460" y="698033"/>
        <a:ext cx="1740240" cy="1160160"/>
      </dsp:txXfrm>
    </dsp:sp>
    <dsp:sp modelId="{79AF9C3F-782F-4B05-A97C-56A20D515260}">
      <dsp:nvSpPr>
        <dsp:cNvPr id="0" name=""/>
        <dsp:cNvSpPr/>
      </dsp:nvSpPr>
      <dsp:spPr>
        <a:xfrm>
          <a:off x="2612741" y="698033"/>
          <a:ext cx="2900400" cy="1160160"/>
        </a:xfrm>
        <a:prstGeom prst="chevron">
          <a:avLst/>
        </a:prstGeom>
        <a:solidFill>
          <a:schemeClr val="dk2">
            <a:hueOff val="0"/>
            <a:satOff val="0"/>
            <a:lumOff val="0"/>
            <a:alpha val="8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Display Modes</a:t>
          </a:r>
          <a:endParaRPr lang="en-US" sz="2700" kern="1200" dirty="0"/>
        </a:p>
      </dsp:txBody>
      <dsp:txXfrm>
        <a:off x="3192821" y="698033"/>
        <a:ext cx="1740240" cy="1160160"/>
      </dsp:txXfrm>
    </dsp:sp>
    <dsp:sp modelId="{6CEDF4AE-297F-47E1-A7FC-371F05976771}">
      <dsp:nvSpPr>
        <dsp:cNvPr id="0" name=""/>
        <dsp:cNvSpPr/>
      </dsp:nvSpPr>
      <dsp:spPr>
        <a:xfrm>
          <a:off x="5223101" y="698033"/>
          <a:ext cx="2900400" cy="1160160"/>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Mobile Template</a:t>
          </a:r>
          <a:endParaRPr lang="en-US" sz="2700" kern="1200" dirty="0"/>
        </a:p>
      </dsp:txBody>
      <dsp:txXfrm>
        <a:off x="5803181" y="698033"/>
        <a:ext cx="1740240" cy="1160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2/19/2012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2/19/2012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20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26</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29</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32</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35</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r>
              <a:rPr lang="en-US" dirty="0" smtClean="0"/>
              <a:t>Modern Web</a:t>
            </a:r>
            <a:r>
              <a:rPr lang="en-US" baseline="0" dirty="0" smtClean="0"/>
              <a:t> Development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50">
              <a:defRPr/>
            </a:pPr>
            <a:endParaRPr lang="en-US" dirty="0" smtClean="0"/>
          </a:p>
        </p:txBody>
      </p:sp>
      <p:sp>
        <p:nvSpPr>
          <p:cNvPr id="4" name="Slide Number Placeholder 3"/>
          <p:cNvSpPr>
            <a:spLocks noGrp="1"/>
          </p:cNvSpPr>
          <p:nvPr>
            <p:ph type="sldNum" sz="quarter" idx="10"/>
          </p:nvPr>
        </p:nvSpPr>
        <p:spPr/>
        <p:txBody>
          <a:bodyPr/>
          <a:lstStyle/>
          <a:p>
            <a:fld id="{30CF00DA-CBE4-4162-A51D-E3039573E33D}" type="slidenum">
              <a:rPr lang="en-US" smtClean="0"/>
              <a:t>15</a:t>
            </a:fld>
            <a:endParaRPr lang="en-US"/>
          </a:p>
        </p:txBody>
      </p:sp>
    </p:spTree>
    <p:extLst>
      <p:ext uri="{BB962C8B-B14F-4D97-AF65-F5344CB8AC3E}">
        <p14:creationId xmlns:p14="http://schemas.microsoft.com/office/powerpoint/2010/main" val="2465619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Use </a:t>
            </a:r>
            <a:r>
              <a:rPr lang="en-US" dirty="0" smtClean="0"/>
              <a:t>HTTP as an Application Protocol</a:t>
            </a:r>
            <a:r>
              <a:rPr lang="en-US" baseline="0" dirty="0" smtClean="0"/>
              <a:t> – not a Transport Protocol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89736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r>
              <a:rPr lang="en-US" dirty="0" smtClean="0"/>
              <a:t>Add </a:t>
            </a:r>
            <a:endParaRPr lang="en-US" dirty="0" smtClean="0"/>
          </a:p>
          <a:p>
            <a:r>
              <a:rPr lang="en-US" dirty="0" smtClean="0"/>
              <a:t>Implement </a:t>
            </a:r>
            <a:r>
              <a:rPr lang="en-US" dirty="0" smtClean="0"/>
              <a:t>Get() for</a:t>
            </a:r>
            <a:r>
              <a:rPr lang="en-US" baseline="0" dirty="0" smtClean="0"/>
              <a:t> all and Get() for single</a:t>
            </a:r>
          </a:p>
          <a:p>
            <a:endParaRPr lang="en-US" baseline="0" dirty="0" smtClean="0"/>
          </a:p>
          <a:p>
            <a:r>
              <a:rPr lang="en-US" baseline="0" dirty="0" smtClean="0"/>
              <a:t>Show Content Negotiation</a:t>
            </a:r>
          </a:p>
          <a:p>
            <a:r>
              <a:rPr lang="en-US" baseline="0" dirty="0" smtClean="0"/>
              <a:t>Show </a:t>
            </a:r>
            <a:r>
              <a:rPr lang="en-US" baseline="0" dirty="0" err="1" smtClean="0"/>
              <a:t>Odata</a:t>
            </a:r>
            <a:r>
              <a:rPr lang="en-US" baseline="0" dirty="0" smtClean="0"/>
              <a:t> Support</a:t>
            </a:r>
          </a:p>
          <a:p>
            <a:endParaRPr lang="en-US" baseline="0" dirty="0" smtClean="0"/>
          </a:p>
          <a:p>
            <a:r>
              <a:rPr lang="en-US" baseline="0" dirty="0" smtClean="0"/>
              <a:t>Show using Post()</a:t>
            </a:r>
          </a:p>
          <a:p>
            <a:endParaRPr lang="en-US" baseline="0" dirty="0" smtClean="0"/>
          </a:p>
          <a:p>
            <a:r>
              <a:rPr lang="en-US" baseline="0" dirty="0" smtClean="0"/>
              <a:t>Content-Type: application/</a:t>
            </a:r>
            <a:r>
              <a:rPr lang="en-US" baseline="0" dirty="0" err="1" smtClean="0"/>
              <a:t>json</a:t>
            </a:r>
            <a:endParaRPr lang="en-US" baseline="0" dirty="0" smtClean="0"/>
          </a:p>
          <a:p>
            <a:endParaRPr lang="en-US" baseline="0" dirty="0" smtClean="0"/>
          </a:p>
          <a:p>
            <a:r>
              <a:rPr lang="en-US" baseline="0" dirty="0" smtClean="0"/>
              <a:t>{</a:t>
            </a:r>
            <a:endParaRPr lang="en-US" baseline="0" dirty="0" smtClean="0"/>
          </a:p>
          <a:p>
            <a:r>
              <a:rPr lang="en-US" baseline="0" dirty="0" smtClean="0"/>
              <a:t>   "Name":"blah4",</a:t>
            </a:r>
          </a:p>
          <a:p>
            <a:r>
              <a:rPr lang="en-US" baseline="0" dirty="0" smtClean="0"/>
              <a:t>   "UnitPrice":45.56</a:t>
            </a:r>
          </a:p>
          <a:p>
            <a:r>
              <a:rPr lang="en-US" baseline="0" dirty="0" smtClean="0"/>
              <a:t>}</a:t>
            </a:r>
          </a:p>
          <a:p>
            <a:endParaRPr lang="en-US" baseline="0" dirty="0" smtClean="0"/>
          </a:p>
          <a:p>
            <a:r>
              <a:rPr lang="en-US" sz="900" kern="1200" dirty="0" smtClean="0">
                <a:solidFill>
                  <a:schemeClr val="tx1"/>
                </a:solidFill>
                <a:latin typeface="Segoe UI" pitchFamily="34" charset="0"/>
                <a:ea typeface="+mn-ea"/>
                <a:cs typeface="+mn-cs"/>
              </a:rPr>
              <a:t>// POST /</a:t>
            </a:r>
            <a:r>
              <a:rPr lang="en-US" sz="900" kern="1200" dirty="0" err="1" smtClean="0">
                <a:solidFill>
                  <a:schemeClr val="tx1"/>
                </a:solidFill>
                <a:latin typeface="Segoe UI" pitchFamily="34" charset="0"/>
                <a:ea typeface="+mn-ea"/>
                <a:cs typeface="+mn-cs"/>
              </a:rPr>
              <a:t>api</a:t>
            </a:r>
            <a:r>
              <a:rPr lang="en-US" sz="900" kern="1200" dirty="0" smtClean="0">
                <a:solidFill>
                  <a:schemeClr val="tx1"/>
                </a:solidFill>
                <a:latin typeface="Segoe UI" pitchFamily="34" charset="0"/>
                <a:ea typeface="+mn-ea"/>
                <a:cs typeface="+mn-cs"/>
              </a:rPr>
              <a:t>/products</a:t>
            </a:r>
          </a:p>
          <a:p>
            <a:r>
              <a:rPr lang="en-US" sz="900" kern="1200" dirty="0" smtClean="0">
                <a:solidFill>
                  <a:schemeClr val="tx1"/>
                </a:solidFill>
                <a:latin typeface="Segoe UI" pitchFamily="34" charset="0"/>
                <a:ea typeface="+mn-ea"/>
                <a:cs typeface="+mn-cs"/>
              </a:rPr>
              <a:t>public </a:t>
            </a:r>
            <a:r>
              <a:rPr lang="en-US" sz="900" kern="1200" dirty="0" err="1" smtClean="0">
                <a:solidFill>
                  <a:schemeClr val="tx1"/>
                </a:solidFill>
                <a:latin typeface="Segoe UI" pitchFamily="34" charset="0"/>
                <a:ea typeface="+mn-ea"/>
                <a:cs typeface="+mn-cs"/>
              </a:rPr>
              <a:t>HttpResponseMessage</a:t>
            </a:r>
            <a:r>
              <a:rPr lang="en-US" sz="900" kern="1200" dirty="0" smtClean="0">
                <a:solidFill>
                  <a:schemeClr val="tx1"/>
                </a:solidFill>
                <a:latin typeface="Segoe UI" pitchFamily="34" charset="0"/>
                <a:ea typeface="+mn-ea"/>
                <a:cs typeface="+mn-cs"/>
              </a:rPr>
              <a:t>&lt;Product&gt; Post(Product product)</a:t>
            </a:r>
            <a:r>
              <a:rPr lang="en-US" sz="900" kern="1200" baseline="0" dirty="0" smtClean="0">
                <a:solidFill>
                  <a:schemeClr val="tx1"/>
                </a:solidFill>
                <a:latin typeface="Segoe UI" pitchFamily="34" charset="0"/>
                <a:ea typeface="+mn-ea"/>
                <a:cs typeface="+mn-cs"/>
              </a:rPr>
              <a:t> </a:t>
            </a:r>
            <a:r>
              <a:rPr lang="en-US" sz="900" kern="1200" dirty="0" smtClean="0">
                <a:solidFill>
                  <a:schemeClr val="tx1"/>
                </a:solidFill>
                <a:latin typeface="Segoe UI" pitchFamily="34" charset="0"/>
                <a:ea typeface="+mn-ea"/>
                <a:cs typeface="+mn-cs"/>
              </a:rPr>
              <a:t>{</a:t>
            </a:r>
          </a:p>
          <a:p>
            <a:endParaRPr lang="en-US" sz="900" kern="1200" dirty="0" smtClean="0">
              <a:solidFill>
                <a:schemeClr val="tx1"/>
              </a:solidFill>
              <a:latin typeface="Segoe UI" pitchFamily="34" charset="0"/>
              <a:ea typeface="+mn-ea"/>
              <a:cs typeface="+mn-cs"/>
            </a:endParaRPr>
          </a:p>
          <a:p>
            <a:r>
              <a:rPr lang="en-US" sz="900" kern="1200" baseline="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db.Products.Add</a:t>
            </a:r>
            <a:r>
              <a:rPr lang="en-US" sz="900" kern="1200" dirty="0" smtClean="0">
                <a:solidFill>
                  <a:schemeClr val="tx1"/>
                </a:solidFill>
                <a:latin typeface="Segoe UI" pitchFamily="34" charset="0"/>
                <a:ea typeface="+mn-ea"/>
                <a:cs typeface="+mn-cs"/>
              </a:rPr>
              <a:t>(product);</a:t>
            </a:r>
          </a:p>
          <a:p>
            <a:r>
              <a:rPr lang="en-US" sz="900" kern="1200" baseline="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db.SaveChanges</a:t>
            </a:r>
            <a:r>
              <a:rPr lang="en-US" sz="900" kern="1200" dirty="0" smtClean="0">
                <a:solidFill>
                  <a:schemeClr val="tx1"/>
                </a:solidFill>
                <a:latin typeface="Segoe UI" pitchFamily="34" charset="0"/>
                <a:ea typeface="+mn-ea"/>
                <a:cs typeface="+mn-cs"/>
              </a:rPr>
              <a:t>();</a:t>
            </a:r>
          </a:p>
          <a:p>
            <a:endParaRPr lang="en-US" sz="900" kern="1200" dirty="0" smtClean="0">
              <a:solidFill>
                <a:schemeClr val="tx1"/>
              </a:solidFill>
              <a:latin typeface="Segoe UI" pitchFamily="34" charset="0"/>
              <a:ea typeface="+mn-ea"/>
              <a:cs typeface="+mn-cs"/>
            </a:endParaRPr>
          </a:p>
          <a:p>
            <a:r>
              <a:rPr lang="en-US" sz="900" kern="1200" baseline="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var</a:t>
            </a:r>
            <a:r>
              <a:rPr lang="en-US" sz="900" kern="1200" dirty="0" smtClean="0">
                <a:solidFill>
                  <a:schemeClr val="tx1"/>
                </a:solidFill>
                <a:latin typeface="Segoe UI" pitchFamily="34" charset="0"/>
                <a:ea typeface="+mn-ea"/>
                <a:cs typeface="+mn-cs"/>
              </a:rPr>
              <a:t> result = new </a:t>
            </a:r>
            <a:r>
              <a:rPr lang="en-US" sz="900" kern="1200" dirty="0" err="1" smtClean="0">
                <a:solidFill>
                  <a:schemeClr val="tx1"/>
                </a:solidFill>
                <a:latin typeface="Segoe UI" pitchFamily="34" charset="0"/>
                <a:ea typeface="+mn-ea"/>
                <a:cs typeface="+mn-cs"/>
              </a:rPr>
              <a:t>HttpResponseMessage</a:t>
            </a:r>
            <a:r>
              <a:rPr lang="en-US" sz="900" kern="1200" dirty="0" smtClean="0">
                <a:solidFill>
                  <a:schemeClr val="tx1"/>
                </a:solidFill>
                <a:latin typeface="Segoe UI" pitchFamily="34" charset="0"/>
                <a:ea typeface="+mn-ea"/>
                <a:cs typeface="+mn-cs"/>
              </a:rPr>
              <a:t>&lt;Product&gt;(product, </a:t>
            </a:r>
            <a:r>
              <a:rPr lang="en-US" sz="900" kern="1200" dirty="0" err="1" smtClean="0">
                <a:solidFill>
                  <a:schemeClr val="tx1"/>
                </a:solidFill>
                <a:latin typeface="Segoe UI" pitchFamily="34" charset="0"/>
                <a:ea typeface="+mn-ea"/>
                <a:cs typeface="+mn-cs"/>
              </a:rPr>
              <a:t>HttpStatusCode.Created</a:t>
            </a:r>
            <a:r>
              <a:rPr lang="en-US" sz="900" kern="1200" dirty="0" smtClean="0">
                <a:solidFill>
                  <a:schemeClr val="tx1"/>
                </a:solidFill>
                <a:latin typeface="Segoe UI" pitchFamily="34" charset="0"/>
                <a:ea typeface="+mn-ea"/>
                <a:cs typeface="+mn-cs"/>
              </a:rPr>
              <a:t>);</a:t>
            </a:r>
          </a:p>
          <a:p>
            <a:r>
              <a:rPr lang="en-US" sz="900" kern="1200" baseline="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result.Headers.Location</a:t>
            </a:r>
            <a:r>
              <a:rPr lang="en-US" sz="900" kern="1200" dirty="0" smtClean="0">
                <a:solidFill>
                  <a:schemeClr val="tx1"/>
                </a:solidFill>
                <a:latin typeface="Segoe UI" pitchFamily="34" charset="0"/>
                <a:ea typeface="+mn-ea"/>
                <a:cs typeface="+mn-cs"/>
              </a:rPr>
              <a:t> = new Uri(</a:t>
            </a:r>
            <a:r>
              <a:rPr lang="en-US" sz="900" kern="1200" dirty="0" err="1" smtClean="0">
                <a:solidFill>
                  <a:schemeClr val="tx1"/>
                </a:solidFill>
                <a:latin typeface="Segoe UI" pitchFamily="34" charset="0"/>
                <a:ea typeface="+mn-ea"/>
                <a:cs typeface="+mn-cs"/>
              </a:rPr>
              <a:t>Request.RequestUri</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api</a:t>
            </a:r>
            <a:r>
              <a:rPr lang="en-US" sz="900" kern="1200" dirty="0" smtClean="0">
                <a:solidFill>
                  <a:schemeClr val="tx1"/>
                </a:solidFill>
                <a:latin typeface="Segoe UI" pitchFamily="34" charset="0"/>
                <a:ea typeface="+mn-ea"/>
                <a:cs typeface="+mn-cs"/>
              </a:rPr>
              <a:t>/products/" + </a:t>
            </a:r>
            <a:r>
              <a:rPr lang="en-US" sz="900" kern="1200" dirty="0" err="1" smtClean="0">
                <a:solidFill>
                  <a:schemeClr val="tx1"/>
                </a:solidFill>
                <a:latin typeface="Segoe UI" pitchFamily="34" charset="0"/>
                <a:ea typeface="+mn-ea"/>
                <a:cs typeface="+mn-cs"/>
              </a:rPr>
              <a:t>product.ID.ToString</a:t>
            </a:r>
            <a:r>
              <a:rPr lang="en-US" sz="900" kern="1200" dirty="0" smtClean="0">
                <a:solidFill>
                  <a:schemeClr val="tx1"/>
                </a:solidFill>
                <a:latin typeface="Segoe UI" pitchFamily="34" charset="0"/>
                <a:ea typeface="+mn-ea"/>
                <a:cs typeface="+mn-cs"/>
              </a:rPr>
              <a:t>());</a:t>
            </a:r>
          </a:p>
          <a:p>
            <a:endParaRPr lang="en-US" sz="900" kern="1200" dirty="0" smtClean="0">
              <a:solidFill>
                <a:schemeClr val="tx1"/>
              </a:solidFill>
              <a:latin typeface="Segoe UI" pitchFamily="34" charset="0"/>
              <a:ea typeface="+mn-ea"/>
              <a:cs typeface="+mn-cs"/>
            </a:endParaRPr>
          </a:p>
          <a:p>
            <a:r>
              <a:rPr lang="en-US" sz="900" kern="1200" baseline="0" dirty="0" smtClean="0">
                <a:solidFill>
                  <a:schemeClr val="tx1"/>
                </a:solidFill>
                <a:latin typeface="Segoe UI" pitchFamily="34" charset="0"/>
                <a:ea typeface="+mn-ea"/>
                <a:cs typeface="+mn-cs"/>
              </a:rPr>
              <a:t>   </a:t>
            </a:r>
            <a:r>
              <a:rPr lang="en-US" sz="900" kern="1200" dirty="0" smtClean="0">
                <a:solidFill>
                  <a:schemeClr val="tx1"/>
                </a:solidFill>
                <a:latin typeface="Segoe UI" pitchFamily="34" charset="0"/>
                <a:ea typeface="+mn-ea"/>
                <a:cs typeface="+mn-cs"/>
              </a:rPr>
              <a:t>return result;</a:t>
            </a:r>
          </a:p>
          <a:p>
            <a:r>
              <a:rPr lang="en-US" sz="900" kern="1200" dirty="0" smtClean="0">
                <a:solidFill>
                  <a:schemeClr val="tx1"/>
                </a:solidFill>
                <a:latin typeface="Segoe UI" pitchFamily="34" charset="0"/>
                <a:ea typeface="+mn-ea"/>
                <a:cs typeface="+mn-cs"/>
              </a:rPr>
              <a:t>}</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17</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682625"/>
            <a:ext cx="6099175" cy="343217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2/19/2012 5:54 PM</a:t>
            </a:fld>
            <a:endParaRPr lang="en-US" dirty="0">
              <a:solidFill>
                <a:prstClr val="black"/>
              </a:solidFill>
            </a:endParaRPr>
          </a:p>
        </p:txBody>
      </p:sp>
      <p:sp>
        <p:nvSpPr>
          <p:cNvPr id="6" name="Footer Placeholder 5"/>
          <p:cNvSpPr>
            <a:spLocks noGrp="1"/>
          </p:cNvSpPr>
          <p:nvPr>
            <p:ph type="ftr" sz="quarter" idx="12"/>
          </p:nvPr>
        </p:nvSpPr>
        <p:spPr>
          <a:xfrm>
            <a:off x="2" y="8685215"/>
            <a:ext cx="6172201" cy="457200"/>
          </a:xfrm>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a:xfrm>
            <a:off x="6172201" y="8685215"/>
            <a:ext cx="684213" cy="457200"/>
          </a:xfrm>
        </p:spPr>
        <p:txBody>
          <a:bodyPr/>
          <a:lstStyle/>
          <a:p>
            <a:fld id="{EC87E0CF-87F6-4B58-B8B8-DCAB2DAAF3CA}" type="slidenum">
              <a:rPr lang="en-US" smtClean="0">
                <a:solidFill>
                  <a:prstClr val="black"/>
                </a:solidFill>
              </a:rPr>
              <a:pPr/>
              <a:t>18</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4295041" y="6582119"/>
            <a:ext cx="3598742" cy="161583"/>
          </a:xfrm>
          <a:prstGeom prst="rect">
            <a:avLst/>
          </a:prstGeom>
          <a:noFill/>
        </p:spPr>
        <p:txBody>
          <a:bodyPr wrap="none" lIns="0" tIns="0" rIns="0" bIns="0" rtlCol="0" anchor="ctr">
            <a:spAutoFit/>
          </a:bodyPr>
          <a:lstStyle/>
          <a:p>
            <a:pPr algn="ctr"/>
            <a:r>
              <a:rPr lang="en-US" sz="1050" b="0" spc="15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27901139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2"/>
            <a:ext cx="11149012"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399410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Sub-section phrase</a:t>
            </a:r>
            <a:endParaRPr lang="en-US" dirty="0"/>
          </a:p>
        </p:txBody>
      </p:sp>
    </p:spTree>
    <p:extLst>
      <p:ext uri="{BB962C8B-B14F-4D97-AF65-F5344CB8AC3E}">
        <p14:creationId xmlns:p14="http://schemas.microsoft.com/office/powerpoint/2010/main" val="20801002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Sub-section phrase</a:t>
            </a:r>
            <a:endParaRPr lang="en-US" dirty="0"/>
          </a:p>
        </p:txBody>
      </p:sp>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40919417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 id="2147483779" r:id="rId10"/>
    <p:sldLayoutId id="2147483780" r:id="rId1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7.wdp"/><Relationship Id="rId18" Type="http://schemas.openxmlformats.org/officeDocument/2006/relationships/image" Target="../media/image16.png"/><Relationship Id="rId3" Type="http://schemas.microsoft.com/office/2007/relationships/hdphoto" Target="../media/hdphoto2.wdp"/><Relationship Id="rId21" Type="http://schemas.microsoft.com/office/2007/relationships/hdphoto" Target="../media/hdphoto10.wdp"/><Relationship Id="rId7" Type="http://schemas.microsoft.com/office/2007/relationships/hdphoto" Target="../media/hdphoto4.wdp"/><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image" Target="../media/image7.png"/><Relationship Id="rId16" Type="http://schemas.microsoft.com/office/2007/relationships/hdphoto" Target="../media/hdphoto8.wdp"/><Relationship Id="rId20"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9.png"/><Relationship Id="rId11" Type="http://schemas.microsoft.com/office/2007/relationships/hdphoto" Target="../media/hdphoto6.wdp"/><Relationship Id="rId5" Type="http://schemas.microsoft.com/office/2007/relationships/hdphoto" Target="../media/hdphoto3.wdp"/><Relationship Id="rId15" Type="http://schemas.openxmlformats.org/officeDocument/2006/relationships/image" Target="../media/image14.png"/><Relationship Id="rId10" Type="http://schemas.openxmlformats.org/officeDocument/2006/relationships/image" Target="../media/image11.png"/><Relationship Id="rId19" Type="http://schemas.microsoft.com/office/2007/relationships/hdphoto" Target="../media/hdphoto9.wdp"/><Relationship Id="rId4" Type="http://schemas.openxmlformats.org/officeDocument/2006/relationships/image" Target="../media/image8.png"/><Relationship Id="rId9" Type="http://schemas.microsoft.com/office/2007/relationships/hdphoto" Target="../media/hdphoto5.wdp"/><Relationship Id="rId1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www.programmableweb.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signalr/"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myserver.com/products" TargetMode="Externa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www.bing.com/"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www.bing.com/"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201" name="Rectangle for Speaker Name"/>
          <p:cNvSpPr/>
          <p:nvPr/>
        </p:nvSpPr>
        <p:spPr bwMode="auto">
          <a:xfrm>
            <a:off x="8190692" y="3289807"/>
            <a:ext cx="2148840" cy="222199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6000" b="1" dirty="0">
              <a:solidFill>
                <a:srgbClr val="FFFFFF"/>
              </a:solidFill>
              <a:latin typeface="Segoe Condensed" pitchFamily="34" charset="0"/>
            </a:endParaRPr>
          </a:p>
        </p:txBody>
      </p:sp>
      <p:sp>
        <p:nvSpPr>
          <p:cNvPr id="2" name="Blue Welcome shape"/>
          <p:cNvSpPr/>
          <p:nvPr/>
        </p:nvSpPr>
        <p:spPr bwMode="auto">
          <a:xfrm>
            <a:off x="2324100" y="905184"/>
            <a:ext cx="5702300" cy="4578908"/>
          </a:xfrm>
          <a:prstGeom prst="rect">
            <a:avLst/>
          </a:prstGeom>
          <a:solidFill>
            <a:srgbClr val="00AEE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6" name="Presentation Title Rectangle"/>
          <p:cNvSpPr txBox="1">
            <a:spLocks/>
          </p:cNvSpPr>
          <p:nvPr/>
        </p:nvSpPr>
        <p:spPr>
          <a:xfrm>
            <a:off x="2324100" y="1623640"/>
            <a:ext cx="5702300" cy="3073091"/>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sz="6600" b="0" dirty="0" smtClean="0">
                <a:gradFill flip="none" rotWithShape="1">
                  <a:gsLst>
                    <a:gs pos="15000">
                      <a:srgbClr val="000000"/>
                    </a:gs>
                    <a:gs pos="40000">
                      <a:srgbClr val="000000"/>
                    </a:gs>
                  </a:gsLst>
                  <a:lin ang="5400000" scaled="0"/>
                  <a:tileRect/>
                </a:gradFill>
                <a:latin typeface="Segoe UI Light" pitchFamily="34" charset="0"/>
              </a:rPr>
              <a:t>ASP.NET MVC 4</a:t>
            </a:r>
            <a:endParaRPr lang="en-US" sz="6600" b="0" dirty="0">
              <a:gradFill flip="none" rotWithShape="1">
                <a:gsLst>
                  <a:gs pos="15000">
                    <a:srgbClr val="000000"/>
                  </a:gs>
                  <a:gs pos="40000">
                    <a:srgbClr val="000000"/>
                  </a:gs>
                </a:gsLst>
                <a:lin ang="5400000" scaled="0"/>
                <a:tileRect/>
              </a:gradFill>
              <a:latin typeface="Segoe UI Light" pitchFamily="34" charset="0"/>
            </a:endParaRPr>
          </a:p>
        </p:txBody>
      </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7" name="Rectangle for Speaker Name"/>
          <p:cNvSpPr/>
          <p:nvPr/>
        </p:nvSpPr>
        <p:spPr bwMode="auto">
          <a:xfrm>
            <a:off x="8190692" y="905183"/>
            <a:ext cx="2148840" cy="22219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6000" b="1" dirty="0">
              <a:solidFill>
                <a:srgbClr val="FFFFFF"/>
              </a:solidFill>
              <a:latin typeface="Segoe Condensed"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0" name="Presentation Title Rectangle"/>
          <p:cNvSpPr txBox="1">
            <a:spLocks/>
          </p:cNvSpPr>
          <p:nvPr/>
        </p:nvSpPr>
        <p:spPr>
          <a:xfrm>
            <a:off x="8190692" y="3372985"/>
            <a:ext cx="2247120" cy="1991630"/>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r>
              <a:rPr lang="en-US" b="0" dirty="0" smtClean="0">
                <a:gradFill flip="none" rotWithShape="1">
                  <a:gsLst>
                    <a:gs pos="15000">
                      <a:srgbClr val="000000"/>
                    </a:gs>
                    <a:gs pos="40000">
                      <a:srgbClr val="000000"/>
                    </a:gs>
                  </a:gsLst>
                  <a:lin ang="5400000" scaled="0"/>
                  <a:tileRect/>
                </a:gradFill>
                <a:latin typeface="Segoe UI" pitchFamily="34" charset="0"/>
                <a:ea typeface="Segoe UI" pitchFamily="34" charset="0"/>
                <a:cs typeface="Segoe UI" pitchFamily="34" charset="0"/>
              </a:rPr>
              <a:t>Scott Guthrie</a:t>
            </a:r>
          </a:p>
          <a:p>
            <a:r>
              <a:rPr lang="en-US" sz="1600" b="0" spc="-70" dirty="0" smtClean="0">
                <a:gradFill flip="none" rotWithShape="1">
                  <a:gsLst>
                    <a:gs pos="15000">
                      <a:srgbClr val="000000"/>
                    </a:gs>
                    <a:gs pos="40000">
                      <a:srgbClr val="000000"/>
                    </a:gs>
                  </a:gsLst>
                  <a:lin ang="5400000" scaled="0"/>
                  <a:tileRect/>
                </a:gradFill>
                <a:latin typeface="+mn-lt"/>
              </a:rPr>
              <a:t>Corporate VP</a:t>
            </a:r>
            <a:r>
              <a:rPr lang="en-US" sz="1600" b="0" spc="-70" dirty="0">
                <a:gradFill flip="none" rotWithShape="1">
                  <a:gsLst>
                    <a:gs pos="15000">
                      <a:srgbClr val="000000"/>
                    </a:gs>
                    <a:gs pos="40000">
                      <a:srgbClr val="000000"/>
                    </a:gs>
                  </a:gsLst>
                  <a:lin ang="5400000" scaled="0"/>
                  <a:tileRect/>
                </a:gradFill>
                <a:latin typeface="+mn-lt"/>
              </a:rPr>
              <a:t/>
            </a:r>
            <a:br>
              <a:rPr lang="en-US" sz="1600" b="0" spc="-70" dirty="0">
                <a:gradFill flip="none" rotWithShape="1">
                  <a:gsLst>
                    <a:gs pos="15000">
                      <a:srgbClr val="000000"/>
                    </a:gs>
                    <a:gs pos="40000">
                      <a:srgbClr val="000000"/>
                    </a:gs>
                  </a:gsLst>
                  <a:lin ang="5400000" scaled="0"/>
                  <a:tileRect/>
                </a:gradFill>
                <a:latin typeface="+mn-lt"/>
              </a:rPr>
            </a:br>
            <a:r>
              <a:rPr lang="en-US" sz="1600" b="0" spc="-70" dirty="0" smtClean="0">
                <a:gradFill flip="none" rotWithShape="1">
                  <a:gsLst>
                    <a:gs pos="15000">
                      <a:srgbClr val="000000"/>
                    </a:gs>
                    <a:gs pos="40000">
                      <a:srgbClr val="000000"/>
                    </a:gs>
                  </a:gsLst>
                  <a:lin ang="5400000" scaled="0"/>
                  <a:tileRect/>
                </a:gradFill>
                <a:latin typeface="+mn-lt"/>
              </a:rPr>
              <a:t>Server &amp; Tools Business</a:t>
            </a:r>
            <a:endParaRPr lang="en-US" sz="1600" b="0" spc="-70" dirty="0">
              <a:gradFill flip="none" rotWithShape="1">
                <a:gsLst>
                  <a:gs pos="15000">
                    <a:srgbClr val="000000"/>
                  </a:gs>
                  <a:gs pos="40000">
                    <a:srgbClr val="000000"/>
                  </a:gs>
                </a:gsLst>
                <a:lin ang="5400000" scaled="0"/>
                <a:tileRect/>
              </a:gradFill>
              <a:latin typeface="+mn-lt"/>
            </a:endParaRPr>
          </a:p>
        </p:txBody>
      </p:sp>
    </p:spTree>
    <p:extLst>
      <p:ext uri="{BB962C8B-B14F-4D97-AF65-F5344CB8AC3E}">
        <p14:creationId xmlns:p14="http://schemas.microsoft.com/office/powerpoint/2010/main" val="142275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600" fill="hold"/>
                                        <p:tgtEl>
                                          <p:spTgt spid="2"/>
                                        </p:tgtEl>
                                        <p:attrNameLst>
                                          <p:attrName>ppt_x</p:attrName>
                                        </p:attrNameLst>
                                      </p:cBhvr>
                                      <p:tavLst>
                                        <p:tav tm="0">
                                          <p:val>
                                            <p:strVal val="#ppt_x"/>
                                          </p:val>
                                        </p:tav>
                                        <p:tav tm="100000">
                                          <p:val>
                                            <p:strVal val="#ppt_x"/>
                                          </p:val>
                                        </p:tav>
                                      </p:tavLst>
                                    </p:anim>
                                    <p:anim calcmode="lin" valueType="num">
                                      <p:cBhvr additive="base">
                                        <p:cTn id="8" dur="16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206"/>
                                        </p:tgtEl>
                                        <p:attrNameLst>
                                          <p:attrName>style.visibility</p:attrName>
                                        </p:attrNameLst>
                                      </p:cBhvr>
                                      <p:to>
                                        <p:strVal val="visible"/>
                                      </p:to>
                                    </p:set>
                                    <p:anim calcmode="lin" valueType="num">
                                      <p:cBhvr additive="base">
                                        <p:cTn id="11" dur="1800" fill="hold"/>
                                        <p:tgtEl>
                                          <p:spTgt spid="206"/>
                                        </p:tgtEl>
                                        <p:attrNameLst>
                                          <p:attrName>ppt_x</p:attrName>
                                        </p:attrNameLst>
                                      </p:cBhvr>
                                      <p:tavLst>
                                        <p:tav tm="0">
                                          <p:val>
                                            <p:strVal val="#ppt_x"/>
                                          </p:val>
                                        </p:tav>
                                        <p:tav tm="100000">
                                          <p:val>
                                            <p:strVal val="#ppt_x"/>
                                          </p:val>
                                        </p:tav>
                                      </p:tavLst>
                                    </p:anim>
                                    <p:anim calcmode="lin" valueType="num">
                                      <p:cBhvr additive="base">
                                        <p:cTn id="12" dur="1800" fill="hold"/>
                                        <p:tgtEl>
                                          <p:spTgt spid="20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300"/>
                                  </p:stCondLst>
                                  <p:childTnLst>
                                    <p:set>
                                      <p:cBhvr>
                                        <p:cTn id="14" dur="1" fill="hold">
                                          <p:stCondLst>
                                            <p:cond delay="0"/>
                                          </p:stCondLst>
                                        </p:cTn>
                                        <p:tgtEl>
                                          <p:spTgt spid="201"/>
                                        </p:tgtEl>
                                        <p:attrNameLst>
                                          <p:attrName>style.visibility</p:attrName>
                                        </p:attrNameLst>
                                      </p:cBhvr>
                                      <p:to>
                                        <p:strVal val="visible"/>
                                      </p:to>
                                    </p:set>
                                    <p:anim calcmode="lin" valueType="num">
                                      <p:cBhvr additive="base">
                                        <p:cTn id="15" dur="1100" fill="hold"/>
                                        <p:tgtEl>
                                          <p:spTgt spid="201"/>
                                        </p:tgtEl>
                                        <p:attrNameLst>
                                          <p:attrName>ppt_x</p:attrName>
                                        </p:attrNameLst>
                                      </p:cBhvr>
                                      <p:tavLst>
                                        <p:tav tm="0">
                                          <p:val>
                                            <p:strVal val="#ppt_x"/>
                                          </p:val>
                                        </p:tav>
                                        <p:tav tm="100000">
                                          <p:val>
                                            <p:strVal val="#ppt_x"/>
                                          </p:val>
                                        </p:tav>
                                      </p:tavLst>
                                    </p:anim>
                                    <p:anim calcmode="lin" valueType="num">
                                      <p:cBhvr additive="base">
                                        <p:cTn id="16" dur="1100" fill="hold"/>
                                        <p:tgtEl>
                                          <p:spTgt spid="201"/>
                                        </p:tgtEl>
                                        <p:attrNameLst>
                                          <p:attrName>ppt_y</p:attrName>
                                        </p:attrNameLst>
                                      </p:cBhvr>
                                      <p:tavLst>
                                        <p:tav tm="0">
                                          <p:val>
                                            <p:strVal val="1+#ppt_h/2"/>
                                          </p:val>
                                        </p:tav>
                                        <p:tav tm="100000">
                                          <p:val>
                                            <p:strVal val="#ppt_y"/>
                                          </p:val>
                                        </p:tav>
                                      </p:tavLst>
                                    </p:anim>
                                  </p:childTnLst>
                                </p:cTn>
                              </p:par>
                              <p:par>
                                <p:cTn id="17" presetID="2" presetClass="entr" presetSubtype="1" decel="100000" fill="hold" grpId="0" nodeType="withEffect">
                                  <p:stCondLst>
                                    <p:cond delay="600"/>
                                  </p:stCondLst>
                                  <p:childTnLst>
                                    <p:set>
                                      <p:cBhvr>
                                        <p:cTn id="18" dur="1" fill="hold">
                                          <p:stCondLst>
                                            <p:cond delay="0"/>
                                          </p:stCondLst>
                                        </p:cTn>
                                        <p:tgtEl>
                                          <p:spTgt spid="487"/>
                                        </p:tgtEl>
                                        <p:attrNameLst>
                                          <p:attrName>style.visibility</p:attrName>
                                        </p:attrNameLst>
                                      </p:cBhvr>
                                      <p:to>
                                        <p:strVal val="visible"/>
                                      </p:to>
                                    </p:set>
                                    <p:anim calcmode="lin" valueType="num">
                                      <p:cBhvr additive="base">
                                        <p:cTn id="19" dur="1500" fill="hold"/>
                                        <p:tgtEl>
                                          <p:spTgt spid="487"/>
                                        </p:tgtEl>
                                        <p:attrNameLst>
                                          <p:attrName>ppt_x</p:attrName>
                                        </p:attrNameLst>
                                      </p:cBhvr>
                                      <p:tavLst>
                                        <p:tav tm="0">
                                          <p:val>
                                            <p:strVal val="#ppt_x"/>
                                          </p:val>
                                        </p:tav>
                                        <p:tav tm="100000">
                                          <p:val>
                                            <p:strVal val="#ppt_x"/>
                                          </p:val>
                                        </p:tav>
                                      </p:tavLst>
                                    </p:anim>
                                    <p:anim calcmode="lin" valueType="num">
                                      <p:cBhvr additive="base">
                                        <p:cTn id="20" dur="1500" fill="hold"/>
                                        <p:tgtEl>
                                          <p:spTgt spid="487"/>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500"/>
                                  </p:stCondLst>
                                  <p:childTnLst>
                                    <p:set>
                                      <p:cBhvr>
                                        <p:cTn id="22" dur="1" fill="hold">
                                          <p:stCondLst>
                                            <p:cond delay="0"/>
                                          </p:stCondLst>
                                        </p:cTn>
                                        <p:tgtEl>
                                          <p:spTgt spid="490"/>
                                        </p:tgtEl>
                                        <p:attrNameLst>
                                          <p:attrName>style.visibility</p:attrName>
                                        </p:attrNameLst>
                                      </p:cBhvr>
                                      <p:to>
                                        <p:strVal val="visible"/>
                                      </p:to>
                                    </p:set>
                                    <p:anim calcmode="lin" valueType="num">
                                      <p:cBhvr additive="base">
                                        <p:cTn id="23" dur="1800" fill="hold"/>
                                        <p:tgtEl>
                                          <p:spTgt spid="490"/>
                                        </p:tgtEl>
                                        <p:attrNameLst>
                                          <p:attrName>ppt_x</p:attrName>
                                        </p:attrNameLst>
                                      </p:cBhvr>
                                      <p:tavLst>
                                        <p:tav tm="0">
                                          <p:val>
                                            <p:strVal val="#ppt_x"/>
                                          </p:val>
                                        </p:tav>
                                        <p:tav tm="100000">
                                          <p:val>
                                            <p:strVal val="#ppt_x"/>
                                          </p:val>
                                        </p:tav>
                                      </p:tavLst>
                                    </p:anim>
                                    <p:anim calcmode="lin" valueType="num">
                                      <p:cBhvr additive="base">
                                        <p:cTn id="24" dur="1800" fill="hold"/>
                                        <p:tgtEl>
                                          <p:spTgt spid="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2" grpId="0" animBg="1"/>
      <p:bldP spid="206" grpId="0"/>
      <p:bldP spid="487" grpId="0" animBg="1"/>
      <p:bldP spid="4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1414462" y="2352675"/>
            <a:ext cx="9255602" cy="2166747"/>
          </a:xfrm>
          <a:prstGeom prst="rect">
            <a:avLst/>
          </a:prstGeom>
          <a:noFill/>
        </p:spPr>
        <p:txBody>
          <a:bodyPr wrap="square" lIns="0" tIns="0" rIns="0" bIns="0" rtlCol="0">
            <a:spAutoFit/>
          </a:bodyPr>
          <a:lstStyle/>
          <a:p>
            <a:pPr>
              <a:lnSpc>
                <a:spcPct val="80000"/>
              </a:lnSpc>
            </a:pPr>
            <a:r>
              <a:rPr lang="en-US" sz="8800" spc="-100" dirty="0" smtClean="0">
                <a:solidFill>
                  <a:schemeClr val="accent1"/>
                </a:solidFill>
                <a:latin typeface="+mj-lt"/>
              </a:rPr>
              <a:t>Database Migrations</a:t>
            </a:r>
            <a:endParaRPr lang="en-US" sz="8800" spc="-100" dirty="0">
              <a:solidFill>
                <a:schemeClr val="accent1"/>
              </a:solidFill>
              <a:latin typeface="+mj-lt"/>
            </a:endParaRPr>
          </a:p>
        </p:txBody>
      </p:sp>
    </p:spTree>
    <p:extLst>
      <p:ext uri="{BB962C8B-B14F-4D97-AF65-F5344CB8AC3E}">
        <p14:creationId xmlns:p14="http://schemas.microsoft.com/office/powerpoint/2010/main" val="399253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Database Migrations</a:t>
            </a:r>
            <a:endParaRPr lang="en-US" dirty="0"/>
          </a:p>
        </p:txBody>
      </p:sp>
      <p:sp>
        <p:nvSpPr>
          <p:cNvPr id="3" name="Text Placeholder 2"/>
          <p:cNvSpPr>
            <a:spLocks noGrp="1"/>
          </p:cNvSpPr>
          <p:nvPr>
            <p:ph type="body" sz="quarter" idx="10"/>
          </p:nvPr>
        </p:nvSpPr>
        <p:spPr>
          <a:xfrm>
            <a:off x="519112" y="1447799"/>
            <a:ext cx="11507788" cy="4339650"/>
          </a:xfrm>
        </p:spPr>
        <p:txBody>
          <a:bodyPr/>
          <a:lstStyle/>
          <a:p>
            <a:r>
              <a:rPr lang="en-US" dirty="0" smtClean="0"/>
              <a:t>EF is </a:t>
            </a:r>
            <a:r>
              <a:rPr lang="en-US" dirty="0"/>
              <a:t>a powerful O/RM for .</a:t>
            </a:r>
            <a:r>
              <a:rPr lang="en-US" dirty="0" smtClean="0"/>
              <a:t>NET</a:t>
            </a:r>
          </a:p>
          <a:p>
            <a:endParaRPr lang="en-US" sz="1200" dirty="0"/>
          </a:p>
          <a:p>
            <a:r>
              <a:rPr lang="en-US" dirty="0" smtClean="0"/>
              <a:t>EF Code </a:t>
            </a:r>
            <a:r>
              <a:rPr lang="en-US" dirty="0"/>
              <a:t>First </a:t>
            </a:r>
            <a:r>
              <a:rPr lang="en-US" dirty="0" smtClean="0"/>
              <a:t>provides a </a:t>
            </a:r>
            <a:r>
              <a:rPr lang="en-US" dirty="0"/>
              <a:t>convention-over-configuration based development </a:t>
            </a:r>
            <a:r>
              <a:rPr lang="en-US" dirty="0" smtClean="0"/>
              <a:t>approach</a:t>
            </a:r>
          </a:p>
          <a:p>
            <a:endParaRPr lang="en-US" sz="1200" dirty="0"/>
          </a:p>
          <a:p>
            <a:r>
              <a:rPr lang="en-US" dirty="0" smtClean="0"/>
              <a:t>Migrations == code-oriented </a:t>
            </a:r>
            <a:r>
              <a:rPr lang="en-US" dirty="0"/>
              <a:t>approach to </a:t>
            </a:r>
            <a:r>
              <a:rPr lang="en-US" dirty="0" smtClean="0"/>
              <a:t>evolve DB schema</a:t>
            </a:r>
          </a:p>
          <a:p>
            <a:pPr lvl="1"/>
            <a:r>
              <a:rPr lang="en-US" dirty="0" smtClean="0"/>
              <a:t>Code focused</a:t>
            </a:r>
          </a:p>
          <a:p>
            <a:pPr lvl="1"/>
            <a:r>
              <a:rPr lang="en-US" dirty="0" smtClean="0"/>
              <a:t>Developer friendly</a:t>
            </a:r>
          </a:p>
          <a:p>
            <a:pPr lvl="1"/>
            <a:r>
              <a:rPr lang="en-US" dirty="0" smtClean="0"/>
              <a:t>Can be used to generate SQL change scripts to pass off to a DBA</a:t>
            </a:r>
            <a:endParaRPr lang="en-US" dirty="0"/>
          </a:p>
          <a:p>
            <a:endParaRPr lang="en-US" dirty="0"/>
          </a:p>
        </p:txBody>
      </p:sp>
    </p:spTree>
    <p:extLst>
      <p:ext uri="{BB962C8B-B14F-4D97-AF65-F5344CB8AC3E}">
        <p14:creationId xmlns:p14="http://schemas.microsoft.com/office/powerpoint/2010/main" val="72019623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1414462" y="2352675"/>
            <a:ext cx="10040938" cy="2166747"/>
          </a:xfrm>
          <a:prstGeom prst="rect">
            <a:avLst/>
          </a:prstGeom>
          <a:noFill/>
        </p:spPr>
        <p:txBody>
          <a:bodyPr wrap="square" lIns="0" tIns="0" rIns="0" bIns="0" rtlCol="0">
            <a:spAutoFit/>
          </a:bodyPr>
          <a:lstStyle/>
          <a:p>
            <a:pPr>
              <a:lnSpc>
                <a:spcPct val="80000"/>
              </a:lnSpc>
            </a:pPr>
            <a:r>
              <a:rPr lang="en-US" sz="8800" spc="-100" dirty="0" smtClean="0">
                <a:solidFill>
                  <a:schemeClr val="accent1"/>
                </a:solidFill>
                <a:latin typeface="+mj-lt"/>
              </a:rPr>
              <a:t>Demo: Database Migrations with EF 4.3</a:t>
            </a:r>
            <a:endParaRPr lang="en-US" sz="8800" spc="-100" dirty="0">
              <a:solidFill>
                <a:schemeClr val="accent1"/>
              </a:solidFill>
              <a:latin typeface="+mj-lt"/>
            </a:endParaRPr>
          </a:p>
        </p:txBody>
      </p:sp>
      <p:sp>
        <p:nvSpPr>
          <p:cNvPr id="3" name="TextBox 2"/>
          <p:cNvSpPr txBox="1"/>
          <p:nvPr/>
        </p:nvSpPr>
        <p:spPr>
          <a:xfrm>
            <a:off x="2094290" y="5046264"/>
            <a:ext cx="8457443" cy="615553"/>
          </a:xfrm>
          <a:prstGeom prst="rect">
            <a:avLst/>
          </a:prstGeom>
          <a:noFill/>
        </p:spPr>
        <p:txBody>
          <a:bodyPr wrap="none" lIns="0" tIns="0" rIns="0" bIns="0" rtlCol="0">
            <a:spAutoFit/>
          </a:bodyPr>
          <a:lstStyle/>
          <a:p>
            <a:r>
              <a:rPr lang="en-US"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Tip: “update-package </a:t>
            </a:r>
            <a:r>
              <a:rPr lang="en-US"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EntityFramework</a:t>
            </a:r>
            <a:r>
              <a:rPr lang="en-US"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Tree>
    <p:extLst>
      <p:ext uri="{BB962C8B-B14F-4D97-AF65-F5344CB8AC3E}">
        <p14:creationId xmlns:p14="http://schemas.microsoft.com/office/powerpoint/2010/main" val="131624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2237" y="2400301"/>
            <a:ext cx="7259808" cy="1323439"/>
          </a:xfrm>
          <a:prstGeom prst="rect">
            <a:avLst/>
          </a:prstGeom>
          <a:noFill/>
        </p:spPr>
        <p:txBody>
          <a:bodyPr wrap="none" rtlCol="0">
            <a:spAutoFit/>
          </a:bodyPr>
          <a:lstStyle/>
          <a:p>
            <a:r>
              <a:rPr lang="en-US" sz="8000" dirty="0" smtClean="0">
                <a:effectLst>
                  <a:glow rad="228600">
                    <a:schemeClr val="bg1"/>
                  </a:glow>
                </a:effectLst>
              </a:rPr>
              <a:t>Why Web APIs?</a:t>
            </a:r>
            <a:endParaRPr lang="en-US" sz="8000" dirty="0">
              <a:effectLst>
                <a:glow rad="228600">
                  <a:schemeClr val="bg1"/>
                </a:glow>
              </a:effectLst>
            </a:endParaRPr>
          </a:p>
        </p:txBody>
      </p:sp>
    </p:spTree>
    <p:extLst>
      <p:ext uri="{BB962C8B-B14F-4D97-AF65-F5344CB8AC3E}">
        <p14:creationId xmlns:p14="http://schemas.microsoft.com/office/powerpoint/2010/main" val="40003536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639370" y="239089"/>
            <a:ext cx="1196821" cy="1878767"/>
            <a:chOff x="6044217" y="3500109"/>
            <a:chExt cx="879751" cy="1840896"/>
          </a:xfrm>
        </p:grpSpPr>
        <p:pic>
          <p:nvPicPr>
            <p:cNvPr id="13" name="Picture 12"/>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2434" b="96460" l="9483" r="89943"/>
                      </a14:imgEffect>
                    </a14:imgLayer>
                  </a14:imgProps>
                </a:ext>
                <a:ext uri="{28A0092B-C50C-407E-A947-70E740481C1C}">
                  <a14:useLocalDpi xmlns:a14="http://schemas.microsoft.com/office/drawing/2010/main" val="0"/>
                </a:ext>
              </a:extLst>
            </a:blip>
            <a:srcRect r="17260"/>
            <a:stretch/>
          </p:blipFill>
          <p:spPr>
            <a:xfrm>
              <a:off x="6044217" y="3500109"/>
              <a:ext cx="879751" cy="1840896"/>
            </a:xfrm>
            <a:prstGeom prst="rect">
              <a:avLst/>
            </a:prstGeom>
          </p:spPr>
        </p:pic>
        <p:pic>
          <p:nvPicPr>
            <p:cNvPr id="16" name="Picture 15"/>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foregroundMark x1="54119" y1="18066" x2="66133" y2="5859"/>
                        </a14:backgroundRemoval>
                      </a14:imgEffect>
                    </a14:imgLayer>
                  </a14:imgProps>
                </a:ext>
                <a:ext uri="{28A0092B-C50C-407E-A947-70E740481C1C}">
                  <a14:useLocalDpi xmlns:a14="http://schemas.microsoft.com/office/drawing/2010/main" val="0"/>
                </a:ext>
              </a:extLst>
            </a:blip>
            <a:stretch>
              <a:fillRect/>
            </a:stretch>
          </p:blipFill>
          <p:spPr>
            <a:xfrm>
              <a:off x="6175385" y="3934089"/>
              <a:ext cx="546913" cy="855283"/>
            </a:xfrm>
            <a:prstGeom prst="rect">
              <a:avLst/>
            </a:prstGeom>
            <a:effectLst>
              <a:glow rad="101600">
                <a:schemeClr val="tx1">
                  <a:alpha val="78000"/>
                </a:schemeClr>
              </a:glow>
            </a:effectLst>
          </p:spPr>
        </p:pic>
      </p:grpSp>
      <p:pic>
        <p:nvPicPr>
          <p:cNvPr id="17" name="Picture 16"/>
          <p:cNvPicPr>
            <a:picLocks noChangeAspect="1"/>
          </p:cNvPicPr>
          <p:nvPr/>
        </p:nvPicPr>
        <p:blipFill>
          <a:blip r:embed="rId6" cstate="print">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950748" y="4453361"/>
            <a:ext cx="2390025" cy="2254935"/>
          </a:xfrm>
          <a:prstGeom prst="rect">
            <a:avLst/>
          </a:prstGeom>
        </p:spPr>
      </p:pic>
      <p:pic>
        <p:nvPicPr>
          <p:cNvPr id="19" name="Picture 18"/>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328" r="100000"/>
                    </a14:imgEffect>
                  </a14:imgLayer>
                </a14:imgProps>
              </a:ext>
              <a:ext uri="{28A0092B-C50C-407E-A947-70E740481C1C}">
                <a14:useLocalDpi xmlns:a14="http://schemas.microsoft.com/office/drawing/2010/main" val="0"/>
              </a:ext>
            </a:extLst>
          </a:blip>
          <a:stretch>
            <a:fillRect/>
          </a:stretch>
        </p:blipFill>
        <p:spPr>
          <a:xfrm>
            <a:off x="121689" y="506092"/>
            <a:ext cx="2890475" cy="2890475"/>
          </a:xfrm>
          <a:prstGeom prst="rect">
            <a:avLst/>
          </a:prstGeom>
        </p:spPr>
      </p:pic>
      <p:pic>
        <p:nvPicPr>
          <p:cNvPr id="18" name="Picture 17"/>
          <p:cNvPicPr>
            <a:picLocks noChangeAspect="1"/>
          </p:cNvPicPr>
          <p:nvPr/>
        </p:nvPicPr>
        <p:blipFill>
          <a:blip r:embed="rId10" cstate="print">
            <a:extLst>
              <a:ext uri="{BEBA8EAE-BF5A-486C-A8C5-ECC9F3942E4B}">
                <a14:imgProps xmlns:a14="http://schemas.microsoft.com/office/drawing/2010/main">
                  <a14:imgLayer r:embed="rId11">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7719590" y="566114"/>
            <a:ext cx="2830453" cy="2830453"/>
          </a:xfrm>
          <a:prstGeom prst="rect">
            <a:avLst/>
          </a:prstGeom>
        </p:spPr>
      </p:pic>
      <p:grpSp>
        <p:nvGrpSpPr>
          <p:cNvPr id="20" name="Group 19"/>
          <p:cNvGrpSpPr/>
          <p:nvPr/>
        </p:nvGrpSpPr>
        <p:grpSpPr>
          <a:xfrm>
            <a:off x="1217612" y="3355702"/>
            <a:ext cx="1876184" cy="3045098"/>
            <a:chOff x="1143000" y="4383531"/>
            <a:chExt cx="747592" cy="1646069"/>
          </a:xfrm>
        </p:grpSpPr>
        <p:pic>
          <p:nvPicPr>
            <p:cNvPr id="11" name="Picture 10"/>
            <p:cNvPicPr>
              <a:picLocks noChangeAspect="1"/>
            </p:cNvPicPr>
            <p:nvPr/>
          </p:nvPicPr>
          <p:blipFill>
            <a:blip r:embed="rId12" cstate="print">
              <a:extLst>
                <a:ext uri="{BEBA8EAE-BF5A-486C-A8C5-ECC9F3942E4B}">
                  <a14:imgProps xmlns:a14="http://schemas.microsoft.com/office/drawing/2010/main">
                    <a14:imgLayer r:embed="rId13">
                      <a14:imgEffect>
                        <a14:backgroundRemoval t="0" b="100000" l="1429" r="100000"/>
                      </a14:imgEffect>
                    </a14:imgLayer>
                  </a14:imgProps>
                </a:ext>
                <a:ext uri="{28A0092B-C50C-407E-A947-70E740481C1C}">
                  <a14:useLocalDpi xmlns:a14="http://schemas.microsoft.com/office/drawing/2010/main" val="0"/>
                </a:ext>
              </a:extLst>
            </a:blip>
            <a:stretch>
              <a:fillRect/>
            </a:stretch>
          </p:blipFill>
          <p:spPr>
            <a:xfrm>
              <a:off x="1199366" y="4383531"/>
              <a:ext cx="643450" cy="1646069"/>
            </a:xfrm>
            <a:prstGeom prst="rect">
              <a:avLst/>
            </a:prstGeom>
          </p:spPr>
        </p:pic>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43000" y="4938401"/>
              <a:ext cx="747592" cy="748177"/>
            </a:xfrm>
            <a:prstGeom prst="rect">
              <a:avLst/>
            </a:prstGeom>
          </p:spPr>
        </p:pic>
      </p:grpSp>
      <p:grpSp>
        <p:nvGrpSpPr>
          <p:cNvPr id="22" name="Group 21"/>
          <p:cNvGrpSpPr/>
          <p:nvPr/>
        </p:nvGrpSpPr>
        <p:grpSpPr>
          <a:xfrm>
            <a:off x="8777215" y="2590799"/>
            <a:ext cx="3429480" cy="3429479"/>
            <a:chOff x="6925118" y="3590990"/>
            <a:chExt cx="1467804" cy="1684920"/>
          </a:xfrm>
        </p:grpSpPr>
        <p:pic>
          <p:nvPicPr>
            <p:cNvPr id="14" name="Picture 13"/>
            <p:cNvPicPr>
              <a:picLocks noChangeAspect="1"/>
            </p:cNvPicPr>
            <p:nvPr/>
          </p:nvPicPr>
          <p:blipFill>
            <a:blip r:embed="rId15" cstate="print">
              <a:extLst>
                <a:ext uri="{BEBA8EAE-BF5A-486C-A8C5-ECC9F3942E4B}">
                  <a14:imgProps xmlns:a14="http://schemas.microsoft.com/office/drawing/2010/main">
                    <a14:imgLayer r:embed="rId16">
                      <a14:imgEffect>
                        <a14:backgroundRemoval t="0" b="100000" l="0" r="100000">
                          <a14:foregroundMark x1="33800" y1="29600" x2="62400" y2="29800"/>
                          <a14:foregroundMark x1="25800" y1="7800" x2="25800" y2="91800"/>
                          <a14:foregroundMark x1="74200" y1="9000" x2="74200" y2="91200"/>
                          <a14:foregroundMark x1="27000" y1="5800" x2="34000" y2="5000"/>
                        </a14:backgroundRemoval>
                      </a14:imgEffect>
                    </a14:imgLayer>
                  </a14:imgProps>
                </a:ext>
                <a:ext uri="{28A0092B-C50C-407E-A947-70E740481C1C}">
                  <a14:useLocalDpi xmlns:a14="http://schemas.microsoft.com/office/drawing/2010/main" val="0"/>
                </a:ext>
              </a:extLst>
            </a:blip>
            <a:stretch>
              <a:fillRect/>
            </a:stretch>
          </p:blipFill>
          <p:spPr>
            <a:xfrm>
              <a:off x="6925118" y="3590990"/>
              <a:ext cx="1467804" cy="1684920"/>
            </a:xfrm>
            <a:prstGeom prst="rect">
              <a:avLst/>
            </a:prstGeom>
          </p:spPr>
        </p:pic>
        <p:pic>
          <p:nvPicPr>
            <p:cNvPr id="15" name="Picture 1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11874" y="4074330"/>
              <a:ext cx="878253" cy="937343"/>
            </a:xfrm>
            <a:prstGeom prst="rect">
              <a:avLst/>
            </a:prstGeom>
            <a:effectLst>
              <a:glow rad="101600">
                <a:schemeClr val="tx1">
                  <a:alpha val="71000"/>
                </a:schemeClr>
              </a:glow>
            </a:effectLst>
          </p:spPr>
        </p:pic>
      </p:grpSp>
      <p:pic>
        <p:nvPicPr>
          <p:cNvPr id="23" name="Picture 22"/>
          <p:cNvPicPr>
            <a:picLocks noChangeAspect="1"/>
          </p:cNvPicPr>
          <p:nvPr/>
        </p:nvPicPr>
        <p:blipFill>
          <a:blip r:embed="rId18" cstate="print">
            <a:extLst>
              <a:ext uri="{BEBA8EAE-BF5A-486C-A8C5-ECC9F3942E4B}">
                <a14:imgProps xmlns:a14="http://schemas.microsoft.com/office/drawing/2010/main">
                  <a14:imgLayer r:embed="rId19">
                    <a14:imgEffect>
                      <a14:backgroundRemoval t="0" b="99167" l="10000" r="90000">
                        <a14:foregroundMark x1="69375" y1="39167" x2="69792" y2="7417"/>
                      </a14:backgroundRemoval>
                    </a14:imgEffect>
                  </a14:imgLayer>
                </a14:imgProps>
              </a:ext>
              <a:ext uri="{28A0092B-C50C-407E-A947-70E740481C1C}">
                <a14:useLocalDpi xmlns:a14="http://schemas.microsoft.com/office/drawing/2010/main" val="0"/>
              </a:ext>
            </a:extLst>
          </a:blip>
          <a:stretch>
            <a:fillRect/>
          </a:stretch>
        </p:blipFill>
        <p:spPr>
          <a:xfrm>
            <a:off x="3289904" y="1066800"/>
            <a:ext cx="7224108" cy="4514029"/>
          </a:xfrm>
          <a:prstGeom prst="rect">
            <a:avLst/>
          </a:prstGeom>
        </p:spPr>
      </p:pic>
      <p:pic>
        <p:nvPicPr>
          <p:cNvPr id="2" name="Picture 1"/>
          <p:cNvPicPr>
            <a:picLocks noChangeAspect="1"/>
          </p:cNvPicPr>
          <p:nvPr/>
        </p:nvPicPr>
        <p:blipFill>
          <a:blip r:embed="rId20">
            <a:extLst>
              <a:ext uri="{BEBA8EAE-BF5A-486C-A8C5-ECC9F3942E4B}">
                <a14:imgProps xmlns:a14="http://schemas.microsoft.com/office/drawing/2010/main">
                  <a14:imgLayer r:embed="rId21">
                    <a14:imgEffect>
                      <a14:backgroundRemoval t="9455" b="91636" l="0" r="100000"/>
                    </a14:imgEffect>
                  </a14:imgLayer>
                </a14:imgProps>
              </a:ext>
              <a:ext uri="{28A0092B-C50C-407E-A947-70E740481C1C}">
                <a14:useLocalDpi xmlns:a14="http://schemas.microsoft.com/office/drawing/2010/main" val="0"/>
              </a:ext>
            </a:extLst>
          </a:blip>
          <a:stretch>
            <a:fillRect/>
          </a:stretch>
        </p:blipFill>
        <p:spPr>
          <a:xfrm>
            <a:off x="2817812" y="1219200"/>
            <a:ext cx="4176108" cy="4176108"/>
          </a:xfrm>
          <a:prstGeom prst="rect">
            <a:avLst/>
          </a:prstGeom>
          <a:scene3d>
            <a:camera prst="perspectiveRight">
              <a:rot lat="0" lon="19800000" rev="0"/>
            </a:camera>
            <a:lightRig rig="threePt" dir="t"/>
          </a:scene3d>
        </p:spPr>
      </p:pic>
      <p:sp>
        <p:nvSpPr>
          <p:cNvPr id="10" name="TextBox 9"/>
          <p:cNvSpPr txBox="1"/>
          <p:nvPr/>
        </p:nvSpPr>
        <p:spPr>
          <a:xfrm>
            <a:off x="2111593" y="2120901"/>
            <a:ext cx="8882175" cy="2554545"/>
          </a:xfrm>
          <a:prstGeom prst="rect">
            <a:avLst/>
          </a:prstGeom>
          <a:noFill/>
        </p:spPr>
        <p:txBody>
          <a:bodyPr wrap="none" rtlCol="0">
            <a:spAutoFit/>
          </a:bodyPr>
          <a:lstStyle/>
          <a:p>
            <a:r>
              <a:rPr lang="en-US" sz="8000" dirty="0" smtClean="0">
                <a:effectLst>
                  <a:glow rad="228600">
                    <a:schemeClr val="bg1"/>
                  </a:glow>
                </a:effectLst>
              </a:rPr>
              <a:t>Build Richer Apps</a:t>
            </a:r>
          </a:p>
          <a:p>
            <a:r>
              <a:rPr lang="en-US" sz="8000" dirty="0" smtClean="0">
                <a:effectLst>
                  <a:glow rad="228600">
                    <a:schemeClr val="bg1"/>
                  </a:glow>
                </a:effectLst>
              </a:rPr>
              <a:t>Reach More Clients</a:t>
            </a:r>
            <a:endParaRPr lang="en-US" sz="8000" dirty="0">
              <a:effectLst>
                <a:glow rad="228600">
                  <a:schemeClr val="bg1"/>
                </a:glow>
              </a:effectLst>
            </a:endParaRPr>
          </a:p>
        </p:txBody>
      </p:sp>
    </p:spTree>
    <p:extLst>
      <p:ext uri="{BB962C8B-B14F-4D97-AF65-F5344CB8AC3E}">
        <p14:creationId xmlns:p14="http://schemas.microsoft.com/office/powerpoint/2010/main" val="655603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Growth</a:t>
            </a:r>
            <a:endParaRPr lang="en-US" dirty="0"/>
          </a:p>
        </p:txBody>
      </p:sp>
      <p:pic>
        <p:nvPicPr>
          <p:cNvPr id="8" name="Picture 7" descr="Screen Clippi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171230" y="1257300"/>
            <a:ext cx="7580782" cy="4201703"/>
          </a:xfrm>
          <a:prstGeom prst="rect">
            <a:avLst/>
          </a:prstGeom>
          <a:noFill/>
          <a:ln>
            <a:noFill/>
          </a:ln>
        </p:spPr>
      </p:pic>
      <p:sp>
        <p:nvSpPr>
          <p:cNvPr id="9" name="TextBox 8"/>
          <p:cNvSpPr txBox="1"/>
          <p:nvPr/>
        </p:nvSpPr>
        <p:spPr>
          <a:xfrm>
            <a:off x="711015" y="6221968"/>
            <a:ext cx="10766795" cy="369332"/>
          </a:xfrm>
          <a:prstGeom prst="rect">
            <a:avLst/>
          </a:prstGeom>
          <a:noFill/>
        </p:spPr>
        <p:txBody>
          <a:bodyPr wrap="square" rtlCol="0">
            <a:spAutoFit/>
          </a:bodyPr>
          <a:lstStyle/>
          <a:p>
            <a:pPr algn="ctr"/>
            <a:r>
              <a:rPr lang="en-US" dirty="0" smtClean="0"/>
              <a:t>Source: </a:t>
            </a:r>
            <a:r>
              <a:rPr lang="en-US" dirty="0" smtClean="0">
                <a:hlinkClick r:id="rId4"/>
              </a:rPr>
              <a:t>www.programmableweb.com</a:t>
            </a:r>
            <a:r>
              <a:rPr lang="en-US" dirty="0" smtClean="0"/>
              <a:t> – current APIs: 4535</a:t>
            </a:r>
            <a:endParaRPr lang="en-US" dirty="0"/>
          </a:p>
        </p:txBody>
      </p:sp>
      <p:cxnSp>
        <p:nvCxnSpPr>
          <p:cNvPr id="11" name="Straight Connector 10"/>
          <p:cNvCxnSpPr/>
          <p:nvPr/>
        </p:nvCxnSpPr>
        <p:spPr>
          <a:xfrm>
            <a:off x="711015" y="5673923"/>
            <a:ext cx="108683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70212" y="5673924"/>
            <a:ext cx="793807" cy="307777"/>
          </a:xfrm>
          <a:prstGeom prst="rect">
            <a:avLst/>
          </a:prstGeom>
          <a:noFill/>
        </p:spPr>
        <p:txBody>
          <a:bodyPr wrap="none" rtlCol="0">
            <a:spAutoFit/>
          </a:bodyPr>
          <a:lstStyle/>
          <a:p>
            <a:r>
              <a:rPr lang="en-US" sz="1400" dirty="0" smtClean="0"/>
              <a:t>+ 100%</a:t>
            </a:r>
            <a:endParaRPr lang="en-US" sz="1400" dirty="0"/>
          </a:p>
        </p:txBody>
      </p:sp>
      <p:sp>
        <p:nvSpPr>
          <p:cNvPr id="10" name="TextBox 9"/>
          <p:cNvSpPr txBox="1"/>
          <p:nvPr/>
        </p:nvSpPr>
        <p:spPr>
          <a:xfrm>
            <a:off x="3948985" y="5673924"/>
            <a:ext cx="697627" cy="307777"/>
          </a:xfrm>
          <a:prstGeom prst="rect">
            <a:avLst/>
          </a:prstGeom>
          <a:noFill/>
        </p:spPr>
        <p:txBody>
          <a:bodyPr wrap="none" rtlCol="0">
            <a:spAutoFit/>
          </a:bodyPr>
          <a:lstStyle/>
          <a:p>
            <a:r>
              <a:rPr lang="en-US" sz="1400" dirty="0" smtClean="0"/>
              <a:t>+ 50%</a:t>
            </a:r>
            <a:endParaRPr lang="en-US" sz="1400" dirty="0"/>
          </a:p>
        </p:txBody>
      </p:sp>
      <p:sp>
        <p:nvSpPr>
          <p:cNvPr id="12" name="TextBox 11"/>
          <p:cNvSpPr txBox="1"/>
          <p:nvPr/>
        </p:nvSpPr>
        <p:spPr>
          <a:xfrm>
            <a:off x="4646612" y="5673924"/>
            <a:ext cx="889987" cy="307777"/>
          </a:xfrm>
          <a:prstGeom prst="rect">
            <a:avLst/>
          </a:prstGeom>
          <a:noFill/>
        </p:spPr>
        <p:txBody>
          <a:bodyPr wrap="none" rtlCol="0">
            <a:spAutoFit/>
          </a:bodyPr>
          <a:lstStyle/>
          <a:p>
            <a:r>
              <a:rPr lang="en-US" sz="1400" dirty="0" smtClean="0"/>
              <a:t>+ 3400%</a:t>
            </a:r>
            <a:endParaRPr lang="en-US" sz="1400" dirty="0"/>
          </a:p>
        </p:txBody>
      </p:sp>
      <p:sp>
        <p:nvSpPr>
          <p:cNvPr id="13" name="TextBox 12"/>
          <p:cNvSpPr txBox="1"/>
          <p:nvPr/>
        </p:nvSpPr>
        <p:spPr>
          <a:xfrm>
            <a:off x="5605405" y="5673924"/>
            <a:ext cx="793807" cy="307777"/>
          </a:xfrm>
          <a:prstGeom prst="rect">
            <a:avLst/>
          </a:prstGeom>
          <a:noFill/>
        </p:spPr>
        <p:txBody>
          <a:bodyPr wrap="none" rtlCol="0">
            <a:spAutoFit/>
          </a:bodyPr>
          <a:lstStyle/>
          <a:p>
            <a:r>
              <a:rPr lang="en-US" sz="1400" dirty="0" smtClean="0"/>
              <a:t>+ 235%</a:t>
            </a:r>
            <a:endParaRPr lang="en-US" sz="1400" dirty="0"/>
          </a:p>
        </p:txBody>
      </p:sp>
      <p:sp>
        <p:nvSpPr>
          <p:cNvPr id="14" name="TextBox 13"/>
          <p:cNvSpPr txBox="1"/>
          <p:nvPr/>
        </p:nvSpPr>
        <p:spPr>
          <a:xfrm>
            <a:off x="6399212" y="5673924"/>
            <a:ext cx="697627" cy="307777"/>
          </a:xfrm>
          <a:prstGeom prst="rect">
            <a:avLst/>
          </a:prstGeom>
          <a:noFill/>
        </p:spPr>
        <p:txBody>
          <a:bodyPr wrap="none" rtlCol="0">
            <a:spAutoFit/>
          </a:bodyPr>
          <a:lstStyle/>
          <a:p>
            <a:r>
              <a:rPr lang="en-US" sz="1400" dirty="0" smtClean="0"/>
              <a:t>+ 71%</a:t>
            </a:r>
            <a:endParaRPr lang="en-US" sz="1400" dirty="0"/>
          </a:p>
        </p:txBody>
      </p:sp>
      <p:sp>
        <p:nvSpPr>
          <p:cNvPr id="15" name="TextBox 14"/>
          <p:cNvSpPr txBox="1"/>
          <p:nvPr/>
        </p:nvSpPr>
        <p:spPr>
          <a:xfrm>
            <a:off x="7313612" y="5673924"/>
            <a:ext cx="697627" cy="307777"/>
          </a:xfrm>
          <a:prstGeom prst="rect">
            <a:avLst/>
          </a:prstGeom>
          <a:noFill/>
        </p:spPr>
        <p:txBody>
          <a:bodyPr wrap="none" rtlCol="0">
            <a:spAutoFit/>
          </a:bodyPr>
          <a:lstStyle/>
          <a:p>
            <a:r>
              <a:rPr lang="en-US" sz="1400" dirty="0" smtClean="0"/>
              <a:t>+ 86%</a:t>
            </a:r>
            <a:endParaRPr lang="en-US" sz="1400" dirty="0"/>
          </a:p>
        </p:txBody>
      </p:sp>
      <p:sp>
        <p:nvSpPr>
          <p:cNvPr id="16" name="TextBox 15"/>
          <p:cNvSpPr txBox="1"/>
          <p:nvPr/>
        </p:nvSpPr>
        <p:spPr>
          <a:xfrm>
            <a:off x="8151812" y="5673924"/>
            <a:ext cx="697627" cy="307777"/>
          </a:xfrm>
          <a:prstGeom prst="rect">
            <a:avLst/>
          </a:prstGeom>
          <a:noFill/>
        </p:spPr>
        <p:txBody>
          <a:bodyPr wrap="none" rtlCol="0">
            <a:spAutoFit/>
          </a:bodyPr>
          <a:lstStyle/>
          <a:p>
            <a:r>
              <a:rPr lang="en-US" sz="1400" dirty="0" smtClean="0"/>
              <a:t>+ 46%</a:t>
            </a:r>
            <a:endParaRPr lang="en-US" sz="1400" dirty="0"/>
          </a:p>
        </p:txBody>
      </p:sp>
      <p:sp>
        <p:nvSpPr>
          <p:cNvPr id="17" name="TextBox 16"/>
          <p:cNvSpPr txBox="1"/>
          <p:nvPr/>
        </p:nvSpPr>
        <p:spPr>
          <a:xfrm>
            <a:off x="8913812" y="5673924"/>
            <a:ext cx="1079375" cy="307777"/>
          </a:xfrm>
          <a:prstGeom prst="rect">
            <a:avLst/>
          </a:prstGeom>
          <a:noFill/>
        </p:spPr>
        <p:txBody>
          <a:bodyPr wrap="square" rtlCol="0">
            <a:spAutoFit/>
          </a:bodyPr>
          <a:lstStyle/>
          <a:p>
            <a:r>
              <a:rPr lang="en-US" sz="1400" dirty="0" smtClean="0"/>
              <a:t>+ 63%</a:t>
            </a:r>
            <a:endParaRPr lang="en-US" sz="1400" dirty="0"/>
          </a:p>
        </p:txBody>
      </p:sp>
      <p:sp>
        <p:nvSpPr>
          <p:cNvPr id="18" name="TextBox 17"/>
          <p:cNvSpPr txBox="1"/>
          <p:nvPr/>
        </p:nvSpPr>
        <p:spPr>
          <a:xfrm>
            <a:off x="12188826" y="-304800"/>
            <a:ext cx="845103" cy="369332"/>
          </a:xfrm>
          <a:prstGeom prst="rect">
            <a:avLst/>
          </a:prstGeom>
          <a:noFill/>
        </p:spPr>
        <p:txBody>
          <a:bodyPr wrap="none" rtlCol="0">
            <a:spAutoFit/>
          </a:bodyPr>
          <a:lstStyle/>
          <a:p>
            <a:r>
              <a:rPr lang="en-US" dirty="0" smtClean="0"/>
              <a:t>+ 16%</a:t>
            </a:r>
            <a:endParaRPr lang="en-US" dirty="0"/>
          </a:p>
        </p:txBody>
      </p:sp>
      <p:cxnSp>
        <p:nvCxnSpPr>
          <p:cNvPr id="19" name="Straight Connector 18"/>
          <p:cNvCxnSpPr/>
          <p:nvPr/>
        </p:nvCxnSpPr>
        <p:spPr>
          <a:xfrm>
            <a:off x="711015" y="5978723"/>
            <a:ext cx="108683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86590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1446212" y="304800"/>
            <a:ext cx="12115800" cy="4524315"/>
          </a:xfrm>
          <a:prstGeom prst="rect">
            <a:avLst/>
          </a:prstGeom>
          <a:noFill/>
          <a:scene3d>
            <a:camera prst="perspectiveContrastingRightFacing"/>
            <a:lightRig rig="threePt" dir="t"/>
          </a:scene3d>
        </p:spPr>
        <p:txBody>
          <a:bodyPr wrap="square" rtlCol="0">
            <a:spAutoFit/>
          </a:bodyPr>
          <a:lstStyle/>
          <a:p>
            <a:r>
              <a:rPr lang="en-US" sz="2400" dirty="0">
                <a:latin typeface="Consolas" pitchFamily="49" charset="0"/>
                <a:cs typeface="Consolas" pitchFamily="49" charset="0"/>
              </a:rPr>
              <a:t>GET /en/html/</a:t>
            </a:r>
            <a:r>
              <a:rPr lang="en-US" sz="2400" dirty="0" err="1">
                <a:latin typeface="Consolas" pitchFamily="49" charset="0"/>
                <a:cs typeface="Consolas" pitchFamily="49" charset="0"/>
              </a:rPr>
              <a:t>dummy.php?name</a:t>
            </a:r>
            <a:r>
              <a:rPr lang="en-US" sz="2400" dirty="0">
                <a:latin typeface="Consolas" pitchFamily="49" charset="0"/>
                <a:cs typeface="Consolas" pitchFamily="49" charset="0"/>
              </a:rPr>
              <a:t>=</a:t>
            </a:r>
            <a:r>
              <a:rPr lang="en-US" sz="2400" dirty="0" err="1">
                <a:latin typeface="Consolas" pitchFamily="49" charset="0"/>
                <a:cs typeface="Consolas" pitchFamily="49" charset="0"/>
              </a:rPr>
              <a:t>MyName&amp;married</a:t>
            </a:r>
            <a:r>
              <a:rPr lang="en-US" sz="2400" dirty="0">
                <a:latin typeface="Consolas" pitchFamily="49" charset="0"/>
                <a:cs typeface="Consolas" pitchFamily="49" charset="0"/>
              </a:rPr>
              <a:t>=</a:t>
            </a:r>
            <a:r>
              <a:rPr lang="en-US" sz="2400" dirty="0" err="1">
                <a:latin typeface="Consolas" pitchFamily="49" charset="0"/>
                <a:cs typeface="Consolas" pitchFamily="49" charset="0"/>
              </a:rPr>
              <a:t>not+single</a:t>
            </a:r>
            <a:r>
              <a:rPr lang="en-US" sz="2400" dirty="0">
                <a:latin typeface="Consolas" pitchFamily="49" charset="0"/>
                <a:cs typeface="Consolas" pitchFamily="49" charset="0"/>
              </a:rPr>
              <a:t> &amp;male=yes HTTP/1.1</a:t>
            </a:r>
          </a:p>
          <a:p>
            <a:r>
              <a:rPr lang="en-US" sz="2400" dirty="0">
                <a:latin typeface="Consolas" pitchFamily="49" charset="0"/>
                <a:cs typeface="Consolas" pitchFamily="49" charset="0"/>
              </a:rPr>
              <a:t>Host: www.explainth.at</a:t>
            </a:r>
          </a:p>
          <a:p>
            <a:r>
              <a:rPr lang="en-US" sz="2400" dirty="0">
                <a:latin typeface="Consolas" pitchFamily="49" charset="0"/>
                <a:cs typeface="Consolas" pitchFamily="49" charset="0"/>
              </a:rPr>
              <a:t>User-Agent: Mozilla/5.0 (</a:t>
            </a:r>
            <a:r>
              <a:rPr lang="en-US" sz="2400" dirty="0" err="1">
                <a:latin typeface="Consolas" pitchFamily="49" charset="0"/>
                <a:cs typeface="Consolas" pitchFamily="49" charset="0"/>
              </a:rPr>
              <a:t>Windows;en-GB</a:t>
            </a:r>
            <a:r>
              <a:rPr lang="en-US" sz="2400" dirty="0">
                <a:latin typeface="Consolas" pitchFamily="49" charset="0"/>
                <a:cs typeface="Consolas" pitchFamily="49" charset="0"/>
              </a:rPr>
              <a:t>; rv:1.8.0.11) Gecko/20070312 Firefox/1.5.0.11</a:t>
            </a:r>
          </a:p>
          <a:p>
            <a:r>
              <a:rPr lang="en-US" sz="2400" dirty="0">
                <a:latin typeface="Consolas" pitchFamily="49" charset="0"/>
                <a:cs typeface="Consolas" pitchFamily="49" charset="0"/>
              </a:rPr>
              <a:t>Accept: text/</a:t>
            </a:r>
            <a:r>
              <a:rPr lang="en-US" sz="2400" dirty="0" err="1">
                <a:latin typeface="Consolas" pitchFamily="49" charset="0"/>
                <a:cs typeface="Consolas" pitchFamily="49" charset="0"/>
              </a:rPr>
              <a:t>xml,text</a:t>
            </a:r>
            <a:r>
              <a:rPr lang="en-US" sz="2400" dirty="0">
                <a:latin typeface="Consolas" pitchFamily="49" charset="0"/>
                <a:cs typeface="Consolas" pitchFamily="49" charset="0"/>
              </a:rPr>
              <a:t>/</a:t>
            </a:r>
            <a:r>
              <a:rPr lang="en-US" sz="2400" dirty="0" err="1">
                <a:latin typeface="Consolas" pitchFamily="49" charset="0"/>
                <a:cs typeface="Consolas" pitchFamily="49" charset="0"/>
              </a:rPr>
              <a:t>html;q</a:t>
            </a:r>
            <a:r>
              <a:rPr lang="en-US" sz="2400" dirty="0">
                <a:latin typeface="Consolas" pitchFamily="49" charset="0"/>
                <a:cs typeface="Consolas" pitchFamily="49" charset="0"/>
              </a:rPr>
              <a:t>=0.9,text/</a:t>
            </a:r>
            <a:r>
              <a:rPr lang="en-US" sz="2400" dirty="0" err="1">
                <a:latin typeface="Consolas" pitchFamily="49" charset="0"/>
                <a:cs typeface="Consolas" pitchFamily="49" charset="0"/>
              </a:rPr>
              <a:t>plain;q</a:t>
            </a:r>
            <a:r>
              <a:rPr lang="en-US" sz="2400" dirty="0">
                <a:latin typeface="Consolas" pitchFamily="49" charset="0"/>
                <a:cs typeface="Consolas" pitchFamily="49" charset="0"/>
              </a:rPr>
              <a:t>=0.8,image/</a:t>
            </a:r>
            <a:r>
              <a:rPr lang="en-US" sz="2400" dirty="0" err="1">
                <a:latin typeface="Consolas" pitchFamily="49" charset="0"/>
                <a:cs typeface="Consolas" pitchFamily="49" charset="0"/>
              </a:rPr>
              <a:t>png</a:t>
            </a:r>
            <a:r>
              <a:rPr lang="en-US" sz="2400" dirty="0">
                <a:latin typeface="Consolas" pitchFamily="49" charset="0"/>
                <a:cs typeface="Consolas" pitchFamily="49" charset="0"/>
              </a:rPr>
              <a:t>,*/*;q=0.5</a:t>
            </a:r>
          </a:p>
          <a:p>
            <a:r>
              <a:rPr lang="en-US" sz="2400" dirty="0">
                <a:latin typeface="Consolas" pitchFamily="49" charset="0"/>
                <a:cs typeface="Consolas" pitchFamily="49" charset="0"/>
              </a:rPr>
              <a:t>Accept-Language: </a:t>
            </a:r>
            <a:r>
              <a:rPr lang="en-US" sz="2400" dirty="0" err="1">
                <a:latin typeface="Consolas" pitchFamily="49" charset="0"/>
                <a:cs typeface="Consolas" pitchFamily="49" charset="0"/>
              </a:rPr>
              <a:t>en-gb,en;q</a:t>
            </a:r>
            <a:r>
              <a:rPr lang="en-US" sz="2400" dirty="0">
                <a:latin typeface="Consolas" pitchFamily="49" charset="0"/>
                <a:cs typeface="Consolas" pitchFamily="49" charset="0"/>
              </a:rPr>
              <a:t>=0.5</a:t>
            </a:r>
          </a:p>
          <a:p>
            <a:r>
              <a:rPr lang="en-US" sz="2400" dirty="0">
                <a:latin typeface="Consolas" pitchFamily="49" charset="0"/>
                <a:cs typeface="Consolas" pitchFamily="49" charset="0"/>
              </a:rPr>
              <a:t>Accept-Encoding: </a:t>
            </a:r>
            <a:r>
              <a:rPr lang="en-US" sz="2400" dirty="0" err="1">
                <a:latin typeface="Consolas" pitchFamily="49" charset="0"/>
                <a:cs typeface="Consolas" pitchFamily="49" charset="0"/>
              </a:rPr>
              <a:t>gzip,deflate</a:t>
            </a:r>
            <a:endParaRPr lang="en-US" sz="2400" dirty="0">
              <a:latin typeface="Consolas" pitchFamily="49" charset="0"/>
              <a:cs typeface="Consolas" pitchFamily="49" charset="0"/>
            </a:endParaRPr>
          </a:p>
          <a:p>
            <a:r>
              <a:rPr lang="en-US" sz="2400" dirty="0">
                <a:latin typeface="Consolas" pitchFamily="49" charset="0"/>
                <a:cs typeface="Consolas" pitchFamily="49" charset="0"/>
              </a:rPr>
              <a:t>Accept-Charset: ISO-8859-1,utf-8;q=0.7,*;q=0.7</a:t>
            </a:r>
          </a:p>
          <a:p>
            <a:r>
              <a:rPr lang="en-US" sz="2400" dirty="0">
                <a:latin typeface="Consolas" pitchFamily="49" charset="0"/>
                <a:cs typeface="Consolas" pitchFamily="49" charset="0"/>
              </a:rPr>
              <a:t>Keep-Alive: 300</a:t>
            </a:r>
          </a:p>
          <a:p>
            <a:r>
              <a:rPr lang="en-US" sz="2400" dirty="0">
                <a:latin typeface="Consolas" pitchFamily="49" charset="0"/>
                <a:cs typeface="Consolas" pitchFamily="49" charset="0"/>
              </a:rPr>
              <a:t>Connection: keep-alive</a:t>
            </a:r>
          </a:p>
          <a:p>
            <a:r>
              <a:rPr lang="en-US" sz="2400" dirty="0" err="1">
                <a:latin typeface="Consolas" pitchFamily="49" charset="0"/>
                <a:cs typeface="Consolas" pitchFamily="49" charset="0"/>
              </a:rPr>
              <a:t>Referer</a:t>
            </a:r>
            <a:r>
              <a:rPr lang="en-US" sz="2400" dirty="0">
                <a:latin typeface="Consolas" pitchFamily="49" charset="0"/>
                <a:cs typeface="Consolas" pitchFamily="49" charset="0"/>
              </a:rPr>
              <a:t>: http://</a:t>
            </a:r>
            <a:r>
              <a:rPr lang="en-US" sz="2400" dirty="0" smtClean="0">
                <a:latin typeface="Consolas" pitchFamily="49" charset="0"/>
                <a:cs typeface="Consolas" pitchFamily="49" charset="0"/>
              </a:rPr>
              <a:t>www.explainth.at/en/misc/httpreq.shtml</a:t>
            </a:r>
            <a:endParaRPr lang="en-US" sz="2400" dirty="0">
              <a:latin typeface="Consolas" pitchFamily="49" charset="0"/>
              <a:cs typeface="Consolas" pitchFamily="49" charset="0"/>
            </a:endParaRPr>
          </a:p>
        </p:txBody>
      </p:sp>
      <p:sp>
        <p:nvSpPr>
          <p:cNvPr id="10" name="TextBox 9"/>
          <p:cNvSpPr txBox="1"/>
          <p:nvPr/>
        </p:nvSpPr>
        <p:spPr>
          <a:xfrm>
            <a:off x="2665412" y="2304097"/>
            <a:ext cx="6582251" cy="1323439"/>
          </a:xfrm>
          <a:prstGeom prst="rect">
            <a:avLst/>
          </a:prstGeom>
          <a:noFill/>
        </p:spPr>
        <p:txBody>
          <a:bodyPr wrap="none" rtlCol="0">
            <a:spAutoFit/>
          </a:bodyPr>
          <a:lstStyle/>
          <a:p>
            <a:r>
              <a:rPr lang="en-US" sz="8000" dirty="0" smtClean="0">
                <a:effectLst>
                  <a:glow rad="228600">
                    <a:schemeClr val="bg1"/>
                  </a:glow>
                </a:effectLst>
              </a:rPr>
              <a:t>Embrace HTTP</a:t>
            </a:r>
            <a:endParaRPr lang="en-US" sz="8000" dirty="0">
              <a:effectLst>
                <a:glow rad="228600">
                  <a:schemeClr val="bg1"/>
                </a:glow>
              </a:effectLst>
            </a:endParaRPr>
          </a:p>
        </p:txBody>
      </p:sp>
    </p:spTree>
    <p:extLst>
      <p:ext uri="{BB962C8B-B14F-4D97-AF65-F5344CB8AC3E}">
        <p14:creationId xmlns:p14="http://schemas.microsoft.com/office/powerpoint/2010/main" val="33244121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495506" y="2951783"/>
            <a:ext cx="11038724" cy="2166747"/>
          </a:xfrm>
          <a:prstGeom prst="rect">
            <a:avLst/>
          </a:prstGeom>
          <a:noFill/>
        </p:spPr>
        <p:txBody>
          <a:bodyPr wrap="square" lIns="0" tIns="0" rIns="0" bIns="0" rtlCol="0">
            <a:spAutoFit/>
          </a:bodyPr>
          <a:lstStyle/>
          <a:p>
            <a:pPr algn="ctr">
              <a:lnSpc>
                <a:spcPct val="80000"/>
              </a:lnSpc>
            </a:pPr>
            <a:r>
              <a:rPr lang="en-US" sz="8800" spc="-100" dirty="0" smtClean="0">
                <a:solidFill>
                  <a:schemeClr val="accent1"/>
                </a:solidFill>
                <a:latin typeface="+mj-lt"/>
              </a:rPr>
              <a:t>Demo: Building </a:t>
            </a:r>
          </a:p>
          <a:p>
            <a:pPr algn="ctr">
              <a:lnSpc>
                <a:spcPct val="80000"/>
              </a:lnSpc>
            </a:pPr>
            <a:r>
              <a:rPr lang="en-US" sz="8800" spc="-100" dirty="0" smtClean="0">
                <a:solidFill>
                  <a:schemeClr val="accent1"/>
                </a:solidFill>
                <a:latin typeface="+mj-lt"/>
              </a:rPr>
              <a:t>a Web API</a:t>
            </a:r>
            <a:endParaRPr lang="en-US" sz="8800" spc="-100" dirty="0">
              <a:solidFill>
                <a:schemeClr val="accent1"/>
              </a:solidFill>
              <a:latin typeface="+mj-lt"/>
            </a:endParaRPr>
          </a:p>
        </p:txBody>
      </p:sp>
    </p:spTree>
    <p:extLst>
      <p:ext uri="{BB962C8B-B14F-4D97-AF65-F5344CB8AC3E}">
        <p14:creationId xmlns:p14="http://schemas.microsoft.com/office/powerpoint/2010/main" val="99340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495506" y="2951783"/>
            <a:ext cx="11038724" cy="2166747"/>
          </a:xfrm>
          <a:prstGeom prst="rect">
            <a:avLst/>
          </a:prstGeom>
          <a:noFill/>
        </p:spPr>
        <p:txBody>
          <a:bodyPr wrap="square" lIns="0" tIns="0" rIns="0" bIns="0" rtlCol="0">
            <a:spAutoFit/>
          </a:bodyPr>
          <a:lstStyle/>
          <a:p>
            <a:pPr algn="ctr">
              <a:lnSpc>
                <a:spcPct val="80000"/>
              </a:lnSpc>
            </a:pPr>
            <a:r>
              <a:rPr lang="en-US" sz="8800" spc="-100" dirty="0" smtClean="0">
                <a:solidFill>
                  <a:schemeClr val="accent1"/>
                </a:solidFill>
                <a:latin typeface="+mj-lt"/>
              </a:rPr>
              <a:t>Demo: Calling a Web API from JavaScript</a:t>
            </a:r>
            <a:endParaRPr lang="en-US" sz="8800" spc="-100" dirty="0">
              <a:solidFill>
                <a:schemeClr val="accent1"/>
              </a:solidFill>
              <a:latin typeface="+mj-lt"/>
            </a:endParaRPr>
          </a:p>
        </p:txBody>
      </p:sp>
    </p:spTree>
    <p:extLst>
      <p:ext uri="{BB962C8B-B14F-4D97-AF65-F5344CB8AC3E}">
        <p14:creationId xmlns:p14="http://schemas.microsoft.com/office/powerpoint/2010/main" val="125107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Web API Testing</a:t>
            </a:r>
            <a:endParaRPr lang="en-US" dirty="0"/>
          </a:p>
        </p:txBody>
      </p:sp>
      <p:sp>
        <p:nvSpPr>
          <p:cNvPr id="6" name="Content Placeholder 5"/>
          <p:cNvSpPr>
            <a:spLocks noGrp="1"/>
          </p:cNvSpPr>
          <p:nvPr>
            <p:ph idx="1"/>
          </p:nvPr>
        </p:nvSpPr>
        <p:spPr>
          <a:xfrm>
            <a:off x="423576" y="1447799"/>
            <a:ext cx="11490918" cy="2819233"/>
          </a:xfrm>
        </p:spPr>
        <p:txBody>
          <a:bodyPr/>
          <a:lstStyle/>
          <a:p>
            <a:r>
              <a:rPr lang="en-US" dirty="0" smtClean="0"/>
              <a:t>Removed reliance on static context objects</a:t>
            </a:r>
          </a:p>
          <a:p>
            <a:endParaRPr lang="en-US" sz="1200" dirty="0" smtClean="0"/>
          </a:p>
          <a:p>
            <a:r>
              <a:rPr lang="en-US" dirty="0" smtClean="0"/>
              <a:t>Dependencies can be supplied via simple constructor </a:t>
            </a:r>
            <a:r>
              <a:rPr lang="en-US" dirty="0" err="1" smtClean="0"/>
              <a:t>params</a:t>
            </a:r>
            <a:r>
              <a:rPr lang="en-US" dirty="0" smtClean="0"/>
              <a:t> for easy unit testing</a:t>
            </a:r>
          </a:p>
          <a:p>
            <a:endParaRPr lang="en-US" sz="1200" dirty="0" smtClean="0"/>
          </a:p>
          <a:p>
            <a:r>
              <a:rPr lang="en-US" dirty="0" smtClean="0"/>
              <a:t>At runtime, constructor </a:t>
            </a:r>
            <a:r>
              <a:rPr lang="en-US" dirty="0"/>
              <a:t>parameters </a:t>
            </a:r>
            <a:r>
              <a:rPr lang="en-US" dirty="0" smtClean="0"/>
              <a:t>can be supplied via the </a:t>
            </a:r>
            <a:r>
              <a:rPr lang="en-US" dirty="0" err="1" smtClean="0">
                <a:latin typeface="Consolas" pitchFamily="49" charset="0"/>
                <a:cs typeface="Consolas" pitchFamily="49" charset="0"/>
              </a:rPr>
              <a:t>DependencyResolver</a:t>
            </a:r>
            <a:r>
              <a:rPr lang="en-US" dirty="0">
                <a:latin typeface="Consolas" pitchFamily="49" charset="0"/>
                <a:cs typeface="Consolas" pitchFamily="49" charset="0"/>
              </a:rPr>
              <a:t> </a:t>
            </a:r>
            <a:r>
              <a:rPr lang="en-US" dirty="0" smtClean="0">
                <a:latin typeface="Segoe UI" pitchFamily="34" charset="0"/>
                <a:ea typeface="Segoe UI" pitchFamily="34" charset="0"/>
                <a:cs typeface="Segoe UI" pitchFamily="34" charset="0"/>
              </a:rPr>
              <a:t>(same IOC model as rest of MVC)</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6353135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Lots of New ASP.NET MVC 4 Features</a:t>
            </a:r>
            <a:endParaRPr lang="en-US" dirty="0"/>
          </a:p>
        </p:txBody>
      </p:sp>
      <p:sp>
        <p:nvSpPr>
          <p:cNvPr id="3" name="Text Placeholder 2"/>
          <p:cNvSpPr>
            <a:spLocks noGrp="1"/>
          </p:cNvSpPr>
          <p:nvPr>
            <p:ph type="body" sz="quarter" idx="10"/>
          </p:nvPr>
        </p:nvSpPr>
        <p:spPr>
          <a:xfrm>
            <a:off x="519112" y="1447799"/>
            <a:ext cx="11149013" cy="4235006"/>
          </a:xfrm>
        </p:spPr>
        <p:txBody>
          <a:bodyPr/>
          <a:lstStyle/>
          <a:p>
            <a:r>
              <a:rPr lang="en-US" dirty="0" smtClean="0"/>
              <a:t>Bundling/</a:t>
            </a:r>
            <a:r>
              <a:rPr lang="en-US" dirty="0" err="1" smtClean="0"/>
              <a:t>Minification</a:t>
            </a:r>
            <a:r>
              <a:rPr lang="en-US" dirty="0" smtClean="0"/>
              <a:t> Support</a:t>
            </a:r>
            <a:endParaRPr lang="en-US" dirty="0"/>
          </a:p>
          <a:p>
            <a:r>
              <a:rPr lang="en-US" dirty="0" smtClean="0"/>
              <a:t>Database </a:t>
            </a:r>
            <a:r>
              <a:rPr lang="en-US" dirty="0"/>
              <a:t>Migrations</a:t>
            </a:r>
          </a:p>
          <a:p>
            <a:r>
              <a:rPr lang="en-US" dirty="0" smtClean="0"/>
              <a:t>Web </a:t>
            </a:r>
            <a:r>
              <a:rPr lang="en-US" dirty="0"/>
              <a:t>APIs</a:t>
            </a:r>
          </a:p>
          <a:p>
            <a:r>
              <a:rPr lang="en-US" dirty="0"/>
              <a:t>Mobile </a:t>
            </a:r>
            <a:r>
              <a:rPr lang="en-US" dirty="0" smtClean="0"/>
              <a:t>Web</a:t>
            </a:r>
          </a:p>
          <a:p>
            <a:r>
              <a:rPr lang="en-US" dirty="0" smtClean="0"/>
              <a:t>Real </a:t>
            </a:r>
            <a:r>
              <a:rPr lang="en-US" dirty="0"/>
              <a:t>Time Communication </a:t>
            </a:r>
          </a:p>
          <a:p>
            <a:r>
              <a:rPr lang="en-US" dirty="0" smtClean="0"/>
              <a:t>Asynchronous Support</a:t>
            </a:r>
            <a:endParaRPr lang="en-US" dirty="0"/>
          </a:p>
          <a:p>
            <a:endParaRPr lang="en-US" dirty="0"/>
          </a:p>
          <a:p>
            <a:r>
              <a:rPr lang="en-US" dirty="0" smtClean="0"/>
              <a:t>Works with VS 2010/.NET 4 </a:t>
            </a:r>
            <a:r>
              <a:rPr lang="en-US" i="1" u="sng" dirty="0" smtClean="0"/>
              <a:t>and</a:t>
            </a:r>
            <a:r>
              <a:rPr lang="en-US" dirty="0" smtClean="0"/>
              <a:t> built-into VS11</a:t>
            </a:r>
          </a:p>
        </p:txBody>
      </p:sp>
    </p:spTree>
    <p:extLst>
      <p:ext uri="{BB962C8B-B14F-4D97-AF65-F5344CB8AC3E}">
        <p14:creationId xmlns:p14="http://schemas.microsoft.com/office/powerpoint/2010/main" val="36666012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430324" y="2367451"/>
            <a:ext cx="11038724" cy="2166747"/>
          </a:xfrm>
          <a:prstGeom prst="rect">
            <a:avLst/>
          </a:prstGeom>
          <a:noFill/>
        </p:spPr>
        <p:txBody>
          <a:bodyPr wrap="square" lIns="0" tIns="0" rIns="0" bIns="0" rtlCol="0">
            <a:spAutoFit/>
          </a:bodyPr>
          <a:lstStyle/>
          <a:p>
            <a:pPr algn="ctr">
              <a:lnSpc>
                <a:spcPct val="80000"/>
              </a:lnSpc>
            </a:pPr>
            <a:r>
              <a:rPr lang="en-US" sz="8800" spc="-100" dirty="0" smtClean="0">
                <a:solidFill>
                  <a:schemeClr val="accent1"/>
                </a:solidFill>
                <a:latin typeface="+mj-lt"/>
              </a:rPr>
              <a:t>Demo: Unit Testing </a:t>
            </a:r>
          </a:p>
          <a:p>
            <a:pPr algn="ctr">
              <a:lnSpc>
                <a:spcPct val="80000"/>
              </a:lnSpc>
            </a:pPr>
            <a:r>
              <a:rPr lang="en-US" sz="8800" spc="-100" dirty="0" smtClean="0">
                <a:solidFill>
                  <a:schemeClr val="accent1"/>
                </a:solidFill>
                <a:latin typeface="+mj-lt"/>
              </a:rPr>
              <a:t>a Web API</a:t>
            </a:r>
            <a:endParaRPr lang="en-US" sz="8800" spc="-100" dirty="0">
              <a:solidFill>
                <a:schemeClr val="accent1"/>
              </a:solidFill>
              <a:latin typeface="+mj-lt"/>
            </a:endParaRPr>
          </a:p>
        </p:txBody>
      </p:sp>
    </p:spTree>
    <p:extLst>
      <p:ext uri="{BB962C8B-B14F-4D97-AF65-F5344CB8AC3E}">
        <p14:creationId xmlns:p14="http://schemas.microsoft.com/office/powerpoint/2010/main" val="91219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Hosting</a:t>
            </a:r>
            <a:endParaRPr lang="en-US" dirty="0"/>
          </a:p>
        </p:txBody>
      </p:sp>
      <p:sp>
        <p:nvSpPr>
          <p:cNvPr id="3" name="Content Placeholder 2"/>
          <p:cNvSpPr>
            <a:spLocks noGrp="1"/>
          </p:cNvSpPr>
          <p:nvPr>
            <p:ph idx="1"/>
          </p:nvPr>
        </p:nvSpPr>
        <p:spPr>
          <a:xfrm>
            <a:off x="519112" y="1447799"/>
            <a:ext cx="11149013" cy="3354765"/>
          </a:xfrm>
        </p:spPr>
        <p:txBody>
          <a:bodyPr/>
          <a:lstStyle/>
          <a:p>
            <a:r>
              <a:rPr lang="en-US" dirty="0" smtClean="0"/>
              <a:t>Multiple ways to host and expose Web APIs:</a:t>
            </a:r>
          </a:p>
          <a:p>
            <a:pPr lvl="1"/>
            <a:r>
              <a:rPr lang="en-US" dirty="0" smtClean="0"/>
              <a:t>Within ASP.NET applications inside IIS, IIS Express, VS Web Server</a:t>
            </a:r>
          </a:p>
          <a:p>
            <a:pPr lvl="1"/>
            <a:r>
              <a:rPr lang="en-US" dirty="0" smtClean="0"/>
              <a:t>Self hosted within any custom app (console, Windows Service, </a:t>
            </a:r>
            <a:r>
              <a:rPr lang="en-US" dirty="0" err="1" smtClean="0"/>
              <a:t>etc</a:t>
            </a:r>
            <a:r>
              <a:rPr lang="en-US" dirty="0" smtClean="0"/>
              <a:t>)</a:t>
            </a:r>
          </a:p>
          <a:p>
            <a:endParaRPr lang="en-US" sz="2400" dirty="0" smtClean="0"/>
          </a:p>
          <a:p>
            <a:r>
              <a:rPr lang="en-US" dirty="0" smtClean="0"/>
              <a:t>Same programming model</a:t>
            </a:r>
          </a:p>
          <a:p>
            <a:endParaRPr lang="en-US" sz="2400" dirty="0"/>
          </a:p>
          <a:p>
            <a:r>
              <a:rPr lang="en-US" dirty="0"/>
              <a:t>M</a:t>
            </a:r>
            <a:r>
              <a:rPr lang="en-US" dirty="0" smtClean="0"/>
              <a:t>aximum flexibility</a:t>
            </a:r>
            <a:endParaRPr lang="en-US" dirty="0"/>
          </a:p>
        </p:txBody>
      </p:sp>
    </p:spTree>
    <p:extLst>
      <p:ext uri="{BB962C8B-B14F-4D97-AF65-F5344CB8AC3E}">
        <p14:creationId xmlns:p14="http://schemas.microsoft.com/office/powerpoint/2010/main" val="352242889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416676" y="2544875"/>
            <a:ext cx="11038724" cy="2166747"/>
          </a:xfrm>
          <a:prstGeom prst="rect">
            <a:avLst/>
          </a:prstGeom>
          <a:noFill/>
        </p:spPr>
        <p:txBody>
          <a:bodyPr wrap="square" lIns="0" tIns="0" rIns="0" bIns="0" rtlCol="0">
            <a:spAutoFit/>
          </a:bodyPr>
          <a:lstStyle/>
          <a:p>
            <a:pPr algn="ctr">
              <a:lnSpc>
                <a:spcPct val="80000"/>
              </a:lnSpc>
            </a:pPr>
            <a:r>
              <a:rPr lang="en-US" sz="8800" spc="-100" dirty="0" smtClean="0">
                <a:solidFill>
                  <a:schemeClr val="accent1"/>
                </a:solidFill>
                <a:latin typeface="+mj-lt"/>
              </a:rPr>
              <a:t>Demo: Hosting </a:t>
            </a:r>
          </a:p>
          <a:p>
            <a:pPr algn="ctr">
              <a:lnSpc>
                <a:spcPct val="80000"/>
              </a:lnSpc>
            </a:pPr>
            <a:r>
              <a:rPr lang="en-US" sz="8800" spc="-100" dirty="0" smtClean="0">
                <a:solidFill>
                  <a:schemeClr val="accent1"/>
                </a:solidFill>
                <a:latin typeface="+mj-lt"/>
              </a:rPr>
              <a:t>Web APIs</a:t>
            </a:r>
            <a:endParaRPr lang="en-US" sz="8800" spc="-100" dirty="0">
              <a:solidFill>
                <a:schemeClr val="accent1"/>
              </a:solidFill>
              <a:latin typeface="+mj-lt"/>
            </a:endParaRPr>
          </a:p>
        </p:txBody>
      </p:sp>
    </p:spTree>
    <p:extLst>
      <p:ext uri="{BB962C8B-B14F-4D97-AF65-F5344CB8AC3E}">
        <p14:creationId xmlns:p14="http://schemas.microsoft.com/office/powerpoint/2010/main" val="10454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1414462" y="2352675"/>
            <a:ext cx="10040938" cy="1083374"/>
          </a:xfrm>
          <a:prstGeom prst="rect">
            <a:avLst/>
          </a:prstGeom>
          <a:noFill/>
        </p:spPr>
        <p:txBody>
          <a:bodyPr wrap="square" lIns="0" tIns="0" rIns="0" bIns="0" rtlCol="0">
            <a:spAutoFit/>
          </a:bodyPr>
          <a:lstStyle/>
          <a:p>
            <a:pPr>
              <a:lnSpc>
                <a:spcPct val="80000"/>
              </a:lnSpc>
            </a:pPr>
            <a:r>
              <a:rPr lang="en-US" sz="8800" spc="-100" dirty="0" smtClean="0">
                <a:solidFill>
                  <a:schemeClr val="accent1"/>
                </a:solidFill>
                <a:latin typeface="+mj-lt"/>
              </a:rPr>
              <a:t>Mobile Web</a:t>
            </a:r>
            <a:endParaRPr lang="en-US" sz="8800" spc="-100" dirty="0">
              <a:solidFill>
                <a:schemeClr val="accent1"/>
              </a:solidFill>
              <a:latin typeface="+mj-lt"/>
            </a:endParaRPr>
          </a:p>
        </p:txBody>
      </p:sp>
    </p:spTree>
    <p:extLst>
      <p:ext uri="{BB962C8B-B14F-4D97-AF65-F5344CB8AC3E}">
        <p14:creationId xmlns:p14="http://schemas.microsoft.com/office/powerpoint/2010/main" val="204685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Mobile Web Development </a:t>
            </a:r>
            <a:r>
              <a:rPr lang="en-US" dirty="0" smtClean="0"/>
              <a:t>–</a:t>
            </a:r>
            <a:r>
              <a:rPr dirty="0" smtClean="0"/>
              <a:t> A Spectrum</a:t>
            </a:r>
            <a:endParaRPr lang="en-US" dirty="0"/>
          </a:p>
        </p:txBody>
      </p:sp>
      <p:graphicFrame>
        <p:nvGraphicFramePr>
          <p:cNvPr id="4" name="Diagram 3"/>
          <p:cNvGraphicFramePr/>
          <p:nvPr>
            <p:extLst>
              <p:ext uri="{D42A27DB-BD31-4B8C-83A1-F6EECF244321}">
                <p14:modId xmlns:p14="http://schemas.microsoft.com/office/powerpoint/2010/main" val="1392500519"/>
              </p:ext>
            </p:extLst>
          </p:nvPr>
        </p:nvGraphicFramePr>
        <p:xfrm>
          <a:off x="2103935" y="1435767"/>
          <a:ext cx="8125883" cy="2556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265735" y="4026567"/>
            <a:ext cx="1497205" cy="984885"/>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Mostly</a:t>
            </a:r>
          </a:p>
          <a:p>
            <a:r>
              <a:rPr lang="en-US" sz="3200" dirty="0" smtClean="0">
                <a:gradFill>
                  <a:gsLst>
                    <a:gs pos="0">
                      <a:schemeClr val="tx1"/>
                    </a:gs>
                    <a:gs pos="86000">
                      <a:schemeClr val="tx1"/>
                    </a:gs>
                  </a:gsLst>
                  <a:lin ang="5400000" scaled="0"/>
                </a:gradFill>
              </a:rPr>
              <a:t>Desktop</a:t>
            </a:r>
          </a:p>
        </p:txBody>
      </p:sp>
      <p:sp>
        <p:nvSpPr>
          <p:cNvPr id="6" name="TextBox 5"/>
          <p:cNvSpPr txBox="1"/>
          <p:nvPr/>
        </p:nvSpPr>
        <p:spPr>
          <a:xfrm>
            <a:off x="9419135" y="4026566"/>
            <a:ext cx="1255152" cy="984885"/>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Mostly</a:t>
            </a:r>
          </a:p>
          <a:p>
            <a:r>
              <a:rPr lang="en-US" sz="3200" dirty="0" smtClean="0">
                <a:gradFill>
                  <a:gsLst>
                    <a:gs pos="0">
                      <a:schemeClr val="tx1"/>
                    </a:gs>
                    <a:gs pos="86000">
                      <a:schemeClr val="tx1"/>
                    </a:gs>
                  </a:gsLst>
                  <a:lin ang="5400000" scaled="0"/>
                </a:gradFill>
              </a:rPr>
              <a:t>Mobile</a:t>
            </a:r>
          </a:p>
        </p:txBody>
      </p:sp>
      <p:sp>
        <p:nvSpPr>
          <p:cNvPr id="8" name="Right Arrow 7"/>
          <p:cNvSpPr/>
          <p:nvPr/>
        </p:nvSpPr>
        <p:spPr bwMode="auto">
          <a:xfrm>
            <a:off x="3170735" y="4252308"/>
            <a:ext cx="5562600" cy="533400"/>
          </a:xfrm>
          <a:prstGeom prst="rightArrow">
            <a:avLst/>
          </a:prstGeom>
          <a:gradFill flip="none" rotWithShape="1">
            <a:gsLst>
              <a:gs pos="0">
                <a:schemeClr val="accent5">
                  <a:alpha val="60000"/>
                </a:schemeClr>
              </a:gs>
              <a:gs pos="50000">
                <a:schemeClr val="accent5">
                  <a:alpha val="80000"/>
                </a:schemeClr>
              </a:gs>
              <a:gs pos="100000">
                <a:schemeClr val="accent5"/>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7820848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Mobile Web with ASP.NET MVC 4</a:t>
            </a:r>
            <a:endParaRPr lang="en-US" dirty="0"/>
          </a:p>
        </p:txBody>
      </p:sp>
      <p:sp>
        <p:nvSpPr>
          <p:cNvPr id="3" name="Text Placeholder 2"/>
          <p:cNvSpPr>
            <a:spLocks noGrp="1"/>
          </p:cNvSpPr>
          <p:nvPr>
            <p:ph type="body" sz="quarter" idx="10"/>
          </p:nvPr>
        </p:nvSpPr>
        <p:spPr>
          <a:xfrm>
            <a:off x="519112" y="1447799"/>
            <a:ext cx="11149013" cy="3964162"/>
          </a:xfrm>
        </p:spPr>
        <p:txBody>
          <a:bodyPr/>
          <a:lstStyle/>
          <a:p>
            <a:r>
              <a:rPr lang="en-US" dirty="0" smtClean="0"/>
              <a:t>Adaptive Rendering</a:t>
            </a:r>
          </a:p>
          <a:p>
            <a:pPr lvl="1"/>
            <a:r>
              <a:rPr lang="en-US" dirty="0" smtClean="0"/>
              <a:t>Use of CSS Media Queries within default project templates</a:t>
            </a:r>
          </a:p>
          <a:p>
            <a:pPr lvl="1"/>
            <a:endParaRPr lang="en-US" dirty="0"/>
          </a:p>
          <a:p>
            <a:r>
              <a:rPr lang="en-US" dirty="0" smtClean="0"/>
              <a:t>Display Modes</a:t>
            </a:r>
          </a:p>
          <a:p>
            <a:pPr lvl="1"/>
            <a:r>
              <a:rPr lang="en-US" dirty="0" smtClean="0"/>
              <a:t>Selectively adapt views based on devices</a:t>
            </a:r>
          </a:p>
          <a:p>
            <a:pPr lvl="1"/>
            <a:endParaRPr lang="en-US" dirty="0"/>
          </a:p>
          <a:p>
            <a:r>
              <a:rPr lang="en-US" dirty="0" smtClean="0"/>
              <a:t>Mobile Optimized Templates</a:t>
            </a:r>
          </a:p>
          <a:p>
            <a:pPr lvl="1"/>
            <a:r>
              <a:rPr lang="en-US" dirty="0" err="1" smtClean="0"/>
              <a:t>jQuery</a:t>
            </a:r>
            <a:r>
              <a:rPr lang="en-US" dirty="0" smtClean="0"/>
              <a:t> Mobile</a:t>
            </a:r>
            <a:endParaRPr lang="en-US" dirty="0"/>
          </a:p>
        </p:txBody>
      </p:sp>
    </p:spTree>
    <p:extLst>
      <p:ext uri="{BB962C8B-B14F-4D97-AF65-F5344CB8AC3E}">
        <p14:creationId xmlns:p14="http://schemas.microsoft.com/office/powerpoint/2010/main" val="114219566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1414462" y="2352675"/>
            <a:ext cx="10040938" cy="1083374"/>
          </a:xfrm>
          <a:prstGeom prst="rect">
            <a:avLst/>
          </a:prstGeom>
          <a:noFill/>
        </p:spPr>
        <p:txBody>
          <a:bodyPr wrap="square" lIns="0" tIns="0" rIns="0" bIns="0" rtlCol="0">
            <a:spAutoFit/>
          </a:bodyPr>
          <a:lstStyle/>
          <a:p>
            <a:pPr>
              <a:lnSpc>
                <a:spcPct val="80000"/>
              </a:lnSpc>
            </a:pPr>
            <a:r>
              <a:rPr lang="en-US" sz="8800" spc="-100" dirty="0" smtClean="0">
                <a:solidFill>
                  <a:schemeClr val="accent1"/>
                </a:solidFill>
                <a:latin typeface="+mj-lt"/>
              </a:rPr>
              <a:t>Demo: Mobile Web</a:t>
            </a:r>
            <a:endParaRPr lang="en-US" sz="8800" spc="-100" dirty="0">
              <a:solidFill>
                <a:schemeClr val="accent1"/>
              </a:solidFill>
              <a:latin typeface="+mj-lt"/>
            </a:endParaRPr>
          </a:p>
        </p:txBody>
      </p:sp>
    </p:spTree>
    <p:extLst>
      <p:ext uri="{BB962C8B-B14F-4D97-AF65-F5344CB8AC3E}">
        <p14:creationId xmlns:p14="http://schemas.microsoft.com/office/powerpoint/2010/main" val="204039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Real Time Communication with </a:t>
            </a:r>
            <a:r>
              <a:rPr lang="en-US" dirty="0" err="1" smtClean="0"/>
              <a:t>SignalR</a:t>
            </a:r>
            <a:endParaRPr lang="en-US" dirty="0"/>
          </a:p>
        </p:txBody>
      </p:sp>
      <p:sp>
        <p:nvSpPr>
          <p:cNvPr id="5" name="Content Placeholder 4"/>
          <p:cNvSpPr>
            <a:spLocks noGrp="1"/>
          </p:cNvSpPr>
          <p:nvPr>
            <p:ph idx="1"/>
          </p:nvPr>
        </p:nvSpPr>
        <p:spPr/>
        <p:txBody>
          <a:bodyPr>
            <a:noAutofit/>
          </a:bodyPr>
          <a:lstStyle/>
          <a:p>
            <a:r>
              <a:rPr lang="en-US" sz="2800" dirty="0" smtClean="0"/>
              <a:t>Client to Server persistent connection over HTTP</a:t>
            </a:r>
          </a:p>
          <a:p>
            <a:pPr lvl="1"/>
            <a:r>
              <a:rPr lang="en-US" sz="2400" dirty="0" smtClean="0"/>
              <a:t>Easily build multi-user, real-time web applications</a:t>
            </a:r>
          </a:p>
          <a:p>
            <a:pPr lvl="1"/>
            <a:r>
              <a:rPr lang="en-US" sz="2400" dirty="0"/>
              <a:t>Allows server-to-client push and RPC</a:t>
            </a:r>
          </a:p>
          <a:p>
            <a:pPr lvl="1"/>
            <a:r>
              <a:rPr lang="en-US" sz="2400" dirty="0"/>
              <a:t>Built </a:t>
            </a:r>
            <a:r>
              <a:rPr lang="en-US" sz="2400" dirty="0" err="1"/>
              <a:t>async</a:t>
            </a:r>
            <a:r>
              <a:rPr lang="en-US" sz="2400" dirty="0"/>
              <a:t> to scale to 000’s of </a:t>
            </a:r>
            <a:r>
              <a:rPr lang="en-US" sz="2400" dirty="0" smtClean="0"/>
              <a:t>connections</a:t>
            </a:r>
          </a:p>
          <a:p>
            <a:pPr lvl="1"/>
            <a:endParaRPr lang="en-US" sz="1200" dirty="0" smtClean="0"/>
          </a:p>
          <a:p>
            <a:r>
              <a:rPr lang="en-US" sz="2800" dirty="0" smtClean="0"/>
              <a:t>Auto-negotiates transport:</a:t>
            </a:r>
          </a:p>
          <a:p>
            <a:pPr lvl="1"/>
            <a:r>
              <a:rPr lang="en-US" sz="2400" dirty="0" err="1" smtClean="0"/>
              <a:t>WebSockets</a:t>
            </a:r>
            <a:r>
              <a:rPr lang="en-US" sz="2400" dirty="0" smtClean="0"/>
              <a:t> (ASP.NET 4.5 on Windows 8)</a:t>
            </a:r>
          </a:p>
          <a:p>
            <a:pPr lvl="1"/>
            <a:r>
              <a:rPr lang="en-US" sz="2400" dirty="0" smtClean="0"/>
              <a:t>Server Sent Events (</a:t>
            </a:r>
            <a:r>
              <a:rPr lang="en-US" sz="2400" dirty="0" err="1" smtClean="0"/>
              <a:t>EventSource</a:t>
            </a:r>
            <a:r>
              <a:rPr lang="en-US" sz="2400" dirty="0" smtClean="0"/>
              <a:t>)</a:t>
            </a:r>
          </a:p>
          <a:p>
            <a:pPr lvl="1"/>
            <a:r>
              <a:rPr lang="en-US" sz="2400" dirty="0" smtClean="0"/>
              <a:t>Forever Frame</a:t>
            </a:r>
          </a:p>
          <a:p>
            <a:pPr lvl="1"/>
            <a:r>
              <a:rPr lang="en-US" sz="2400" dirty="0" smtClean="0"/>
              <a:t>Ajax Long Polling</a:t>
            </a:r>
          </a:p>
          <a:p>
            <a:pPr lvl="1"/>
            <a:endParaRPr lang="en-US" sz="1200" dirty="0" smtClean="0"/>
          </a:p>
          <a:p>
            <a:pPr marL="346075" lvl="1" indent="-346075">
              <a:tabLst/>
            </a:pPr>
            <a:r>
              <a:rPr lang="en-US" sz="2800" dirty="0" smtClean="0"/>
              <a:t>Open Source on </a:t>
            </a:r>
            <a:r>
              <a:rPr lang="en-US" sz="2800" dirty="0" err="1" smtClean="0"/>
              <a:t>GitHub</a:t>
            </a:r>
            <a:r>
              <a:rPr lang="en-US" sz="2800" dirty="0" smtClean="0"/>
              <a:t> (</a:t>
            </a:r>
            <a:r>
              <a:rPr lang="en-US" dirty="0">
                <a:hlinkClick r:id="rId2"/>
              </a:rPr>
              <a:t>https://</a:t>
            </a:r>
            <a:r>
              <a:rPr lang="en-US" dirty="0" smtClean="0">
                <a:hlinkClick r:id="rId2"/>
              </a:rPr>
              <a:t>github.com/signalr/</a:t>
            </a:r>
            <a:r>
              <a:rPr lang="en-US" sz="2800" dirty="0" smtClean="0"/>
              <a:t>)</a:t>
            </a:r>
            <a:endParaRPr lang="en-US" sz="2800" dirty="0"/>
          </a:p>
        </p:txBody>
      </p:sp>
    </p:spTree>
    <p:extLst>
      <p:ext uri="{BB962C8B-B14F-4D97-AF65-F5344CB8AC3E}">
        <p14:creationId xmlns:p14="http://schemas.microsoft.com/office/powerpoint/2010/main" val="220101113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315200" y="2082800"/>
            <a:ext cx="1016000" cy="215900"/>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527200" y="2789140"/>
            <a:ext cx="1807299" cy="33506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0100" y="2420230"/>
            <a:ext cx="1003300" cy="2286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527201" y="2420230"/>
            <a:ext cx="2416899" cy="284260"/>
          </a:xfrm>
          <a:prstGeom prst="rect">
            <a:avLst/>
          </a:prstGeom>
          <a:solidFill>
            <a:schemeClr val="accent1">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00717" y="3551140"/>
            <a:ext cx="2639483" cy="228600"/>
          </a:xfrm>
          <a:prstGeom prst="rect">
            <a:avLst/>
          </a:prstGeom>
          <a:solidFill>
            <a:schemeClr val="accent1">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03228" y="2070100"/>
            <a:ext cx="609441" cy="228600"/>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Chat with </a:t>
            </a:r>
            <a:r>
              <a:rPr lang="en-US" dirty="0" err="1" smtClean="0"/>
              <a:t>SignalR</a:t>
            </a:r>
            <a:r>
              <a:rPr lang="en-US" dirty="0" smtClean="0"/>
              <a:t> Hubs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3352324"/>
              </p:ext>
            </p:extLst>
          </p:nvPr>
        </p:nvGraphicFramePr>
        <p:xfrm>
          <a:off x="431639" y="1600200"/>
          <a:ext cx="11379360" cy="3302000"/>
        </p:xfrm>
        <a:graphic>
          <a:graphicData uri="http://schemas.openxmlformats.org/drawingml/2006/table">
            <a:tbl>
              <a:tblPr firstRow="1" bandRow="1">
                <a:tableStyleId>{5940675A-B579-460E-94D1-54222C63F5DA}</a:tableStyleId>
              </a:tblPr>
              <a:tblGrid>
                <a:gridCol w="5689680"/>
                <a:gridCol w="5689680"/>
              </a:tblGrid>
              <a:tr h="4556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ea typeface="Segoe UI" pitchFamily="34" charset="0"/>
                          <a:cs typeface="Segoe UI" pitchFamily="34" charset="0"/>
                        </a:rPr>
                        <a:t>Client – JavaScript</a:t>
                      </a:r>
                      <a:endParaRPr lang="en-US" dirty="0" smtClean="0">
                        <a:latin typeface="Segoe UI" pitchFamily="34" charset="0"/>
                        <a:ea typeface="Segoe UI" pitchFamily="34" charset="0"/>
                        <a:cs typeface="Segoe UI" pitchFamily="34" charset="0"/>
                      </a:endParaRPr>
                    </a:p>
                  </a:txBody>
                  <a:tcPr marL="121888" marR="121888"/>
                </a:tc>
                <a:tc>
                  <a:txBody>
                    <a:bodyPr/>
                    <a:lstStyle/>
                    <a:p>
                      <a:r>
                        <a:rPr lang="en-US" dirty="0" smtClean="0">
                          <a:latin typeface="Segoe UI" pitchFamily="34" charset="0"/>
                          <a:ea typeface="Segoe UI" pitchFamily="34" charset="0"/>
                          <a:cs typeface="Segoe UI" pitchFamily="34" charset="0"/>
                        </a:rPr>
                        <a:t>Server -</a:t>
                      </a:r>
                      <a:r>
                        <a:rPr lang="en-US" baseline="0" dirty="0" smtClean="0">
                          <a:latin typeface="Segoe UI" pitchFamily="34" charset="0"/>
                          <a:ea typeface="Segoe UI" pitchFamily="34" charset="0"/>
                          <a:cs typeface="Segoe UI" pitchFamily="34" charset="0"/>
                        </a:rPr>
                        <a:t> .NET</a:t>
                      </a:r>
                      <a:endParaRPr lang="en-US" b="1" dirty="0">
                        <a:latin typeface="Segoe UI" pitchFamily="34" charset="0"/>
                        <a:ea typeface="Segoe UI" pitchFamily="34" charset="0"/>
                        <a:cs typeface="Segoe UI" pitchFamily="34" charset="0"/>
                      </a:endParaRPr>
                    </a:p>
                  </a:txBody>
                  <a:tcPr marL="121888" marR="121888"/>
                </a:tc>
              </a:tr>
              <a:tr h="2846336">
                <a:tc>
                  <a:txBody>
                    <a:bodyPr/>
                    <a:lstStyle/>
                    <a:p>
                      <a:pPr marL="0" indent="0">
                        <a:buNone/>
                      </a:pPr>
                      <a:r>
                        <a:rPr lang="en-US" sz="1200" dirty="0" err="1" smtClean="0">
                          <a:latin typeface="Consolas" pitchFamily="49" charset="0"/>
                          <a:cs typeface="Consolas" pitchFamily="49" charset="0"/>
                        </a:rPr>
                        <a:t>var</a:t>
                      </a:r>
                      <a:r>
                        <a:rPr lang="en-US" sz="1200" dirty="0" smtClean="0">
                          <a:latin typeface="Consolas" pitchFamily="49" charset="0"/>
                          <a:cs typeface="Consolas" pitchFamily="49" charset="0"/>
                        </a:rPr>
                        <a:t> hub = $.</a:t>
                      </a:r>
                      <a:r>
                        <a:rPr lang="en-US" sz="1200" dirty="0" err="1" smtClean="0">
                          <a:latin typeface="Consolas" pitchFamily="49" charset="0"/>
                          <a:cs typeface="Consolas" pitchFamily="49" charset="0"/>
                        </a:rPr>
                        <a:t>connection.chat</a:t>
                      </a:r>
                      <a:r>
                        <a:rPr lang="en-US" sz="1200" dirty="0" smtClean="0">
                          <a:latin typeface="Consolas" pitchFamily="49" charset="0"/>
                          <a:cs typeface="Consolas" pitchFamily="49" charset="0"/>
                        </a:rPr>
                        <a:t>;</a:t>
                      </a:r>
                    </a:p>
                    <a:p>
                      <a:pPr marL="0" indent="0">
                        <a:buNone/>
                      </a:pPr>
                      <a:endParaRPr lang="en-US" sz="1200" dirty="0" smtClean="0">
                        <a:latin typeface="Consolas" pitchFamily="49" charset="0"/>
                        <a:cs typeface="Consolas" pitchFamily="49" charset="0"/>
                      </a:endParaRPr>
                    </a:p>
                    <a:p>
                      <a:pPr marL="0" indent="0">
                        <a:buNone/>
                      </a:pPr>
                      <a:r>
                        <a:rPr lang="en-US" sz="1200" dirty="0" err="1" smtClean="0">
                          <a:latin typeface="Consolas" pitchFamily="49" charset="0"/>
                          <a:cs typeface="Consolas" pitchFamily="49" charset="0"/>
                        </a:rPr>
                        <a:t>hub.addMessage</a:t>
                      </a:r>
                      <a:r>
                        <a:rPr lang="en-US" sz="1200" dirty="0" smtClean="0">
                          <a:latin typeface="Consolas" pitchFamily="49" charset="0"/>
                          <a:cs typeface="Consolas" pitchFamily="49" charset="0"/>
                        </a:rPr>
                        <a:t> = function (</a:t>
                      </a:r>
                      <a:r>
                        <a:rPr lang="en-US" sz="1200" dirty="0" err="1" smtClean="0">
                          <a:latin typeface="Consolas" pitchFamily="49" charset="0"/>
                          <a:cs typeface="Consolas" pitchFamily="49" charset="0"/>
                        </a:rPr>
                        <a:t>msg</a:t>
                      </a:r>
                      <a:r>
                        <a:rPr lang="en-US" sz="1200" dirty="0" smtClean="0">
                          <a:latin typeface="Consolas" pitchFamily="49" charset="0"/>
                          <a:cs typeface="Consolas" pitchFamily="49" charset="0"/>
                        </a:rPr>
                        <a:t>) {</a:t>
                      </a:r>
                    </a:p>
                    <a:p>
                      <a:pPr marL="0" indent="0">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msgs</a:t>
                      </a:r>
                      <a:r>
                        <a:rPr lang="en-US" sz="1200" dirty="0" smtClean="0">
                          <a:latin typeface="Consolas" pitchFamily="49" charset="0"/>
                          <a:cs typeface="Consolas" pitchFamily="49" charset="0"/>
                        </a:rPr>
                        <a:t>").append("&lt;li&gt;" + </a:t>
                      </a:r>
                      <a:r>
                        <a:rPr lang="en-US" sz="1200" dirty="0" err="1" smtClean="0">
                          <a:latin typeface="Consolas" pitchFamily="49" charset="0"/>
                          <a:cs typeface="Consolas" pitchFamily="49" charset="0"/>
                        </a:rPr>
                        <a:t>msg</a:t>
                      </a:r>
                      <a:r>
                        <a:rPr lang="en-US" sz="1200" dirty="0" smtClean="0">
                          <a:latin typeface="Consolas" pitchFamily="49" charset="0"/>
                          <a:cs typeface="Consolas" pitchFamily="49" charset="0"/>
                        </a:rPr>
                        <a:t> + "&lt;/li&gt;");</a:t>
                      </a:r>
                    </a:p>
                    <a:p>
                      <a:pPr marL="0" indent="0">
                        <a:buNone/>
                      </a:pPr>
                      <a:r>
                        <a:rPr lang="en-US" sz="1200" dirty="0" smtClean="0">
                          <a:latin typeface="Consolas" pitchFamily="49" charset="0"/>
                          <a:cs typeface="Consolas" pitchFamily="49" charset="0"/>
                        </a:rPr>
                        <a:t>};</a:t>
                      </a:r>
                    </a:p>
                    <a:p>
                      <a:pPr marL="0" indent="0">
                        <a:buNone/>
                      </a:pPr>
                      <a:endParaRPr lang="en-US" sz="1200" dirty="0" smtClean="0">
                        <a:latin typeface="Consolas" pitchFamily="49" charset="0"/>
                        <a:cs typeface="Consolas" pitchFamily="49" charset="0"/>
                      </a:endParaRPr>
                    </a:p>
                    <a:p>
                      <a:pPr marL="0" indent="0">
                        <a:buNone/>
                      </a:pP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connection.hub.start</a:t>
                      </a:r>
                      <a:r>
                        <a:rPr lang="en-US" sz="1200" dirty="0" smtClean="0">
                          <a:latin typeface="Consolas" pitchFamily="49" charset="0"/>
                          <a:cs typeface="Consolas" pitchFamily="49" charset="0"/>
                        </a:rPr>
                        <a:t>().done(function() {</a:t>
                      </a:r>
                    </a:p>
                    <a:p>
                      <a:pPr marL="0" indent="0">
                        <a:buNone/>
                      </a:pPr>
                      <a:r>
                        <a:rPr lang="en-US" sz="1200" dirty="0" smtClean="0">
                          <a:latin typeface="Consolas" pitchFamily="49" charset="0"/>
                          <a:cs typeface="Consolas" pitchFamily="49" charset="0"/>
                        </a:rPr>
                        <a:t>    $("#send").click(function() {</a:t>
                      </a:r>
                    </a:p>
                    <a:p>
                      <a:pPr marL="0" indent="0">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hub.sendMessage</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msg</a:t>
                      </a:r>
                      <a:r>
                        <a:rPr lang="en-US" sz="1200" dirty="0" smtClean="0">
                          <a:latin typeface="Consolas" pitchFamily="49" charset="0"/>
                          <a:cs typeface="Consolas" pitchFamily="49" charset="0"/>
                        </a:rPr>
                        <a:t>").text());</a:t>
                      </a:r>
                    </a:p>
                    <a:p>
                      <a:pPr marL="0" indent="0">
                        <a:buNone/>
                      </a:pPr>
                      <a:r>
                        <a:rPr lang="en-US" sz="1200" dirty="0" smtClean="0">
                          <a:latin typeface="Consolas" pitchFamily="49" charset="0"/>
                          <a:cs typeface="Consolas" pitchFamily="49" charset="0"/>
                        </a:rPr>
                        <a:t>    });</a:t>
                      </a:r>
                    </a:p>
                    <a:p>
                      <a:pPr marL="0" indent="0">
                        <a:buNone/>
                      </a:pPr>
                      <a:r>
                        <a:rPr lang="en-US" sz="1200" dirty="0" smtClean="0">
                          <a:latin typeface="Consolas" pitchFamily="49" charset="0"/>
                          <a:cs typeface="Consolas" pitchFamily="49" charset="0"/>
                        </a:rPr>
                        <a:t>});</a:t>
                      </a:r>
                    </a:p>
                    <a:p>
                      <a:endParaRPr lang="en-US" sz="1400" dirty="0"/>
                    </a:p>
                  </a:txBody>
                  <a:tcPr marL="121888" marR="121888"/>
                </a:tc>
                <a:tc>
                  <a:txBody>
                    <a:bodyPr/>
                    <a:lstStyle/>
                    <a:p>
                      <a:r>
                        <a:rPr lang="en-US" sz="1200" dirty="0" smtClean="0">
                          <a:latin typeface="Consolas" pitchFamily="49" charset="0"/>
                          <a:cs typeface="Consolas" pitchFamily="49" charset="0"/>
                        </a:rPr>
                        <a:t>public class Chat : Hub</a:t>
                      </a:r>
                    </a:p>
                    <a:p>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public void </a:t>
                      </a:r>
                      <a:r>
                        <a:rPr lang="en-US" sz="1200" dirty="0" err="1" smtClean="0">
                          <a:latin typeface="Consolas" pitchFamily="49" charset="0"/>
                          <a:cs typeface="Consolas" pitchFamily="49" charset="0"/>
                        </a:rPr>
                        <a:t>SendMessage</a:t>
                      </a:r>
                      <a:r>
                        <a:rPr lang="en-US" sz="1200" dirty="0" smtClean="0">
                          <a:latin typeface="Consolas" pitchFamily="49" charset="0"/>
                          <a:cs typeface="Consolas" pitchFamily="49" charset="0"/>
                        </a:rPr>
                        <a:t>(string message)</a:t>
                      </a:r>
                    </a:p>
                    <a:p>
                      <a:r>
                        <a:rPr lang="en-US"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Clients.addMessage</a:t>
                      </a:r>
                      <a:r>
                        <a:rPr lang="en-US" sz="1200" dirty="0" smtClean="0">
                          <a:latin typeface="Consolas" pitchFamily="49" charset="0"/>
                          <a:cs typeface="Consolas" pitchFamily="49" charset="0"/>
                        </a:rPr>
                        <a:t>(message);</a:t>
                      </a:r>
                    </a:p>
                    <a:p>
                      <a:r>
                        <a:rPr lang="en-US" sz="1200" dirty="0" smtClean="0">
                          <a:latin typeface="Consolas" pitchFamily="49" charset="0"/>
                          <a:cs typeface="Consolas" pitchFamily="49" charset="0"/>
                        </a:rPr>
                        <a:t>    }</a:t>
                      </a:r>
                    </a:p>
                    <a:p>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txBody>
                  <a:tcPr marL="121888" marR="121888"/>
                </a:tc>
              </a:tr>
            </a:tbl>
          </a:graphicData>
        </a:graphic>
      </p:graphicFrame>
    </p:spTree>
    <p:extLst>
      <p:ext uri="{BB962C8B-B14F-4D97-AF65-F5344CB8AC3E}">
        <p14:creationId xmlns:p14="http://schemas.microsoft.com/office/powerpoint/2010/main" val="3776631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7" grpId="0" animBg="1"/>
      <p:bldP spid="8"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1414462" y="2352675"/>
            <a:ext cx="9255602" cy="1083374"/>
          </a:xfrm>
          <a:prstGeom prst="rect">
            <a:avLst/>
          </a:prstGeom>
          <a:noFill/>
        </p:spPr>
        <p:txBody>
          <a:bodyPr wrap="square" lIns="0" tIns="0" rIns="0" bIns="0" rtlCol="0">
            <a:spAutoFit/>
          </a:bodyPr>
          <a:lstStyle/>
          <a:p>
            <a:pPr>
              <a:lnSpc>
                <a:spcPct val="80000"/>
              </a:lnSpc>
            </a:pPr>
            <a:r>
              <a:rPr lang="en-US" sz="8800" spc="-100" dirty="0" smtClean="0">
                <a:solidFill>
                  <a:schemeClr val="accent1"/>
                </a:solidFill>
                <a:latin typeface="+mj-lt"/>
              </a:rPr>
              <a:t>Demo: </a:t>
            </a:r>
            <a:r>
              <a:rPr lang="en-US" sz="8800" spc="-100" dirty="0" err="1" smtClean="0">
                <a:solidFill>
                  <a:schemeClr val="accent1"/>
                </a:solidFill>
                <a:latin typeface="+mj-lt"/>
              </a:rPr>
              <a:t>SignalR</a:t>
            </a:r>
            <a:endParaRPr lang="en-US" sz="8800" spc="-100" dirty="0">
              <a:solidFill>
                <a:schemeClr val="accent1"/>
              </a:solidFill>
              <a:latin typeface="+mj-lt"/>
            </a:endParaRPr>
          </a:p>
        </p:txBody>
      </p:sp>
    </p:spTree>
    <p:extLst>
      <p:ext uri="{BB962C8B-B14F-4D97-AF65-F5344CB8AC3E}">
        <p14:creationId xmlns:p14="http://schemas.microsoft.com/office/powerpoint/2010/main" val="378753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1719262" y="2619375"/>
            <a:ext cx="9255602" cy="2166747"/>
          </a:xfrm>
          <a:prstGeom prst="rect">
            <a:avLst/>
          </a:prstGeom>
          <a:noFill/>
        </p:spPr>
        <p:txBody>
          <a:bodyPr wrap="square" lIns="0" tIns="0" rIns="0" bIns="0" rtlCol="0">
            <a:spAutoFit/>
          </a:bodyPr>
          <a:lstStyle/>
          <a:p>
            <a:pPr>
              <a:lnSpc>
                <a:spcPct val="80000"/>
              </a:lnSpc>
            </a:pPr>
            <a:r>
              <a:rPr lang="en-US" sz="8800" spc="-100" dirty="0" smtClean="0">
                <a:solidFill>
                  <a:schemeClr val="accent1"/>
                </a:solidFill>
                <a:latin typeface="+mj-lt"/>
              </a:rPr>
              <a:t>Demo: </a:t>
            </a:r>
          </a:p>
          <a:p>
            <a:pPr>
              <a:lnSpc>
                <a:spcPct val="80000"/>
              </a:lnSpc>
            </a:pPr>
            <a:r>
              <a:rPr lang="en-US" sz="8800" spc="-100" dirty="0" smtClean="0">
                <a:solidFill>
                  <a:schemeClr val="accent1"/>
                </a:solidFill>
                <a:latin typeface="+mj-lt"/>
              </a:rPr>
              <a:t>File-&gt;New Project</a:t>
            </a:r>
            <a:endParaRPr lang="en-US" sz="8800" spc="-100" dirty="0">
              <a:solidFill>
                <a:schemeClr val="accent1"/>
              </a:solidFill>
              <a:latin typeface="+mj-lt"/>
            </a:endParaRPr>
          </a:p>
        </p:txBody>
      </p:sp>
    </p:spTree>
    <p:extLst>
      <p:ext uri="{BB962C8B-B14F-4D97-AF65-F5344CB8AC3E}">
        <p14:creationId xmlns:p14="http://schemas.microsoft.com/office/powerpoint/2010/main" val="385279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1218795"/>
          </a:xfrm>
        </p:spPr>
        <p:txBody>
          <a:bodyPr>
            <a:normAutofit/>
          </a:bodyPr>
          <a:lstStyle/>
          <a:p>
            <a:r>
              <a:rPr lang="en-US" dirty="0"/>
              <a:t>Asynchronous </a:t>
            </a:r>
            <a:r>
              <a:rPr lang="en-US" dirty="0" smtClean="0"/>
              <a:t>Support</a:t>
            </a:r>
            <a:endParaRPr lang="en-US" dirty="0"/>
          </a:p>
        </p:txBody>
      </p:sp>
      <p:sp>
        <p:nvSpPr>
          <p:cNvPr id="3" name="Text Placeholder 2"/>
          <p:cNvSpPr>
            <a:spLocks noGrp="1"/>
          </p:cNvSpPr>
          <p:nvPr>
            <p:ph type="body" sz="quarter" idx="10"/>
          </p:nvPr>
        </p:nvSpPr>
        <p:spPr>
          <a:xfrm>
            <a:off x="519113" y="1379561"/>
            <a:ext cx="10917711" cy="5146024"/>
          </a:xfrm>
        </p:spPr>
        <p:txBody>
          <a:bodyPr/>
          <a:lstStyle/>
          <a:p>
            <a:r>
              <a:rPr lang="en-US" dirty="0" smtClean="0"/>
              <a:t>Why use </a:t>
            </a:r>
            <a:r>
              <a:rPr lang="en-US" dirty="0" err="1" smtClean="0"/>
              <a:t>async</a:t>
            </a:r>
            <a:r>
              <a:rPr lang="en-US" dirty="0" smtClean="0"/>
              <a:t> on a server?</a:t>
            </a:r>
          </a:p>
          <a:p>
            <a:pPr lvl="1"/>
            <a:r>
              <a:rPr lang="en-US" dirty="0" smtClean="0"/>
              <a:t>Enables more efficient use of threads and server resources</a:t>
            </a:r>
          </a:p>
          <a:p>
            <a:pPr lvl="1"/>
            <a:endParaRPr lang="en-US" sz="1400" dirty="0"/>
          </a:p>
          <a:p>
            <a:r>
              <a:rPr lang="en-US" dirty="0" smtClean="0"/>
              <a:t>How does it work?</a:t>
            </a:r>
          </a:p>
          <a:p>
            <a:pPr lvl="1"/>
            <a:r>
              <a:rPr lang="en-US" dirty="0" smtClean="0"/>
              <a:t>Your controller class yields to ASP.NET when calling a remote resource, allowing the server thread to be re-used while you wait</a:t>
            </a:r>
          </a:p>
          <a:p>
            <a:pPr lvl="1"/>
            <a:r>
              <a:rPr lang="en-US" dirty="0" smtClean="0"/>
              <a:t>When remote call returns, controller is re-scheduled to complete</a:t>
            </a:r>
          </a:p>
          <a:p>
            <a:pPr lvl="1"/>
            <a:r>
              <a:rPr lang="en-US" dirty="0" smtClean="0"/>
              <a:t>Reduces # of threads running -&gt; increases scalability</a:t>
            </a:r>
          </a:p>
          <a:p>
            <a:pPr lvl="1"/>
            <a:endParaRPr lang="en-US" sz="1400" dirty="0" smtClean="0"/>
          </a:p>
          <a:p>
            <a:r>
              <a:rPr lang="en-US" dirty="0" smtClean="0"/>
              <a:t>Use of </a:t>
            </a:r>
            <a:r>
              <a:rPr lang="en-US" dirty="0" err="1" smtClean="0"/>
              <a:t>async</a:t>
            </a:r>
            <a:r>
              <a:rPr lang="en-US" dirty="0" smtClean="0"/>
              <a:t> on server is not exposed to browsers/clients</a:t>
            </a:r>
          </a:p>
          <a:p>
            <a:pPr lvl="1"/>
            <a:r>
              <a:rPr lang="en-US" dirty="0" smtClean="0">
                <a:hlinkClick r:id="rId2"/>
              </a:rPr>
              <a:t>http://myserver.com/products</a:t>
            </a:r>
            <a:r>
              <a:rPr lang="en-US" dirty="0" smtClean="0"/>
              <a:t> -&gt; same URL can be implemented in ASP.NET using either a synchronous or </a:t>
            </a:r>
            <a:r>
              <a:rPr lang="en-US" dirty="0" err="1" smtClean="0"/>
              <a:t>async</a:t>
            </a:r>
            <a:r>
              <a:rPr lang="en-US" dirty="0" smtClean="0"/>
              <a:t> controller</a:t>
            </a:r>
            <a:endParaRPr lang="en-US" dirty="0"/>
          </a:p>
        </p:txBody>
      </p:sp>
    </p:spTree>
    <p:extLst>
      <p:ext uri="{BB962C8B-B14F-4D97-AF65-F5344CB8AC3E}">
        <p14:creationId xmlns:p14="http://schemas.microsoft.com/office/powerpoint/2010/main" val="21129679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normAutofit fontScale="90000"/>
          </a:bodyPr>
          <a:lstStyle/>
          <a:p>
            <a:r>
              <a:rPr lang="en-US" dirty="0" err="1" smtClean="0"/>
              <a:t>Async</a:t>
            </a:r>
            <a:r>
              <a:rPr lang="en-US" dirty="0" smtClean="0"/>
              <a:t> in MVC Today</a:t>
            </a:r>
            <a:endParaRPr lang="en-US" dirty="0"/>
          </a:p>
        </p:txBody>
      </p:sp>
      <p:sp>
        <p:nvSpPr>
          <p:cNvPr id="6" name="Text Placeholder 5"/>
          <p:cNvSpPr>
            <a:spLocks noGrp="1"/>
          </p:cNvSpPr>
          <p:nvPr>
            <p:ph type="body" sz="quarter" idx="10"/>
          </p:nvPr>
        </p:nvSpPr>
        <p:spPr>
          <a:xfrm>
            <a:off x="444218" y="1427332"/>
            <a:ext cx="11442982" cy="4755106"/>
          </a:xfrm>
        </p:spPr>
        <p:txBody>
          <a:bodyPr>
            <a:normAutofit lnSpcReduction="10000"/>
          </a:bodyPr>
          <a:lstStyle/>
          <a:p>
            <a:pPr marL="0" indent="0">
              <a:spcBef>
                <a:spcPts val="0"/>
              </a:spcBef>
              <a:buNone/>
            </a:pPr>
            <a:r>
              <a:rPr lang="en-US" sz="1800" dirty="0">
                <a:solidFill>
                  <a:srgbClr val="0000FF"/>
                </a:solidFill>
                <a:latin typeface="Lucida Console"/>
                <a:ea typeface="Calibri"/>
              </a:rPr>
              <a:t>p</a:t>
            </a:r>
            <a:r>
              <a:rPr lang="en-US" sz="1800" dirty="0" smtClean="0">
                <a:solidFill>
                  <a:srgbClr val="0000FF"/>
                </a:solidFill>
                <a:latin typeface="Lucida Console"/>
                <a:ea typeface="Calibri"/>
              </a:rPr>
              <a:t>ublic class </a:t>
            </a:r>
            <a:r>
              <a:rPr lang="en-US" sz="1800" dirty="0" smtClean="0">
                <a:latin typeface="Lucida Console"/>
                <a:ea typeface="Calibri"/>
              </a:rPr>
              <a:t>Products : </a:t>
            </a:r>
            <a:r>
              <a:rPr lang="en-US" sz="1800" dirty="0" err="1" smtClean="0">
                <a:latin typeface="Lucida Console"/>
                <a:ea typeface="Calibri"/>
              </a:rPr>
              <a:t>AsyncController</a:t>
            </a:r>
            <a:r>
              <a:rPr lang="en-US" sz="1800" dirty="0">
                <a:latin typeface="Lucida Console"/>
                <a:ea typeface="Calibri"/>
              </a:rPr>
              <a:t> </a:t>
            </a:r>
            <a:r>
              <a:rPr lang="en-US" sz="1800" dirty="0" smtClean="0">
                <a:latin typeface="Lucida Console"/>
                <a:ea typeface="Calibri"/>
              </a:rPr>
              <a:t>{</a:t>
            </a:r>
          </a:p>
          <a:p>
            <a:pPr marL="0" indent="0">
              <a:spcBef>
                <a:spcPts val="0"/>
              </a:spcBef>
              <a:buNone/>
            </a:pPr>
            <a:endParaRPr lang="en-US" sz="1800" dirty="0">
              <a:solidFill>
                <a:srgbClr val="0000FF"/>
              </a:solidFill>
              <a:latin typeface="Lucida Console"/>
              <a:ea typeface="Calibri"/>
            </a:endParaRPr>
          </a:p>
          <a:p>
            <a:pPr marL="0" indent="0">
              <a:spcBef>
                <a:spcPts val="0"/>
              </a:spcBef>
              <a:buNone/>
            </a:pPr>
            <a:r>
              <a:rPr lang="en-US" sz="1800" dirty="0">
                <a:solidFill>
                  <a:srgbClr val="0000FF"/>
                </a:solidFill>
                <a:latin typeface="Lucida Console"/>
                <a:ea typeface="Calibri"/>
              </a:rPr>
              <a:t> </a:t>
            </a:r>
            <a:r>
              <a:rPr lang="en-US" sz="1800" dirty="0" smtClean="0">
                <a:solidFill>
                  <a:srgbClr val="0000FF"/>
                </a:solidFill>
                <a:latin typeface="Lucida Console"/>
                <a:ea typeface="Calibri"/>
              </a:rPr>
              <a:t>   public</a:t>
            </a:r>
            <a:r>
              <a:rPr lang="en-US" sz="1800" dirty="0" smtClean="0">
                <a:latin typeface="Lucida Console"/>
                <a:ea typeface="Calibri"/>
              </a:rPr>
              <a:t> </a:t>
            </a:r>
            <a:r>
              <a:rPr lang="en-US" sz="1800" dirty="0">
                <a:solidFill>
                  <a:srgbClr val="0000FF"/>
                </a:solidFill>
                <a:latin typeface="Lucida Console"/>
                <a:ea typeface="Calibri"/>
              </a:rPr>
              <a:t>void</a:t>
            </a:r>
            <a:r>
              <a:rPr lang="en-US" sz="1800" dirty="0">
                <a:latin typeface="Lucida Console"/>
                <a:ea typeface="Calibri"/>
              </a:rPr>
              <a:t> </a:t>
            </a:r>
            <a:r>
              <a:rPr lang="en-US" sz="1800" dirty="0" err="1">
                <a:latin typeface="Lucida Console"/>
                <a:ea typeface="Calibri"/>
              </a:rPr>
              <a:t>IndexAsync</a:t>
            </a:r>
            <a:r>
              <a:rPr lang="en-US" sz="1800" dirty="0">
                <a:latin typeface="Lucida Console"/>
                <a:ea typeface="Calibri"/>
              </a:rPr>
              <a:t>() </a:t>
            </a:r>
            <a:r>
              <a:rPr lang="en-US" sz="1800" dirty="0" smtClean="0">
                <a:latin typeface="Lucida Console"/>
                <a:ea typeface="Calibri"/>
              </a:rPr>
              <a:t>{</a:t>
            </a:r>
          </a:p>
          <a:p>
            <a:pPr marL="0" indent="0">
              <a:spcBef>
                <a:spcPts val="0"/>
              </a:spcBef>
              <a:buNone/>
            </a:pP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a:t>
            </a:r>
            <a:r>
              <a:rPr lang="en-US" sz="1800" dirty="0" err="1" smtClean="0">
                <a:solidFill>
                  <a:srgbClr val="2B91AF"/>
                </a:solidFill>
                <a:latin typeface="Lucida Console"/>
                <a:ea typeface="Calibri"/>
              </a:rPr>
              <a:t>WebClient</a:t>
            </a:r>
            <a:r>
              <a:rPr lang="en-US" sz="1800" dirty="0" smtClean="0">
                <a:latin typeface="Lucida Console"/>
                <a:ea typeface="Calibri"/>
              </a:rPr>
              <a:t> </a:t>
            </a:r>
            <a:r>
              <a:rPr lang="en-US" sz="1800" dirty="0">
                <a:latin typeface="Lucida Console"/>
                <a:ea typeface="Calibri"/>
              </a:rPr>
              <a:t>wc1 = </a:t>
            </a:r>
            <a:r>
              <a:rPr lang="en-US" sz="1800" dirty="0">
                <a:solidFill>
                  <a:srgbClr val="0000FF"/>
                </a:solidFill>
                <a:latin typeface="Lucida Console"/>
                <a:ea typeface="Calibri"/>
              </a:rPr>
              <a:t>new</a:t>
            </a:r>
            <a:r>
              <a:rPr lang="en-US" sz="1800" dirty="0">
                <a:latin typeface="Lucida Console"/>
                <a:ea typeface="Calibri"/>
              </a:rPr>
              <a:t> </a:t>
            </a:r>
            <a:r>
              <a:rPr lang="en-US" sz="1800" dirty="0" err="1">
                <a:solidFill>
                  <a:srgbClr val="2B91AF"/>
                </a:solidFill>
                <a:latin typeface="Lucida Console"/>
                <a:ea typeface="Calibri"/>
              </a:rPr>
              <a:t>WebClient</a:t>
            </a:r>
            <a:r>
              <a:rPr lang="en-US" sz="1800" dirty="0" smtClean="0">
                <a:latin typeface="Lucida Console"/>
                <a:ea typeface="Calibri"/>
              </a:rPr>
              <a:t>();</a:t>
            </a:r>
          </a:p>
          <a:p>
            <a:pPr marL="0" indent="0">
              <a:spcBef>
                <a:spcPts val="0"/>
              </a:spcBef>
              <a:buNone/>
            </a:pP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a:t>
            </a:r>
            <a:r>
              <a:rPr lang="en-US" sz="1800" dirty="0" err="1" smtClean="0">
                <a:latin typeface="Lucida Console"/>
                <a:ea typeface="Calibri"/>
              </a:rPr>
              <a:t>AsyncManager.OutstandingOperations.Increment</a:t>
            </a:r>
            <a:r>
              <a:rPr lang="en-US" sz="1800" dirty="0" smtClean="0">
                <a:latin typeface="Lucida Console"/>
                <a:ea typeface="Calibri"/>
              </a:rPr>
              <a:t>();</a:t>
            </a:r>
          </a:p>
          <a:p>
            <a:pPr marL="0" indent="0">
              <a:spcBef>
                <a:spcPts val="0"/>
              </a:spcBef>
              <a:buNone/>
            </a:pP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wc1.DownloadStringCompleted </a:t>
            </a:r>
            <a:r>
              <a:rPr lang="en-US" sz="1800" dirty="0">
                <a:latin typeface="Lucida Console"/>
                <a:ea typeface="Calibri"/>
              </a:rPr>
              <a:t>+= (sender, e) =&gt; {</a:t>
            </a: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a:t>
            </a:r>
            <a:r>
              <a:rPr lang="en-US" sz="1800" dirty="0" err="1" smtClean="0">
                <a:latin typeface="Lucida Console"/>
                <a:ea typeface="Calibri"/>
              </a:rPr>
              <a:t>AsyncManager.Parameters</a:t>
            </a:r>
            <a:r>
              <a:rPr lang="en-US" sz="1800" dirty="0" smtClean="0">
                <a:latin typeface="Lucida Console"/>
                <a:ea typeface="Calibri"/>
              </a:rPr>
              <a:t>[</a:t>
            </a:r>
            <a:r>
              <a:rPr lang="en-US" sz="1800" dirty="0" smtClean="0">
                <a:solidFill>
                  <a:srgbClr val="A31515"/>
                </a:solidFill>
                <a:latin typeface="Lucida Console"/>
                <a:ea typeface="Calibri"/>
              </a:rPr>
              <a:t>“result"</a:t>
            </a:r>
            <a:r>
              <a:rPr lang="en-US" sz="1800" dirty="0" smtClean="0">
                <a:latin typeface="Lucida Console"/>
                <a:ea typeface="Calibri"/>
              </a:rPr>
              <a:t>] </a:t>
            </a:r>
            <a:r>
              <a:rPr lang="en-US" sz="1800" dirty="0">
                <a:latin typeface="Lucida Console"/>
                <a:ea typeface="Calibri"/>
              </a:rPr>
              <a:t>= </a:t>
            </a:r>
            <a:r>
              <a:rPr lang="en-US" sz="1800" dirty="0" err="1">
                <a:latin typeface="Lucida Console"/>
                <a:ea typeface="Calibri"/>
              </a:rPr>
              <a:t>e.Result</a:t>
            </a:r>
            <a:r>
              <a:rPr lang="en-US" sz="1800" dirty="0">
                <a:latin typeface="Lucida Console"/>
                <a:ea typeface="Calibri"/>
              </a:rPr>
              <a:t>;</a:t>
            </a: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a:t>
            </a:r>
            <a:r>
              <a:rPr lang="en-US" sz="1800" dirty="0" err="1" smtClean="0">
                <a:latin typeface="Lucida Console"/>
                <a:ea typeface="Calibri"/>
              </a:rPr>
              <a:t>AsyncManager.OutstandingOperations.Decrement</a:t>
            </a:r>
            <a:r>
              <a:rPr lang="en-US" sz="1800" dirty="0">
                <a:latin typeface="Lucida Console"/>
                <a:ea typeface="Calibri"/>
              </a:rPr>
              <a:t>();</a:t>
            </a: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a:t>
            </a:r>
          </a:p>
          <a:p>
            <a:pPr marL="0" indent="0">
              <a:spcBef>
                <a:spcPts val="0"/>
              </a:spcBef>
              <a:buNone/>
            </a:pP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wc1.DownloadStringAsync(</a:t>
            </a:r>
            <a:r>
              <a:rPr lang="en-US" sz="1800" dirty="0" smtClean="0">
                <a:solidFill>
                  <a:srgbClr val="0000FF"/>
                </a:solidFill>
                <a:latin typeface="Lucida Console"/>
                <a:ea typeface="Calibri"/>
              </a:rPr>
              <a:t>new</a:t>
            </a:r>
            <a:r>
              <a:rPr lang="en-US" sz="1800" dirty="0" smtClean="0">
                <a:latin typeface="Lucida Console"/>
                <a:ea typeface="Calibri"/>
              </a:rPr>
              <a:t> </a:t>
            </a:r>
            <a:r>
              <a:rPr lang="en-US" sz="1800" dirty="0">
                <a:solidFill>
                  <a:srgbClr val="2B91AF"/>
                </a:solidFill>
                <a:latin typeface="Lucida Console"/>
                <a:ea typeface="Calibri"/>
              </a:rPr>
              <a:t>Uri</a:t>
            </a:r>
            <a:r>
              <a:rPr lang="en-US" sz="1800" dirty="0">
                <a:latin typeface="Lucida Console"/>
                <a:ea typeface="Calibri"/>
              </a:rPr>
              <a:t>(</a:t>
            </a:r>
            <a:r>
              <a:rPr lang="en-US" sz="1800" dirty="0">
                <a:solidFill>
                  <a:srgbClr val="A31515"/>
                </a:solidFill>
                <a:latin typeface="Lucida Console"/>
                <a:ea typeface="Calibri"/>
              </a:rPr>
              <a:t>"</a:t>
            </a:r>
            <a:r>
              <a:rPr lang="en-US" sz="1800" u="sng" dirty="0">
                <a:solidFill>
                  <a:srgbClr val="A31515"/>
                </a:solidFill>
                <a:latin typeface="Lucida Console"/>
                <a:ea typeface="Calibri"/>
                <a:hlinkClick r:id="rId3"/>
              </a:rPr>
              <a:t>http://www.bing.com/</a:t>
            </a:r>
            <a:r>
              <a:rPr lang="en-US" sz="1800" dirty="0">
                <a:solidFill>
                  <a:srgbClr val="A31515"/>
                </a:solidFill>
                <a:latin typeface="Lucida Console"/>
                <a:ea typeface="Calibri"/>
              </a:rPr>
              <a:t>"</a:t>
            </a:r>
            <a:r>
              <a:rPr lang="en-US" sz="1800" dirty="0">
                <a:latin typeface="Lucida Console"/>
                <a:ea typeface="Calibri"/>
              </a:rPr>
              <a:t>));</a:t>
            </a:r>
            <a:endParaRPr lang="en-US" sz="1800" dirty="0">
              <a:ea typeface="Calibri"/>
            </a:endParaRPr>
          </a:p>
          <a:p>
            <a:pPr marL="0" indent="0">
              <a:spcBef>
                <a:spcPts val="0"/>
              </a:spcBef>
              <a:buNone/>
            </a:pPr>
            <a:r>
              <a:rPr lang="en-US" sz="1800" dirty="0" smtClean="0">
                <a:latin typeface="Lucida Console"/>
                <a:ea typeface="Calibri"/>
              </a:rPr>
              <a:t>    }</a:t>
            </a:r>
            <a:endParaRPr lang="en-US" sz="1800" dirty="0">
              <a:ea typeface="Calibri"/>
            </a:endParaRPr>
          </a:p>
          <a:p>
            <a:pPr marL="0" indent="0">
              <a:spcBef>
                <a:spcPts val="0"/>
              </a:spcBef>
              <a:buNone/>
            </a:pPr>
            <a:r>
              <a:rPr lang="en-US" sz="1800" dirty="0">
                <a:latin typeface="Lucida Console"/>
                <a:ea typeface="Calibri"/>
              </a:rPr>
              <a:t> </a:t>
            </a:r>
            <a:endParaRPr lang="en-US" sz="1800" dirty="0">
              <a:ea typeface="Calibri"/>
            </a:endParaRPr>
          </a:p>
          <a:p>
            <a:pPr marL="0" indent="0">
              <a:spcBef>
                <a:spcPts val="0"/>
              </a:spcBef>
              <a:buNone/>
            </a:pPr>
            <a:r>
              <a:rPr lang="en-US" sz="1800" dirty="0" smtClean="0">
                <a:solidFill>
                  <a:srgbClr val="0000FF"/>
                </a:solidFill>
                <a:latin typeface="Lucida Console"/>
                <a:ea typeface="Calibri"/>
              </a:rPr>
              <a:t>    public</a:t>
            </a:r>
            <a:r>
              <a:rPr lang="en-US" sz="1800" dirty="0" smtClean="0">
                <a:latin typeface="Lucida Console"/>
                <a:ea typeface="Calibri"/>
              </a:rPr>
              <a:t> </a:t>
            </a:r>
            <a:r>
              <a:rPr lang="en-US" sz="1800" dirty="0" err="1">
                <a:solidFill>
                  <a:srgbClr val="2B91AF"/>
                </a:solidFill>
                <a:latin typeface="Lucida Console"/>
                <a:ea typeface="Calibri"/>
              </a:rPr>
              <a:t>ActionResult</a:t>
            </a:r>
            <a:r>
              <a:rPr lang="en-US" sz="1800" dirty="0">
                <a:latin typeface="Lucida Console"/>
                <a:ea typeface="Calibri"/>
              </a:rPr>
              <a:t> </a:t>
            </a:r>
            <a:r>
              <a:rPr lang="en-US" sz="1800" dirty="0" err="1" smtClean="0">
                <a:latin typeface="Lucida Console"/>
                <a:ea typeface="Calibri"/>
              </a:rPr>
              <a:t>IndexCompleted</a:t>
            </a:r>
            <a:r>
              <a:rPr lang="en-US" sz="1800" dirty="0" smtClean="0">
                <a:latin typeface="Lucida Console"/>
                <a:ea typeface="Calibri"/>
              </a:rPr>
              <a:t>(string result) {</a:t>
            </a: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a:t>
            </a:r>
            <a:r>
              <a:rPr lang="en-US" sz="1800" dirty="0" smtClean="0">
                <a:solidFill>
                  <a:srgbClr val="0000FF"/>
                </a:solidFill>
                <a:latin typeface="Lucida Console"/>
                <a:ea typeface="Calibri"/>
              </a:rPr>
              <a:t>return</a:t>
            </a:r>
            <a:r>
              <a:rPr lang="en-US" sz="1800" dirty="0" smtClean="0">
                <a:latin typeface="Lucida Console"/>
                <a:ea typeface="Calibri"/>
              </a:rPr>
              <a:t> </a:t>
            </a:r>
            <a:r>
              <a:rPr lang="en-US" sz="1800" dirty="0">
                <a:latin typeface="Lucida Console"/>
                <a:ea typeface="Calibri"/>
              </a:rPr>
              <a:t>View();</a:t>
            </a:r>
            <a:endParaRPr lang="en-US" sz="1800" dirty="0">
              <a:ea typeface="Calibri"/>
            </a:endParaRPr>
          </a:p>
          <a:p>
            <a:pPr marL="0" indent="0">
              <a:spcBef>
                <a:spcPts val="0"/>
              </a:spcBef>
              <a:buNone/>
            </a:pPr>
            <a:r>
              <a:rPr lang="en-US" sz="1800" dirty="0" smtClean="0">
                <a:latin typeface="Lucida Console"/>
                <a:ea typeface="Calibri"/>
              </a:rPr>
              <a:t>    }</a:t>
            </a:r>
          </a:p>
          <a:p>
            <a:pPr marL="0" indent="0">
              <a:spcBef>
                <a:spcPts val="0"/>
              </a:spcBef>
              <a:buNone/>
            </a:pPr>
            <a:r>
              <a:rPr lang="en-US" sz="1800" dirty="0">
                <a:latin typeface="Lucida Console"/>
                <a:ea typeface="Calibri"/>
              </a:rPr>
              <a:t>}</a:t>
            </a:r>
            <a:endParaRPr lang="en-US" sz="1800" dirty="0">
              <a:ea typeface="Calibri"/>
            </a:endParaRPr>
          </a:p>
        </p:txBody>
      </p:sp>
    </p:spTree>
    <p:extLst>
      <p:ext uri="{BB962C8B-B14F-4D97-AF65-F5344CB8AC3E}">
        <p14:creationId xmlns:p14="http://schemas.microsoft.com/office/powerpoint/2010/main" val="4770936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normAutofit fontScale="90000"/>
          </a:bodyPr>
          <a:lstStyle/>
          <a:p>
            <a:r>
              <a:rPr lang="en-US" dirty="0" err="1" smtClean="0"/>
              <a:t>Async</a:t>
            </a:r>
            <a:r>
              <a:rPr lang="en-US" dirty="0" smtClean="0"/>
              <a:t> in MVC with VS 11</a:t>
            </a:r>
            <a:endParaRPr lang="en-US" dirty="0"/>
          </a:p>
        </p:txBody>
      </p:sp>
      <p:sp>
        <p:nvSpPr>
          <p:cNvPr id="6" name="Text Placeholder 5"/>
          <p:cNvSpPr>
            <a:spLocks noGrp="1"/>
          </p:cNvSpPr>
          <p:nvPr>
            <p:ph type="body" sz="quarter" idx="10"/>
          </p:nvPr>
        </p:nvSpPr>
        <p:spPr>
          <a:xfrm>
            <a:off x="423081" y="1904999"/>
            <a:ext cx="11257877" cy="3199263"/>
          </a:xfrm>
        </p:spPr>
        <p:txBody>
          <a:bodyPr>
            <a:normAutofit/>
          </a:bodyPr>
          <a:lstStyle/>
          <a:p>
            <a:pPr marL="0" indent="0">
              <a:spcBef>
                <a:spcPts val="0"/>
              </a:spcBef>
              <a:buNone/>
            </a:pPr>
            <a:r>
              <a:rPr lang="en-US" sz="1800" dirty="0">
                <a:solidFill>
                  <a:srgbClr val="0000FF"/>
                </a:solidFill>
                <a:latin typeface="Lucida Console"/>
                <a:ea typeface="Calibri"/>
              </a:rPr>
              <a:t>public class </a:t>
            </a:r>
            <a:r>
              <a:rPr lang="en-US" sz="1800" dirty="0">
                <a:latin typeface="Lucida Console"/>
                <a:ea typeface="Calibri"/>
              </a:rPr>
              <a:t>Products : </a:t>
            </a:r>
            <a:r>
              <a:rPr lang="en-US" sz="1800" dirty="0" smtClean="0">
                <a:latin typeface="Lucida Console"/>
                <a:ea typeface="Calibri"/>
              </a:rPr>
              <a:t>Controller {</a:t>
            </a:r>
            <a:endParaRPr lang="en-US" sz="1800" dirty="0">
              <a:latin typeface="Lucida Console"/>
              <a:ea typeface="Calibri"/>
            </a:endParaRPr>
          </a:p>
          <a:p>
            <a:pPr marL="0" indent="0">
              <a:spcBef>
                <a:spcPts val="0"/>
              </a:spcBef>
              <a:buNone/>
            </a:pPr>
            <a:endParaRPr lang="en-US" sz="1800" dirty="0">
              <a:solidFill>
                <a:srgbClr val="0000FF"/>
              </a:solidFill>
              <a:latin typeface="Lucida Console"/>
              <a:ea typeface="Calibri"/>
            </a:endParaRPr>
          </a:p>
          <a:p>
            <a:pPr marL="0" indent="0">
              <a:spcBef>
                <a:spcPts val="0"/>
              </a:spcBef>
              <a:buNone/>
            </a:pPr>
            <a:r>
              <a:rPr lang="en-US" sz="1800" dirty="0" smtClean="0">
                <a:solidFill>
                  <a:srgbClr val="0000FF"/>
                </a:solidFill>
                <a:latin typeface="Lucida Console"/>
                <a:ea typeface="Calibri"/>
              </a:rPr>
              <a:t>   public</a:t>
            </a:r>
            <a:r>
              <a:rPr lang="en-US" sz="1800" dirty="0" smtClean="0">
                <a:latin typeface="Lucida Console"/>
                <a:ea typeface="Calibri"/>
              </a:rPr>
              <a:t> </a:t>
            </a:r>
            <a:r>
              <a:rPr lang="en-US" sz="1800" dirty="0" err="1" smtClean="0">
                <a:solidFill>
                  <a:srgbClr val="0000FF"/>
                </a:solidFill>
                <a:latin typeface="Lucida Console"/>
                <a:ea typeface="Calibri"/>
              </a:rPr>
              <a:t>async</a:t>
            </a:r>
            <a:r>
              <a:rPr lang="en-US" sz="1800" dirty="0" smtClean="0">
                <a:latin typeface="Lucida Console"/>
                <a:ea typeface="Calibri"/>
              </a:rPr>
              <a:t> </a:t>
            </a:r>
            <a:r>
              <a:rPr lang="en-US" sz="1800" dirty="0" smtClean="0">
                <a:solidFill>
                  <a:srgbClr val="2B91AF"/>
                </a:solidFill>
                <a:latin typeface="Lucida Console"/>
                <a:ea typeface="Calibri"/>
              </a:rPr>
              <a:t>Task</a:t>
            </a:r>
            <a:r>
              <a:rPr lang="en-US" sz="1800" dirty="0" smtClean="0">
                <a:latin typeface="Lucida Console"/>
                <a:ea typeface="Calibri"/>
              </a:rPr>
              <a:t>&lt;</a:t>
            </a:r>
            <a:r>
              <a:rPr lang="en-US" sz="1800" dirty="0" err="1" smtClean="0">
                <a:solidFill>
                  <a:srgbClr val="2B91AF"/>
                </a:solidFill>
                <a:latin typeface="Lucida Console"/>
                <a:ea typeface="Calibri"/>
              </a:rPr>
              <a:t>ActionResult</a:t>
            </a:r>
            <a:r>
              <a:rPr lang="en-US" sz="1800" dirty="0">
                <a:latin typeface="Lucida Console"/>
                <a:ea typeface="Calibri"/>
              </a:rPr>
              <a:t>&gt; </a:t>
            </a:r>
            <a:r>
              <a:rPr lang="en-US" sz="1800" dirty="0" err="1">
                <a:latin typeface="Lucida Console"/>
                <a:ea typeface="Calibri"/>
              </a:rPr>
              <a:t>IndexAsync</a:t>
            </a:r>
            <a:r>
              <a:rPr lang="en-US" sz="1800" dirty="0">
                <a:latin typeface="Lucida Console"/>
                <a:ea typeface="Calibri"/>
              </a:rPr>
              <a:t>() </a:t>
            </a:r>
            <a:r>
              <a:rPr lang="en-US" sz="1800" dirty="0" smtClean="0">
                <a:latin typeface="Lucida Console"/>
                <a:ea typeface="Calibri"/>
              </a:rPr>
              <a:t>{</a:t>
            </a:r>
          </a:p>
          <a:p>
            <a:pPr marL="0" indent="0">
              <a:spcBef>
                <a:spcPts val="0"/>
              </a:spcBef>
              <a:buNone/>
            </a:pPr>
            <a:endParaRPr lang="en-US" sz="1800" dirty="0" smtClean="0">
              <a:latin typeface="Lucida Console"/>
              <a:ea typeface="Calibri"/>
            </a:endParaRPr>
          </a:p>
          <a:p>
            <a:pPr marL="0" indent="0">
              <a:spcBef>
                <a:spcPts val="0"/>
              </a:spcBef>
              <a:buNone/>
            </a:pPr>
            <a:r>
              <a:rPr lang="en-US" sz="1800" dirty="0" smtClean="0">
                <a:solidFill>
                  <a:srgbClr val="2B91AF"/>
                </a:solidFill>
                <a:latin typeface="Lucida Console"/>
                <a:ea typeface="Calibri"/>
              </a:rPr>
              <a:t>      </a:t>
            </a:r>
            <a:r>
              <a:rPr lang="en-US" sz="1800" dirty="0" err="1" smtClean="0">
                <a:solidFill>
                  <a:srgbClr val="2B91AF"/>
                </a:solidFill>
                <a:latin typeface="Lucida Console"/>
                <a:ea typeface="Calibri"/>
              </a:rPr>
              <a:t>WebClient</a:t>
            </a:r>
            <a:r>
              <a:rPr lang="en-US" sz="1800" dirty="0" smtClean="0">
                <a:latin typeface="Lucida Console"/>
                <a:ea typeface="Calibri"/>
              </a:rPr>
              <a:t> web = </a:t>
            </a:r>
            <a:r>
              <a:rPr lang="en-US" sz="1800" dirty="0">
                <a:solidFill>
                  <a:srgbClr val="0000FF"/>
                </a:solidFill>
                <a:latin typeface="Lucida Console"/>
                <a:ea typeface="Calibri"/>
              </a:rPr>
              <a:t>new</a:t>
            </a:r>
            <a:r>
              <a:rPr lang="en-US" sz="1800" dirty="0">
                <a:latin typeface="Lucida Console"/>
                <a:ea typeface="Calibri"/>
              </a:rPr>
              <a:t> </a:t>
            </a:r>
            <a:r>
              <a:rPr lang="en-US" sz="1800" dirty="0" err="1">
                <a:solidFill>
                  <a:srgbClr val="2B91AF"/>
                </a:solidFill>
                <a:latin typeface="Lucida Console"/>
                <a:ea typeface="Calibri"/>
              </a:rPr>
              <a:t>WebClient</a:t>
            </a:r>
            <a:r>
              <a:rPr lang="en-US" sz="1800" dirty="0">
                <a:latin typeface="Lucida Console"/>
                <a:ea typeface="Calibri"/>
              </a:rPr>
              <a:t>();</a:t>
            </a:r>
          </a:p>
          <a:p>
            <a:pPr marL="0" indent="0">
              <a:spcBef>
                <a:spcPts val="0"/>
              </a:spcBef>
              <a:buNone/>
            </a:pP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string result = </a:t>
            </a:r>
            <a:r>
              <a:rPr lang="en-US" sz="1800" dirty="0">
                <a:solidFill>
                  <a:srgbClr val="0000FF"/>
                </a:solidFill>
                <a:latin typeface="Lucida Console"/>
                <a:ea typeface="Calibri"/>
              </a:rPr>
              <a:t>await</a:t>
            </a:r>
            <a:r>
              <a:rPr lang="en-US" sz="1800" dirty="0">
                <a:latin typeface="Lucida Console"/>
                <a:ea typeface="Calibri"/>
              </a:rPr>
              <a:t> </a:t>
            </a:r>
            <a:r>
              <a:rPr lang="en-US" sz="1800" dirty="0" err="1" smtClean="0">
                <a:latin typeface="Lucida Console"/>
                <a:ea typeface="Calibri"/>
              </a:rPr>
              <a:t>web.DownloadStringAsync</a:t>
            </a:r>
            <a:r>
              <a:rPr lang="en-US" sz="1800" dirty="0" smtClean="0">
                <a:latin typeface="Lucida Console"/>
                <a:ea typeface="Calibri"/>
              </a:rPr>
              <a:t>(</a:t>
            </a:r>
            <a:r>
              <a:rPr lang="en-US" sz="1800" dirty="0" smtClean="0">
                <a:solidFill>
                  <a:srgbClr val="A31515"/>
                </a:solidFill>
                <a:latin typeface="Lucida Console"/>
                <a:ea typeface="Calibri"/>
              </a:rPr>
              <a:t>"</a:t>
            </a:r>
            <a:r>
              <a:rPr lang="en-US" sz="1800" u="sng" dirty="0" smtClean="0">
                <a:solidFill>
                  <a:srgbClr val="A31515"/>
                </a:solidFill>
                <a:latin typeface="Lucida Console"/>
                <a:ea typeface="Calibri"/>
                <a:hlinkClick r:id="rId3"/>
              </a:rPr>
              <a:t>www.bing.com</a:t>
            </a:r>
            <a:r>
              <a:rPr lang="en-US" sz="1800" u="sng" dirty="0">
                <a:solidFill>
                  <a:srgbClr val="A31515"/>
                </a:solidFill>
                <a:latin typeface="Lucida Console"/>
                <a:ea typeface="Calibri"/>
                <a:hlinkClick r:id="rId3"/>
              </a:rPr>
              <a:t>/</a:t>
            </a:r>
            <a:r>
              <a:rPr lang="en-US" sz="1800" dirty="0">
                <a:solidFill>
                  <a:srgbClr val="A31515"/>
                </a:solidFill>
                <a:latin typeface="Lucida Console"/>
                <a:ea typeface="Calibri"/>
              </a:rPr>
              <a:t>"</a:t>
            </a:r>
            <a:r>
              <a:rPr lang="en-US" sz="1800" dirty="0">
                <a:latin typeface="Lucida Console"/>
                <a:ea typeface="Calibri"/>
              </a:rPr>
              <a:t>);</a:t>
            </a:r>
            <a:endParaRPr lang="en-US" sz="1800" dirty="0">
              <a:ea typeface="Calibri"/>
            </a:endParaRPr>
          </a:p>
          <a:p>
            <a:pPr marL="0" indent="0">
              <a:spcBef>
                <a:spcPts val="0"/>
              </a:spcBef>
              <a:buNone/>
            </a:pPr>
            <a:r>
              <a:rPr lang="en-US" sz="1800" dirty="0">
                <a:latin typeface="Lucida Console"/>
                <a:ea typeface="Calibri"/>
              </a:rPr>
              <a:t> </a:t>
            </a:r>
            <a:endParaRPr lang="en-US" sz="1800" dirty="0">
              <a:ea typeface="Calibri"/>
            </a:endParaRPr>
          </a:p>
          <a:p>
            <a:pPr marL="0" indent="0">
              <a:spcBef>
                <a:spcPts val="0"/>
              </a:spcBef>
              <a:buNone/>
            </a:pPr>
            <a:r>
              <a:rPr lang="en-US" sz="1800" dirty="0">
                <a:latin typeface="Lucida Console"/>
                <a:ea typeface="Calibri"/>
              </a:rPr>
              <a:t>    </a:t>
            </a:r>
            <a:r>
              <a:rPr lang="en-US" sz="1800" dirty="0" smtClean="0">
                <a:latin typeface="Lucida Console"/>
                <a:ea typeface="Calibri"/>
              </a:rPr>
              <a:t>  </a:t>
            </a:r>
            <a:r>
              <a:rPr lang="en-US" sz="1800" dirty="0" smtClean="0">
                <a:solidFill>
                  <a:srgbClr val="0000FF"/>
                </a:solidFill>
                <a:latin typeface="Lucida Console"/>
                <a:ea typeface="Calibri"/>
              </a:rPr>
              <a:t>return</a:t>
            </a:r>
            <a:r>
              <a:rPr lang="en-US" sz="1800" dirty="0" smtClean="0">
                <a:latin typeface="Lucida Console"/>
                <a:ea typeface="Calibri"/>
              </a:rPr>
              <a:t> </a:t>
            </a:r>
            <a:r>
              <a:rPr lang="en-US" sz="1800" dirty="0">
                <a:latin typeface="Lucida Console"/>
                <a:ea typeface="Calibri"/>
              </a:rPr>
              <a:t>View();</a:t>
            </a:r>
            <a:endParaRPr lang="en-US" sz="1800" dirty="0">
              <a:ea typeface="Calibri"/>
            </a:endParaRPr>
          </a:p>
          <a:p>
            <a:pPr marL="0" indent="0">
              <a:spcBef>
                <a:spcPts val="0"/>
              </a:spcBef>
              <a:buNone/>
            </a:pPr>
            <a:r>
              <a:rPr lang="en-US" sz="1800" dirty="0" smtClean="0">
                <a:latin typeface="Lucida Console"/>
                <a:ea typeface="Calibri"/>
              </a:rPr>
              <a:t>   }</a:t>
            </a:r>
          </a:p>
          <a:p>
            <a:pPr marL="0" indent="0">
              <a:spcBef>
                <a:spcPts val="0"/>
              </a:spcBef>
              <a:buNone/>
            </a:pPr>
            <a:r>
              <a:rPr lang="en-US" sz="1800" dirty="0" smtClean="0">
                <a:latin typeface="Lucida Console"/>
                <a:ea typeface="Calibri"/>
              </a:rPr>
              <a:t>}</a:t>
            </a:r>
            <a:endParaRPr lang="en-US" sz="1800" dirty="0">
              <a:ea typeface="Calibri"/>
            </a:endParaRPr>
          </a:p>
        </p:txBody>
      </p:sp>
      <p:cxnSp>
        <p:nvCxnSpPr>
          <p:cNvPr id="3" name="Straight Connector 2"/>
          <p:cNvCxnSpPr/>
          <p:nvPr/>
        </p:nvCxnSpPr>
        <p:spPr>
          <a:xfrm flipV="1">
            <a:off x="1774211" y="2661312"/>
            <a:ext cx="736978" cy="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455161" y="3632578"/>
            <a:ext cx="693759" cy="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395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Lots of New ASP.NET MVC 4 Features</a:t>
            </a:r>
            <a:endParaRPr lang="en-US" dirty="0"/>
          </a:p>
        </p:txBody>
      </p:sp>
      <p:sp>
        <p:nvSpPr>
          <p:cNvPr id="3" name="Text Placeholder 2"/>
          <p:cNvSpPr>
            <a:spLocks noGrp="1"/>
          </p:cNvSpPr>
          <p:nvPr>
            <p:ph type="body" sz="quarter" idx="10"/>
          </p:nvPr>
        </p:nvSpPr>
        <p:spPr>
          <a:xfrm>
            <a:off x="519112" y="1447799"/>
            <a:ext cx="11149013" cy="4235006"/>
          </a:xfrm>
        </p:spPr>
        <p:txBody>
          <a:bodyPr/>
          <a:lstStyle/>
          <a:p>
            <a:r>
              <a:rPr lang="en-US" dirty="0" smtClean="0"/>
              <a:t>Bundling/</a:t>
            </a:r>
            <a:r>
              <a:rPr lang="en-US" dirty="0" err="1" smtClean="0"/>
              <a:t>Minification</a:t>
            </a:r>
            <a:r>
              <a:rPr lang="en-US" dirty="0" smtClean="0"/>
              <a:t> Support</a:t>
            </a:r>
            <a:endParaRPr lang="en-US" dirty="0"/>
          </a:p>
          <a:p>
            <a:r>
              <a:rPr lang="en-US" dirty="0" smtClean="0"/>
              <a:t>Database </a:t>
            </a:r>
            <a:r>
              <a:rPr lang="en-US" dirty="0"/>
              <a:t>Migrations</a:t>
            </a:r>
          </a:p>
          <a:p>
            <a:r>
              <a:rPr lang="en-US" dirty="0" smtClean="0"/>
              <a:t>Mobile Web</a:t>
            </a:r>
            <a:endParaRPr lang="en-US" dirty="0"/>
          </a:p>
          <a:p>
            <a:r>
              <a:rPr lang="en-US" dirty="0"/>
              <a:t>Web APIs</a:t>
            </a:r>
          </a:p>
          <a:p>
            <a:r>
              <a:rPr lang="en-US" dirty="0"/>
              <a:t>Real Time Communication </a:t>
            </a:r>
          </a:p>
          <a:p>
            <a:r>
              <a:rPr lang="en-US" dirty="0" smtClean="0"/>
              <a:t>Asynchronous Support</a:t>
            </a:r>
            <a:endParaRPr lang="en-US" dirty="0"/>
          </a:p>
          <a:p>
            <a:endParaRPr lang="en-US" dirty="0"/>
          </a:p>
          <a:p>
            <a:r>
              <a:rPr lang="en-US" dirty="0" smtClean="0"/>
              <a:t>Works with VS 2010/.NET 4 </a:t>
            </a:r>
            <a:r>
              <a:rPr lang="en-US" i="1" u="sng" dirty="0" smtClean="0"/>
              <a:t>and</a:t>
            </a:r>
            <a:r>
              <a:rPr lang="en-US" dirty="0" smtClean="0"/>
              <a:t> built-into VS11</a:t>
            </a:r>
          </a:p>
        </p:txBody>
      </p:sp>
    </p:spTree>
    <p:extLst>
      <p:ext uri="{BB962C8B-B14F-4D97-AF65-F5344CB8AC3E}">
        <p14:creationId xmlns:p14="http://schemas.microsoft.com/office/powerpoint/2010/main" val="420234930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Announcing ASP.NET MVC 4 Beta</a:t>
            </a:r>
            <a:endParaRPr lang="en-US" dirty="0"/>
          </a:p>
        </p:txBody>
      </p:sp>
      <p:sp>
        <p:nvSpPr>
          <p:cNvPr id="3" name="Text Placeholder 2"/>
          <p:cNvSpPr>
            <a:spLocks noGrp="1"/>
          </p:cNvSpPr>
          <p:nvPr>
            <p:ph type="body" sz="quarter" idx="10"/>
          </p:nvPr>
        </p:nvSpPr>
        <p:spPr>
          <a:xfrm>
            <a:off x="1365288" y="2225735"/>
            <a:ext cx="9471049" cy="2151358"/>
          </a:xfrm>
        </p:spPr>
        <p:txBody>
          <a:bodyPr/>
          <a:lstStyle/>
          <a:p>
            <a:pPr marL="0" indent="0">
              <a:buNone/>
            </a:pPr>
            <a:r>
              <a:rPr lang="en-US" sz="6000" i="1" dirty="0" smtClean="0"/>
              <a:t>Available for Download Now</a:t>
            </a:r>
          </a:p>
          <a:p>
            <a:pPr marL="0" indent="0">
              <a:buNone/>
            </a:pPr>
            <a:endParaRPr lang="en-US" sz="1400" i="1" dirty="0"/>
          </a:p>
          <a:p>
            <a:pPr marL="0" indent="0" algn="ctr">
              <a:buNone/>
            </a:pPr>
            <a:r>
              <a:rPr lang="en-US" sz="6000" dirty="0"/>
              <a:t>http://bit.ly/xicqzI</a:t>
            </a:r>
          </a:p>
        </p:txBody>
      </p:sp>
    </p:spTree>
    <p:extLst>
      <p:ext uri="{BB962C8B-B14F-4D97-AF65-F5344CB8AC3E}">
        <p14:creationId xmlns:p14="http://schemas.microsoft.com/office/powerpoint/2010/main" val="312015749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3579812" y="2802826"/>
            <a:ext cx="5491305" cy="1083374"/>
          </a:xfrm>
          <a:prstGeom prst="rect">
            <a:avLst/>
          </a:prstGeom>
          <a:noFill/>
        </p:spPr>
        <p:txBody>
          <a:bodyPr wrap="square" lIns="0" tIns="0" rIns="0" bIns="0" rtlCol="0">
            <a:spAutoFit/>
          </a:bodyPr>
          <a:lstStyle/>
          <a:p>
            <a:pPr>
              <a:lnSpc>
                <a:spcPct val="80000"/>
              </a:lnSpc>
            </a:pPr>
            <a:r>
              <a:rPr lang="en-US" sz="8800" spc="-100" dirty="0" smtClean="0">
                <a:solidFill>
                  <a:schemeClr val="accent1"/>
                </a:solidFill>
                <a:latin typeface="+mj-lt"/>
              </a:rPr>
              <a:t>Questions</a:t>
            </a:r>
            <a:endParaRPr lang="en-US" sz="8800" spc="-100" dirty="0">
              <a:solidFill>
                <a:schemeClr val="accent1"/>
              </a:solidFill>
              <a:latin typeface="+mj-lt"/>
            </a:endParaRPr>
          </a:p>
        </p:txBody>
      </p:sp>
    </p:spTree>
    <p:extLst>
      <p:ext uri="{BB962C8B-B14F-4D97-AF65-F5344CB8AC3E}">
        <p14:creationId xmlns:p14="http://schemas.microsoft.com/office/powerpoint/2010/main" val="203052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1218795"/>
          </a:xfrm>
        </p:spPr>
        <p:txBody>
          <a:bodyPr>
            <a:normAutofit/>
          </a:bodyPr>
          <a:lstStyle/>
          <a:p>
            <a:r>
              <a:rPr lang="en-US" dirty="0" smtClean="0"/>
              <a:t>Bundling and </a:t>
            </a:r>
            <a:r>
              <a:rPr lang="en-US" dirty="0" err="1" smtClean="0"/>
              <a:t>Minification</a:t>
            </a:r>
            <a:endParaRPr lang="en-US" dirty="0"/>
          </a:p>
        </p:txBody>
      </p:sp>
      <p:sp>
        <p:nvSpPr>
          <p:cNvPr id="3" name="Text Placeholder 2"/>
          <p:cNvSpPr>
            <a:spLocks noGrp="1"/>
          </p:cNvSpPr>
          <p:nvPr>
            <p:ph type="body" sz="quarter" idx="10"/>
          </p:nvPr>
        </p:nvSpPr>
        <p:spPr>
          <a:xfrm>
            <a:off x="519113" y="1447801"/>
            <a:ext cx="11149012" cy="3625608"/>
          </a:xfrm>
        </p:spPr>
        <p:txBody>
          <a:bodyPr/>
          <a:lstStyle/>
          <a:p>
            <a:r>
              <a:rPr lang="en-US" dirty="0" smtClean="0"/>
              <a:t>Improve loading performance of JavaScript and CSS</a:t>
            </a:r>
          </a:p>
          <a:p>
            <a:pPr lvl="1"/>
            <a:r>
              <a:rPr lang="en-US" dirty="0" smtClean="0"/>
              <a:t>Reduce # and size of HTTP requests</a:t>
            </a:r>
          </a:p>
          <a:p>
            <a:pPr lvl="1"/>
            <a:endParaRPr lang="en-US" sz="3200" dirty="0" smtClean="0"/>
          </a:p>
          <a:p>
            <a:r>
              <a:rPr lang="en-US" dirty="0" smtClean="0"/>
              <a:t>Works </a:t>
            </a:r>
            <a:r>
              <a:rPr lang="en-US" dirty="0"/>
              <a:t>by </a:t>
            </a:r>
            <a:r>
              <a:rPr lang="en-US" dirty="0" smtClean="0"/>
              <a:t>convention (no configuration required)</a:t>
            </a:r>
          </a:p>
          <a:p>
            <a:endParaRPr lang="en-US" dirty="0"/>
          </a:p>
          <a:p>
            <a:r>
              <a:rPr lang="en-US" dirty="0" smtClean="0"/>
              <a:t>Fully </a:t>
            </a:r>
            <a:r>
              <a:rPr lang="en-US" dirty="0"/>
              <a:t>customizable and </a:t>
            </a:r>
            <a:r>
              <a:rPr lang="en-US" dirty="0" smtClean="0"/>
              <a:t>extensible</a:t>
            </a:r>
          </a:p>
          <a:p>
            <a:pPr marL="0" indent="0">
              <a:buNone/>
            </a:pPr>
            <a:endParaRPr lang="en-US" dirty="0"/>
          </a:p>
        </p:txBody>
      </p:sp>
    </p:spTree>
    <p:extLst>
      <p:ext uri="{BB962C8B-B14F-4D97-AF65-F5344CB8AC3E}">
        <p14:creationId xmlns:p14="http://schemas.microsoft.com/office/powerpoint/2010/main" val="420968639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Bundling and </a:t>
            </a:r>
            <a:r>
              <a:rPr lang="en-US" dirty="0" err="1"/>
              <a:t>Minification</a:t>
            </a:r>
            <a:endParaRPr lang="en-US"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1628775"/>
            <a:ext cx="2257425" cy="35261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5" y="1544638"/>
            <a:ext cx="8277225" cy="23316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5512" y="2352676"/>
            <a:ext cx="6376988" cy="332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774" y="3330575"/>
            <a:ext cx="4924425" cy="32316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5194300" y="2684976"/>
            <a:ext cx="1651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08600" y="3624776"/>
            <a:ext cx="1651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415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8"/>
                                        </p:tgtEl>
                                      </p:cBhvr>
                                    </p:animEffect>
                                    <p:set>
                                      <p:cBhvr>
                                        <p:cTn id="7" dur="1" fill="hold">
                                          <p:stCondLst>
                                            <p:cond delay="499"/>
                                          </p:stCondLst>
                                        </p:cTn>
                                        <p:tgtEl>
                                          <p:spTgt spid="1028"/>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 name=".5&quot; x .5&quot; GRID" hidden="1"/>
          <p:cNvGrpSpPr/>
          <p:nvPr/>
        </p:nvGrpSpPr>
        <p:grpSpPr>
          <a:xfrm>
            <a:off x="-306388" y="-228600"/>
            <a:ext cx="12803592" cy="7315200"/>
            <a:chOff x="-306388" y="-228600"/>
            <a:chExt cx="12803592" cy="7315200"/>
          </a:xfrm>
        </p:grpSpPr>
        <p:grpSp>
          <p:nvGrpSpPr>
            <p:cNvPr id="549" name=".5&quot; x .5&quot; grid"/>
            <p:cNvGrpSpPr/>
            <p:nvPr userDrawn="1"/>
          </p:nvGrpSpPr>
          <p:grpSpPr>
            <a:xfrm>
              <a:off x="-306388" y="-228600"/>
              <a:ext cx="12801600" cy="7315200"/>
              <a:chOff x="-306388" y="-155448"/>
              <a:chExt cx="12801600" cy="7315200"/>
            </a:xfrm>
          </p:grpSpPr>
          <p:sp>
            <p:nvSpPr>
              <p:cNvPr id="576" name="Rectangle 575"/>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7" name="Rectangle 576"/>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8" name="Rectangle 577"/>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9" name="Rectangle 578"/>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0" name="Rectangle 579"/>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1" name="Rectangle 580"/>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2" name="Rectangle 581"/>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3" name="Rectangle 582"/>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4" name="Rectangle 583"/>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5" name="Rectangle 584"/>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6" name="Rectangle 585"/>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7" name="Rectangle 586"/>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8" name="Rectangle 587"/>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9" name="Rectangle 588"/>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0" name="Rectangle 589"/>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1" name="Rectangle 590"/>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2" name="Rectangle 591"/>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3" name="Rectangle 592"/>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4" name="Rectangle 593"/>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5" name="Rectangle 594"/>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6" name="Rectangle 595"/>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7" name="Rectangle 596"/>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8" name="Rectangle 597"/>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9" name="Rectangle 598"/>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0" name="Rectangle 599"/>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1" name="Rectangle 600"/>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2" name="Rectangle 601"/>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3" name="Rectangle 602"/>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4" name="Rectangle 603"/>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5" name="Rectangle 604"/>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6" name="Rectangle 605"/>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7" name="Rectangle 606"/>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8" name="Rectangle 607"/>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9" name="Rectangle 608"/>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0" name="Rectangle 609"/>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1" name="Rectangle 610"/>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2" name="Rectangle 611"/>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3" name="Rectangle 612"/>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4" name="Rectangle 613"/>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5" name="Rectangle 614"/>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6" name="Rectangle 615"/>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7" name="Rectangle 616"/>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8" name="Rectangle 617"/>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9" name="Rectangle 618"/>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0" name="Rectangle 619"/>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1" name="Rectangle 620"/>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2" name="Rectangle 621"/>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3" name="Rectangle 622"/>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4" name="Rectangle 623"/>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5" name="Rectangle 624"/>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6" name="Rectangle 625"/>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7" name="Rectangle 626"/>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8" name="Rectangle 627"/>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9" name="Rectangle 628"/>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0" name="Rectangle 629"/>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1" name="Rectangle 630"/>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2" name="Rectangle 631"/>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3" name="Rectangle 632"/>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4" name="Rectangle 633"/>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5" name="Rectangle 634"/>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6" name="Rectangle 635"/>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7" name="Rectangle 636"/>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8" name="Rectangle 637"/>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9" name="Rectangle 638"/>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0" name="Rectangle 639"/>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1" name="Rectangle 640"/>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2" name="Rectangle 641"/>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6" name="Rectangle 645"/>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9" name="Rectangle 648"/>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3" name="Rectangle 652"/>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6" name="Rectangle 655"/>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0" name="Rectangle 659"/>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3" name="Rectangle 662"/>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7" name="Rectangle 666"/>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0" name="Rectangle 669"/>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4" name="Rectangle 673"/>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7" name="Rectangle 676"/>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1" name="Rectangle 680"/>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4" name="Rectangle 683"/>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8" name="Rectangle 687"/>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1" name="Rectangle 690"/>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5" name="Rectangle 694"/>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8" name="Rectangle 697"/>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2" name="Rectangle 701"/>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5" name="Rectangle 704"/>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09" name="Rectangle 708"/>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2" name="Rectangle 711"/>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6" name="Rectangle 715"/>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9" name="Rectangle 718"/>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3" name="Rectangle 722"/>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6" name="Rectangle 725"/>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0" name="Rectangle 729"/>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3" name="Rectangle 732"/>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7" name="Rectangle 736"/>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0" name="Rectangle 739"/>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4" name="Rectangle 743"/>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7" name="Rectangle 746"/>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1" name="Rectangle 750"/>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4" name="Rectangle 753"/>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8" name="Rectangle 757"/>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1" name="Rectangle 760"/>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5" name="Rectangle 764"/>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8" name="Rectangle 767"/>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2" name="Rectangle 771"/>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5" name="Rectangle 774"/>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9" name="Rectangle 778"/>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2" name="Rectangle 781"/>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6" name="Rectangle 785"/>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9" name="Rectangle 788"/>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3" name="Rectangle 792"/>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6" name="Rectangle 795"/>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0" name="Rectangle 799"/>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3" name="Rectangle 802"/>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7" name="Rectangle 806"/>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0" name="Rectangle 809"/>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4" name="Rectangle 813"/>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7" name="Rectangle 816"/>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1" name="Rectangle 820"/>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4" name="Rectangle 823"/>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8" name="Rectangle 827"/>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1" name="Rectangle 830"/>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5" name="Rectangle 834"/>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8" name="Rectangle 837"/>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2" name="Rectangle 841"/>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5" name="Rectangle 844"/>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9" name="Rectangle 848"/>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2" name="Rectangle 851"/>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6" name="Rectangle 855"/>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59" name="Rectangle 858"/>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3" name="Rectangle 862"/>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6" name="Rectangle 865"/>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0" name="Rectangle 869"/>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3" name="Rectangle 872"/>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7" name="Rectangle 876"/>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0" name="Rectangle 879"/>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4" name="Rectangle 883"/>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7" name="Rectangle 886"/>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1" name="Rectangle 890"/>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4" name="Rectangle 893"/>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8" name="Rectangle 897"/>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1" name="Rectangle 900"/>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5" name="Rectangle 904"/>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8" name="Rectangle 907"/>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2" name="Rectangle 911"/>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5" name="Rectangle 914"/>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9" name="Rectangle 918"/>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2" name="Rectangle 921"/>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6" name="Rectangle 925"/>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9" name="Rectangle 928"/>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3" name="Rectangle 932"/>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6" name="Rectangle 935"/>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0" name="Rectangle 939"/>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3" name="Rectangle 942"/>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7" name="Rectangle 946"/>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0" name="Rectangle 949"/>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4" name="Rectangle 953"/>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7" name="Rectangle 956"/>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1" name="Rectangle 960"/>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4" name="Rectangle 963"/>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8" name="Rectangle 967"/>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1" name="Rectangle 970"/>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5" name="Rectangle 974"/>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8" name="Rectangle 977"/>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2" name="Rectangle 981"/>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5" name="Rectangle 984"/>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9" name="Rectangle 988"/>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2" name="Rectangle 991"/>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6" name="Rectangle 995"/>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9" name="Rectangle 998"/>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3" name="Rectangle 1002"/>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6" name="Rectangle 1005"/>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0" name="Rectangle 1009"/>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3" name="Rectangle 1012"/>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7" name="Rectangle 1016"/>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0" name="Rectangle 1019"/>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nvGrpSpPr>
            <p:cNvPr id="550" name="grid lines - 1&quot; - horizontal"/>
            <p:cNvGrpSpPr/>
            <p:nvPr userDrawn="1"/>
          </p:nvGrpSpPr>
          <p:grpSpPr>
            <a:xfrm>
              <a:off x="-304396" y="-228600"/>
              <a:ext cx="12801600" cy="7315200"/>
              <a:chOff x="-304396" y="-228600"/>
              <a:chExt cx="12801600" cy="7315200"/>
            </a:xfrm>
          </p:grpSpPr>
          <p:cxnSp>
            <p:nvCxnSpPr>
              <p:cNvPr id="567" name="Straight Connector 566"/>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551" name="grid lines - 1&quot; - vertical"/>
            <p:cNvGrpSpPr/>
            <p:nvPr userDrawn="1"/>
          </p:nvGrpSpPr>
          <p:grpSpPr>
            <a:xfrm>
              <a:off x="-304396" y="-228600"/>
              <a:ext cx="12799608" cy="7315200"/>
              <a:chOff x="-304396" y="-228600"/>
              <a:chExt cx="12799608" cy="7315200"/>
            </a:xfrm>
          </p:grpSpPr>
          <p:cxnSp>
            <p:nvCxnSpPr>
              <p:cNvPr id="552" name="Straight Connector 551"/>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useBgFill="1">
        <p:nvSpPr>
          <p:cNvPr id="209" name="Slide background fill shape - top edge"/>
          <p:cNvSpPr/>
          <p:nvPr/>
        </p:nvSpPr>
        <p:spPr bwMode="auto">
          <a:xfrm>
            <a:off x="0" y="-34617"/>
            <a:ext cx="12188825" cy="1143000"/>
          </a:xfrm>
          <a:prstGeom prst="rect">
            <a:avLst/>
          </a:prstGeom>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836612" y="1371600"/>
            <a:ext cx="1487488" cy="615553"/>
          </a:xfrm>
          <a:prstGeom prst="rect">
            <a:avLst/>
          </a:prstGeom>
          <a:noFill/>
        </p:spPr>
        <p:txBody>
          <a:bodyPr wrap="square" lIns="0" tIns="0" rIns="0" bIns="0" rtlCol="0">
            <a:spAutoFit/>
          </a:bodyPr>
          <a:lstStyle/>
          <a:p>
            <a:endParaRPr lang="en-US" sz="4000" dirty="0" err="1" smtClean="0">
              <a:gradFill>
                <a:gsLst>
                  <a:gs pos="0">
                    <a:schemeClr val="tx1"/>
                  </a:gs>
                  <a:gs pos="86000">
                    <a:schemeClr val="tx1"/>
                  </a:gs>
                </a:gsLst>
                <a:lin ang="5400000" scaled="0"/>
              </a:gradFill>
              <a:latin typeface="Segoe UI Light" pitchFamily="34" charset="0"/>
            </a:endParaRPr>
          </a:p>
        </p:txBody>
      </p:sp>
      <p:pic>
        <p:nvPicPr>
          <p:cNvPr id="489" name="Picture 4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6" y="331924"/>
            <a:ext cx="1106068" cy="1552919"/>
          </a:xfrm>
          <a:prstGeom prst="rect">
            <a:avLst/>
          </a:prstGeom>
        </p:spPr>
      </p:pic>
      <p:sp>
        <p:nvSpPr>
          <p:cNvPr id="492" name="TextBox 491"/>
          <p:cNvSpPr txBox="1"/>
          <p:nvPr/>
        </p:nvSpPr>
        <p:spPr>
          <a:xfrm>
            <a:off x="1414462" y="2352675"/>
            <a:ext cx="9255602" cy="2166747"/>
          </a:xfrm>
          <a:prstGeom prst="rect">
            <a:avLst/>
          </a:prstGeom>
          <a:noFill/>
        </p:spPr>
        <p:txBody>
          <a:bodyPr wrap="square" lIns="0" tIns="0" rIns="0" bIns="0" rtlCol="0">
            <a:spAutoFit/>
          </a:bodyPr>
          <a:lstStyle/>
          <a:p>
            <a:pPr>
              <a:lnSpc>
                <a:spcPct val="80000"/>
              </a:lnSpc>
            </a:pPr>
            <a:r>
              <a:rPr lang="en-US" sz="8800" spc="-100" dirty="0" smtClean="0">
                <a:solidFill>
                  <a:schemeClr val="accent1"/>
                </a:solidFill>
                <a:latin typeface="+mj-lt"/>
              </a:rPr>
              <a:t>Demo: Bundling &amp; </a:t>
            </a:r>
            <a:r>
              <a:rPr lang="en-US" sz="8800" spc="-100" dirty="0" err="1" smtClean="0">
                <a:solidFill>
                  <a:schemeClr val="accent1"/>
                </a:solidFill>
                <a:latin typeface="+mj-lt"/>
              </a:rPr>
              <a:t>Minification</a:t>
            </a:r>
            <a:endParaRPr lang="en-US" sz="8800" spc="-100" dirty="0">
              <a:solidFill>
                <a:schemeClr val="accent1"/>
              </a:solidFill>
              <a:latin typeface="+mj-lt"/>
            </a:endParaRPr>
          </a:p>
        </p:txBody>
      </p:sp>
    </p:spTree>
    <p:extLst>
      <p:ext uri="{BB962C8B-B14F-4D97-AF65-F5344CB8AC3E}">
        <p14:creationId xmlns:p14="http://schemas.microsoft.com/office/powerpoint/2010/main" val="145008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URL Resolution Enhancements</a:t>
            </a:r>
            <a:endParaRPr lang="en-US" dirty="0"/>
          </a:p>
        </p:txBody>
      </p:sp>
      <p:sp>
        <p:nvSpPr>
          <p:cNvPr id="3" name="Text Placeholder 2"/>
          <p:cNvSpPr>
            <a:spLocks noGrp="1"/>
          </p:cNvSpPr>
          <p:nvPr>
            <p:ph type="body" sz="quarter" idx="10"/>
          </p:nvPr>
        </p:nvSpPr>
        <p:spPr>
          <a:xfrm>
            <a:off x="519112" y="1447799"/>
            <a:ext cx="11149013" cy="4235006"/>
          </a:xfrm>
        </p:spPr>
        <p:txBody>
          <a:bodyPr/>
          <a:lstStyle/>
          <a:p>
            <a:r>
              <a:rPr lang="en-US" dirty="0"/>
              <a:t>Razor now resolves ~/ within all standard HTML attributes</a:t>
            </a:r>
          </a:p>
          <a:p>
            <a:pPr marL="0" indent="0">
              <a:buNone/>
            </a:pPr>
            <a:endParaRPr lang="en-US" dirty="0"/>
          </a:p>
          <a:p>
            <a:r>
              <a:rPr lang="en-US" dirty="0" smtClean="0"/>
              <a:t>Today you write:</a:t>
            </a:r>
          </a:p>
          <a:p>
            <a:endParaRPr lang="en-US" dirty="0"/>
          </a:p>
          <a:p>
            <a:pPr marL="0" indent="0">
              <a:buNone/>
            </a:pPr>
            <a:endParaRPr lang="en-US" dirty="0" smtClean="0"/>
          </a:p>
          <a:p>
            <a:r>
              <a:rPr lang="en-US" dirty="0" smtClean="0"/>
              <a:t>Razor now allows you to just write:</a:t>
            </a:r>
          </a:p>
          <a:p>
            <a:endParaRPr lang="en-US" dirty="0"/>
          </a:p>
          <a:p>
            <a:pPr marL="0" indent="0">
              <a:buNone/>
            </a:pPr>
            <a:endParaRPr lang="en-US" dirty="0"/>
          </a:p>
        </p:txBody>
      </p:sp>
      <p:sp>
        <p:nvSpPr>
          <p:cNvPr id="4" name="Rectangle 3"/>
          <p:cNvSpPr/>
          <p:nvPr/>
        </p:nvSpPr>
        <p:spPr>
          <a:xfrm>
            <a:off x="1488642" y="3218934"/>
            <a:ext cx="9560358" cy="461665"/>
          </a:xfrm>
          <a:prstGeom prst="rect">
            <a:avLst/>
          </a:prstGeom>
        </p:spPr>
        <p:txBody>
          <a:bodyPr wrap="square">
            <a:spAutoFit/>
          </a:bodyPr>
          <a:lstStyle/>
          <a:p>
            <a:r>
              <a:rPr lang="en-US" sz="2400" dirty="0" smtClean="0"/>
              <a:t>&lt;script </a:t>
            </a:r>
            <a:r>
              <a:rPr lang="en-US" sz="2400" dirty="0" err="1" smtClean="0"/>
              <a:t>src</a:t>
            </a:r>
            <a:r>
              <a:rPr lang="en-US" sz="2400" dirty="0" smtClean="0"/>
              <a:t>=”@</a:t>
            </a:r>
            <a:r>
              <a:rPr lang="en-US" sz="2400" dirty="0" err="1" smtClean="0"/>
              <a:t>Url.Content</a:t>
            </a:r>
            <a:r>
              <a:rPr lang="en-US" sz="2400" dirty="0" smtClean="0"/>
              <a:t>(“~/Scripts/Site.js”)”&gt;&lt;/script&gt;</a:t>
            </a:r>
            <a:endParaRPr lang="en-US" sz="2400" dirty="0"/>
          </a:p>
        </p:txBody>
      </p:sp>
      <p:sp>
        <p:nvSpPr>
          <p:cNvPr id="5" name="Rectangle 4"/>
          <p:cNvSpPr/>
          <p:nvPr/>
        </p:nvSpPr>
        <p:spPr>
          <a:xfrm>
            <a:off x="1501342" y="4755634"/>
            <a:ext cx="9560358" cy="461665"/>
          </a:xfrm>
          <a:prstGeom prst="rect">
            <a:avLst/>
          </a:prstGeom>
        </p:spPr>
        <p:txBody>
          <a:bodyPr wrap="square">
            <a:spAutoFit/>
          </a:bodyPr>
          <a:lstStyle/>
          <a:p>
            <a:r>
              <a:rPr lang="en-US" sz="2400" dirty="0"/>
              <a:t>&lt;script </a:t>
            </a:r>
            <a:r>
              <a:rPr lang="en-US" sz="2400" dirty="0" err="1"/>
              <a:t>src</a:t>
            </a:r>
            <a:r>
              <a:rPr lang="en-US" sz="2400" dirty="0" smtClean="0"/>
              <a:t>=”~/</a:t>
            </a:r>
            <a:r>
              <a:rPr lang="en-US" sz="2400" dirty="0"/>
              <a:t>Scripts/Site.js”)”&gt;&lt;/script&gt;</a:t>
            </a:r>
          </a:p>
        </p:txBody>
      </p:sp>
    </p:spTree>
    <p:extLst>
      <p:ext uri="{BB962C8B-B14F-4D97-AF65-F5344CB8AC3E}">
        <p14:creationId xmlns:p14="http://schemas.microsoft.com/office/powerpoint/2010/main" val="11001935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Conditional Attribute Enhancements</a:t>
            </a:r>
            <a:endParaRPr lang="en-US" dirty="0"/>
          </a:p>
        </p:txBody>
      </p:sp>
      <p:sp>
        <p:nvSpPr>
          <p:cNvPr id="3" name="Text Placeholder 2"/>
          <p:cNvSpPr>
            <a:spLocks noGrp="1"/>
          </p:cNvSpPr>
          <p:nvPr>
            <p:ph type="body" sz="quarter" idx="10"/>
          </p:nvPr>
        </p:nvSpPr>
        <p:spPr>
          <a:xfrm>
            <a:off x="519112" y="1447799"/>
            <a:ext cx="11149013" cy="1526572"/>
          </a:xfrm>
        </p:spPr>
        <p:txBody>
          <a:bodyPr/>
          <a:lstStyle/>
          <a:p>
            <a:r>
              <a:rPr lang="en-US" dirty="0" smtClean="0"/>
              <a:t>Today you write:</a:t>
            </a:r>
          </a:p>
          <a:p>
            <a:pPr marL="0" indent="0">
              <a:buNone/>
            </a:pPr>
            <a:endParaRPr lang="en-US" dirty="0" smtClean="0"/>
          </a:p>
          <a:p>
            <a:endParaRPr lang="en-US" dirty="0"/>
          </a:p>
        </p:txBody>
      </p:sp>
      <p:sp>
        <p:nvSpPr>
          <p:cNvPr id="4" name="Rectangle 3"/>
          <p:cNvSpPr/>
          <p:nvPr/>
        </p:nvSpPr>
        <p:spPr>
          <a:xfrm>
            <a:off x="955344" y="2044048"/>
            <a:ext cx="11068334" cy="3416320"/>
          </a:xfrm>
          <a:prstGeom prst="rect">
            <a:avLst/>
          </a:prstGeom>
        </p:spPr>
        <p:txBody>
          <a:bodyPr wrap="square">
            <a:spAutoFit/>
          </a:bodyPr>
          <a:lstStyle/>
          <a:p>
            <a:r>
              <a:rPr lang="en-US" sz="2400" dirty="0"/>
              <a:t>@{</a:t>
            </a:r>
          </a:p>
          <a:p>
            <a:r>
              <a:rPr lang="en-US" sz="2400" dirty="0"/>
              <a:t>     string </a:t>
            </a:r>
            <a:r>
              <a:rPr lang="en-US" sz="2400" dirty="0" err="1"/>
              <a:t>myClass</a:t>
            </a:r>
            <a:r>
              <a:rPr lang="en-US" sz="2400" dirty="0"/>
              <a:t> = null;</a:t>
            </a:r>
          </a:p>
          <a:p>
            <a:r>
              <a:rPr lang="en-US" sz="2400" dirty="0"/>
              <a:t> </a:t>
            </a:r>
          </a:p>
          <a:p>
            <a:r>
              <a:rPr lang="en-US" sz="2400" dirty="0"/>
              <a:t>     if (</a:t>
            </a:r>
            <a:r>
              <a:rPr lang="en-US" sz="2400" dirty="0" err="1"/>
              <a:t>someCondition</a:t>
            </a:r>
            <a:r>
              <a:rPr lang="en-US" sz="2400" dirty="0"/>
              <a:t>) {</a:t>
            </a:r>
          </a:p>
          <a:p>
            <a:r>
              <a:rPr lang="en-US" sz="2400" dirty="0"/>
              <a:t>          </a:t>
            </a:r>
            <a:r>
              <a:rPr lang="en-US" sz="2400" dirty="0" err="1"/>
              <a:t>myClass</a:t>
            </a:r>
            <a:r>
              <a:rPr lang="en-US" sz="2400" dirty="0"/>
              <a:t> = ”</a:t>
            </a:r>
            <a:r>
              <a:rPr lang="en-US" sz="2400" dirty="0" err="1"/>
              <a:t>shinyFancy</a:t>
            </a:r>
            <a:r>
              <a:rPr lang="en-US" sz="2400" dirty="0"/>
              <a:t>”;</a:t>
            </a:r>
          </a:p>
          <a:p>
            <a:r>
              <a:rPr lang="en-US" sz="2400" dirty="0"/>
              <a:t>     }</a:t>
            </a:r>
          </a:p>
          <a:p>
            <a:r>
              <a:rPr lang="en-US" sz="2400" dirty="0"/>
              <a:t>}</a:t>
            </a:r>
          </a:p>
          <a:p>
            <a:endParaRPr lang="en-US" sz="2400" dirty="0"/>
          </a:p>
          <a:p>
            <a:r>
              <a:rPr lang="en-US" sz="2400" dirty="0"/>
              <a:t>&lt;div @{if (</a:t>
            </a:r>
            <a:r>
              <a:rPr lang="en-US" sz="2400" dirty="0" err="1"/>
              <a:t>myClass</a:t>
            </a:r>
            <a:r>
              <a:rPr lang="en-US" sz="2400" dirty="0"/>
              <a:t> != null) { &lt;text&gt;class=”@</a:t>
            </a:r>
            <a:r>
              <a:rPr lang="en-US" sz="2400" dirty="0" err="1"/>
              <a:t>myClass</a:t>
            </a:r>
            <a:r>
              <a:rPr lang="en-US" sz="2400" dirty="0"/>
              <a:t>”&lt;/text&gt; } </a:t>
            </a:r>
            <a:r>
              <a:rPr lang="en-US" sz="2400" dirty="0" smtClean="0"/>
              <a:t>}&gt;Content</a:t>
            </a:r>
            <a:r>
              <a:rPr lang="en-US" sz="2400" dirty="0"/>
              <a:t>&lt;/div&gt;</a:t>
            </a:r>
          </a:p>
        </p:txBody>
      </p:sp>
      <p:cxnSp>
        <p:nvCxnSpPr>
          <p:cNvPr id="6" name="Straight Connector 5"/>
          <p:cNvCxnSpPr/>
          <p:nvPr/>
        </p:nvCxnSpPr>
        <p:spPr>
          <a:xfrm>
            <a:off x="1978925" y="5460368"/>
            <a:ext cx="75608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514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Conditional Attribute Enhancements</a:t>
            </a:r>
            <a:endParaRPr lang="en-US" dirty="0"/>
          </a:p>
        </p:txBody>
      </p:sp>
      <p:sp>
        <p:nvSpPr>
          <p:cNvPr id="3" name="Text Placeholder 2"/>
          <p:cNvSpPr>
            <a:spLocks noGrp="1"/>
          </p:cNvSpPr>
          <p:nvPr>
            <p:ph type="body" sz="quarter" idx="10"/>
          </p:nvPr>
        </p:nvSpPr>
        <p:spPr>
          <a:xfrm>
            <a:off x="519112" y="1447799"/>
            <a:ext cx="11149013" cy="5081391"/>
          </a:xfrm>
        </p:spPr>
        <p:txBody>
          <a:bodyPr/>
          <a:lstStyle/>
          <a:p>
            <a:r>
              <a:rPr lang="en-US" dirty="0" smtClean="0"/>
              <a:t>Now you can write: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1800" dirty="0" smtClean="0"/>
          </a:p>
          <a:p>
            <a:r>
              <a:rPr lang="en-US" dirty="0" smtClean="0"/>
              <a:t>Will automatically omit attribute name if value is null</a:t>
            </a:r>
            <a:endParaRPr lang="en-US" dirty="0"/>
          </a:p>
        </p:txBody>
      </p:sp>
      <p:sp>
        <p:nvSpPr>
          <p:cNvPr id="4" name="Rectangle 3"/>
          <p:cNvSpPr/>
          <p:nvPr/>
        </p:nvSpPr>
        <p:spPr>
          <a:xfrm>
            <a:off x="955344" y="2044048"/>
            <a:ext cx="11068334" cy="3416320"/>
          </a:xfrm>
          <a:prstGeom prst="rect">
            <a:avLst/>
          </a:prstGeom>
        </p:spPr>
        <p:txBody>
          <a:bodyPr wrap="square">
            <a:spAutoFit/>
          </a:bodyPr>
          <a:lstStyle/>
          <a:p>
            <a:r>
              <a:rPr lang="en-US" sz="2400" dirty="0"/>
              <a:t>@{</a:t>
            </a:r>
          </a:p>
          <a:p>
            <a:r>
              <a:rPr lang="en-US" sz="2400" dirty="0"/>
              <a:t>     string </a:t>
            </a:r>
            <a:r>
              <a:rPr lang="en-US" sz="2400" dirty="0" err="1"/>
              <a:t>myClass</a:t>
            </a:r>
            <a:r>
              <a:rPr lang="en-US" sz="2400" dirty="0"/>
              <a:t> = null;</a:t>
            </a:r>
          </a:p>
          <a:p>
            <a:r>
              <a:rPr lang="en-US" sz="2400" dirty="0"/>
              <a:t> </a:t>
            </a:r>
          </a:p>
          <a:p>
            <a:r>
              <a:rPr lang="en-US" sz="2400" dirty="0"/>
              <a:t>     if (</a:t>
            </a:r>
            <a:r>
              <a:rPr lang="en-US" sz="2400" dirty="0" err="1"/>
              <a:t>someCondition</a:t>
            </a:r>
            <a:r>
              <a:rPr lang="en-US" sz="2400" dirty="0"/>
              <a:t>) {</a:t>
            </a:r>
          </a:p>
          <a:p>
            <a:r>
              <a:rPr lang="en-US" sz="2400" dirty="0"/>
              <a:t>          </a:t>
            </a:r>
            <a:r>
              <a:rPr lang="en-US" sz="2400" dirty="0" err="1"/>
              <a:t>myClass</a:t>
            </a:r>
            <a:r>
              <a:rPr lang="en-US" sz="2400" dirty="0"/>
              <a:t> = ”</a:t>
            </a:r>
            <a:r>
              <a:rPr lang="en-US" sz="2400" dirty="0" err="1"/>
              <a:t>shinyFancy</a:t>
            </a:r>
            <a:r>
              <a:rPr lang="en-US" sz="2400" dirty="0"/>
              <a:t>”;</a:t>
            </a:r>
          </a:p>
          <a:p>
            <a:r>
              <a:rPr lang="en-US" sz="2400" dirty="0"/>
              <a:t>     }</a:t>
            </a:r>
          </a:p>
          <a:p>
            <a:r>
              <a:rPr lang="en-US" sz="2400" dirty="0"/>
              <a:t>}</a:t>
            </a:r>
          </a:p>
          <a:p>
            <a:endParaRPr lang="en-US" sz="2400" dirty="0"/>
          </a:p>
          <a:p>
            <a:r>
              <a:rPr lang="en-US" sz="2400" dirty="0"/>
              <a:t>&lt;div </a:t>
            </a:r>
            <a:r>
              <a:rPr lang="en-US" sz="2400" dirty="0" smtClean="0"/>
              <a:t>class=”@</a:t>
            </a:r>
            <a:r>
              <a:rPr lang="en-US" sz="2400" dirty="0" err="1" smtClean="0"/>
              <a:t>myClass</a:t>
            </a:r>
            <a:r>
              <a:rPr lang="en-US" sz="2400" dirty="0" smtClean="0"/>
              <a:t>”&gt;Content</a:t>
            </a:r>
            <a:r>
              <a:rPr lang="en-US" sz="2400" dirty="0"/>
              <a:t>&lt;/div&gt;</a:t>
            </a:r>
          </a:p>
        </p:txBody>
      </p:sp>
      <p:cxnSp>
        <p:nvCxnSpPr>
          <p:cNvPr id="6" name="Straight Connector 5"/>
          <p:cNvCxnSpPr/>
          <p:nvPr/>
        </p:nvCxnSpPr>
        <p:spPr>
          <a:xfrm>
            <a:off x="1719613" y="5460368"/>
            <a:ext cx="26476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2098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infopath/2007/PartnerControls"/>
    <ds:schemaRef ds:uri="http://purl.org/dc/dcmitype/"/>
    <ds:schemaRef ds:uri="http://schemas.openxmlformats.org/package/2006/metadata/core-properties"/>
    <ds:schemaRef ds:uri="c6bb9d19-7926-47a4-9d93-93d54014735c"/>
    <ds:schemaRef ds:uri="http://schemas.microsoft.com/office/2006/documentManagement/types"/>
    <ds:schemaRef ds:uri="http://schemas.microsoft.com/office/2006/metadata/properties"/>
    <ds:schemaRef ds:uri="2295e2e7-0eeb-498e-8716-217bb2ee6ee3"/>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1551</TotalTime>
  <Words>2518</Words>
  <Application>Microsoft Office PowerPoint</Application>
  <PresentationFormat>Custom</PresentationFormat>
  <Paragraphs>324</Paragraphs>
  <Slides>35</Slides>
  <Notes>18</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TechDays 2012 Devs v1</vt:lpstr>
      <vt:lpstr>Metro Template Colored Titles Segoe UI 16x9</vt:lpstr>
      <vt:lpstr>PowerPoint Presentation</vt:lpstr>
      <vt:lpstr>Lots of New ASP.NET MVC 4 Features</vt:lpstr>
      <vt:lpstr>PowerPoint Presentation</vt:lpstr>
      <vt:lpstr>Bundling and Minification</vt:lpstr>
      <vt:lpstr>Bundling and Minification</vt:lpstr>
      <vt:lpstr>PowerPoint Presentation</vt:lpstr>
      <vt:lpstr>URL Resolution Enhancements</vt:lpstr>
      <vt:lpstr>Conditional Attribute Enhancements</vt:lpstr>
      <vt:lpstr>Conditional Attribute Enhancements</vt:lpstr>
      <vt:lpstr>PowerPoint Presentation</vt:lpstr>
      <vt:lpstr>Database Migrations</vt:lpstr>
      <vt:lpstr>PowerPoint Presentation</vt:lpstr>
      <vt:lpstr>PowerPoint Presentation</vt:lpstr>
      <vt:lpstr>PowerPoint Presentation</vt:lpstr>
      <vt:lpstr>Web API Growth</vt:lpstr>
      <vt:lpstr>PowerPoint Presentation</vt:lpstr>
      <vt:lpstr>PowerPoint Presentation</vt:lpstr>
      <vt:lpstr>PowerPoint Presentation</vt:lpstr>
      <vt:lpstr>Web API Testing</vt:lpstr>
      <vt:lpstr>PowerPoint Presentation</vt:lpstr>
      <vt:lpstr>Web API Hosting</vt:lpstr>
      <vt:lpstr>PowerPoint Presentation</vt:lpstr>
      <vt:lpstr>PowerPoint Presentation</vt:lpstr>
      <vt:lpstr>Mobile Web Development – A Spectrum</vt:lpstr>
      <vt:lpstr>Mobile Web with ASP.NET MVC 4</vt:lpstr>
      <vt:lpstr>PowerPoint Presentation</vt:lpstr>
      <vt:lpstr>Real Time Communication with SignalR</vt:lpstr>
      <vt:lpstr>Chat with SignalR Hubs</vt:lpstr>
      <vt:lpstr>PowerPoint Presentation</vt:lpstr>
      <vt:lpstr>Asynchronous Support</vt:lpstr>
      <vt:lpstr>Async in MVC Today</vt:lpstr>
      <vt:lpstr>Async in MVC with VS 11</vt:lpstr>
      <vt:lpstr>Lots of New ASP.NET MVC 4 Features</vt:lpstr>
      <vt:lpstr>Announcing ASP.NET MVC 4 Beta</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Scott Guthrie</cp:lastModifiedBy>
  <cp:revision>187</cp:revision>
  <dcterms:created xsi:type="dcterms:W3CDTF">2012-02-07T06:07:07Z</dcterms:created>
  <dcterms:modified xsi:type="dcterms:W3CDTF">2012-02-20T01:55:55Z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