
<file path=[Content_Types].xml><?xml version="1.0" encoding="utf-8"?>
<Types xmlns="http://schemas.openxmlformats.org/package/2006/content-types">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Lst>
  <p:notesMasterIdLst>
    <p:notesMasterId r:id="rId29"/>
  </p:notesMasterIdLst>
  <p:handoutMasterIdLst>
    <p:handoutMasterId r:id="rId30"/>
  </p:handoutMasterIdLst>
  <p:sldIdLst>
    <p:sldId id="430" r:id="rId2"/>
    <p:sldId id="487" r:id="rId3"/>
    <p:sldId id="460" r:id="rId4"/>
    <p:sldId id="490" r:id="rId5"/>
    <p:sldId id="463" r:id="rId6"/>
    <p:sldId id="464" r:id="rId7"/>
    <p:sldId id="465" r:id="rId8"/>
    <p:sldId id="466" r:id="rId9"/>
    <p:sldId id="504" r:id="rId10"/>
    <p:sldId id="467" r:id="rId11"/>
    <p:sldId id="491" r:id="rId12"/>
    <p:sldId id="470" r:id="rId13"/>
    <p:sldId id="493" r:id="rId14"/>
    <p:sldId id="495" r:id="rId15"/>
    <p:sldId id="496" r:id="rId16"/>
    <p:sldId id="497" r:id="rId17"/>
    <p:sldId id="499" r:id="rId18"/>
    <p:sldId id="498" r:id="rId19"/>
    <p:sldId id="481" r:id="rId20"/>
    <p:sldId id="502" r:id="rId21"/>
    <p:sldId id="484" r:id="rId22"/>
    <p:sldId id="503" r:id="rId23"/>
    <p:sldId id="486" r:id="rId24"/>
    <p:sldId id="505" r:id="rId25"/>
    <p:sldId id="506" r:id="rId26"/>
    <p:sldId id="271" r:id="rId27"/>
    <p:sldId id="377"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F4423"/>
    <a:srgbClr val="65BC46"/>
    <a:srgbClr val="FFFFFF"/>
    <a:srgbClr val="F8F57B"/>
    <a:srgbClr val="457EC1"/>
    <a:srgbClr val="000000"/>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22" autoAdjust="0"/>
    <p:restoredTop sz="91834" autoAdjust="0"/>
  </p:normalViewPr>
  <p:slideViewPr>
    <p:cSldViewPr snapToGrid="0" snapToObjects="1">
      <p:cViewPr varScale="1">
        <p:scale>
          <a:sx n="102" d="100"/>
          <a:sy n="102" d="100"/>
        </p:scale>
        <p:origin x="-102" y="-258"/>
      </p:cViewPr>
      <p:guideLst>
        <p:guide orient="horz" pos="144"/>
        <p:guide orient="horz" pos="1200"/>
        <p:guide orient="horz" pos="2173"/>
        <p:guide orient="horz" pos="4176"/>
        <p:guide orient="horz" pos="1488"/>
        <p:guide orient="horz" pos="454"/>
        <p:guide pos="3840"/>
        <p:guide pos="327"/>
        <p:guide pos="1190"/>
        <p:guide pos="7350"/>
        <p:guide pos="7063"/>
        <p:guide pos="61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B2FDC-771B-4515-8524-F351F4CC9E4A}" type="doc">
      <dgm:prSet loTypeId="urn:microsoft.com/office/officeart/2005/8/layout/process4" loCatId="list" qsTypeId="urn:microsoft.com/office/officeart/2005/8/quickstyle/simple2" qsCatId="simple" csTypeId="urn:microsoft.com/office/officeart/2005/8/colors/accent1_2" csCatId="accent1" phldr="1"/>
      <dgm:spPr/>
      <dgm:t>
        <a:bodyPr/>
        <a:lstStyle/>
        <a:p>
          <a:endParaRPr lang="en-US"/>
        </a:p>
      </dgm:t>
    </dgm:pt>
    <dgm:pt modelId="{1F73B806-D80F-4D6F-95D3-65BAA0EF4775}">
      <dgm:prSet phldrT="[Text]"/>
      <dgm:spPr/>
      <dgm:t>
        <a:bodyPr/>
        <a:lstStyle/>
        <a:p>
          <a:r>
            <a:rPr lang="en-US" dirty="0" err="1" smtClean="0">
              <a:solidFill>
                <a:sysClr val="windowText" lastClr="000000"/>
              </a:solidFill>
            </a:rPr>
            <a:t>TransformBlock</a:t>
          </a:r>
          <a:r>
            <a:rPr lang="en-US" dirty="0" smtClean="0">
              <a:solidFill>
                <a:sysClr val="windowText" lastClr="000000"/>
              </a:solidFill>
            </a:rPr>
            <a:t>&lt;byte[],byte[]&gt;</a:t>
          </a:r>
          <a:endParaRPr lang="en-US" dirty="0">
            <a:solidFill>
              <a:sysClr val="windowText" lastClr="000000"/>
            </a:solidFill>
          </a:endParaRPr>
        </a:p>
      </dgm:t>
    </dgm:pt>
    <dgm:pt modelId="{13E106E7-EE5C-4D28-A7BB-9956B486DD90}" type="parTrans" cxnId="{6FC77511-6929-4149-83D9-FF86C15AA04B}">
      <dgm:prSet/>
      <dgm:spPr/>
      <dgm:t>
        <a:bodyPr/>
        <a:lstStyle/>
        <a:p>
          <a:endParaRPr lang="en-US">
            <a:solidFill>
              <a:sysClr val="windowText" lastClr="000000"/>
            </a:solidFill>
          </a:endParaRPr>
        </a:p>
      </dgm:t>
    </dgm:pt>
    <dgm:pt modelId="{C282B9CD-E8CF-4660-AE86-43289257C6F7}" type="sibTrans" cxnId="{6FC77511-6929-4149-83D9-FF86C15AA04B}">
      <dgm:prSet/>
      <dgm:spPr/>
      <dgm:t>
        <a:bodyPr/>
        <a:lstStyle/>
        <a:p>
          <a:endParaRPr lang="en-US">
            <a:solidFill>
              <a:sysClr val="windowText" lastClr="000000"/>
            </a:solidFill>
          </a:endParaRPr>
        </a:p>
      </dgm:t>
    </dgm:pt>
    <dgm:pt modelId="{3D34C8E2-F8A9-4F89-93D4-81119A7FC36C}">
      <dgm:prSet phldrT="[Text]"/>
      <dgm:spPr/>
      <dgm:t>
        <a:bodyPr/>
        <a:lstStyle/>
        <a:p>
          <a:r>
            <a:rPr lang="en-US" dirty="0" smtClean="0">
              <a:solidFill>
                <a:sysClr val="windowText" lastClr="000000"/>
              </a:solidFill>
            </a:rPr>
            <a:t>Compress</a:t>
          </a:r>
          <a:endParaRPr lang="en-US" dirty="0">
            <a:solidFill>
              <a:sysClr val="windowText" lastClr="000000"/>
            </a:solidFill>
          </a:endParaRPr>
        </a:p>
      </dgm:t>
    </dgm:pt>
    <dgm:pt modelId="{303B51D4-203B-49DD-A1FB-0C7E999E8FA6}" type="parTrans" cxnId="{1C64AAC3-92B3-4595-B7C1-852413CA8E18}">
      <dgm:prSet/>
      <dgm:spPr/>
      <dgm:t>
        <a:bodyPr/>
        <a:lstStyle/>
        <a:p>
          <a:endParaRPr lang="en-US">
            <a:solidFill>
              <a:sysClr val="windowText" lastClr="000000"/>
            </a:solidFill>
          </a:endParaRPr>
        </a:p>
      </dgm:t>
    </dgm:pt>
    <dgm:pt modelId="{E2838A9A-7A90-45A4-84EE-0F6B87577E61}" type="sibTrans" cxnId="{1C64AAC3-92B3-4595-B7C1-852413CA8E18}">
      <dgm:prSet/>
      <dgm:spPr/>
      <dgm:t>
        <a:bodyPr/>
        <a:lstStyle/>
        <a:p>
          <a:endParaRPr lang="en-US">
            <a:solidFill>
              <a:sysClr val="windowText" lastClr="000000"/>
            </a:solidFill>
          </a:endParaRPr>
        </a:p>
      </dgm:t>
    </dgm:pt>
    <dgm:pt modelId="{1E8BCD2C-71A3-40D7-B942-CBD6CE864B7F}" type="pres">
      <dgm:prSet presAssocID="{27BB2FDC-771B-4515-8524-F351F4CC9E4A}" presName="Name0" presStyleCnt="0">
        <dgm:presLayoutVars>
          <dgm:dir/>
          <dgm:animLvl val="lvl"/>
          <dgm:resizeHandles val="exact"/>
        </dgm:presLayoutVars>
      </dgm:prSet>
      <dgm:spPr/>
      <dgm:t>
        <a:bodyPr/>
        <a:lstStyle/>
        <a:p>
          <a:endParaRPr lang="en-US"/>
        </a:p>
      </dgm:t>
    </dgm:pt>
    <dgm:pt modelId="{C5CDB1D7-31F5-47A4-B533-758D214BBD8F}" type="pres">
      <dgm:prSet presAssocID="{1F73B806-D80F-4D6F-95D3-65BAA0EF4775}" presName="boxAndChildren" presStyleCnt="0"/>
      <dgm:spPr/>
    </dgm:pt>
    <dgm:pt modelId="{F70D6205-6707-4CD7-B77C-D60901727E1B}" type="pres">
      <dgm:prSet presAssocID="{1F73B806-D80F-4D6F-95D3-65BAA0EF4775}" presName="parentTextBox" presStyleLbl="node1" presStyleIdx="0" presStyleCnt="1"/>
      <dgm:spPr/>
      <dgm:t>
        <a:bodyPr/>
        <a:lstStyle/>
        <a:p>
          <a:endParaRPr lang="en-US"/>
        </a:p>
      </dgm:t>
    </dgm:pt>
    <dgm:pt modelId="{2A642F42-C0C3-4EF6-BF28-8B93C0A06315}" type="pres">
      <dgm:prSet presAssocID="{1F73B806-D80F-4D6F-95D3-65BAA0EF4775}" presName="entireBox" presStyleLbl="node1" presStyleIdx="0" presStyleCnt="1" custLinFactNeighborX="6667" custLinFactNeighborY="87692"/>
      <dgm:spPr/>
      <dgm:t>
        <a:bodyPr/>
        <a:lstStyle/>
        <a:p>
          <a:endParaRPr lang="en-US"/>
        </a:p>
      </dgm:t>
    </dgm:pt>
    <dgm:pt modelId="{DD0200C3-EB68-46C4-BDF5-B199CDA4AAE2}" type="pres">
      <dgm:prSet presAssocID="{1F73B806-D80F-4D6F-95D3-65BAA0EF4775}" presName="descendantBox" presStyleCnt="0"/>
      <dgm:spPr/>
    </dgm:pt>
    <dgm:pt modelId="{08EBB16F-0C67-40F0-9513-CFD0B7AE5E6A}" type="pres">
      <dgm:prSet presAssocID="{3D34C8E2-F8A9-4F89-93D4-81119A7FC36C}" presName="childTextBox" presStyleLbl="fgAccFollowNode1" presStyleIdx="0" presStyleCnt="1">
        <dgm:presLayoutVars>
          <dgm:bulletEnabled val="1"/>
        </dgm:presLayoutVars>
      </dgm:prSet>
      <dgm:spPr/>
      <dgm:t>
        <a:bodyPr/>
        <a:lstStyle/>
        <a:p>
          <a:endParaRPr lang="en-US"/>
        </a:p>
      </dgm:t>
    </dgm:pt>
  </dgm:ptLst>
  <dgm:cxnLst>
    <dgm:cxn modelId="{6FC77511-6929-4149-83D9-FF86C15AA04B}" srcId="{27BB2FDC-771B-4515-8524-F351F4CC9E4A}" destId="{1F73B806-D80F-4D6F-95D3-65BAA0EF4775}" srcOrd="0" destOrd="0" parTransId="{13E106E7-EE5C-4D28-A7BB-9956B486DD90}" sibTransId="{C282B9CD-E8CF-4660-AE86-43289257C6F7}"/>
    <dgm:cxn modelId="{6E77FEC8-1AD1-48DB-9A04-1FE34A996F0B}" type="presOf" srcId="{27BB2FDC-771B-4515-8524-F351F4CC9E4A}" destId="{1E8BCD2C-71A3-40D7-B942-CBD6CE864B7F}" srcOrd="0" destOrd="0" presId="urn:microsoft.com/office/officeart/2005/8/layout/process4"/>
    <dgm:cxn modelId="{1C64AAC3-92B3-4595-B7C1-852413CA8E18}" srcId="{1F73B806-D80F-4D6F-95D3-65BAA0EF4775}" destId="{3D34C8E2-F8A9-4F89-93D4-81119A7FC36C}" srcOrd="0" destOrd="0" parTransId="{303B51D4-203B-49DD-A1FB-0C7E999E8FA6}" sibTransId="{E2838A9A-7A90-45A4-84EE-0F6B87577E61}"/>
    <dgm:cxn modelId="{2DE49B3B-16EA-4A7A-9275-181ADCB65E4E}" type="presOf" srcId="{1F73B806-D80F-4D6F-95D3-65BAA0EF4775}" destId="{F70D6205-6707-4CD7-B77C-D60901727E1B}" srcOrd="0" destOrd="0" presId="urn:microsoft.com/office/officeart/2005/8/layout/process4"/>
    <dgm:cxn modelId="{AE3688D7-38A4-4F1F-95D5-8638EC2812E7}" type="presOf" srcId="{1F73B806-D80F-4D6F-95D3-65BAA0EF4775}" destId="{2A642F42-C0C3-4EF6-BF28-8B93C0A06315}" srcOrd="1" destOrd="0" presId="urn:microsoft.com/office/officeart/2005/8/layout/process4"/>
    <dgm:cxn modelId="{8BED22B4-8C1E-4966-826F-19480F3B5A63}" type="presOf" srcId="{3D34C8E2-F8A9-4F89-93D4-81119A7FC36C}" destId="{08EBB16F-0C67-40F0-9513-CFD0B7AE5E6A}" srcOrd="0" destOrd="0" presId="urn:microsoft.com/office/officeart/2005/8/layout/process4"/>
    <dgm:cxn modelId="{C054975D-B89A-4D53-978B-77A375D1EBFE}" type="presParOf" srcId="{1E8BCD2C-71A3-40D7-B942-CBD6CE864B7F}" destId="{C5CDB1D7-31F5-47A4-B533-758D214BBD8F}" srcOrd="0" destOrd="0" presId="urn:microsoft.com/office/officeart/2005/8/layout/process4"/>
    <dgm:cxn modelId="{BC454DB8-24EF-4454-A22F-7E6A44FF6C86}" type="presParOf" srcId="{C5CDB1D7-31F5-47A4-B533-758D214BBD8F}" destId="{F70D6205-6707-4CD7-B77C-D60901727E1B}" srcOrd="0" destOrd="0" presId="urn:microsoft.com/office/officeart/2005/8/layout/process4"/>
    <dgm:cxn modelId="{B13B150C-08FC-4F14-945F-79105DF1ACF7}" type="presParOf" srcId="{C5CDB1D7-31F5-47A4-B533-758D214BBD8F}" destId="{2A642F42-C0C3-4EF6-BF28-8B93C0A06315}" srcOrd="1" destOrd="0" presId="urn:microsoft.com/office/officeart/2005/8/layout/process4"/>
    <dgm:cxn modelId="{46B299AE-186B-43AD-93E3-E3B22CA52E31}" type="presParOf" srcId="{C5CDB1D7-31F5-47A4-B533-758D214BBD8F}" destId="{DD0200C3-EB68-46C4-BDF5-B199CDA4AAE2}" srcOrd="2" destOrd="0" presId="urn:microsoft.com/office/officeart/2005/8/layout/process4"/>
    <dgm:cxn modelId="{5EF7E17E-2232-4A7D-B24F-14D2574721E9}" type="presParOf" srcId="{DD0200C3-EB68-46C4-BDF5-B199CDA4AAE2}" destId="{08EBB16F-0C67-40F0-9513-CFD0B7AE5E6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B2FDC-771B-4515-8524-F351F4CC9E4A}" type="doc">
      <dgm:prSet loTypeId="urn:microsoft.com/office/officeart/2005/8/layout/process4" loCatId="list" qsTypeId="urn:microsoft.com/office/officeart/2005/8/quickstyle/simple2" qsCatId="simple" csTypeId="urn:microsoft.com/office/officeart/2005/8/colors/accent1_2" csCatId="accent1" phldr="1"/>
      <dgm:spPr/>
      <dgm:t>
        <a:bodyPr/>
        <a:lstStyle/>
        <a:p>
          <a:endParaRPr lang="en-US"/>
        </a:p>
      </dgm:t>
    </dgm:pt>
    <dgm:pt modelId="{1F73B806-D80F-4D6F-95D3-65BAA0EF4775}">
      <dgm:prSet phldrT="[Text]"/>
      <dgm:spPr/>
      <dgm:t>
        <a:bodyPr/>
        <a:lstStyle/>
        <a:p>
          <a:r>
            <a:rPr lang="en-US" dirty="0" err="1" smtClean="0">
              <a:solidFill>
                <a:sysClr val="windowText" lastClr="000000"/>
              </a:solidFill>
            </a:rPr>
            <a:t>TransformBlock</a:t>
          </a:r>
          <a:r>
            <a:rPr lang="en-US" dirty="0" smtClean="0">
              <a:solidFill>
                <a:sysClr val="windowText" lastClr="000000"/>
              </a:solidFill>
            </a:rPr>
            <a:t>&lt;byte[],byte[]&gt;</a:t>
          </a:r>
          <a:endParaRPr lang="en-US" dirty="0"/>
        </a:p>
      </dgm:t>
    </dgm:pt>
    <dgm:pt modelId="{13E106E7-EE5C-4D28-A7BB-9956B486DD90}" type="parTrans" cxnId="{6FC77511-6929-4149-83D9-FF86C15AA04B}">
      <dgm:prSet/>
      <dgm:spPr/>
      <dgm:t>
        <a:bodyPr/>
        <a:lstStyle/>
        <a:p>
          <a:endParaRPr lang="en-US"/>
        </a:p>
      </dgm:t>
    </dgm:pt>
    <dgm:pt modelId="{C282B9CD-E8CF-4660-AE86-43289257C6F7}" type="sibTrans" cxnId="{6FC77511-6929-4149-83D9-FF86C15AA04B}">
      <dgm:prSet/>
      <dgm:spPr/>
      <dgm:t>
        <a:bodyPr/>
        <a:lstStyle/>
        <a:p>
          <a:endParaRPr lang="en-US"/>
        </a:p>
      </dgm:t>
    </dgm:pt>
    <dgm:pt modelId="{3D34C8E2-F8A9-4F89-93D4-81119A7FC36C}">
      <dgm:prSet phldrT="[Text]"/>
      <dgm:spPr/>
      <dgm:t>
        <a:bodyPr/>
        <a:lstStyle/>
        <a:p>
          <a:r>
            <a:rPr lang="en-US" dirty="0" smtClean="0"/>
            <a:t>Encrypt</a:t>
          </a:r>
          <a:endParaRPr lang="en-US" dirty="0"/>
        </a:p>
      </dgm:t>
    </dgm:pt>
    <dgm:pt modelId="{303B51D4-203B-49DD-A1FB-0C7E999E8FA6}" type="parTrans" cxnId="{1C64AAC3-92B3-4595-B7C1-852413CA8E18}">
      <dgm:prSet/>
      <dgm:spPr/>
      <dgm:t>
        <a:bodyPr/>
        <a:lstStyle/>
        <a:p>
          <a:endParaRPr lang="en-US"/>
        </a:p>
      </dgm:t>
    </dgm:pt>
    <dgm:pt modelId="{E2838A9A-7A90-45A4-84EE-0F6B87577E61}" type="sibTrans" cxnId="{1C64AAC3-92B3-4595-B7C1-852413CA8E18}">
      <dgm:prSet/>
      <dgm:spPr/>
      <dgm:t>
        <a:bodyPr/>
        <a:lstStyle/>
        <a:p>
          <a:endParaRPr lang="en-US"/>
        </a:p>
      </dgm:t>
    </dgm:pt>
    <dgm:pt modelId="{1E8BCD2C-71A3-40D7-B942-CBD6CE864B7F}" type="pres">
      <dgm:prSet presAssocID="{27BB2FDC-771B-4515-8524-F351F4CC9E4A}" presName="Name0" presStyleCnt="0">
        <dgm:presLayoutVars>
          <dgm:dir/>
          <dgm:animLvl val="lvl"/>
          <dgm:resizeHandles val="exact"/>
        </dgm:presLayoutVars>
      </dgm:prSet>
      <dgm:spPr/>
      <dgm:t>
        <a:bodyPr/>
        <a:lstStyle/>
        <a:p>
          <a:endParaRPr lang="en-US"/>
        </a:p>
      </dgm:t>
    </dgm:pt>
    <dgm:pt modelId="{C5CDB1D7-31F5-47A4-B533-758D214BBD8F}" type="pres">
      <dgm:prSet presAssocID="{1F73B806-D80F-4D6F-95D3-65BAA0EF4775}" presName="boxAndChildren" presStyleCnt="0"/>
      <dgm:spPr/>
    </dgm:pt>
    <dgm:pt modelId="{F70D6205-6707-4CD7-B77C-D60901727E1B}" type="pres">
      <dgm:prSet presAssocID="{1F73B806-D80F-4D6F-95D3-65BAA0EF4775}" presName="parentTextBox" presStyleLbl="node1" presStyleIdx="0" presStyleCnt="1"/>
      <dgm:spPr/>
      <dgm:t>
        <a:bodyPr/>
        <a:lstStyle/>
        <a:p>
          <a:endParaRPr lang="en-US"/>
        </a:p>
      </dgm:t>
    </dgm:pt>
    <dgm:pt modelId="{2A642F42-C0C3-4EF6-BF28-8B93C0A06315}" type="pres">
      <dgm:prSet presAssocID="{1F73B806-D80F-4D6F-95D3-65BAA0EF4775}" presName="entireBox" presStyleLbl="node1" presStyleIdx="0" presStyleCnt="1" custLinFactNeighborX="-11111"/>
      <dgm:spPr/>
      <dgm:t>
        <a:bodyPr/>
        <a:lstStyle/>
        <a:p>
          <a:endParaRPr lang="en-US"/>
        </a:p>
      </dgm:t>
    </dgm:pt>
    <dgm:pt modelId="{DD0200C3-EB68-46C4-BDF5-B199CDA4AAE2}" type="pres">
      <dgm:prSet presAssocID="{1F73B806-D80F-4D6F-95D3-65BAA0EF4775}" presName="descendantBox" presStyleCnt="0"/>
      <dgm:spPr/>
    </dgm:pt>
    <dgm:pt modelId="{08EBB16F-0C67-40F0-9513-CFD0B7AE5E6A}" type="pres">
      <dgm:prSet presAssocID="{3D34C8E2-F8A9-4F89-93D4-81119A7FC36C}" presName="childTextBox" presStyleLbl="fgAccFollowNode1" presStyleIdx="0" presStyleCnt="1">
        <dgm:presLayoutVars>
          <dgm:bulletEnabled val="1"/>
        </dgm:presLayoutVars>
      </dgm:prSet>
      <dgm:spPr/>
      <dgm:t>
        <a:bodyPr/>
        <a:lstStyle/>
        <a:p>
          <a:endParaRPr lang="en-US"/>
        </a:p>
      </dgm:t>
    </dgm:pt>
  </dgm:ptLst>
  <dgm:cxnLst>
    <dgm:cxn modelId="{12CE4BB1-D79C-4521-AEA6-FB396D34A01A}" type="presOf" srcId="{1F73B806-D80F-4D6F-95D3-65BAA0EF4775}" destId="{2A642F42-C0C3-4EF6-BF28-8B93C0A06315}" srcOrd="1" destOrd="0" presId="urn:microsoft.com/office/officeart/2005/8/layout/process4"/>
    <dgm:cxn modelId="{6FC77511-6929-4149-83D9-FF86C15AA04B}" srcId="{27BB2FDC-771B-4515-8524-F351F4CC9E4A}" destId="{1F73B806-D80F-4D6F-95D3-65BAA0EF4775}" srcOrd="0" destOrd="0" parTransId="{13E106E7-EE5C-4D28-A7BB-9956B486DD90}" sibTransId="{C282B9CD-E8CF-4660-AE86-43289257C6F7}"/>
    <dgm:cxn modelId="{0A554A9D-D371-49D3-A684-2977EAD9FA44}" type="presOf" srcId="{1F73B806-D80F-4D6F-95D3-65BAA0EF4775}" destId="{F70D6205-6707-4CD7-B77C-D60901727E1B}" srcOrd="0" destOrd="0" presId="urn:microsoft.com/office/officeart/2005/8/layout/process4"/>
    <dgm:cxn modelId="{DB9C2328-1B89-4216-B88A-2BD6A49371F1}" type="presOf" srcId="{27BB2FDC-771B-4515-8524-F351F4CC9E4A}" destId="{1E8BCD2C-71A3-40D7-B942-CBD6CE864B7F}" srcOrd="0" destOrd="0" presId="urn:microsoft.com/office/officeart/2005/8/layout/process4"/>
    <dgm:cxn modelId="{1C64AAC3-92B3-4595-B7C1-852413CA8E18}" srcId="{1F73B806-D80F-4D6F-95D3-65BAA0EF4775}" destId="{3D34C8E2-F8A9-4F89-93D4-81119A7FC36C}" srcOrd="0" destOrd="0" parTransId="{303B51D4-203B-49DD-A1FB-0C7E999E8FA6}" sibTransId="{E2838A9A-7A90-45A4-84EE-0F6B87577E61}"/>
    <dgm:cxn modelId="{DE0D03EC-B1C8-4614-8683-E889A71F1CBF}" type="presOf" srcId="{3D34C8E2-F8A9-4F89-93D4-81119A7FC36C}" destId="{08EBB16F-0C67-40F0-9513-CFD0B7AE5E6A}" srcOrd="0" destOrd="0" presId="urn:microsoft.com/office/officeart/2005/8/layout/process4"/>
    <dgm:cxn modelId="{0CAA11F1-5CCA-4F2E-9789-F3759C55544D}" type="presParOf" srcId="{1E8BCD2C-71A3-40D7-B942-CBD6CE864B7F}" destId="{C5CDB1D7-31F5-47A4-B533-758D214BBD8F}" srcOrd="0" destOrd="0" presId="urn:microsoft.com/office/officeart/2005/8/layout/process4"/>
    <dgm:cxn modelId="{58D3273A-8FD7-4D40-A6E5-61D6A2F5AE8B}" type="presParOf" srcId="{C5CDB1D7-31F5-47A4-B533-758D214BBD8F}" destId="{F70D6205-6707-4CD7-B77C-D60901727E1B}" srcOrd="0" destOrd="0" presId="urn:microsoft.com/office/officeart/2005/8/layout/process4"/>
    <dgm:cxn modelId="{E10A79E2-CAC7-4A81-B6D4-971B58219143}" type="presParOf" srcId="{C5CDB1D7-31F5-47A4-B533-758D214BBD8F}" destId="{2A642F42-C0C3-4EF6-BF28-8B93C0A06315}" srcOrd="1" destOrd="0" presId="urn:microsoft.com/office/officeart/2005/8/layout/process4"/>
    <dgm:cxn modelId="{BA74E8D0-E4B6-451B-B35E-DA2FBB00331E}" type="presParOf" srcId="{C5CDB1D7-31F5-47A4-B533-758D214BBD8F}" destId="{DD0200C3-EB68-46C4-BDF5-B199CDA4AAE2}" srcOrd="2" destOrd="0" presId="urn:microsoft.com/office/officeart/2005/8/layout/process4"/>
    <dgm:cxn modelId="{DFE38C95-4A43-423C-88C5-2D2AF60C5294}" type="presParOf" srcId="{DD0200C3-EB68-46C4-BDF5-B199CDA4AAE2}" destId="{08EBB16F-0C67-40F0-9513-CFD0B7AE5E6A}"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42F42-C0C3-4EF6-BF28-8B93C0A06315}">
      <dsp:nvSpPr>
        <dsp:cNvPr id="0" name=""/>
        <dsp:cNvSpPr/>
      </dsp:nvSpPr>
      <dsp:spPr>
        <a:xfrm>
          <a:off x="0" y="0"/>
          <a:ext cx="1981200" cy="60960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err="1" smtClean="0">
              <a:solidFill>
                <a:sysClr val="windowText" lastClr="000000"/>
              </a:solidFill>
            </a:rPr>
            <a:t>TransformBlock</a:t>
          </a:r>
          <a:r>
            <a:rPr lang="en-US" sz="1100" kern="1200" dirty="0" smtClean="0">
              <a:solidFill>
                <a:sysClr val="windowText" lastClr="000000"/>
              </a:solidFill>
            </a:rPr>
            <a:t>&lt;byte[],byte[]&gt;</a:t>
          </a:r>
          <a:endParaRPr lang="en-US" sz="1100" kern="1200" dirty="0">
            <a:solidFill>
              <a:sysClr val="windowText" lastClr="000000"/>
            </a:solidFill>
          </a:endParaRPr>
        </a:p>
      </dsp:txBody>
      <dsp:txXfrm>
        <a:off x="0" y="0"/>
        <a:ext cx="1981200" cy="329184"/>
      </dsp:txXfrm>
    </dsp:sp>
    <dsp:sp modelId="{08EBB16F-0C67-40F0-9513-CFD0B7AE5E6A}">
      <dsp:nvSpPr>
        <dsp:cNvPr id="0" name=""/>
        <dsp:cNvSpPr/>
      </dsp:nvSpPr>
      <dsp:spPr>
        <a:xfrm>
          <a:off x="0" y="316991"/>
          <a:ext cx="1981200" cy="28041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solidFill>
                <a:sysClr val="windowText" lastClr="000000"/>
              </a:solidFill>
            </a:rPr>
            <a:t>Compress</a:t>
          </a:r>
          <a:endParaRPr lang="en-US" sz="1500" kern="1200" dirty="0">
            <a:solidFill>
              <a:sysClr val="windowText" lastClr="000000"/>
            </a:solidFill>
          </a:endParaRPr>
        </a:p>
      </dsp:txBody>
      <dsp:txXfrm>
        <a:off x="0" y="316991"/>
        <a:ext cx="1981200" cy="280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42F42-C0C3-4EF6-BF28-8B93C0A06315}">
      <dsp:nvSpPr>
        <dsp:cNvPr id="0" name=""/>
        <dsp:cNvSpPr/>
      </dsp:nvSpPr>
      <dsp:spPr>
        <a:xfrm>
          <a:off x="0" y="0"/>
          <a:ext cx="1984248" cy="60960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err="1" smtClean="0">
              <a:solidFill>
                <a:sysClr val="windowText" lastClr="000000"/>
              </a:solidFill>
            </a:rPr>
            <a:t>TransformBlock</a:t>
          </a:r>
          <a:r>
            <a:rPr lang="en-US" sz="1100" kern="1200" dirty="0" smtClean="0">
              <a:solidFill>
                <a:sysClr val="windowText" lastClr="000000"/>
              </a:solidFill>
            </a:rPr>
            <a:t>&lt;byte[],byte[]&gt;</a:t>
          </a:r>
          <a:endParaRPr lang="en-US" sz="1100" kern="1200" dirty="0"/>
        </a:p>
      </dsp:txBody>
      <dsp:txXfrm>
        <a:off x="0" y="0"/>
        <a:ext cx="1984248" cy="329184"/>
      </dsp:txXfrm>
    </dsp:sp>
    <dsp:sp modelId="{08EBB16F-0C67-40F0-9513-CFD0B7AE5E6A}">
      <dsp:nvSpPr>
        <dsp:cNvPr id="0" name=""/>
        <dsp:cNvSpPr/>
      </dsp:nvSpPr>
      <dsp:spPr>
        <a:xfrm>
          <a:off x="0" y="316991"/>
          <a:ext cx="1984248" cy="28041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Encrypt</a:t>
          </a:r>
          <a:endParaRPr lang="en-US" sz="1500" kern="1200" dirty="0"/>
        </a:p>
      </dsp:txBody>
      <dsp:txXfrm>
        <a:off x="0" y="316991"/>
        <a:ext cx="1984248" cy="2804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9/16/2011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9/16/2011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9/16/2011 1:59 PM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9/16/2011 1:59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20042554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t>9/16/2011</a:t>
            </a:fld>
            <a:endParaRPr lang="en-US" dirty="0"/>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8383897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t>9/16/2011</a:t>
            </a:fld>
            <a:endParaRPr lang="en-US" dirty="0"/>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dirty="0" smtClean="0"/>
              <a:t>MICROSOFT CONFIDENTIAL</a:t>
            </a:r>
            <a:endParaRPr lang="en-US" dirty="0"/>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1825166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t>9/16/2011</a:t>
            </a:fld>
            <a:endParaRPr lang="en-US" dirty="0"/>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7687532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766951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5" r:id="rId12"/>
    <p:sldLayoutId id="2147483726" r:id="rId13"/>
    <p:sldLayoutId id="2147483727" r:id="rId14"/>
    <p:sldLayoutId id="2147483728" r:id="rId15"/>
    <p:sldLayoutId id="2147483732"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hyperlink" Target="http://bldw.in/SessionFeedback"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forums.dev.windows.com/" TargetMode="External"/><Relationship Id="rId2" Type="http://schemas.openxmlformats.org/officeDocument/2006/relationships/hyperlink" Target="http://msdn.com/concurrenc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9051113" cy="1523497"/>
          </a:xfrm>
        </p:spPr>
        <p:txBody>
          <a:bodyPr/>
          <a:lstStyle/>
          <a:p>
            <a:r>
              <a:rPr lang="en-US" dirty="0"/>
              <a:t>Building parallelized apps with .NET and Visual Studio</a:t>
            </a:r>
          </a:p>
        </p:txBody>
      </p:sp>
      <p:sp>
        <p:nvSpPr>
          <p:cNvPr id="3" name="Subtitle 2"/>
          <p:cNvSpPr>
            <a:spLocks noGrp="1"/>
          </p:cNvSpPr>
          <p:nvPr>
            <p:ph type="subTitle" idx="1"/>
          </p:nvPr>
        </p:nvSpPr>
        <p:spPr/>
        <p:txBody>
          <a:bodyPr/>
          <a:lstStyle/>
          <a:p>
            <a:r>
              <a:rPr lang="en-US" dirty="0" smtClean="0">
                <a:latin typeface="+mj-lt"/>
              </a:rPr>
              <a:t>Stephen </a:t>
            </a:r>
            <a:r>
              <a:rPr lang="en-US" dirty="0" err="1" smtClean="0">
                <a:latin typeface="+mj-lt"/>
              </a:rPr>
              <a:t>Toub</a:t>
            </a:r>
            <a:endParaRPr lang="en-US" dirty="0" smtClean="0">
              <a:latin typeface="+mj-lt"/>
            </a:endParaRPr>
          </a:p>
          <a:p>
            <a:r>
              <a:rPr lang="en-US" dirty="0" smtClean="0"/>
              <a:t>Principal Architect</a:t>
            </a:r>
          </a:p>
          <a:p>
            <a:r>
              <a:rPr lang="en-US" dirty="0" smtClean="0"/>
              <a:t>Microsoft Corporation</a:t>
            </a:r>
            <a:endParaRPr lang="en-US" dirty="0"/>
          </a:p>
        </p:txBody>
      </p:sp>
      <p:sp>
        <p:nvSpPr>
          <p:cNvPr id="9" name="Text Placeholder 8"/>
          <p:cNvSpPr>
            <a:spLocks noGrp="1"/>
          </p:cNvSpPr>
          <p:nvPr>
            <p:ph type="body" sz="quarter" idx="10"/>
          </p:nvPr>
        </p:nvSpPr>
        <p:spPr/>
        <p:txBody>
          <a:bodyPr/>
          <a:lstStyle/>
          <a:p>
            <a:r>
              <a:rPr lang="en-US" dirty="0" smtClean="0"/>
              <a:t>SAC-808T</a:t>
            </a:r>
            <a:endParaRPr lang="en-US" dirty="0"/>
          </a:p>
        </p:txBody>
      </p:sp>
    </p:spTree>
    <p:extLst>
      <p:ext uri="{BB962C8B-B14F-4D97-AF65-F5344CB8AC3E}">
        <p14:creationId xmlns:p14="http://schemas.microsoft.com/office/powerpoint/2010/main" val="1082811341"/>
      </p:ext>
    </p:extLst>
  </p:cSld>
  <p:clrMapOvr>
    <a:masterClrMapping/>
  </p:clrMapOvr>
  <p:transition>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 Task Methods Supporting </a:t>
            </a:r>
            <a:r>
              <a:rPr lang="en-US" dirty="0" err="1" smtClean="0"/>
              <a:t>Async</a:t>
            </a:r>
            <a:endParaRPr lang="en-US" dirty="0"/>
          </a:p>
        </p:txBody>
      </p:sp>
      <p:sp>
        <p:nvSpPr>
          <p:cNvPr id="3" name="Content Placeholder 2"/>
          <p:cNvSpPr>
            <a:spLocks noGrp="1"/>
          </p:cNvSpPr>
          <p:nvPr>
            <p:ph sz="half" idx="1"/>
          </p:nvPr>
        </p:nvSpPr>
        <p:spPr>
          <a:xfrm>
            <a:off x="519113" y="1447801"/>
            <a:ext cx="5486400" cy="4933949"/>
          </a:xfrm>
        </p:spPr>
        <p:txBody>
          <a:bodyPr numCol="1" spcCol="182880">
            <a:noAutofit/>
          </a:bodyPr>
          <a:lstStyle/>
          <a:p>
            <a:r>
              <a:rPr lang="en-US" sz="2400" dirty="0" err="1" smtClean="0"/>
              <a:t>Task.Run</a:t>
            </a:r>
            <a:endParaRPr lang="en-US" sz="2400" dirty="0" smtClean="0"/>
          </a:p>
          <a:p>
            <a:pPr lvl="1"/>
            <a:r>
              <a:rPr lang="en-US" sz="2000" dirty="0" smtClean="0"/>
              <a:t>Quickly schedule new tasks</a:t>
            </a:r>
          </a:p>
          <a:p>
            <a:pPr lvl="1"/>
            <a:endParaRPr lang="en-US" sz="2000" dirty="0" smtClean="0"/>
          </a:p>
          <a:p>
            <a:r>
              <a:rPr lang="en-US" sz="2400" dirty="0" err="1" smtClean="0"/>
              <a:t>Task.Delay</a:t>
            </a:r>
            <a:endParaRPr lang="en-US" sz="2400" dirty="0" smtClean="0"/>
          </a:p>
          <a:p>
            <a:pPr lvl="1"/>
            <a:r>
              <a:rPr lang="en-US" sz="2000" dirty="0" smtClean="0"/>
              <a:t>Tasks that complete after a timeout</a:t>
            </a:r>
          </a:p>
          <a:p>
            <a:pPr lvl="1"/>
            <a:endParaRPr lang="en-US" sz="2000" dirty="0" smtClean="0"/>
          </a:p>
          <a:p>
            <a:r>
              <a:rPr lang="en-US" sz="2400" dirty="0" err="1" smtClean="0"/>
              <a:t>Task.WhenAll</a:t>
            </a:r>
            <a:r>
              <a:rPr lang="en-US" sz="2400" dirty="0" smtClean="0"/>
              <a:t> / </a:t>
            </a:r>
            <a:r>
              <a:rPr lang="en-US" sz="2400" dirty="0" err="1" smtClean="0"/>
              <a:t>WhenAny</a:t>
            </a:r>
            <a:endParaRPr lang="en-US" sz="2400" dirty="0" smtClean="0"/>
          </a:p>
          <a:p>
            <a:pPr lvl="1"/>
            <a:r>
              <a:rPr lang="en-US" sz="2000" dirty="0" smtClean="0"/>
              <a:t>Tasks that complete when any/all of a set complete</a:t>
            </a:r>
          </a:p>
          <a:p>
            <a:pPr lvl="1"/>
            <a:endParaRPr lang="en-US" sz="2000" dirty="0" smtClean="0"/>
          </a:p>
          <a:p>
            <a:r>
              <a:rPr lang="en-US" sz="2400" dirty="0" err="1" smtClean="0"/>
              <a:t>Task.FromResult</a:t>
            </a:r>
            <a:endParaRPr lang="en-US" sz="2400" dirty="0" smtClean="0"/>
          </a:p>
          <a:p>
            <a:pPr lvl="1"/>
            <a:r>
              <a:rPr lang="en-US" sz="2000" dirty="0" smtClean="0"/>
              <a:t>Tasks to wrap existing values</a:t>
            </a:r>
          </a:p>
        </p:txBody>
      </p:sp>
      <p:sp>
        <p:nvSpPr>
          <p:cNvPr id="4" name="Content Placeholder 3"/>
          <p:cNvSpPr>
            <a:spLocks noGrp="1"/>
          </p:cNvSpPr>
          <p:nvPr>
            <p:ph sz="half" idx="2"/>
          </p:nvPr>
        </p:nvSpPr>
        <p:spPr>
          <a:xfrm>
            <a:off x="6181725" y="1447801"/>
            <a:ext cx="5486400" cy="3243965"/>
          </a:xfrm>
        </p:spPr>
        <p:txBody>
          <a:bodyPr/>
          <a:lstStyle/>
          <a:p>
            <a:r>
              <a:rPr lang="en-US" sz="2400" dirty="0" err="1"/>
              <a:t>Task.Yield</a:t>
            </a:r>
            <a:endParaRPr lang="en-US" sz="2400" dirty="0"/>
          </a:p>
          <a:p>
            <a:pPr lvl="1"/>
            <a:r>
              <a:rPr lang="en-US" sz="2000" dirty="0"/>
              <a:t>Like </a:t>
            </a:r>
            <a:r>
              <a:rPr lang="en-US" sz="2000" dirty="0" err="1"/>
              <a:t>DoEvents</a:t>
            </a:r>
            <a:r>
              <a:rPr lang="en-US" sz="2000" dirty="0"/>
              <a:t>, but better</a:t>
            </a:r>
            <a:r>
              <a:rPr lang="en-US" sz="2000" dirty="0" smtClean="0"/>
              <a:t>!</a:t>
            </a:r>
          </a:p>
          <a:p>
            <a:pPr lvl="1"/>
            <a:endParaRPr lang="en-US" sz="2000" dirty="0"/>
          </a:p>
          <a:p>
            <a:r>
              <a:rPr lang="en-US" sz="2400" dirty="0" err="1"/>
              <a:t>Task.ConfigureAwait</a:t>
            </a:r>
            <a:endParaRPr lang="en-US" sz="2400" dirty="0"/>
          </a:p>
          <a:p>
            <a:pPr lvl="1"/>
            <a:r>
              <a:rPr lang="en-US" sz="2000" dirty="0"/>
              <a:t>Fine-grained control over your </a:t>
            </a:r>
            <a:r>
              <a:rPr lang="en-US" sz="2000" dirty="0" smtClean="0"/>
              <a:t>awaits</a:t>
            </a:r>
          </a:p>
          <a:p>
            <a:pPr lvl="1"/>
            <a:endParaRPr lang="en-US" sz="2000" dirty="0"/>
          </a:p>
          <a:p>
            <a:r>
              <a:rPr lang="en-US" sz="2400" dirty="0" err="1"/>
              <a:t>Task.ContinueWith</a:t>
            </a:r>
            <a:endParaRPr lang="en-US" sz="2400" dirty="0"/>
          </a:p>
          <a:p>
            <a:pPr lvl="1"/>
            <a:r>
              <a:rPr lang="en-US" sz="2000" dirty="0"/>
              <a:t>New overloads for “object state</a:t>
            </a:r>
            <a:r>
              <a:rPr lang="en-US" sz="2000" dirty="0" smtClean="0"/>
              <a:t>”</a:t>
            </a:r>
          </a:p>
          <a:p>
            <a:pPr lvl="1"/>
            <a:endParaRPr lang="en-US" sz="2000" dirty="0"/>
          </a:p>
        </p:txBody>
      </p:sp>
    </p:spTree>
    <p:extLst>
      <p:ext uri="{BB962C8B-B14F-4D97-AF65-F5344CB8AC3E}">
        <p14:creationId xmlns:p14="http://schemas.microsoft.com/office/powerpoint/2010/main" val="404928987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Async </a:t>
            </a:r>
            <a:r>
              <a:rPr lang="nl-NL" dirty="0" smtClean="0"/>
              <a:t>CTP vs </a:t>
            </a:r>
            <a:r>
              <a:rPr lang="nl-NL" dirty="0"/>
              <a:t>.NET 4.5</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315589644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Control</a:t>
            </a:r>
            <a:endParaRPr lang="en-US" dirty="0"/>
          </a:p>
        </p:txBody>
      </p:sp>
      <p:sp>
        <p:nvSpPr>
          <p:cNvPr id="5" name="Content Placeholder 4"/>
          <p:cNvSpPr>
            <a:spLocks noGrp="1"/>
          </p:cNvSpPr>
          <p:nvPr>
            <p:ph idx="1"/>
          </p:nvPr>
        </p:nvSpPr>
        <p:spPr>
          <a:xfrm>
            <a:off x="519112" y="1447800"/>
            <a:ext cx="11149013" cy="5067300"/>
          </a:xfrm>
        </p:spPr>
        <p:txBody>
          <a:bodyPr>
            <a:normAutofit fontScale="77500" lnSpcReduction="20000"/>
          </a:bodyPr>
          <a:lstStyle/>
          <a:p>
            <a:r>
              <a:rPr lang="en-US" dirty="0" err="1"/>
              <a:t>ConcurrentExclusiveSchedulerPair</a:t>
            </a:r>
            <a:endParaRPr lang="en-US" dirty="0"/>
          </a:p>
          <a:p>
            <a:pPr lvl="1"/>
            <a:r>
              <a:rPr lang="en-US" dirty="0"/>
              <a:t>Provides reader/writer scheduling </a:t>
            </a:r>
            <a:r>
              <a:rPr lang="en-US" dirty="0" smtClean="0"/>
              <a:t>support</a:t>
            </a:r>
          </a:p>
          <a:p>
            <a:pPr lvl="2"/>
            <a:endParaRPr lang="en-US" dirty="0"/>
          </a:p>
          <a:p>
            <a:r>
              <a:rPr lang="en-US" dirty="0" err="1"/>
              <a:t>CancellationTokenSource</a:t>
            </a:r>
            <a:r>
              <a:rPr lang="en-US" dirty="0"/>
              <a:t> timer integration</a:t>
            </a:r>
          </a:p>
          <a:p>
            <a:pPr lvl="1"/>
            <a:r>
              <a:rPr lang="en-US" dirty="0"/>
              <a:t>new </a:t>
            </a:r>
            <a:r>
              <a:rPr lang="en-US" dirty="0" err="1"/>
              <a:t>CancellationTokenSource</a:t>
            </a:r>
            <a:r>
              <a:rPr lang="en-US" dirty="0"/>
              <a:t>(timeout).Token</a:t>
            </a:r>
          </a:p>
          <a:p>
            <a:pPr lvl="2"/>
            <a:endParaRPr lang="en-US" dirty="0"/>
          </a:p>
          <a:p>
            <a:r>
              <a:rPr lang="en-US" dirty="0" err="1"/>
              <a:t>ThreadLocal</a:t>
            </a:r>
            <a:r>
              <a:rPr lang="en-US" dirty="0"/>
              <a:t>&lt;T&gt;.Values</a:t>
            </a:r>
          </a:p>
          <a:p>
            <a:pPr lvl="1"/>
            <a:r>
              <a:rPr lang="en-US" dirty="0"/>
              <a:t>Enables easier reductions</a:t>
            </a:r>
          </a:p>
          <a:p>
            <a:pPr lvl="1"/>
            <a:endParaRPr lang="en-US" dirty="0"/>
          </a:p>
          <a:p>
            <a:r>
              <a:rPr lang="en-US" dirty="0" err="1" smtClean="0"/>
              <a:t>TaskCreationOptions</a:t>
            </a:r>
            <a:endParaRPr lang="en-US" dirty="0"/>
          </a:p>
          <a:p>
            <a:pPr lvl="1"/>
            <a:r>
              <a:rPr lang="en-US" dirty="0" smtClean="0"/>
              <a:t>More control over integration with 3</a:t>
            </a:r>
            <a:r>
              <a:rPr lang="en-US" baseline="30000" dirty="0" smtClean="0"/>
              <a:t>rd</a:t>
            </a:r>
            <a:r>
              <a:rPr lang="en-US" dirty="0" smtClean="0"/>
              <a:t>-party code, e.g. </a:t>
            </a:r>
            <a:r>
              <a:rPr lang="en-US" dirty="0" err="1" smtClean="0"/>
              <a:t>DenyChildAttach</a:t>
            </a:r>
            <a:r>
              <a:rPr lang="en-US" dirty="0" smtClean="0"/>
              <a:t>, </a:t>
            </a:r>
            <a:r>
              <a:rPr lang="en-US" dirty="0" err="1" smtClean="0"/>
              <a:t>HideScheduler</a:t>
            </a:r>
            <a:endParaRPr lang="en-US" dirty="0" smtClean="0"/>
          </a:p>
          <a:p>
            <a:pPr lvl="1"/>
            <a:endParaRPr lang="en-US" dirty="0"/>
          </a:p>
          <a:p>
            <a:r>
              <a:rPr lang="en-US" dirty="0" err="1"/>
              <a:t>EnumerablePartitionerOptions</a:t>
            </a:r>
            <a:endParaRPr lang="en-US" dirty="0"/>
          </a:p>
          <a:p>
            <a:pPr lvl="1"/>
            <a:r>
              <a:rPr lang="en-US" dirty="0" err="1"/>
              <a:t>NoBuffering</a:t>
            </a:r>
            <a:endParaRPr lang="en-US" dirty="0"/>
          </a:p>
          <a:p>
            <a:endParaRPr lang="en-US" dirty="0" smtClean="0"/>
          </a:p>
          <a:p>
            <a:r>
              <a:rPr lang="en-US" dirty="0" smtClean="0"/>
              <a:t>…</a:t>
            </a:r>
            <a:endParaRPr lang="en-US" dirty="0"/>
          </a:p>
          <a:p>
            <a:pPr lvl="1"/>
            <a:endParaRPr lang="en-US" dirty="0" smtClean="0"/>
          </a:p>
        </p:txBody>
      </p:sp>
    </p:spTree>
    <p:extLst>
      <p:ext uri="{BB962C8B-B14F-4D97-AF65-F5344CB8AC3E}">
        <p14:creationId xmlns:p14="http://schemas.microsoft.com/office/powerpoint/2010/main" val="3205604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smtClean="0"/>
              <a:t>More Control</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43785140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Parallel Programming Models</a:t>
            </a:r>
            <a:endParaRPr lang="en-US" dirty="0"/>
          </a:p>
        </p:txBody>
      </p:sp>
      <p:sp>
        <p:nvSpPr>
          <p:cNvPr id="5" name="Content Placeholder 4"/>
          <p:cNvSpPr>
            <a:spLocks noGrp="1"/>
          </p:cNvSpPr>
          <p:nvPr>
            <p:ph idx="1"/>
          </p:nvPr>
        </p:nvSpPr>
        <p:spPr>
          <a:xfrm>
            <a:off x="519112" y="1447800"/>
            <a:ext cx="11149013" cy="4031873"/>
          </a:xfrm>
        </p:spPr>
        <p:txBody>
          <a:bodyPr/>
          <a:lstStyle/>
          <a:p>
            <a:r>
              <a:rPr lang="en-US" dirty="0">
                <a:effectLst/>
              </a:rPr>
              <a:t>.NET 4 parallel programming models</a:t>
            </a:r>
          </a:p>
          <a:p>
            <a:pPr lvl="1"/>
            <a:r>
              <a:rPr lang="en-US" dirty="0">
                <a:effectLst/>
              </a:rPr>
              <a:t>“</a:t>
            </a:r>
            <a:r>
              <a:rPr lang="en-US" b="1" dirty="0">
                <a:solidFill>
                  <a:schemeClr val="accent3"/>
                </a:solidFill>
                <a:effectLst/>
              </a:rPr>
              <a:t>Here’s the data.  </a:t>
            </a:r>
            <a:r>
              <a:rPr lang="en-US" b="1" dirty="0">
                <a:solidFill>
                  <a:schemeClr val="accent1"/>
                </a:solidFill>
                <a:effectLst/>
              </a:rPr>
              <a:t>Now set up the computation.</a:t>
            </a:r>
            <a:r>
              <a:rPr lang="en-US" dirty="0">
                <a:effectLst/>
              </a:rPr>
              <a:t>”</a:t>
            </a:r>
          </a:p>
          <a:p>
            <a:pPr lvl="1"/>
            <a:r>
              <a:rPr lang="en-US" dirty="0">
                <a:effectLst/>
              </a:rPr>
              <a:t>Primitives for task and data parallelism</a:t>
            </a:r>
          </a:p>
          <a:p>
            <a:endParaRPr lang="en-US" dirty="0">
              <a:effectLst/>
            </a:endParaRPr>
          </a:p>
          <a:p>
            <a:r>
              <a:rPr lang="en-US" dirty="0">
                <a:effectLst/>
              </a:rPr>
              <a:t>But what about the inverse?</a:t>
            </a:r>
          </a:p>
          <a:p>
            <a:pPr lvl="1"/>
            <a:r>
              <a:rPr lang="en-US" dirty="0">
                <a:effectLst/>
              </a:rPr>
              <a:t>“</a:t>
            </a:r>
            <a:r>
              <a:rPr lang="en-US" b="1" dirty="0">
                <a:solidFill>
                  <a:schemeClr val="accent1"/>
                </a:solidFill>
                <a:effectLst/>
              </a:rPr>
              <a:t>Set up the computation. </a:t>
            </a:r>
            <a:r>
              <a:rPr lang="en-US" b="1" dirty="0">
                <a:solidFill>
                  <a:schemeClr val="accent3"/>
                </a:solidFill>
                <a:effectLst/>
              </a:rPr>
              <a:t>Now here’s the data.</a:t>
            </a:r>
            <a:r>
              <a:rPr lang="en-US" dirty="0">
                <a:effectLst/>
              </a:rPr>
              <a:t>”</a:t>
            </a:r>
          </a:p>
          <a:p>
            <a:pPr lvl="1"/>
            <a:r>
              <a:rPr lang="en-US" dirty="0">
                <a:effectLst/>
              </a:rPr>
              <a:t>Primitives for dataflow parallelism</a:t>
            </a:r>
          </a:p>
          <a:p>
            <a:endParaRPr lang="en-US" dirty="0">
              <a:effectLst/>
            </a:endParaRPr>
          </a:p>
        </p:txBody>
      </p:sp>
    </p:spTree>
    <p:extLst>
      <p:ext uri="{BB962C8B-B14F-4D97-AF65-F5344CB8AC3E}">
        <p14:creationId xmlns:p14="http://schemas.microsoft.com/office/powerpoint/2010/main" val="171444482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599"/>
            <a:ext cx="11149013" cy="941796"/>
          </a:xfrm>
        </p:spPr>
        <p:txBody>
          <a:bodyPr/>
          <a:lstStyle/>
          <a:p>
            <a:r>
              <a:rPr lang="en-US" dirty="0" smtClean="0"/>
              <a:t>TPL Dataflow</a:t>
            </a:r>
            <a:br>
              <a:rPr lang="en-US" dirty="0" smtClean="0"/>
            </a:br>
            <a:r>
              <a:rPr lang="en-US" sz="2400" dirty="0" smtClean="0">
                <a:solidFill>
                  <a:schemeClr val="accent1"/>
                </a:solidFill>
              </a:rPr>
              <a:t>Overview</a:t>
            </a:r>
            <a:endParaRPr lang="en-US" dirty="0">
              <a:solidFill>
                <a:schemeClr val="accent1"/>
              </a:solidFill>
            </a:endParaRPr>
          </a:p>
        </p:txBody>
      </p:sp>
      <p:sp>
        <p:nvSpPr>
          <p:cNvPr id="3" name="Content Placeholder 2"/>
          <p:cNvSpPr>
            <a:spLocks noGrp="1"/>
          </p:cNvSpPr>
          <p:nvPr>
            <p:ph idx="1"/>
          </p:nvPr>
        </p:nvSpPr>
        <p:spPr>
          <a:xfrm>
            <a:off x="519112" y="1447801"/>
            <a:ext cx="11149013" cy="5138529"/>
          </a:xfrm>
        </p:spPr>
        <p:txBody>
          <a:bodyPr>
            <a:normAutofit fontScale="92500" lnSpcReduction="10000"/>
          </a:bodyPr>
          <a:lstStyle/>
          <a:p>
            <a:r>
              <a:rPr lang="en-US" dirty="0"/>
              <a:t>System.Threading.Tasks.Dataflow.dll</a:t>
            </a:r>
          </a:p>
          <a:p>
            <a:endParaRPr lang="en-US" dirty="0"/>
          </a:p>
          <a:p>
            <a:r>
              <a:rPr lang="en-US" dirty="0"/>
              <a:t>Primitives for in-process message passing</a:t>
            </a:r>
          </a:p>
          <a:p>
            <a:pPr lvl="1"/>
            <a:r>
              <a:rPr lang="en-US" dirty="0"/>
              <a:t>“Blocks” that can buffer and process data</a:t>
            </a:r>
          </a:p>
          <a:p>
            <a:pPr lvl="1"/>
            <a:r>
              <a:rPr lang="en-US" dirty="0"/>
              <a:t>Used individually and/or linked together to create networks</a:t>
            </a:r>
          </a:p>
          <a:p>
            <a:endParaRPr lang="en-US" dirty="0"/>
          </a:p>
          <a:p>
            <a:r>
              <a:rPr lang="en-US" dirty="0"/>
              <a:t>Inspired by</a:t>
            </a:r>
          </a:p>
          <a:p>
            <a:pPr lvl="1"/>
            <a:r>
              <a:rPr lang="en-US" dirty="0"/>
              <a:t>Decades of computer science research/history</a:t>
            </a:r>
          </a:p>
          <a:p>
            <a:pPr lvl="1"/>
            <a:r>
              <a:rPr lang="en-US" dirty="0"/>
              <a:t>Related Microsoft technologies</a:t>
            </a:r>
          </a:p>
          <a:p>
            <a:pPr lvl="2"/>
            <a:r>
              <a:rPr lang="en-US" dirty="0"/>
              <a:t>Asynchronous Agents Library in Visual C++ 2010</a:t>
            </a:r>
          </a:p>
          <a:p>
            <a:pPr lvl="2"/>
            <a:r>
              <a:rPr lang="en-US" dirty="0"/>
              <a:t>Axum incubation project</a:t>
            </a:r>
          </a:p>
          <a:p>
            <a:pPr lvl="2"/>
            <a:r>
              <a:rPr lang="en-US" dirty="0" smtClean="0"/>
              <a:t>CCR </a:t>
            </a:r>
            <a:r>
              <a:rPr lang="en-US" dirty="0"/>
              <a:t>from Microsoft </a:t>
            </a:r>
            <a:r>
              <a:rPr lang="en-US" dirty="0" smtClean="0"/>
              <a:t>Robotics</a:t>
            </a:r>
            <a:endParaRPr lang="en-US" dirty="0"/>
          </a:p>
        </p:txBody>
      </p:sp>
    </p:spTree>
    <p:extLst>
      <p:ext uri="{BB962C8B-B14F-4D97-AF65-F5344CB8AC3E}">
        <p14:creationId xmlns:p14="http://schemas.microsoft.com/office/powerpoint/2010/main" val="17198149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p:cNvSpPr>
          <p:nvPr/>
        </p:nvSpPr>
        <p:spPr bwMode="auto">
          <a:xfrm>
            <a:off x="742122" y="1622725"/>
            <a:ext cx="9541565" cy="4168475"/>
          </a:xfrm>
          <a:prstGeom prst="rect">
            <a:avLst/>
          </a:prstGeom>
          <a:ln>
            <a:solidFill>
              <a:schemeClr val="accent2"/>
            </a:solidFill>
          </a:ln>
          <a:effectLst>
            <a:outerShdw blurRad="50800" dist="38100" dir="2700000" algn="tl" rotWithShape="0">
              <a:prstClr val="black">
                <a:alpha val="40000"/>
              </a:prstClr>
            </a:outerShdw>
          </a:effectLst>
          <a:extLst/>
        </p:spPr>
        <p:style>
          <a:lnRef idx="1">
            <a:schemeClr val="accent6"/>
          </a:lnRef>
          <a:fillRef idx="2">
            <a:schemeClr val="accent6"/>
          </a:fillRef>
          <a:effectRef idx="1">
            <a:schemeClr val="accent6"/>
          </a:effectRef>
          <a:fontRef idx="minor">
            <a:schemeClr val="dk1"/>
          </a:fontRef>
        </p:style>
        <p:txBody>
          <a:bodyPr lIns="0" tIns="0" rIns="0" bIns="0"/>
          <a:lstStyle/>
          <a:p>
            <a:endParaRPr lang="en-US"/>
          </a:p>
        </p:txBody>
      </p:sp>
      <p:sp>
        <p:nvSpPr>
          <p:cNvPr id="5" name="Rectangle 4"/>
          <p:cNvSpPr/>
          <p:nvPr/>
        </p:nvSpPr>
        <p:spPr>
          <a:xfrm>
            <a:off x="7238155" y="1861571"/>
            <a:ext cx="2844059" cy="1473116"/>
          </a:xfrm>
          <a:prstGeom prst="rect">
            <a:avLst/>
          </a:prstGeom>
        </p:spPr>
        <p:style>
          <a:lnRef idx="2">
            <a:schemeClr val="dk1"/>
          </a:lnRef>
          <a:fillRef idx="1">
            <a:schemeClr val="lt1"/>
          </a:fillRef>
          <a:effectRef idx="0">
            <a:schemeClr val="dk1"/>
          </a:effectRef>
          <a:fontRef idx="minor">
            <a:schemeClr val="dk1"/>
          </a:fontRef>
        </p:style>
        <p:txBody>
          <a:bodyPr lIns="91431" tIns="45716" rIns="91431" bIns="45716" rtlCol="0" anchor="t"/>
          <a:lstStyle/>
          <a:p>
            <a:pPr algn="r" defTabSz="914277"/>
            <a:r>
              <a:rPr lang="en-US" sz="1500" b="1" dirty="0" err="1">
                <a:solidFill>
                  <a:schemeClr val="tx1"/>
                </a:solidFill>
              </a:rPr>
              <a:t>ActionBlock</a:t>
            </a:r>
            <a:r>
              <a:rPr lang="en-US" sz="1500" b="1" dirty="0">
                <a:solidFill>
                  <a:schemeClr val="tx1"/>
                </a:solidFill>
              </a:rPr>
              <a:t>&lt;</a:t>
            </a:r>
            <a:r>
              <a:rPr lang="en-US" sz="1500" b="1" dirty="0" err="1">
                <a:solidFill>
                  <a:schemeClr val="tx1"/>
                </a:solidFill>
              </a:rPr>
              <a:t>int</a:t>
            </a:r>
            <a:r>
              <a:rPr lang="en-US" sz="1500" b="1" dirty="0">
                <a:solidFill>
                  <a:schemeClr val="tx1"/>
                </a:solidFill>
              </a:rPr>
              <a:t>&gt;</a:t>
            </a:r>
          </a:p>
        </p:txBody>
      </p:sp>
      <p:sp>
        <p:nvSpPr>
          <p:cNvPr id="7" name="Rectangle 6"/>
          <p:cNvSpPr/>
          <p:nvPr/>
        </p:nvSpPr>
        <p:spPr>
          <a:xfrm>
            <a:off x="7441299" y="2166371"/>
            <a:ext cx="2336191"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defTabSz="914277"/>
            <a:r>
              <a:rPr lang="en-US" sz="1100" b="1" dirty="0">
                <a:solidFill>
                  <a:schemeClr val="tx1"/>
                </a:solidFill>
              </a:rPr>
              <a:t>Message Queue</a:t>
            </a:r>
          </a:p>
        </p:txBody>
      </p:sp>
      <p:sp>
        <p:nvSpPr>
          <p:cNvPr id="8" name="Rectangle 7"/>
          <p:cNvSpPr/>
          <p:nvPr/>
        </p:nvSpPr>
        <p:spPr>
          <a:xfrm>
            <a:off x="7542873" y="2417903"/>
            <a:ext cx="304721"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914277"/>
            <a:endParaRPr lang="en-US" b="1">
              <a:solidFill>
                <a:srgbClr val="FFFFFF"/>
              </a:solidFill>
            </a:endParaRPr>
          </a:p>
        </p:txBody>
      </p:sp>
      <p:sp>
        <p:nvSpPr>
          <p:cNvPr id="9" name="Rectangle 8"/>
          <p:cNvSpPr/>
          <p:nvPr/>
        </p:nvSpPr>
        <p:spPr>
          <a:xfrm>
            <a:off x="7849566" y="2417903"/>
            <a:ext cx="304721"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914277"/>
            <a:endParaRPr lang="en-US" b="1">
              <a:solidFill>
                <a:srgbClr val="FFFFFF"/>
              </a:solidFill>
            </a:endParaRPr>
          </a:p>
        </p:txBody>
      </p:sp>
      <p:sp>
        <p:nvSpPr>
          <p:cNvPr id="10" name="Rectangle 9"/>
          <p:cNvSpPr/>
          <p:nvPr/>
        </p:nvSpPr>
        <p:spPr>
          <a:xfrm>
            <a:off x="8156259" y="2417903"/>
            <a:ext cx="304721"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914277"/>
            <a:endParaRPr lang="en-US" b="1">
              <a:solidFill>
                <a:srgbClr val="FFFFFF"/>
              </a:solidFill>
            </a:endParaRPr>
          </a:p>
        </p:txBody>
      </p:sp>
      <p:sp>
        <p:nvSpPr>
          <p:cNvPr id="11" name="Rectangle 10"/>
          <p:cNvSpPr/>
          <p:nvPr/>
        </p:nvSpPr>
        <p:spPr>
          <a:xfrm>
            <a:off x="8460980" y="2417903"/>
            <a:ext cx="304721"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914277"/>
            <a:endParaRPr lang="en-US" b="1">
              <a:solidFill>
                <a:srgbClr val="FFFFFF"/>
              </a:solidFill>
            </a:endParaRPr>
          </a:p>
        </p:txBody>
      </p:sp>
      <p:sp>
        <p:nvSpPr>
          <p:cNvPr id="12" name="Rectangle 11"/>
          <p:cNvSpPr/>
          <p:nvPr/>
        </p:nvSpPr>
        <p:spPr>
          <a:xfrm>
            <a:off x="8765700" y="2417903"/>
            <a:ext cx="304721"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914277"/>
            <a:endParaRPr lang="en-US" b="1">
              <a:solidFill>
                <a:srgbClr val="FFFFFF"/>
              </a:solidFill>
            </a:endParaRPr>
          </a:p>
        </p:txBody>
      </p:sp>
      <p:sp>
        <p:nvSpPr>
          <p:cNvPr id="13" name="Rectangle 12"/>
          <p:cNvSpPr/>
          <p:nvPr/>
        </p:nvSpPr>
        <p:spPr>
          <a:xfrm>
            <a:off x="9070421" y="2417903"/>
            <a:ext cx="304721"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914277"/>
            <a:endParaRPr lang="en-US" b="1">
              <a:solidFill>
                <a:srgbClr val="FFFFFF"/>
              </a:solidFill>
            </a:endParaRPr>
          </a:p>
        </p:txBody>
      </p:sp>
      <p:sp>
        <p:nvSpPr>
          <p:cNvPr id="14" name="Rectangle 13"/>
          <p:cNvSpPr/>
          <p:nvPr/>
        </p:nvSpPr>
        <p:spPr>
          <a:xfrm>
            <a:off x="9378593" y="2417903"/>
            <a:ext cx="304721"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914277"/>
            <a:endParaRPr lang="en-US" b="1">
              <a:solidFill>
                <a:srgbClr val="FFFFFF"/>
              </a:solidFill>
            </a:endParaRPr>
          </a:p>
        </p:txBody>
      </p:sp>
      <p:pic>
        <p:nvPicPr>
          <p:cNvPr id="15" name="Picture 4" descr="C:\Users\stoub\AppData\Local\Microsoft\Windows\Temporary Internet Files\Content.IE5\HF16P9JV\MC90043254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3831" y="2748370"/>
            <a:ext cx="366355" cy="306524"/>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3123455" y="5129544"/>
            <a:ext cx="201168" cy="201168"/>
          </a:xfrm>
          <a:prstGeom prst="ellipse">
            <a:avLst/>
          </a:prstGeom>
        </p:spPr>
        <p:style>
          <a:lnRef idx="1">
            <a:schemeClr val="accent2"/>
          </a:lnRef>
          <a:fillRef idx="2">
            <a:schemeClr val="accent2"/>
          </a:fillRef>
          <a:effectRef idx="1">
            <a:schemeClr val="accent2"/>
          </a:effectRef>
          <a:fontRef idx="minor">
            <a:schemeClr val="dk1"/>
          </a:fontRef>
        </p:style>
        <p:txBody>
          <a:bodyPr lIns="91431" tIns="45716" rIns="91431" bIns="45716" rtlCol="0" anchor="ctr"/>
          <a:lstStyle/>
          <a:p>
            <a:pPr defTabSz="914277"/>
            <a:r>
              <a:rPr lang="en-US" sz="1200" b="1" dirty="0">
                <a:solidFill>
                  <a:schemeClr val="bg1"/>
                </a:solidFill>
                <a:effectLst>
                  <a:glow rad="101600">
                    <a:srgbClr val="FFFF00">
                      <a:alpha val="60000"/>
                    </a:srgbClr>
                  </a:glow>
                </a:effectLst>
              </a:rPr>
              <a:t>0</a:t>
            </a:r>
          </a:p>
        </p:txBody>
      </p:sp>
      <p:sp>
        <p:nvSpPr>
          <p:cNvPr id="17" name="Oval 16"/>
          <p:cNvSpPr/>
          <p:nvPr/>
        </p:nvSpPr>
        <p:spPr>
          <a:xfrm>
            <a:off x="3123455" y="5129544"/>
            <a:ext cx="201168" cy="201168"/>
          </a:xfrm>
          <a:prstGeom prst="ellipse">
            <a:avLst/>
          </a:prstGeom>
        </p:spPr>
        <p:style>
          <a:lnRef idx="1">
            <a:schemeClr val="accent2"/>
          </a:lnRef>
          <a:fillRef idx="2">
            <a:schemeClr val="accent2"/>
          </a:fillRef>
          <a:effectRef idx="1">
            <a:schemeClr val="accent2"/>
          </a:effectRef>
          <a:fontRef idx="minor">
            <a:schemeClr val="dk1"/>
          </a:fontRef>
        </p:style>
        <p:txBody>
          <a:bodyPr lIns="91431" tIns="45716" rIns="91431" bIns="45716" rtlCol="0" anchor="ctr"/>
          <a:lstStyle/>
          <a:p>
            <a:pPr defTabSz="914277"/>
            <a:r>
              <a:rPr lang="en-US" sz="1200" b="1" dirty="0">
                <a:solidFill>
                  <a:schemeClr val="bg1"/>
                </a:solidFill>
                <a:effectLst>
                  <a:glow rad="101600">
                    <a:srgbClr val="FFFF00">
                      <a:alpha val="60000"/>
                    </a:srgbClr>
                  </a:glow>
                </a:effectLst>
              </a:rPr>
              <a:t>1</a:t>
            </a:r>
          </a:p>
        </p:txBody>
      </p:sp>
      <p:sp>
        <p:nvSpPr>
          <p:cNvPr id="18" name="Oval 17"/>
          <p:cNvSpPr/>
          <p:nvPr/>
        </p:nvSpPr>
        <p:spPr>
          <a:xfrm>
            <a:off x="3123455" y="5129544"/>
            <a:ext cx="201168" cy="201168"/>
          </a:xfrm>
          <a:prstGeom prst="ellipse">
            <a:avLst/>
          </a:prstGeom>
        </p:spPr>
        <p:style>
          <a:lnRef idx="1">
            <a:schemeClr val="accent2"/>
          </a:lnRef>
          <a:fillRef idx="2">
            <a:schemeClr val="accent2"/>
          </a:fillRef>
          <a:effectRef idx="1">
            <a:schemeClr val="accent2"/>
          </a:effectRef>
          <a:fontRef idx="minor">
            <a:schemeClr val="dk1"/>
          </a:fontRef>
        </p:style>
        <p:txBody>
          <a:bodyPr lIns="91431" tIns="45716" rIns="91431" bIns="45716" rtlCol="0" anchor="ctr"/>
          <a:lstStyle/>
          <a:p>
            <a:pPr defTabSz="914277"/>
            <a:r>
              <a:rPr lang="en-US" sz="1200" b="1" dirty="0">
                <a:solidFill>
                  <a:schemeClr val="bg1"/>
                </a:solidFill>
                <a:effectLst>
                  <a:glow rad="101600">
                    <a:srgbClr val="FFFF00">
                      <a:alpha val="60000"/>
                    </a:srgbClr>
                  </a:glow>
                </a:effectLst>
              </a:rPr>
              <a:t>2</a:t>
            </a:r>
          </a:p>
        </p:txBody>
      </p:sp>
      <p:sp>
        <p:nvSpPr>
          <p:cNvPr id="19" name="Oval 18"/>
          <p:cNvSpPr/>
          <p:nvPr/>
        </p:nvSpPr>
        <p:spPr>
          <a:xfrm>
            <a:off x="3123455" y="5129544"/>
            <a:ext cx="201168" cy="201168"/>
          </a:xfrm>
          <a:prstGeom prst="ellipse">
            <a:avLst/>
          </a:prstGeom>
        </p:spPr>
        <p:style>
          <a:lnRef idx="1">
            <a:schemeClr val="accent2"/>
          </a:lnRef>
          <a:fillRef idx="2">
            <a:schemeClr val="accent2"/>
          </a:fillRef>
          <a:effectRef idx="1">
            <a:schemeClr val="accent2"/>
          </a:effectRef>
          <a:fontRef idx="minor">
            <a:schemeClr val="dk1"/>
          </a:fontRef>
        </p:style>
        <p:txBody>
          <a:bodyPr lIns="91431" tIns="45716" rIns="91431" bIns="45716" rtlCol="0" anchor="ctr"/>
          <a:lstStyle/>
          <a:p>
            <a:pPr defTabSz="914277"/>
            <a:r>
              <a:rPr lang="en-US" sz="1200" b="1" dirty="0">
                <a:solidFill>
                  <a:schemeClr val="bg1"/>
                </a:solidFill>
                <a:effectLst>
                  <a:glow rad="101600">
                    <a:srgbClr val="FFFF00">
                      <a:alpha val="60000"/>
                    </a:srgbClr>
                  </a:glow>
                </a:effectLst>
              </a:rPr>
              <a:t>3</a:t>
            </a:r>
          </a:p>
        </p:txBody>
      </p:sp>
      <p:sp>
        <p:nvSpPr>
          <p:cNvPr id="20" name="TextBox 19"/>
          <p:cNvSpPr txBox="1"/>
          <p:nvPr/>
        </p:nvSpPr>
        <p:spPr>
          <a:xfrm>
            <a:off x="8576898" y="3080772"/>
            <a:ext cx="1367297" cy="261608"/>
          </a:xfrm>
          <a:prstGeom prst="rect">
            <a:avLst/>
          </a:prstGeom>
          <a:noFill/>
        </p:spPr>
        <p:txBody>
          <a:bodyPr wrap="square" lIns="91431" tIns="45716" rIns="91431" bIns="45716" rtlCol="0">
            <a:spAutoFit/>
          </a:bodyPr>
          <a:lstStyle/>
          <a:p>
            <a:pPr defTabSz="914277"/>
            <a:r>
              <a:rPr lang="en-US" sz="1100" dirty="0">
                <a:latin typeface="Consolas" pitchFamily="49" charset="0"/>
                <a:cs typeface="Consolas" pitchFamily="49" charset="0"/>
              </a:rPr>
              <a:t>Process(0);</a:t>
            </a:r>
          </a:p>
        </p:txBody>
      </p:sp>
      <p:sp>
        <p:nvSpPr>
          <p:cNvPr id="21" name="TextBox 20"/>
          <p:cNvSpPr txBox="1"/>
          <p:nvPr/>
        </p:nvSpPr>
        <p:spPr>
          <a:xfrm>
            <a:off x="8576898" y="3080772"/>
            <a:ext cx="1367297" cy="261608"/>
          </a:xfrm>
          <a:prstGeom prst="rect">
            <a:avLst/>
          </a:prstGeom>
          <a:noFill/>
        </p:spPr>
        <p:txBody>
          <a:bodyPr wrap="square" lIns="91431" tIns="45716" rIns="91431" bIns="45716" rtlCol="0">
            <a:spAutoFit/>
          </a:bodyPr>
          <a:lstStyle/>
          <a:p>
            <a:pPr defTabSz="914277"/>
            <a:r>
              <a:rPr lang="en-US" sz="1100" dirty="0">
                <a:latin typeface="Consolas" pitchFamily="49" charset="0"/>
                <a:cs typeface="Consolas" pitchFamily="49" charset="0"/>
              </a:rPr>
              <a:t>Process(1);</a:t>
            </a:r>
          </a:p>
        </p:txBody>
      </p:sp>
      <p:sp>
        <p:nvSpPr>
          <p:cNvPr id="22" name="TextBox 21"/>
          <p:cNvSpPr txBox="1"/>
          <p:nvPr/>
        </p:nvSpPr>
        <p:spPr>
          <a:xfrm>
            <a:off x="8576898" y="3080772"/>
            <a:ext cx="1367297" cy="261608"/>
          </a:xfrm>
          <a:prstGeom prst="rect">
            <a:avLst/>
          </a:prstGeom>
          <a:noFill/>
        </p:spPr>
        <p:txBody>
          <a:bodyPr wrap="square" lIns="91431" tIns="45716" rIns="91431" bIns="45716" rtlCol="0">
            <a:spAutoFit/>
          </a:bodyPr>
          <a:lstStyle/>
          <a:p>
            <a:pPr defTabSz="914277"/>
            <a:r>
              <a:rPr lang="en-US" sz="1100" dirty="0">
                <a:latin typeface="Consolas" pitchFamily="49" charset="0"/>
                <a:cs typeface="Consolas" pitchFamily="49" charset="0"/>
              </a:rPr>
              <a:t>Process(2);</a:t>
            </a:r>
          </a:p>
        </p:txBody>
      </p:sp>
      <p:sp>
        <p:nvSpPr>
          <p:cNvPr id="23" name="TextBox 22"/>
          <p:cNvSpPr txBox="1"/>
          <p:nvPr/>
        </p:nvSpPr>
        <p:spPr>
          <a:xfrm>
            <a:off x="8576898" y="3080772"/>
            <a:ext cx="1367297" cy="261608"/>
          </a:xfrm>
          <a:prstGeom prst="rect">
            <a:avLst/>
          </a:prstGeom>
          <a:noFill/>
        </p:spPr>
        <p:txBody>
          <a:bodyPr wrap="square" lIns="91431" tIns="45716" rIns="91431" bIns="45716" rtlCol="0">
            <a:spAutoFit/>
          </a:bodyPr>
          <a:lstStyle/>
          <a:p>
            <a:pPr defTabSz="914277"/>
            <a:r>
              <a:rPr lang="en-US" sz="1100" dirty="0">
                <a:latin typeface="Consolas" pitchFamily="49" charset="0"/>
                <a:cs typeface="Consolas" pitchFamily="49" charset="0"/>
              </a:rPr>
              <a:t>Process(3);</a:t>
            </a:r>
          </a:p>
        </p:txBody>
      </p:sp>
      <p:sp>
        <p:nvSpPr>
          <p:cNvPr id="24" name="Oval 23"/>
          <p:cNvSpPr/>
          <p:nvPr/>
        </p:nvSpPr>
        <p:spPr>
          <a:xfrm>
            <a:off x="3098325" y="5129544"/>
            <a:ext cx="201168" cy="201168"/>
          </a:xfrm>
          <a:prstGeom prst="ellipse">
            <a:avLst/>
          </a:prstGeom>
        </p:spPr>
        <p:style>
          <a:lnRef idx="1">
            <a:schemeClr val="accent2"/>
          </a:lnRef>
          <a:fillRef idx="2">
            <a:schemeClr val="accent2"/>
          </a:fillRef>
          <a:effectRef idx="1">
            <a:schemeClr val="accent2"/>
          </a:effectRef>
          <a:fontRef idx="minor">
            <a:schemeClr val="dk1"/>
          </a:fontRef>
        </p:style>
        <p:txBody>
          <a:bodyPr lIns="91431" tIns="45716" rIns="91431" bIns="45716" rtlCol="0" anchor="ctr"/>
          <a:lstStyle/>
          <a:p>
            <a:pPr defTabSz="914277"/>
            <a:r>
              <a:rPr lang="en-US" sz="1200" b="1" dirty="0">
                <a:solidFill>
                  <a:schemeClr val="bg1"/>
                </a:solidFill>
                <a:effectLst>
                  <a:glow rad="101600">
                    <a:srgbClr val="FFFF00">
                      <a:alpha val="60000"/>
                    </a:srgbClr>
                  </a:glow>
                </a:effectLst>
              </a:rPr>
              <a:t>4</a:t>
            </a:r>
          </a:p>
        </p:txBody>
      </p:sp>
      <p:sp>
        <p:nvSpPr>
          <p:cNvPr id="25" name="TextBox 24"/>
          <p:cNvSpPr txBox="1"/>
          <p:nvPr/>
        </p:nvSpPr>
        <p:spPr>
          <a:xfrm>
            <a:off x="8576135" y="3077639"/>
            <a:ext cx="1367297" cy="261608"/>
          </a:xfrm>
          <a:prstGeom prst="rect">
            <a:avLst/>
          </a:prstGeom>
          <a:noFill/>
        </p:spPr>
        <p:txBody>
          <a:bodyPr wrap="square" lIns="91431" tIns="45716" rIns="91431" bIns="45716" rtlCol="0">
            <a:spAutoFit/>
          </a:bodyPr>
          <a:lstStyle/>
          <a:p>
            <a:pPr defTabSz="914277"/>
            <a:r>
              <a:rPr lang="en-US" sz="1100" dirty="0">
                <a:latin typeface="Consolas" pitchFamily="49" charset="0"/>
                <a:cs typeface="Consolas" pitchFamily="49" charset="0"/>
              </a:rPr>
              <a:t>Process(4);</a:t>
            </a:r>
          </a:p>
        </p:txBody>
      </p:sp>
      <p:sp>
        <p:nvSpPr>
          <p:cNvPr id="26" name="Content Placeholder 3"/>
          <p:cNvSpPr txBox="1">
            <a:spLocks/>
          </p:cNvSpPr>
          <p:nvPr/>
        </p:nvSpPr>
        <p:spPr>
          <a:xfrm>
            <a:off x="519115" y="1905001"/>
            <a:ext cx="9764572" cy="3780182"/>
          </a:xfrm>
          <a:prstGeom prst="rect">
            <a:avLst/>
          </a:prstGeom>
        </p:spPr>
        <p:txBody>
          <a:bodyPr>
            <a:normAutofit/>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5272" lvl="1" indent="0">
              <a:buFont typeface="Arial" pitchFamily="34" charset="0"/>
              <a:buNone/>
            </a:pPr>
            <a:r>
              <a:rPr lang="en-US" sz="2400" dirty="0" err="1">
                <a:solidFill>
                  <a:srgbClr val="0000FF"/>
                </a:solidFill>
                <a:latin typeface="Consolas" pitchFamily="49" charset="0"/>
                <a:cs typeface="Consolas" pitchFamily="49" charset="0"/>
              </a:rPr>
              <a:t>var</a:t>
            </a:r>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ab</a:t>
            </a:r>
            <a:r>
              <a:rPr lang="en-US" sz="2400" dirty="0" smtClean="0">
                <a:solidFill>
                  <a:schemeClr val="bg1"/>
                </a:solidFill>
                <a:latin typeface="Consolas" pitchFamily="49" charset="0"/>
                <a:cs typeface="Consolas" pitchFamily="49" charset="0"/>
              </a:rPr>
              <a:t> = </a:t>
            </a:r>
            <a:r>
              <a:rPr lang="en-US" sz="2400" dirty="0">
                <a:solidFill>
                  <a:srgbClr val="0000FF"/>
                </a:solidFill>
                <a:latin typeface="Consolas" pitchFamily="49" charset="0"/>
                <a:cs typeface="Consolas" pitchFamily="49" charset="0"/>
              </a:rPr>
              <a:t>new</a:t>
            </a:r>
            <a:r>
              <a:rPr lang="en-US" sz="2400" dirty="0" smtClean="0">
                <a:solidFill>
                  <a:schemeClr val="bg1"/>
                </a:solidFill>
                <a:latin typeface="Consolas" pitchFamily="49" charset="0"/>
                <a:cs typeface="Consolas" pitchFamily="49" charset="0"/>
              </a:rPr>
              <a:t> </a:t>
            </a:r>
            <a:r>
              <a:rPr lang="en-US" sz="2400" dirty="0" err="1">
                <a:solidFill>
                  <a:srgbClr val="2B91AF"/>
                </a:solidFill>
                <a:latin typeface="Consolas" pitchFamily="49" charset="0"/>
                <a:cs typeface="Consolas" pitchFamily="49" charset="0"/>
              </a:rPr>
              <a:t>ActionBlock</a:t>
            </a:r>
            <a:r>
              <a:rPr lang="en-US" sz="2400" dirty="0" smtClean="0">
                <a:solidFill>
                  <a:schemeClr val="bg1"/>
                </a:solidFill>
                <a:latin typeface="Consolas" pitchFamily="49" charset="0"/>
                <a:cs typeface="Consolas" pitchFamily="49" charset="0"/>
              </a:rPr>
              <a:t>&lt;</a:t>
            </a:r>
            <a:r>
              <a:rPr lang="en-US" sz="2400" dirty="0" err="1">
                <a:solidFill>
                  <a:srgbClr val="0000FF"/>
                </a:solidFill>
                <a:latin typeface="Consolas" pitchFamily="49" charset="0"/>
                <a:cs typeface="Consolas" pitchFamily="49" charset="0"/>
              </a:rPr>
              <a:t>int</a:t>
            </a:r>
            <a:r>
              <a:rPr lang="en-US" sz="2400" dirty="0" smtClean="0">
                <a:solidFill>
                  <a:schemeClr val="bg1"/>
                </a:solidFill>
                <a:latin typeface="Consolas" pitchFamily="49" charset="0"/>
                <a:cs typeface="Consolas" pitchFamily="49" charset="0"/>
              </a:rPr>
              <a:t>&gt;(</a:t>
            </a:r>
            <a:r>
              <a:rPr lang="en-US" sz="2400" dirty="0" err="1" smtClean="0">
                <a:solidFill>
                  <a:schemeClr val="bg1"/>
                </a:solidFill>
                <a:latin typeface="Consolas" pitchFamily="49" charset="0"/>
                <a:cs typeface="Consolas" pitchFamily="49" charset="0"/>
              </a:rPr>
              <a:t>i</a:t>
            </a:r>
            <a:r>
              <a:rPr lang="en-US" sz="2400" dirty="0" smtClean="0">
                <a:solidFill>
                  <a:schemeClr val="bg1"/>
                </a:solidFill>
                <a:latin typeface="Consolas" pitchFamily="49" charset="0"/>
                <a:cs typeface="Consolas" pitchFamily="49" charset="0"/>
              </a:rPr>
              <a:t> =&gt;</a:t>
            </a:r>
          </a:p>
          <a:p>
            <a:pPr marL="395272" lvl="1" indent="0">
              <a:buFont typeface="Arial" pitchFamily="34" charset="0"/>
              <a:buNone/>
            </a:pPr>
            <a:r>
              <a:rPr lang="en-US" sz="2400" dirty="0" smtClean="0">
                <a:solidFill>
                  <a:schemeClr val="bg1"/>
                </a:solidFill>
                <a:latin typeface="Consolas" pitchFamily="49" charset="0"/>
                <a:cs typeface="Consolas" pitchFamily="49" charset="0"/>
              </a:rPr>
              <a:t>{</a:t>
            </a:r>
          </a:p>
          <a:p>
            <a:pPr marL="395272" lvl="1" indent="0">
              <a:buFont typeface="Arial" pitchFamily="34" charset="0"/>
              <a:buNone/>
            </a:pPr>
            <a:r>
              <a:rPr lang="en-US" sz="2400" dirty="0" smtClean="0">
                <a:solidFill>
                  <a:schemeClr val="bg1"/>
                </a:solidFill>
                <a:latin typeface="Consolas" pitchFamily="49" charset="0"/>
                <a:cs typeface="Consolas" pitchFamily="49" charset="0"/>
              </a:rPr>
              <a:t>    Process(</a:t>
            </a:r>
            <a:r>
              <a:rPr lang="en-US" sz="2400" dirty="0" err="1" smtClean="0">
                <a:solidFill>
                  <a:schemeClr val="bg1"/>
                </a:solidFill>
                <a:latin typeface="Consolas" pitchFamily="49" charset="0"/>
                <a:cs typeface="Consolas" pitchFamily="49" charset="0"/>
              </a:rPr>
              <a:t>i</a:t>
            </a:r>
            <a:r>
              <a:rPr lang="en-US" sz="2400" dirty="0" smtClean="0">
                <a:solidFill>
                  <a:schemeClr val="bg1"/>
                </a:solidFill>
                <a:latin typeface="Consolas" pitchFamily="49" charset="0"/>
                <a:cs typeface="Consolas" pitchFamily="49" charset="0"/>
              </a:rPr>
              <a:t>);</a:t>
            </a:r>
          </a:p>
          <a:p>
            <a:pPr marL="395272" lvl="1" indent="0">
              <a:buFont typeface="Arial" pitchFamily="34" charset="0"/>
              <a:buNone/>
            </a:pPr>
            <a:r>
              <a:rPr lang="en-US" sz="2400" dirty="0" smtClean="0">
                <a:solidFill>
                  <a:schemeClr val="bg1"/>
                </a:solidFill>
                <a:latin typeface="Consolas" pitchFamily="49" charset="0"/>
                <a:cs typeface="Consolas" pitchFamily="49" charset="0"/>
              </a:rPr>
              <a:t>});</a:t>
            </a:r>
          </a:p>
          <a:p>
            <a:pPr marL="395272" lvl="1" indent="0">
              <a:buFont typeface="Arial" pitchFamily="34" charset="0"/>
              <a:buNone/>
            </a:pPr>
            <a:endParaRPr lang="en-US" sz="2400" dirty="0" smtClean="0">
              <a:solidFill>
                <a:schemeClr val="bg1"/>
              </a:solidFill>
              <a:latin typeface="Consolas" pitchFamily="49" charset="0"/>
              <a:cs typeface="Consolas" pitchFamily="49" charset="0"/>
            </a:endParaRPr>
          </a:p>
          <a:p>
            <a:pPr marL="395272" lvl="1" indent="0">
              <a:buFont typeface="Arial" pitchFamily="34" charset="0"/>
              <a:buNone/>
            </a:pPr>
            <a:r>
              <a:rPr lang="en-US" sz="2400" dirty="0">
                <a:solidFill>
                  <a:srgbClr val="0000FF"/>
                </a:solidFill>
                <a:latin typeface="Consolas" pitchFamily="49" charset="0"/>
                <a:cs typeface="Consolas" pitchFamily="49" charset="0"/>
              </a:rPr>
              <a:t>for</a:t>
            </a:r>
            <a:r>
              <a:rPr lang="en-US" sz="2400" dirty="0" smtClean="0">
                <a:solidFill>
                  <a:schemeClr val="bg1"/>
                </a:solidFill>
                <a:latin typeface="Consolas" pitchFamily="49" charset="0"/>
                <a:cs typeface="Consolas" pitchFamily="49" charset="0"/>
              </a:rPr>
              <a:t>(</a:t>
            </a:r>
            <a:r>
              <a:rPr lang="en-US" sz="2400" dirty="0" err="1">
                <a:solidFill>
                  <a:srgbClr val="0000FF"/>
                </a:solidFill>
                <a:latin typeface="Consolas" pitchFamily="49" charset="0"/>
                <a:cs typeface="Consolas" pitchFamily="49" charset="0"/>
              </a:rPr>
              <a:t>int</a:t>
            </a:r>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i</a:t>
            </a:r>
            <a:r>
              <a:rPr lang="en-US" sz="2400" dirty="0" smtClean="0">
                <a:solidFill>
                  <a:schemeClr val="bg1"/>
                </a:solidFill>
                <a:latin typeface="Consolas" pitchFamily="49" charset="0"/>
                <a:cs typeface="Consolas" pitchFamily="49" charset="0"/>
              </a:rPr>
              <a:t> = 0; </a:t>
            </a:r>
            <a:r>
              <a:rPr lang="en-US" sz="2400" dirty="0" err="1" smtClean="0">
                <a:solidFill>
                  <a:schemeClr val="bg1"/>
                </a:solidFill>
                <a:latin typeface="Consolas" pitchFamily="49" charset="0"/>
                <a:cs typeface="Consolas" pitchFamily="49" charset="0"/>
              </a:rPr>
              <a:t>i</a:t>
            </a:r>
            <a:r>
              <a:rPr lang="en-US" sz="2400" dirty="0" smtClean="0">
                <a:solidFill>
                  <a:schemeClr val="bg1"/>
                </a:solidFill>
                <a:latin typeface="Consolas" pitchFamily="49" charset="0"/>
                <a:cs typeface="Consolas" pitchFamily="49" charset="0"/>
              </a:rPr>
              <a:t> &lt; 5; </a:t>
            </a:r>
            <a:r>
              <a:rPr lang="en-US" sz="2400" dirty="0" err="1" smtClean="0">
                <a:solidFill>
                  <a:schemeClr val="bg1"/>
                </a:solidFill>
                <a:latin typeface="Consolas" pitchFamily="49" charset="0"/>
                <a:cs typeface="Consolas" pitchFamily="49" charset="0"/>
              </a:rPr>
              <a:t>i</a:t>
            </a:r>
            <a:r>
              <a:rPr lang="en-US" sz="2400" dirty="0" smtClean="0">
                <a:solidFill>
                  <a:schemeClr val="bg1"/>
                </a:solidFill>
                <a:latin typeface="Consolas" pitchFamily="49" charset="0"/>
                <a:cs typeface="Consolas" pitchFamily="49" charset="0"/>
              </a:rPr>
              <a:t>++)</a:t>
            </a:r>
          </a:p>
          <a:p>
            <a:pPr marL="395272" lvl="1" indent="0">
              <a:buFont typeface="Arial" pitchFamily="34" charset="0"/>
              <a:buNone/>
            </a:pPr>
            <a:r>
              <a:rPr lang="en-US" sz="2400" dirty="0" smtClean="0">
                <a:solidFill>
                  <a:schemeClr val="bg1"/>
                </a:solidFill>
                <a:latin typeface="Consolas" pitchFamily="49" charset="0"/>
                <a:cs typeface="Consolas" pitchFamily="49" charset="0"/>
              </a:rPr>
              <a:t>{</a:t>
            </a:r>
          </a:p>
          <a:p>
            <a:pPr marL="395272" lvl="1" indent="0">
              <a:buFont typeface="Arial" pitchFamily="34" charset="0"/>
              <a:buNone/>
            </a:pPr>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ab.Post</a:t>
            </a:r>
            <a:r>
              <a:rPr lang="en-US" sz="2400" dirty="0" smtClean="0">
                <a:solidFill>
                  <a:schemeClr val="bg1"/>
                </a:solidFill>
                <a:latin typeface="Consolas" pitchFamily="49" charset="0"/>
                <a:cs typeface="Consolas" pitchFamily="49" charset="0"/>
              </a:rPr>
              <a:t>(</a:t>
            </a:r>
            <a:r>
              <a:rPr lang="en-US" sz="2400" dirty="0" err="1" smtClean="0">
                <a:solidFill>
                  <a:schemeClr val="bg1"/>
                </a:solidFill>
                <a:latin typeface="Consolas" pitchFamily="49" charset="0"/>
                <a:cs typeface="Consolas" pitchFamily="49" charset="0"/>
              </a:rPr>
              <a:t>i</a:t>
            </a:r>
            <a:r>
              <a:rPr lang="en-US" sz="2400" dirty="0" smtClean="0">
                <a:solidFill>
                  <a:schemeClr val="bg1"/>
                </a:solidFill>
                <a:latin typeface="Consolas" pitchFamily="49" charset="0"/>
                <a:cs typeface="Consolas" pitchFamily="49" charset="0"/>
              </a:rPr>
              <a:t>);</a:t>
            </a:r>
          </a:p>
          <a:p>
            <a:pPr marL="395272" lvl="1" indent="0">
              <a:buFont typeface="Arial" pitchFamily="34" charset="0"/>
              <a:buNone/>
            </a:pPr>
            <a:r>
              <a:rPr lang="en-US" sz="2400" dirty="0" smtClean="0">
                <a:solidFill>
                  <a:schemeClr val="bg1"/>
                </a:solidFill>
                <a:latin typeface="Consolas" pitchFamily="49" charset="0"/>
                <a:cs typeface="Consolas" pitchFamily="49" charset="0"/>
              </a:rPr>
              <a:t>}</a:t>
            </a:r>
            <a:endParaRPr lang="en-US" sz="2400" dirty="0">
              <a:solidFill>
                <a:schemeClr val="bg1"/>
              </a:solidFill>
              <a:latin typeface="Consolas" pitchFamily="49" charset="0"/>
              <a:cs typeface="Consolas" pitchFamily="49" charset="0"/>
            </a:endParaRPr>
          </a:p>
        </p:txBody>
      </p:sp>
      <p:sp>
        <p:nvSpPr>
          <p:cNvPr id="27" name="Title 1"/>
          <p:cNvSpPr>
            <a:spLocks noGrp="1"/>
          </p:cNvSpPr>
          <p:nvPr>
            <p:ph type="title"/>
          </p:nvPr>
        </p:nvSpPr>
        <p:spPr>
          <a:xfrm>
            <a:off x="519112" y="228599"/>
            <a:ext cx="11149013" cy="941796"/>
          </a:xfrm>
        </p:spPr>
        <p:txBody>
          <a:bodyPr/>
          <a:lstStyle/>
          <a:p>
            <a:r>
              <a:rPr lang="en-US" dirty="0" smtClean="0"/>
              <a:t>TPL Dataflow</a:t>
            </a:r>
            <a:br>
              <a:rPr lang="en-US" dirty="0" smtClean="0"/>
            </a:br>
            <a:r>
              <a:rPr lang="en-US" sz="2400" dirty="0" smtClean="0">
                <a:solidFill>
                  <a:schemeClr val="accent1"/>
                </a:solidFill>
              </a:rPr>
              <a:t>Simple Producer/Consumer Example</a:t>
            </a:r>
            <a:endParaRPr lang="en-US" dirty="0">
              <a:solidFill>
                <a:schemeClr val="accent1"/>
              </a:solidFill>
            </a:endParaRPr>
          </a:p>
        </p:txBody>
      </p:sp>
    </p:spTree>
    <p:extLst>
      <p:ext uri="{BB962C8B-B14F-4D97-AF65-F5344CB8AC3E}">
        <p14:creationId xmlns:p14="http://schemas.microsoft.com/office/powerpoint/2010/main" val="2544145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42" presetClass="path" presetSubtype="0" accel="50000" decel="50000" fill="hold" grpId="1" nodeType="withEffect">
                                  <p:stCondLst>
                                    <p:cond delay="0"/>
                                  </p:stCondLst>
                                  <p:childTnLst>
                                    <p:animMotion origin="layout" path="M 5.55112E-17 2.22222E-6 L 0.36667 -0.4 " pathEditMode="relative" rAng="0" ptsTypes="AA">
                                      <p:cBhvr>
                                        <p:cTn id="18" dur="500" fill="hold"/>
                                        <p:tgtEl>
                                          <p:spTgt spid="16"/>
                                        </p:tgtEl>
                                        <p:attrNameLst>
                                          <p:attrName>ppt_x</p:attrName>
                                          <p:attrName>ppt_y</p:attrName>
                                        </p:attrNameLst>
                                      </p:cBhvr>
                                      <p:rCtr x="18333" y="-200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8" presetClass="emph" presetSubtype="0" repeatCount="indefinite" fill="hold" nodeType="withEffect">
                                  <p:stCondLst>
                                    <p:cond delay="0"/>
                                  </p:stCondLst>
                                  <p:childTnLst>
                                    <p:animRot by="21600000">
                                      <p:cBhvr>
                                        <p:cTn id="24" dur="2000" fill="hold"/>
                                        <p:tgtEl>
                                          <p:spTgt spid="15"/>
                                        </p:tgtEl>
                                        <p:attrNameLst>
                                          <p:attrName>r</p:attrName>
                                        </p:attrNameLst>
                                      </p:cBhvr>
                                    </p:animRot>
                                  </p:childTnLst>
                                </p:cTn>
                              </p:par>
                              <p:par>
                                <p:cTn id="25" presetID="42" presetClass="path" presetSubtype="0" accel="50000" decel="50000" fill="hold" grpId="2" nodeType="withEffect">
                                  <p:stCondLst>
                                    <p:cond delay="0"/>
                                  </p:stCondLst>
                                  <p:childTnLst>
                                    <p:animMotion origin="layout" path="M 0.36667 -0.4 L 0.475 -0.32222 " pathEditMode="relative" rAng="0" ptsTypes="AA">
                                      <p:cBhvr>
                                        <p:cTn id="26" dur="500" fill="hold"/>
                                        <p:tgtEl>
                                          <p:spTgt spid="16"/>
                                        </p:tgtEl>
                                        <p:attrNameLst>
                                          <p:attrName>ppt_x</p:attrName>
                                          <p:attrName>ppt_y</p:attrName>
                                        </p:attrNameLst>
                                      </p:cBhvr>
                                      <p:rCtr x="5417" y="3889"/>
                                    </p:animMotion>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42" presetClass="path" presetSubtype="0" accel="50000" decel="50000" fill="hold" grpId="1" nodeType="withEffect">
                                  <p:stCondLst>
                                    <p:cond delay="0"/>
                                  </p:stCondLst>
                                  <p:childTnLst>
                                    <p:animMotion origin="layout" path="M 5.55112E-17 2.22222E-6 L 0.39167 -0.4 " pathEditMode="relative" rAng="0" ptsTypes="AA">
                                      <p:cBhvr>
                                        <p:cTn id="34" dur="500" fill="hold"/>
                                        <p:tgtEl>
                                          <p:spTgt spid="17"/>
                                        </p:tgtEl>
                                        <p:attrNameLst>
                                          <p:attrName>ppt_x</p:attrName>
                                          <p:attrName>ppt_y</p:attrName>
                                        </p:attrNameLst>
                                      </p:cBhvr>
                                      <p:rCtr x="19583" y="-2000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42" presetClass="path" presetSubtype="0" accel="50000" decel="50000" fill="hold" grpId="1" nodeType="withEffect">
                                  <p:stCondLst>
                                    <p:cond delay="0"/>
                                  </p:stCondLst>
                                  <p:childTnLst>
                                    <p:animMotion origin="layout" path="M 5.55112E-17 2.22222E-6 L 0.41667 -0.4 " pathEditMode="relative" rAng="0" ptsTypes="AA">
                                      <p:cBhvr>
                                        <p:cTn id="40" dur="500" fill="hold"/>
                                        <p:tgtEl>
                                          <p:spTgt spid="18"/>
                                        </p:tgtEl>
                                        <p:attrNameLst>
                                          <p:attrName>ppt_x</p:attrName>
                                          <p:attrName>ppt_y</p:attrName>
                                        </p:attrNameLst>
                                      </p:cBhvr>
                                      <p:rCtr x="20833" y="-2000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42" presetClass="path" presetSubtype="0" accel="50000" decel="50000" fill="hold" grpId="1" nodeType="withEffect">
                                  <p:stCondLst>
                                    <p:cond delay="0"/>
                                  </p:stCondLst>
                                  <p:childTnLst>
                                    <p:animMotion origin="layout" path="M 5.55112E-17 2.22222E-6 L 0.44167 -0.4 " pathEditMode="relative" rAng="0" ptsTypes="AA">
                                      <p:cBhvr>
                                        <p:cTn id="46" dur="500" fill="hold"/>
                                        <p:tgtEl>
                                          <p:spTgt spid="19"/>
                                        </p:tgtEl>
                                        <p:attrNameLst>
                                          <p:attrName>ppt_x</p:attrName>
                                          <p:attrName>ppt_y</p:attrName>
                                        </p:attrNameLst>
                                      </p:cBhvr>
                                      <p:rCtr x="22083" y="-20000"/>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42" presetClass="path" presetSubtype="0" accel="50000" decel="50000" fill="hold" grpId="2" nodeType="withEffect">
                                  <p:stCondLst>
                                    <p:cond delay="0"/>
                                  </p:stCondLst>
                                  <p:childTnLst>
                                    <p:animMotion origin="layout" path="M 0.39167 -0.4 L 0.475 -0.32222 " pathEditMode="relative" rAng="0" ptsTypes="AA">
                                      <p:cBhvr>
                                        <p:cTn id="54" dur="500" fill="hold"/>
                                        <p:tgtEl>
                                          <p:spTgt spid="17"/>
                                        </p:tgtEl>
                                        <p:attrNameLst>
                                          <p:attrName>ppt_x</p:attrName>
                                          <p:attrName>ppt_y</p:attrName>
                                        </p:attrNameLst>
                                      </p:cBhvr>
                                      <p:rCtr x="4167" y="3889"/>
                                    </p:animMotion>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21"/>
                                        </p:tgtEl>
                                        <p:attrNameLst>
                                          <p:attrName>style.visibility</p:attrName>
                                        </p:attrNameLst>
                                      </p:cBhvr>
                                      <p:to>
                                        <p:strVal val="hidden"/>
                                      </p:to>
                                    </p:set>
                                  </p:childTnLst>
                                </p:cTn>
                              </p:par>
                              <p:par>
                                <p:cTn id="62" presetID="1" presetClass="exit" presetSubtype="0" fill="hold" grpId="3" nodeType="withEffect">
                                  <p:stCondLst>
                                    <p:cond delay="0"/>
                                  </p:stCondLst>
                                  <p:childTnLst>
                                    <p:set>
                                      <p:cBhvr>
                                        <p:cTn id="63" dur="1" fill="hold">
                                          <p:stCondLst>
                                            <p:cond delay="0"/>
                                          </p:stCondLst>
                                        </p:cTn>
                                        <p:tgtEl>
                                          <p:spTgt spid="17"/>
                                        </p:tgtEl>
                                        <p:attrNameLst>
                                          <p:attrName>style.visibility</p:attrName>
                                        </p:attrNameLst>
                                      </p:cBhvr>
                                      <p:to>
                                        <p:strVal val="hidden"/>
                                      </p:to>
                                    </p:set>
                                  </p:childTnLst>
                                </p:cTn>
                              </p:par>
                              <p:par>
                                <p:cTn id="64" presetID="42" presetClass="path" presetSubtype="0" accel="50000" decel="50000" fill="hold" grpId="2" nodeType="withEffect">
                                  <p:stCondLst>
                                    <p:cond delay="0"/>
                                  </p:stCondLst>
                                  <p:childTnLst>
                                    <p:animMotion origin="layout" path="M 0.41667 -0.4 L 0.475 -0.32222 " pathEditMode="relative" rAng="0" ptsTypes="AA">
                                      <p:cBhvr>
                                        <p:cTn id="65" dur="500" fill="hold"/>
                                        <p:tgtEl>
                                          <p:spTgt spid="18"/>
                                        </p:tgtEl>
                                        <p:attrNameLst>
                                          <p:attrName>ppt_x</p:attrName>
                                          <p:attrName>ppt_y</p:attrName>
                                        </p:attrNameLst>
                                      </p:cBhvr>
                                      <p:rCtr x="2917" y="3889"/>
                                    </p:animMotion>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3"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2"/>
                                        </p:tgtEl>
                                        <p:attrNameLst>
                                          <p:attrName>style.visibility</p:attrName>
                                        </p:attrNameLst>
                                      </p:cBhvr>
                                      <p:to>
                                        <p:strVal val="hidden"/>
                                      </p:to>
                                    </p:set>
                                  </p:childTnLst>
                                </p:cTn>
                              </p:par>
                              <p:par>
                                <p:cTn id="75" presetID="42" presetClass="path" presetSubtype="0" accel="50000" decel="50000" fill="hold" grpId="2" nodeType="withEffect">
                                  <p:stCondLst>
                                    <p:cond delay="0"/>
                                  </p:stCondLst>
                                  <p:childTnLst>
                                    <p:animMotion origin="layout" path="M 0.44167 -0.4 L 0.475 -0.32222 " pathEditMode="relative" rAng="0" ptsTypes="AA">
                                      <p:cBhvr>
                                        <p:cTn id="76" dur="500" fill="hold"/>
                                        <p:tgtEl>
                                          <p:spTgt spid="19"/>
                                        </p:tgtEl>
                                        <p:attrNameLst>
                                          <p:attrName>ppt_x</p:attrName>
                                          <p:attrName>ppt_y</p:attrName>
                                        </p:attrNameLst>
                                      </p:cBhvr>
                                      <p:rCtr x="1667" y="3889"/>
                                    </p:animMotion>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2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3" nodeType="clickEffect">
                                  <p:stCondLst>
                                    <p:cond delay="0"/>
                                  </p:stCondLst>
                                  <p:childTnLst>
                                    <p:set>
                                      <p:cBhvr>
                                        <p:cTn id="83" dur="1" fill="hold">
                                          <p:stCondLst>
                                            <p:cond delay="0"/>
                                          </p:stCondLst>
                                        </p:cTn>
                                        <p:tgtEl>
                                          <p:spTgt spid="19"/>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23"/>
                                        </p:tgtEl>
                                        <p:attrNameLst>
                                          <p:attrName>style.visibility</p:attrName>
                                        </p:attrNameLst>
                                      </p:cBhvr>
                                      <p:to>
                                        <p:strVal val="hidden"/>
                                      </p:to>
                                    </p:set>
                                  </p:childTnLst>
                                </p:cTn>
                              </p:par>
                            </p:childTnLst>
                          </p:cTn>
                        </p:par>
                        <p:par>
                          <p:cTn id="86" fill="hold">
                            <p:stCondLst>
                              <p:cond delay="0"/>
                            </p:stCondLst>
                            <p:childTnLst>
                              <p:par>
                                <p:cTn id="87" presetID="1" presetClass="exit" presetSubtype="0" fill="hold" nodeType="afterEffect">
                                  <p:stCondLst>
                                    <p:cond delay="500"/>
                                  </p:stCondLst>
                                  <p:childTnLst>
                                    <p:set>
                                      <p:cBhvr>
                                        <p:cTn id="88" dur="1" fill="hold">
                                          <p:stCondLst>
                                            <p:cond delay="0"/>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childTnLst>
                          </p:cTn>
                        </p:par>
                        <p:par>
                          <p:cTn id="93" fill="hold">
                            <p:stCondLst>
                              <p:cond delay="0"/>
                            </p:stCondLst>
                            <p:childTnLst>
                              <p:par>
                                <p:cTn id="94" presetID="42" presetClass="path" presetSubtype="0" accel="50000" decel="50000" fill="hold" grpId="1" nodeType="afterEffect">
                                  <p:stCondLst>
                                    <p:cond delay="0"/>
                                  </p:stCondLst>
                                  <p:childTnLst>
                                    <p:animMotion origin="layout" path="M -3.125E-6 -2.22222E-6 L 0.46901 -0.39861 " pathEditMode="relative" rAng="0" ptsTypes="AA">
                                      <p:cBhvr>
                                        <p:cTn id="95" dur="500" fill="hold"/>
                                        <p:tgtEl>
                                          <p:spTgt spid="24"/>
                                        </p:tgtEl>
                                        <p:attrNameLst>
                                          <p:attrName>ppt_x</p:attrName>
                                          <p:attrName>ppt_y</p:attrName>
                                        </p:attrNameLst>
                                      </p:cBhvr>
                                      <p:rCtr x="23451" y="-19931"/>
                                    </p:animMotion>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par>
                                <p:cTn id="100" presetID="8" presetClass="emph" presetSubtype="0" repeatCount="indefinite" fill="hold" nodeType="withEffect">
                                  <p:stCondLst>
                                    <p:cond delay="0"/>
                                  </p:stCondLst>
                                  <p:childTnLst>
                                    <p:animRot by="21600000">
                                      <p:cBhvr>
                                        <p:cTn id="101" dur="2000" fill="hold"/>
                                        <p:tgtEl>
                                          <p:spTgt spid="15"/>
                                        </p:tgtEl>
                                        <p:attrNameLst>
                                          <p:attrName>r</p:attrName>
                                        </p:attrNameLst>
                                      </p:cBhvr>
                                    </p:animRot>
                                  </p:childTnLst>
                                </p:cTn>
                              </p:par>
                              <p:par>
                                <p:cTn id="102" presetID="42" presetClass="path" presetSubtype="0" accel="50000" decel="50000" fill="hold" grpId="2" nodeType="withEffect">
                                  <p:stCondLst>
                                    <p:cond delay="0"/>
                                  </p:stCondLst>
                                  <p:childTnLst>
                                    <p:animMotion origin="layout" path="M 0.46875 -0.39722 L 0.47318 -0.32917 " pathEditMode="relative" rAng="0" ptsTypes="AA">
                                      <p:cBhvr>
                                        <p:cTn id="103" dur="500" fill="hold"/>
                                        <p:tgtEl>
                                          <p:spTgt spid="24"/>
                                        </p:tgtEl>
                                        <p:attrNameLst>
                                          <p:attrName>ppt_x</p:attrName>
                                          <p:attrName>ppt_y</p:attrName>
                                        </p:attrNameLst>
                                      </p:cBhvr>
                                      <p:rCtr x="221" y="3403"/>
                                    </p:animMotion>
                                  </p:childTnLst>
                                </p:cTn>
                              </p:par>
                              <p:par>
                                <p:cTn id="104" presetID="1" presetClass="entr" presetSubtype="0"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3" nodeType="clickEffect">
                                  <p:stCondLst>
                                    <p:cond delay="0"/>
                                  </p:stCondLst>
                                  <p:childTnLst>
                                    <p:set>
                                      <p:cBhvr>
                                        <p:cTn id="109" dur="1" fill="hold">
                                          <p:stCondLst>
                                            <p:cond delay="0"/>
                                          </p:stCondLst>
                                        </p:cTn>
                                        <p:tgtEl>
                                          <p:spTgt spid="24"/>
                                        </p:tgtEl>
                                        <p:attrNameLst>
                                          <p:attrName>style.visibility</p:attrName>
                                        </p:attrNameLst>
                                      </p:cBhvr>
                                      <p:to>
                                        <p:strVal val="hidden"/>
                                      </p:to>
                                    </p:set>
                                  </p:childTnLst>
                                </p:cTn>
                              </p:par>
                            </p:childTnLst>
                          </p:cTn>
                        </p:par>
                        <p:par>
                          <p:cTn id="110" fill="hold">
                            <p:stCondLst>
                              <p:cond delay="0"/>
                            </p:stCondLst>
                            <p:childTnLst>
                              <p:par>
                                <p:cTn id="111" presetID="1" presetClass="exit" presetSubtype="0" fill="hold" nodeType="afterEffect">
                                  <p:stCondLst>
                                    <p:cond delay="500"/>
                                  </p:stCondLst>
                                  <p:childTnLst>
                                    <p:set>
                                      <p:cBhvr>
                                        <p:cTn id="112" dur="1" fill="hold">
                                          <p:stCondLst>
                                            <p:cond delay="0"/>
                                          </p:stCondLst>
                                        </p:cTn>
                                        <p:tgtEl>
                                          <p:spTgt spid="1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P spid="17" grpId="0" animBg="1"/>
      <p:bldP spid="17" grpId="1" animBg="1"/>
      <p:bldP spid="17" grpId="2" animBg="1"/>
      <p:bldP spid="17" grpId="3" animBg="1"/>
      <p:bldP spid="18" grpId="0" animBg="1"/>
      <p:bldP spid="18" grpId="1" animBg="1"/>
      <p:bldP spid="18" grpId="2" animBg="1"/>
      <p:bldP spid="18" grpId="3" animBg="1"/>
      <p:bldP spid="19" grpId="0" animBg="1"/>
      <p:bldP spid="19" grpId="1" animBg="1"/>
      <p:bldP spid="19" grpId="2" animBg="1"/>
      <p:bldP spid="19" grpId="3" animBg="1"/>
      <p:bldP spid="20" grpId="0"/>
      <p:bldP spid="20" grpId="1"/>
      <p:bldP spid="21" grpId="0"/>
      <p:bldP spid="21" grpId="1"/>
      <p:bldP spid="22" grpId="0"/>
      <p:bldP spid="22" grpId="1"/>
      <p:bldP spid="23" grpId="0"/>
      <p:bldP spid="23" grpId="1"/>
      <p:bldP spid="24" grpId="0" animBg="1"/>
      <p:bldP spid="24" grpId="1" animBg="1"/>
      <p:bldP spid="24" grpId="2" animBg="1"/>
      <p:bldP spid="24" grpId="3" animBg="1"/>
      <p:bldP spid="25" grpId="0"/>
      <p:bldP spid="2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19112" y="1447800"/>
            <a:ext cx="11149013" cy="4438138"/>
          </a:xfrm>
        </p:spPr>
        <p:txBody>
          <a:bodyPr/>
          <a:lstStyle/>
          <a:p>
            <a:r>
              <a:rPr lang="en-US" dirty="0" smtClean="0"/>
              <a:t>“Dataflow Blocks” implement interfaces</a:t>
            </a:r>
          </a:p>
          <a:p>
            <a:pPr lvl="1"/>
            <a:r>
              <a:rPr lang="en-US" dirty="0" err="1" smtClean="0"/>
              <a:t>IDataflowBlock</a:t>
            </a:r>
            <a:r>
              <a:rPr lang="en-US" dirty="0" smtClean="0"/>
              <a:t>, </a:t>
            </a:r>
            <a:r>
              <a:rPr lang="en-US" dirty="0" err="1" smtClean="0"/>
              <a:t>ITargetBlock</a:t>
            </a:r>
            <a:r>
              <a:rPr lang="en-US" dirty="0" smtClean="0"/>
              <a:t>&lt;</a:t>
            </a:r>
            <a:r>
              <a:rPr lang="en-US" dirty="0" err="1" smtClean="0"/>
              <a:t>TInput</a:t>
            </a:r>
            <a:r>
              <a:rPr lang="en-US" dirty="0" smtClean="0"/>
              <a:t>&gt;, </a:t>
            </a:r>
            <a:r>
              <a:rPr lang="en-US" dirty="0" err="1" smtClean="0"/>
              <a:t>ISourceBlock</a:t>
            </a:r>
            <a:r>
              <a:rPr lang="en-US" dirty="0" smtClean="0"/>
              <a:t>&lt;</a:t>
            </a:r>
            <a:r>
              <a:rPr lang="en-US" dirty="0" err="1" smtClean="0"/>
              <a:t>TOutput</a:t>
            </a:r>
            <a:r>
              <a:rPr lang="en-US" dirty="0" smtClean="0"/>
              <a:t>&gt; </a:t>
            </a:r>
          </a:p>
          <a:p>
            <a:r>
              <a:rPr lang="en-US" dirty="0" smtClean="0"/>
              <a:t>Linkable to form a network</a:t>
            </a:r>
          </a:p>
          <a:p>
            <a:pPr lvl="1"/>
            <a:r>
              <a:rPr lang="en-US" dirty="0" smtClean="0"/>
              <a:t>Data automatically propagated from sources to linked targets</a:t>
            </a:r>
          </a:p>
          <a:p>
            <a:pPr lvl="1"/>
            <a:r>
              <a:rPr lang="en-US" dirty="0" smtClean="0"/>
              <a:t>Enables building powerful parallel and asynchronous pipelines, e.g.</a:t>
            </a:r>
          </a:p>
          <a:p>
            <a:pPr lvl="1"/>
            <a:endParaRPr lang="en-US" dirty="0"/>
          </a:p>
          <a:p>
            <a:pPr lvl="1"/>
            <a:endParaRPr lang="en-US" dirty="0" smtClean="0"/>
          </a:p>
          <a:p>
            <a:r>
              <a:rPr lang="en-US" dirty="0" err="1" smtClean="0"/>
              <a:t>ActionBlock</a:t>
            </a:r>
            <a:r>
              <a:rPr lang="en-US" dirty="0" smtClean="0"/>
              <a:t>, </a:t>
            </a:r>
            <a:r>
              <a:rPr lang="en-US" dirty="0" err="1" smtClean="0"/>
              <a:t>TransformBlock</a:t>
            </a:r>
            <a:r>
              <a:rPr lang="en-US" dirty="0" smtClean="0"/>
              <a:t>, </a:t>
            </a:r>
            <a:r>
              <a:rPr lang="en-US" dirty="0" err="1" smtClean="0"/>
              <a:t>JoinBlock</a:t>
            </a:r>
            <a:r>
              <a:rPr lang="en-US" dirty="0" smtClean="0"/>
              <a:t>, …</a:t>
            </a:r>
          </a:p>
          <a:p>
            <a:r>
              <a:rPr lang="en-US" dirty="0" smtClean="0"/>
              <a:t>Integrates with Task, </a:t>
            </a:r>
            <a:r>
              <a:rPr lang="en-US" dirty="0" err="1" smtClean="0"/>
              <a:t>IObservable</a:t>
            </a:r>
            <a:r>
              <a:rPr lang="en-US" dirty="0" smtClean="0"/>
              <a:t>, …</a:t>
            </a:r>
            <a:endParaRPr lang="en-US" dirty="0"/>
          </a:p>
        </p:txBody>
      </p:sp>
      <p:sp>
        <p:nvSpPr>
          <p:cNvPr id="10" name="Title 1"/>
          <p:cNvSpPr>
            <a:spLocks noGrp="1"/>
          </p:cNvSpPr>
          <p:nvPr>
            <p:ph type="title"/>
          </p:nvPr>
        </p:nvSpPr>
        <p:spPr>
          <a:xfrm>
            <a:off x="519112" y="228599"/>
            <a:ext cx="11149013" cy="941796"/>
          </a:xfrm>
        </p:spPr>
        <p:txBody>
          <a:bodyPr/>
          <a:lstStyle/>
          <a:p>
            <a:r>
              <a:rPr lang="en-US" dirty="0" smtClean="0"/>
              <a:t>TPL Dataflow</a:t>
            </a:r>
            <a:br>
              <a:rPr lang="en-US" dirty="0" smtClean="0"/>
            </a:br>
            <a:r>
              <a:rPr lang="en-US" sz="2400" dirty="0" err="1" smtClean="0">
                <a:solidFill>
                  <a:schemeClr val="accent1"/>
                </a:solidFill>
              </a:rPr>
              <a:t>Dataflow</a:t>
            </a:r>
            <a:r>
              <a:rPr lang="en-US" sz="2400" dirty="0" smtClean="0">
                <a:solidFill>
                  <a:schemeClr val="accent1"/>
                </a:solidFill>
              </a:rPr>
              <a:t> Networks</a:t>
            </a:r>
            <a:endParaRPr lang="en-US" dirty="0">
              <a:solidFill>
                <a:schemeClr val="accent1"/>
              </a:solidFill>
            </a:endParaRPr>
          </a:p>
        </p:txBody>
      </p:sp>
      <p:graphicFrame>
        <p:nvGraphicFramePr>
          <p:cNvPr id="11" name="Diagram 10"/>
          <p:cNvGraphicFramePr/>
          <p:nvPr>
            <p:extLst>
              <p:ext uri="{D42A27DB-BD31-4B8C-83A1-F6EECF244321}">
                <p14:modId xmlns:p14="http://schemas.microsoft.com/office/powerpoint/2010/main" val="698039142"/>
              </p:ext>
            </p:extLst>
          </p:nvPr>
        </p:nvGraphicFramePr>
        <p:xfrm>
          <a:off x="2687970" y="3987298"/>
          <a:ext cx="1981200" cy="60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3391383356"/>
              </p:ext>
            </p:extLst>
          </p:nvPr>
        </p:nvGraphicFramePr>
        <p:xfrm>
          <a:off x="6065775" y="3987298"/>
          <a:ext cx="1984248" cy="609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Right Arrow 12"/>
          <p:cNvSpPr/>
          <p:nvPr/>
        </p:nvSpPr>
        <p:spPr>
          <a:xfrm>
            <a:off x="4804439" y="4110064"/>
            <a:ext cx="1126066"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bg1"/>
                </a:solidFill>
              </a:rPr>
              <a:t>compressed</a:t>
            </a:r>
            <a:endParaRPr lang="en-US" sz="1200" b="1" i="1" dirty="0">
              <a:solidFill>
                <a:schemeClr val="bg1"/>
              </a:solidFill>
            </a:endParaRPr>
          </a:p>
        </p:txBody>
      </p:sp>
      <p:sp>
        <p:nvSpPr>
          <p:cNvPr id="14" name="Right Arrow 13"/>
          <p:cNvSpPr/>
          <p:nvPr/>
        </p:nvSpPr>
        <p:spPr>
          <a:xfrm>
            <a:off x="1409700" y="4110064"/>
            <a:ext cx="1143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bg1"/>
                </a:solidFill>
              </a:rPr>
              <a:t>data</a:t>
            </a:r>
            <a:endParaRPr lang="en-US" sz="1200" b="1" i="1" dirty="0">
              <a:solidFill>
                <a:schemeClr val="bg1"/>
              </a:solidFill>
            </a:endParaRPr>
          </a:p>
        </p:txBody>
      </p:sp>
      <p:sp>
        <p:nvSpPr>
          <p:cNvPr id="15" name="Right Arrow 14"/>
          <p:cNvSpPr/>
          <p:nvPr/>
        </p:nvSpPr>
        <p:spPr>
          <a:xfrm>
            <a:off x="8185292" y="4110064"/>
            <a:ext cx="1447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bg1"/>
                </a:solidFill>
              </a:rPr>
              <a:t>and encrypted</a:t>
            </a:r>
            <a:endParaRPr lang="en-US" sz="1200" b="1" i="1" dirty="0">
              <a:solidFill>
                <a:schemeClr val="bg1"/>
              </a:solidFill>
            </a:endParaRPr>
          </a:p>
        </p:txBody>
      </p:sp>
      <p:pic>
        <p:nvPicPr>
          <p:cNvPr id="16" name="Picture 4" descr="C:\Users\stoub\AppData\Local\Microsoft\Windows\Temporary Internet Files\Content.IE5\HF16P9JV\MC900432541[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42599" y="4290374"/>
            <a:ext cx="366355" cy="3065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stoub\AppData\Local\Microsoft\Windows\Temporary Internet Files\Content.IE5\HF16P9JV\MC900432541[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66193" y="4296524"/>
            <a:ext cx="366355" cy="30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420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8" presetClass="emph" presetSubtype="0" repeatCount="indefinite" fill="hold" nodeType="withEffect">
                                  <p:stCondLst>
                                    <p:cond delay="0"/>
                                  </p:stCondLst>
                                  <p:endCondLst>
                                    <p:cond evt="onNext" delay="0">
                                      <p:tgtEl>
                                        <p:sldTgt/>
                                      </p:tgtEl>
                                    </p:cond>
                                  </p:endCondLst>
                                  <p:childTnLst>
                                    <p:animRot by="21600000">
                                      <p:cBhvr>
                                        <p:cTn id="24" dur="2000" fill="hold"/>
                                        <p:tgtEl>
                                          <p:spTgt spid="17"/>
                                        </p:tgtEl>
                                        <p:attrNameLst>
                                          <p:attrName>r</p:attrName>
                                        </p:attrNameLst>
                                      </p:cBhvr>
                                    </p:animRot>
                                  </p:childTnLst>
                                </p:cTn>
                              </p:par>
                              <p:par>
                                <p:cTn id="25" presetID="8" presetClass="emph" presetSubtype="0" repeatCount="indefinite" fill="hold" nodeType="withEffect">
                                  <p:stCondLst>
                                    <p:cond delay="0"/>
                                  </p:stCondLst>
                                  <p:endCondLst>
                                    <p:cond evt="onNext" delay="0">
                                      <p:tgtEl>
                                        <p:sldTgt/>
                                      </p:tgtEl>
                                    </p:cond>
                                  </p:endCondLst>
                                  <p:childTnLst>
                                    <p:animRot by="21600000">
                                      <p:cBhvr>
                                        <p:cTn id="26" dur="2000" fill="hold"/>
                                        <p:tgtEl>
                                          <p:spTgt spid="1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8802684" cy="1523494"/>
          </a:xfrm>
        </p:spPr>
        <p:txBody>
          <a:bodyPr/>
          <a:lstStyle/>
          <a:p>
            <a:r>
              <a:rPr lang="nl-NL" dirty="0" smtClean="0"/>
              <a:t>System.Threading.Tasks.Dataflow.dll</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320813654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Debugging Additions</a:t>
            </a:r>
            <a:endParaRPr lang="en-US" dirty="0"/>
          </a:p>
        </p:txBody>
      </p:sp>
      <p:sp>
        <p:nvSpPr>
          <p:cNvPr id="3" name="Content Placeholder 2"/>
          <p:cNvSpPr>
            <a:spLocks noGrp="1"/>
          </p:cNvSpPr>
          <p:nvPr>
            <p:ph idx="1"/>
          </p:nvPr>
        </p:nvSpPr>
        <p:spPr>
          <a:xfrm>
            <a:off x="519112" y="1447800"/>
            <a:ext cx="11149013" cy="4418798"/>
          </a:xfrm>
        </p:spPr>
        <p:txBody>
          <a:bodyPr>
            <a:normAutofit lnSpcReduction="10000"/>
          </a:bodyPr>
          <a:lstStyle/>
          <a:p>
            <a:r>
              <a:rPr lang="en-US" dirty="0" smtClean="0"/>
              <a:t>Parallel Watch</a:t>
            </a:r>
            <a:br>
              <a:rPr lang="en-US" dirty="0" smtClean="0"/>
            </a:br>
            <a:r>
              <a:rPr lang="en-US" dirty="0" smtClean="0"/>
              <a:t/>
            </a:r>
            <a:br>
              <a:rPr lang="en-US" dirty="0" smtClean="0"/>
            </a:br>
            <a:endParaRPr lang="en-US" dirty="0" smtClean="0"/>
          </a:p>
          <a:p>
            <a:endParaRPr lang="en-US" dirty="0" smtClean="0"/>
          </a:p>
          <a:p>
            <a:r>
              <a:rPr lang="en-US" dirty="0"/>
              <a:t>Multi-process </a:t>
            </a:r>
          </a:p>
          <a:p>
            <a:endParaRPr lang="en-US" dirty="0" smtClean="0"/>
          </a:p>
          <a:p>
            <a:endParaRPr lang="en-US" dirty="0" smtClean="0"/>
          </a:p>
          <a:p>
            <a:endParaRPr lang="en-US" dirty="0"/>
          </a:p>
          <a:p>
            <a:r>
              <a:rPr lang="en-US" dirty="0" smtClean="0"/>
              <a:t>Pervasive Flagging</a:t>
            </a:r>
          </a:p>
          <a:p>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901" y="1471253"/>
            <a:ext cx="4875529" cy="1166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901" y="3288324"/>
            <a:ext cx="4773956" cy="1324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55901" y="5196458"/>
            <a:ext cx="4989108" cy="817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2144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p:nvPr/>
        </p:nvSpPr>
        <p:spPr bwMode="auto">
          <a:xfrm>
            <a:off x="4274323" y="3905140"/>
            <a:ext cx="3657600" cy="914400"/>
          </a:xfrm>
          <a:prstGeom prst="rect">
            <a:avLst/>
          </a:prstGeom>
          <a:noFill/>
          <a:ln w="38100">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1828800" rIns="91436" bIns="45718" numCol="1" rtlCol="0" anchor="t" anchorCtr="0" compatLnSpc="1">
            <a:prstTxWarp prst="textNoShape">
              <a:avLst/>
            </a:prstTxWarp>
          </a:bodyPr>
          <a:lstStyle/>
          <a:p>
            <a:pPr marL="18"/>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a:p>
            <a:pPr marL="342918" indent="-342900">
              <a:buFont typeface="Arial" pitchFamily="34" charset="0"/>
              <a:buChar char="•"/>
            </a:pPr>
            <a:endParaRPr lang="en-US" sz="1700" b="1" dirty="0" smtClean="0">
              <a:solidFill>
                <a:schemeClr val="tx1"/>
              </a:solidFill>
            </a:endParaRPr>
          </a:p>
          <a:p>
            <a:pPr marL="342918" indent="-342900">
              <a:buFont typeface="Arial" pitchFamily="34" charset="0"/>
              <a:buChar char="•"/>
            </a:pPr>
            <a:endParaRPr lang="en-US" sz="1700" b="1" dirty="0">
              <a:solidFill>
                <a:schemeClr val="tx1"/>
              </a:solidFill>
            </a:endParaRPr>
          </a:p>
        </p:txBody>
      </p:sp>
      <p:sp>
        <p:nvSpPr>
          <p:cNvPr id="7" name="Rectangle 6"/>
          <p:cNvSpPr/>
          <p:nvPr/>
        </p:nvSpPr>
        <p:spPr bwMode="auto">
          <a:xfrm>
            <a:off x="4274322" y="1570588"/>
            <a:ext cx="3657600" cy="640080"/>
          </a:xfrm>
          <a:prstGeom prst="rect">
            <a:avLst/>
          </a:prstGeom>
          <a:solidFill>
            <a:srgbClr val="65BC46"/>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700" b="1" dirty="0" smtClean="0">
                <a:solidFill>
                  <a:schemeClr val="tx1"/>
                </a:solidFill>
              </a:rPr>
              <a:t>TOPICS</a:t>
            </a:r>
            <a:endParaRPr lang="en-US" sz="1700" b="1" dirty="0">
              <a:solidFill>
                <a:schemeClr val="tx1"/>
              </a:solidFill>
            </a:endParaRPr>
          </a:p>
        </p:txBody>
      </p:sp>
      <p:sp>
        <p:nvSpPr>
          <p:cNvPr id="8" name="Rectangle 7"/>
          <p:cNvSpPr/>
          <p:nvPr/>
        </p:nvSpPr>
        <p:spPr bwMode="auto">
          <a:xfrm>
            <a:off x="8243917" y="1570588"/>
            <a:ext cx="3657600" cy="640080"/>
          </a:xfrm>
          <a:prstGeom prst="rect">
            <a:avLst/>
          </a:prstGeom>
          <a:solidFill>
            <a:srgbClr val="65BC46"/>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700" b="1" dirty="0">
                <a:solidFill>
                  <a:schemeClr val="tx1"/>
                </a:solidFill>
              </a:rPr>
              <a:t>WHAT YOU’LL LEAVE </a:t>
            </a:r>
            <a:r>
              <a:rPr lang="en-US" sz="1700" b="1" dirty="0" smtClean="0">
                <a:solidFill>
                  <a:schemeClr val="tx1"/>
                </a:solidFill>
              </a:rPr>
              <a:t>WITH</a:t>
            </a:r>
            <a:endParaRPr lang="en-US" sz="1700" b="1" dirty="0">
              <a:solidFill>
                <a:schemeClr val="tx1"/>
              </a:solidFill>
            </a:endParaRPr>
          </a:p>
        </p:txBody>
      </p:sp>
      <p:sp>
        <p:nvSpPr>
          <p:cNvPr id="6" name="Rectangle 5"/>
          <p:cNvSpPr/>
          <p:nvPr/>
        </p:nvSpPr>
        <p:spPr bwMode="auto">
          <a:xfrm>
            <a:off x="315561" y="1570588"/>
            <a:ext cx="3657600" cy="640080"/>
          </a:xfrm>
          <a:prstGeom prst="rect">
            <a:avLst/>
          </a:prstGeom>
          <a:solidFill>
            <a:srgbClr val="65BC46"/>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700" b="1" dirty="0">
                <a:solidFill>
                  <a:schemeClr val="tx1"/>
                </a:solidFill>
              </a:rPr>
              <a:t>WHO WILL BENEFIT FROM THIS </a:t>
            </a:r>
            <a:r>
              <a:rPr lang="en-US" sz="1700" b="1" dirty="0" smtClean="0">
                <a:solidFill>
                  <a:schemeClr val="tx1"/>
                </a:solidFill>
              </a:rPr>
              <a:t>TALK</a:t>
            </a:r>
            <a:endParaRPr lang="en-US" sz="1700" b="1" dirty="0">
              <a:solidFill>
                <a:schemeClr val="tx1"/>
              </a:solidFill>
            </a:endParaRPr>
          </a:p>
        </p:txBody>
      </p:sp>
      <p:sp>
        <p:nvSpPr>
          <p:cNvPr id="9" name="TextBox 8"/>
          <p:cNvSpPr txBox="1"/>
          <p:nvPr/>
        </p:nvSpPr>
        <p:spPr>
          <a:xfrm>
            <a:off x="315561" y="2269661"/>
            <a:ext cx="3657600" cy="2492990"/>
          </a:xfrm>
          <a:prstGeom prst="rect">
            <a:avLst/>
          </a:prstGeom>
          <a:noFill/>
        </p:spPr>
        <p:txBody>
          <a:bodyPr wrap="square" lIns="0" tIns="0" rIns="0" bIns="0" rtlCol="0">
            <a:spAutoFit/>
          </a:bodyPr>
          <a:lstStyle/>
          <a:p>
            <a:pPr marL="342918" indent="-342900">
              <a:buFont typeface="Arial" pitchFamily="34" charset="0"/>
              <a:buChar char="•"/>
            </a:pPr>
            <a:r>
              <a:rPr lang="en-US" b="1" dirty="0" smtClean="0"/>
              <a:t>.NET developers:</a:t>
            </a:r>
          </a:p>
          <a:p>
            <a:pPr marL="342918" indent="-342900">
              <a:buFont typeface="Arial" pitchFamily="34" charset="0"/>
              <a:buChar char="•"/>
            </a:pPr>
            <a:endParaRPr lang="en-US" b="1" dirty="0" smtClean="0"/>
          </a:p>
          <a:p>
            <a:pPr marL="800100" lvl="1" indent="-342900">
              <a:buFont typeface="Arial" pitchFamily="34" charset="0"/>
              <a:buChar char="•"/>
            </a:pPr>
            <a:r>
              <a:rPr lang="en-US" b="1" dirty="0"/>
              <a:t>f</a:t>
            </a:r>
            <a:r>
              <a:rPr lang="en-US" b="1" dirty="0" smtClean="0"/>
              <a:t>amiliar with parallel programming support in Visual Studio 2010 and </a:t>
            </a:r>
            <a:br>
              <a:rPr lang="en-US" b="1" dirty="0" smtClean="0"/>
            </a:br>
            <a:r>
              <a:rPr lang="en-US" b="1" dirty="0" smtClean="0"/>
              <a:t>.NET 4</a:t>
            </a:r>
          </a:p>
          <a:p>
            <a:pPr marL="800100" lvl="1" indent="-342900">
              <a:buFont typeface="Arial" pitchFamily="34" charset="0"/>
              <a:buChar char="•"/>
            </a:pPr>
            <a:endParaRPr lang="en-US" b="1" dirty="0"/>
          </a:p>
          <a:p>
            <a:pPr marL="800100" lvl="1" indent="-342900">
              <a:buFont typeface="Arial" pitchFamily="34" charset="0"/>
              <a:buChar char="•"/>
            </a:pPr>
            <a:r>
              <a:rPr lang="en-US" b="1" dirty="0"/>
              <a:t>i</a:t>
            </a:r>
            <a:r>
              <a:rPr lang="en-US" b="1" dirty="0" smtClean="0"/>
              <a:t>nterested in parallelism, concurrency, and asynchrony</a:t>
            </a:r>
            <a:endParaRPr lang="en-US" b="1" dirty="0"/>
          </a:p>
        </p:txBody>
      </p:sp>
      <p:sp>
        <p:nvSpPr>
          <p:cNvPr id="10" name="TextBox 9"/>
          <p:cNvSpPr txBox="1"/>
          <p:nvPr/>
        </p:nvSpPr>
        <p:spPr>
          <a:xfrm>
            <a:off x="4274321" y="2253321"/>
            <a:ext cx="3657601" cy="4154984"/>
          </a:xfrm>
          <a:prstGeom prst="rect">
            <a:avLst/>
          </a:prstGeom>
          <a:noFill/>
        </p:spPr>
        <p:txBody>
          <a:bodyPr wrap="square" lIns="0" tIns="0" rIns="0" bIns="0" rtlCol="0">
            <a:spAutoFit/>
          </a:bodyPr>
          <a:lstStyle/>
          <a:p>
            <a:pPr marL="285750" indent="-285750">
              <a:buFont typeface="Arial" pitchFamily="34" charset="0"/>
              <a:buChar char="•"/>
            </a:pPr>
            <a:r>
              <a:rPr lang="en-US" b="1" dirty="0" smtClean="0"/>
              <a:t>.NET </a:t>
            </a:r>
            <a:r>
              <a:rPr lang="en-US" b="1" dirty="0"/>
              <a:t>4 &amp;Visual Studio </a:t>
            </a:r>
            <a:r>
              <a:rPr lang="en-US" b="1" dirty="0" smtClean="0"/>
              <a:t>2010: Recap</a:t>
            </a:r>
          </a:p>
          <a:p>
            <a:pPr marL="285750" indent="-285750">
              <a:buFont typeface="Arial" pitchFamily="34" charset="0"/>
              <a:buChar char="•"/>
            </a:pPr>
            <a:endParaRPr lang="en-US" b="1" dirty="0" smtClean="0"/>
          </a:p>
          <a:p>
            <a:pPr marL="285750" indent="-285750">
              <a:buFont typeface="Arial" pitchFamily="34" charset="0"/>
              <a:buChar char="•"/>
            </a:pPr>
            <a:r>
              <a:rPr lang="en-US" b="1" dirty="0" smtClean="0"/>
              <a:t>.NET 4.5 &amp; Visual Studio 11</a:t>
            </a:r>
          </a:p>
          <a:p>
            <a:pPr marL="285750" indent="-285750">
              <a:buFont typeface="Arial" pitchFamily="34" charset="0"/>
              <a:buChar char="•"/>
            </a:pPr>
            <a:endParaRPr lang="en-US" b="1" dirty="0" smtClean="0"/>
          </a:p>
          <a:p>
            <a:pPr marL="742932" lvl="1" indent="-285750">
              <a:buFont typeface="Arial" pitchFamily="34" charset="0"/>
              <a:buChar char="•"/>
            </a:pPr>
            <a:r>
              <a:rPr lang="en-US" b="1" dirty="0" smtClean="0"/>
              <a:t>Better performance</a:t>
            </a:r>
          </a:p>
          <a:p>
            <a:pPr marL="742932" lvl="1" indent="-285750">
              <a:buFont typeface="Arial" pitchFamily="34" charset="0"/>
              <a:buChar char="•"/>
            </a:pPr>
            <a:endParaRPr lang="en-US" b="1" dirty="0"/>
          </a:p>
          <a:p>
            <a:pPr marL="742932" lvl="1" indent="-285750">
              <a:buFont typeface="Arial" pitchFamily="34" charset="0"/>
              <a:buChar char="•"/>
            </a:pPr>
            <a:r>
              <a:rPr lang="en-US" b="1" dirty="0" err="1"/>
              <a:t>Async</a:t>
            </a:r>
            <a:r>
              <a:rPr lang="en-US" b="1" dirty="0"/>
              <a:t> in C# / Visual Basic</a:t>
            </a:r>
          </a:p>
          <a:p>
            <a:pPr marL="742932" lvl="1" indent="-285750">
              <a:buFont typeface="Arial" pitchFamily="34" charset="0"/>
              <a:buChar char="•"/>
            </a:pPr>
            <a:endParaRPr lang="en-US" b="1" dirty="0" smtClean="0"/>
          </a:p>
          <a:p>
            <a:pPr marL="742932" lvl="1" indent="-285750">
              <a:buFont typeface="Arial" pitchFamily="34" charset="0"/>
              <a:buChar char="•"/>
            </a:pPr>
            <a:r>
              <a:rPr lang="en-US" b="1" dirty="0" smtClean="0"/>
              <a:t>More </a:t>
            </a:r>
            <a:r>
              <a:rPr lang="en-US" b="1" dirty="0"/>
              <a:t>control</a:t>
            </a:r>
          </a:p>
          <a:p>
            <a:pPr marL="742932" lvl="1" indent="-285750">
              <a:buFont typeface="Arial" pitchFamily="34" charset="0"/>
              <a:buChar char="•"/>
            </a:pPr>
            <a:endParaRPr lang="en-US" b="1" dirty="0" smtClean="0"/>
          </a:p>
          <a:p>
            <a:pPr marL="742932" lvl="1" indent="-285750">
              <a:buFont typeface="Arial" pitchFamily="34" charset="0"/>
              <a:buChar char="•"/>
            </a:pPr>
            <a:r>
              <a:rPr lang="en-US" b="1" dirty="0" smtClean="0"/>
              <a:t>TPL </a:t>
            </a:r>
            <a:r>
              <a:rPr lang="en-US" b="1" dirty="0"/>
              <a:t>Dataflow</a:t>
            </a:r>
          </a:p>
          <a:p>
            <a:pPr marL="742932" lvl="1" indent="-285750">
              <a:buFont typeface="Arial" pitchFamily="34" charset="0"/>
              <a:buChar char="•"/>
            </a:pPr>
            <a:endParaRPr lang="en-US" b="1" dirty="0" smtClean="0"/>
          </a:p>
          <a:p>
            <a:pPr marL="742932" lvl="1" indent="-285750">
              <a:buFont typeface="Arial" pitchFamily="34" charset="0"/>
              <a:buChar char="•"/>
            </a:pPr>
            <a:r>
              <a:rPr lang="en-US" b="1" dirty="0" smtClean="0"/>
              <a:t>New </a:t>
            </a:r>
            <a:r>
              <a:rPr lang="en-US" b="1" dirty="0"/>
              <a:t>debugging windows</a:t>
            </a:r>
          </a:p>
          <a:p>
            <a:pPr marL="742932" lvl="1" indent="-285750">
              <a:buFont typeface="Arial" pitchFamily="34" charset="0"/>
              <a:buChar char="•"/>
            </a:pPr>
            <a:endParaRPr lang="en-US" b="1" dirty="0" smtClean="0"/>
          </a:p>
          <a:p>
            <a:pPr marL="742932" lvl="1" indent="-285750">
              <a:buFont typeface="Arial" pitchFamily="34" charset="0"/>
              <a:buChar char="•"/>
            </a:pPr>
            <a:r>
              <a:rPr lang="en-US" b="1" dirty="0" smtClean="0"/>
              <a:t>New </a:t>
            </a:r>
            <a:r>
              <a:rPr lang="en-US" b="1" dirty="0"/>
              <a:t>profiler </a:t>
            </a:r>
            <a:r>
              <a:rPr lang="en-US" b="1" dirty="0" smtClean="0"/>
              <a:t>visualizations</a:t>
            </a:r>
          </a:p>
        </p:txBody>
      </p:sp>
      <p:sp>
        <p:nvSpPr>
          <p:cNvPr id="11" name="TextBox 10"/>
          <p:cNvSpPr txBox="1"/>
          <p:nvPr/>
        </p:nvSpPr>
        <p:spPr>
          <a:xfrm>
            <a:off x="8243917" y="2240164"/>
            <a:ext cx="3657600" cy="3600986"/>
          </a:xfrm>
          <a:prstGeom prst="rect">
            <a:avLst/>
          </a:prstGeom>
          <a:noFill/>
        </p:spPr>
        <p:txBody>
          <a:bodyPr wrap="square" lIns="0" tIns="0" rIns="0" bIns="0" rtlCol="0">
            <a:spAutoFit/>
          </a:bodyPr>
          <a:lstStyle/>
          <a:p>
            <a:pPr marL="285750" indent="-285750">
              <a:buFont typeface="Arial" pitchFamily="34" charset="0"/>
              <a:buChar char="•"/>
            </a:pPr>
            <a:r>
              <a:rPr lang="en-US" b="1" dirty="0" smtClean="0"/>
              <a:t>Knowledge of improvements to existing parallelism </a:t>
            </a:r>
            <a:r>
              <a:rPr lang="en-US" b="1" dirty="0" err="1" smtClean="0"/>
              <a:t>libaries</a:t>
            </a:r>
            <a:endParaRPr lang="en-US" b="1" dirty="0" smtClean="0"/>
          </a:p>
          <a:p>
            <a:pPr marL="285750" indent="-285750">
              <a:buFont typeface="Arial" pitchFamily="34" charset="0"/>
              <a:buChar char="•"/>
            </a:pPr>
            <a:endParaRPr lang="en-US" b="1" dirty="0"/>
          </a:p>
          <a:p>
            <a:pPr marL="285750" indent="-285750">
              <a:buFont typeface="Arial" pitchFamily="34" charset="0"/>
              <a:buChar char="•"/>
            </a:pPr>
            <a:r>
              <a:rPr lang="en-US" b="1" dirty="0" smtClean="0"/>
              <a:t>Knowledge of new parallelism libraries and compiler support</a:t>
            </a:r>
          </a:p>
          <a:p>
            <a:pPr marL="285750" indent="-285750">
              <a:buFont typeface="Arial" pitchFamily="34" charset="0"/>
              <a:buChar char="•"/>
            </a:pPr>
            <a:endParaRPr lang="en-US" b="1" dirty="0"/>
          </a:p>
          <a:p>
            <a:pPr marL="285750" indent="-285750">
              <a:buFont typeface="Arial" pitchFamily="34" charset="0"/>
              <a:buChar char="•"/>
            </a:pPr>
            <a:r>
              <a:rPr lang="en-US" b="1" dirty="0" smtClean="0"/>
              <a:t>Knowledge of new debugging and profiling support for parallel programming</a:t>
            </a:r>
          </a:p>
          <a:p>
            <a:pPr marL="285750" indent="-285750">
              <a:buFont typeface="Arial" pitchFamily="34" charset="0"/>
              <a:buChar char="•"/>
            </a:pPr>
            <a:endParaRPr lang="en-US" b="1" dirty="0"/>
          </a:p>
          <a:p>
            <a:pPr marL="285750" indent="-285750">
              <a:buFont typeface="Arial" pitchFamily="34" charset="0"/>
              <a:buChar char="•"/>
            </a:pPr>
            <a:r>
              <a:rPr lang="en-US" b="1" dirty="0" smtClean="0"/>
              <a:t>Understanding of the past, present, and future of parallelism in .NET and Visual Studio</a:t>
            </a:r>
            <a:endParaRPr lang="en-US" b="1" dirty="0"/>
          </a:p>
        </p:txBody>
      </p:sp>
    </p:spTree>
    <p:extLst>
      <p:ext uri="{BB962C8B-B14F-4D97-AF65-F5344CB8AC3E}">
        <p14:creationId xmlns:p14="http://schemas.microsoft.com/office/powerpoint/2010/main" val="18805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smtClean="0"/>
              <a:t>Parallel Debugging</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90459550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Visualizer</a:t>
            </a:r>
            <a:endParaRPr lang="en-US" dirty="0"/>
          </a:p>
        </p:txBody>
      </p:sp>
      <p:sp>
        <p:nvSpPr>
          <p:cNvPr id="3" name="Content Placeholder 2"/>
          <p:cNvSpPr>
            <a:spLocks noGrp="1"/>
          </p:cNvSpPr>
          <p:nvPr>
            <p:ph idx="1"/>
          </p:nvPr>
        </p:nvSpPr>
        <p:spPr>
          <a:xfrm>
            <a:off x="519112" y="1447800"/>
            <a:ext cx="11149013" cy="5250712"/>
          </a:xfrm>
        </p:spPr>
        <p:txBody>
          <a:bodyPr>
            <a:normAutofit fontScale="92500" lnSpcReduction="10000"/>
          </a:bodyPr>
          <a:lstStyle/>
          <a:p>
            <a:pPr lvl="0"/>
            <a:r>
              <a:rPr lang="en-US" dirty="0" smtClean="0"/>
              <a:t>Shift-Alt-F5</a:t>
            </a:r>
          </a:p>
          <a:p>
            <a:pPr lvl="0"/>
            <a:endParaRPr lang="en-US" dirty="0" smtClean="0"/>
          </a:p>
          <a:p>
            <a:r>
              <a:rPr lang="en-US" dirty="0" smtClean="0"/>
              <a:t>Faster processing</a:t>
            </a:r>
            <a:r>
              <a:rPr lang="en-US" dirty="0"/>
              <a:t>, faster </a:t>
            </a:r>
            <a:r>
              <a:rPr lang="en-US" dirty="0" smtClean="0"/>
              <a:t>loading</a:t>
            </a:r>
          </a:p>
          <a:p>
            <a:pPr lvl="1"/>
            <a:r>
              <a:rPr lang="en-US" dirty="0"/>
              <a:t>S</a:t>
            </a:r>
            <a:r>
              <a:rPr lang="en-US" dirty="0" smtClean="0"/>
              <a:t>upports </a:t>
            </a:r>
            <a:r>
              <a:rPr lang="en-US" i="1" dirty="0"/>
              <a:t>big</a:t>
            </a:r>
            <a:r>
              <a:rPr lang="en-US" dirty="0"/>
              <a:t> traces</a:t>
            </a:r>
          </a:p>
          <a:p>
            <a:pPr lvl="0"/>
            <a:endParaRPr lang="en-US" dirty="0" smtClean="0"/>
          </a:p>
          <a:p>
            <a:pPr lvl="0"/>
            <a:r>
              <a:rPr lang="en-US" dirty="0" smtClean="0"/>
              <a:t>Supports </a:t>
            </a:r>
            <a:r>
              <a:rPr lang="en-US" dirty="0" err="1" smtClean="0"/>
              <a:t>EventSource</a:t>
            </a:r>
            <a:r>
              <a:rPr lang="en-US" dirty="0" smtClean="0"/>
              <a:t> and custom markers</a:t>
            </a:r>
          </a:p>
          <a:p>
            <a:pPr lvl="1"/>
            <a:r>
              <a:rPr lang="en-US" dirty="0" smtClean="0"/>
              <a:t>Built-in support for TPL, PLINQ, Sync Data Structures, and Dataflow</a:t>
            </a:r>
          </a:p>
          <a:p>
            <a:pPr lvl="1"/>
            <a:r>
              <a:rPr lang="en-US" dirty="0" smtClean="0"/>
              <a:t>Built-in support for your own </a:t>
            </a:r>
            <a:r>
              <a:rPr lang="en-US" dirty="0" err="1" smtClean="0"/>
              <a:t>EventSource</a:t>
            </a:r>
            <a:r>
              <a:rPr lang="en-US" dirty="0" smtClean="0"/>
              <a:t> types</a:t>
            </a:r>
          </a:p>
          <a:p>
            <a:pPr lvl="2"/>
            <a:r>
              <a:rPr lang="en-US" dirty="0" smtClean="0"/>
              <a:t>Also provides Visual Studio markers API</a:t>
            </a:r>
            <a:endParaRPr lang="en-US" dirty="0"/>
          </a:p>
          <a:p>
            <a:pPr lvl="0"/>
            <a:endParaRPr lang="en-US" dirty="0" smtClean="0"/>
          </a:p>
          <a:p>
            <a:pPr lvl="0"/>
            <a:r>
              <a:rPr lang="en-US" dirty="0" smtClean="0"/>
              <a:t>New visualizations</a:t>
            </a:r>
          </a:p>
          <a:p>
            <a:pPr lvl="1"/>
            <a:r>
              <a:rPr lang="en-US" dirty="0" smtClean="0"/>
              <a:t>e.g. defender view</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050" y="228600"/>
            <a:ext cx="4892633" cy="28030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643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smtClean="0"/>
              <a:t>Concurrency Visualizer</a:t>
            </a:r>
            <a:endParaRPr lang="en-US" dirty="0"/>
          </a:p>
        </p:txBody>
      </p:sp>
      <p:sp>
        <p:nvSpPr>
          <p:cNvPr id="3" name="Subtitle 2"/>
          <p:cNvSpPr>
            <a:spLocks noGrp="1"/>
          </p:cNvSpPr>
          <p:nvPr>
            <p:ph type="subTitle" idx="1"/>
          </p:nvPr>
        </p:nvSpPr>
        <p:spPr/>
        <p:txBody>
          <a:bodyPr/>
          <a:lstStyle/>
          <a:p>
            <a:r>
              <a:rPr lang="en-US" sz="2800" dirty="0" smtClean="0"/>
              <a:t>Visualizing .NET 4.5 parallelism activity</a:t>
            </a:r>
            <a:endParaRPr lang="en-US" sz="28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377156547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 4.5 &amp; Visual Studio 11</a:t>
            </a:r>
            <a:endParaRPr lang="en-US" dirty="0"/>
          </a:p>
        </p:txBody>
      </p:sp>
      <p:sp>
        <p:nvSpPr>
          <p:cNvPr id="4" name="Rounded Rectangle 3"/>
          <p:cNvSpPr/>
          <p:nvPr/>
        </p:nvSpPr>
        <p:spPr bwMode="auto">
          <a:xfrm>
            <a:off x="2437765" y="1828802"/>
            <a:ext cx="9446339" cy="1904999"/>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100" dirty="0">
              <a:solidFill>
                <a:schemeClr val="tx1"/>
              </a:solidFill>
              <a:effectLst>
                <a:outerShdw blurRad="38100" dist="38100" dir="2700000" algn="tl">
                  <a:srgbClr val="000000">
                    <a:alpha val="43137"/>
                  </a:srgbClr>
                </a:outerShdw>
              </a:effectLst>
            </a:endParaRPr>
          </a:p>
        </p:txBody>
      </p:sp>
      <p:sp>
        <p:nvSpPr>
          <p:cNvPr id="5" name="TextBox 4"/>
          <p:cNvSpPr txBox="1"/>
          <p:nvPr/>
        </p:nvSpPr>
        <p:spPr>
          <a:xfrm>
            <a:off x="9086318" y="2249483"/>
            <a:ext cx="1218883" cy="1382717"/>
          </a:xfrm>
          <a:prstGeom prst="rect">
            <a:avLst/>
          </a:prstGeom>
          <a:effectLst>
            <a:glow rad="101600">
              <a:srgbClr val="FF0066">
                <a:alpha val="60000"/>
              </a:srgb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wrap="square" lIns="121899" tIns="60949" rIns="121899" bIns="60949" rtlCol="0" anchor="ctr">
            <a:noAutofit/>
          </a:bodyPr>
          <a:lstStyle/>
          <a:p>
            <a:pPr algn="ctr"/>
            <a:r>
              <a:rPr lang="en-US" sz="2100" dirty="0">
                <a:solidFill>
                  <a:schemeClr val="bg1"/>
                </a:solidFill>
              </a:rPr>
              <a:t>Parallel Pattern Library</a:t>
            </a:r>
          </a:p>
        </p:txBody>
      </p:sp>
      <p:sp>
        <p:nvSpPr>
          <p:cNvPr id="6" name="Rounded Rectangle 5"/>
          <p:cNvSpPr/>
          <p:nvPr/>
        </p:nvSpPr>
        <p:spPr bwMode="auto">
          <a:xfrm>
            <a:off x="2437765" y="3885725"/>
            <a:ext cx="9446339" cy="198167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100" dirty="0">
              <a:solidFill>
                <a:srgbClr val="FFFFFF"/>
              </a:solidFill>
              <a:effectLst>
                <a:outerShdw blurRad="38100" dist="38100" dir="2700000" algn="tl">
                  <a:srgbClr val="000000">
                    <a:alpha val="43137"/>
                  </a:srgbClr>
                </a:outerShdw>
              </a:effectLst>
            </a:endParaRPr>
          </a:p>
        </p:txBody>
      </p:sp>
      <p:sp>
        <p:nvSpPr>
          <p:cNvPr id="9" name="TextBox 8"/>
          <p:cNvSpPr txBox="1"/>
          <p:nvPr/>
        </p:nvSpPr>
        <p:spPr>
          <a:xfrm>
            <a:off x="2699465" y="2921000"/>
            <a:ext cx="3859795" cy="711200"/>
          </a:xfrm>
          <a:prstGeom prst="rect">
            <a:avLst/>
          </a:prstGeom>
          <a:ln/>
          <a:effectLst>
            <a:glow rad="101600">
              <a:srgbClr val="FF0066">
                <a:alpha val="60000"/>
              </a:srgb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121899" tIns="60949" rIns="121899" bIns="60949" rtlCol="0" anchor="ctr" anchorCtr="0">
            <a:noAutofit/>
          </a:bodyPr>
          <a:lstStyle/>
          <a:p>
            <a:pPr algn="ctr"/>
            <a:r>
              <a:rPr lang="en-US" sz="2100" dirty="0">
                <a:solidFill>
                  <a:schemeClr val="bg1"/>
                </a:solidFill>
              </a:rPr>
              <a:t>Task Parallel Library</a:t>
            </a:r>
          </a:p>
        </p:txBody>
      </p:sp>
      <p:sp>
        <p:nvSpPr>
          <p:cNvPr id="10" name="TextBox 9"/>
          <p:cNvSpPr txBox="1"/>
          <p:nvPr/>
        </p:nvSpPr>
        <p:spPr>
          <a:xfrm>
            <a:off x="2699465" y="2241018"/>
            <a:ext cx="1160330" cy="585216"/>
          </a:xfrm>
          <a:prstGeom prst="rect">
            <a:avLst/>
          </a:prstGeom>
          <a:ln/>
          <a:effectLst>
            <a:glow rad="101600">
              <a:srgbClr val="FF0066">
                <a:alpha val="60000"/>
              </a:srgb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121899" tIns="60949" rIns="121899" bIns="60949" rtlCol="0" anchor="ctr" anchorCtr="0">
            <a:normAutofit/>
          </a:bodyPr>
          <a:lstStyle/>
          <a:p>
            <a:pPr algn="ctr"/>
            <a:r>
              <a:rPr lang="en-US" sz="2100" dirty="0">
                <a:solidFill>
                  <a:schemeClr val="bg1"/>
                </a:solidFill>
              </a:rPr>
              <a:t>PLINQ</a:t>
            </a:r>
          </a:p>
        </p:txBody>
      </p:sp>
      <p:sp>
        <p:nvSpPr>
          <p:cNvPr id="11" name="TextBox 10"/>
          <p:cNvSpPr txBox="1"/>
          <p:nvPr/>
        </p:nvSpPr>
        <p:spPr>
          <a:xfrm>
            <a:off x="4648883" y="6465538"/>
            <a:ext cx="915138" cy="328295"/>
          </a:xfrm>
          <a:prstGeom prst="rect">
            <a:avLst/>
          </a:prstGeom>
          <a:ln/>
        </p:spPr>
        <p:style>
          <a:lnRef idx="1">
            <a:schemeClr val="accent3"/>
          </a:lnRef>
          <a:fillRef idx="2">
            <a:schemeClr val="accent3"/>
          </a:fillRef>
          <a:effectRef idx="1">
            <a:schemeClr val="accent3"/>
          </a:effectRef>
          <a:fontRef idx="minor">
            <a:schemeClr val="dk1"/>
          </a:fontRef>
        </p:style>
        <p:txBody>
          <a:bodyPr wrap="square" lIns="121899" tIns="60949" rIns="121899" bIns="60949" rtlCol="0">
            <a:spAutoFit/>
          </a:bodyPr>
          <a:lstStyle/>
          <a:p>
            <a:pPr algn="ctr"/>
            <a:r>
              <a:rPr lang="en-US" sz="1300" b="1" dirty="0">
                <a:solidFill>
                  <a:schemeClr val="bg1"/>
                </a:solidFill>
              </a:rPr>
              <a:t>Managed</a:t>
            </a:r>
          </a:p>
        </p:txBody>
      </p:sp>
      <p:sp>
        <p:nvSpPr>
          <p:cNvPr id="12" name="TextBox 11"/>
          <p:cNvSpPr txBox="1"/>
          <p:nvPr/>
        </p:nvSpPr>
        <p:spPr>
          <a:xfrm>
            <a:off x="5672198" y="6470001"/>
            <a:ext cx="835385" cy="328295"/>
          </a:xfrm>
          <a:prstGeom prst="rect">
            <a:avLst/>
          </a:prstGeom>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1300" b="1" dirty="0">
                <a:solidFill>
                  <a:schemeClr val="bg1"/>
                </a:solidFill>
              </a:rPr>
              <a:t>Native</a:t>
            </a:r>
          </a:p>
        </p:txBody>
      </p:sp>
      <p:sp>
        <p:nvSpPr>
          <p:cNvPr id="13" name="Title 1"/>
          <p:cNvSpPr txBox="1">
            <a:spLocks/>
          </p:cNvSpPr>
          <p:nvPr/>
        </p:nvSpPr>
        <p:spPr>
          <a:xfrm>
            <a:off x="3038490" y="6494829"/>
            <a:ext cx="558654" cy="263149"/>
          </a:xfrm>
          <a:prstGeom prst="rect">
            <a:avLst/>
          </a:prstGeom>
        </p:spPr>
        <p:txBody>
          <a:bodyPr vert="horz" wrap="square" lIns="0" tIns="0" rIns="0" bIns="0" rtlCol="0" anchor="t">
            <a:spAutoFit/>
          </a:bodyPr>
          <a:lstStyle/>
          <a:p>
            <a:pPr defTabSz="1216871" fontAlgn="base">
              <a:lnSpc>
                <a:spcPct val="90000"/>
              </a:lnSpc>
              <a:spcBef>
                <a:spcPct val="0"/>
              </a:spcBef>
              <a:spcAft>
                <a:spcPct val="0"/>
              </a:spcAft>
              <a:defRPr/>
            </a:pPr>
            <a:r>
              <a:rPr lang="en-US" sz="1900" dirty="0">
                <a:cs typeface="Arial" charset="0"/>
              </a:rPr>
              <a:t>Key:</a:t>
            </a:r>
            <a:endParaRPr lang="en-US" sz="1900" dirty="0">
              <a:ln w="18415" cmpd="sng">
                <a:solidFill>
                  <a:srgbClr val="FFFFFF"/>
                </a:solidFill>
                <a:prstDash val="solid"/>
              </a:ln>
              <a:solidFill>
                <a:srgbClr val="FFFFFF"/>
              </a:solidFill>
              <a:effectLst>
                <a:outerShdw blurRad="63500" dir="3600000" algn="tl" rotWithShape="0">
                  <a:srgbClr val="000000">
                    <a:alpha val="70000"/>
                  </a:srgbClr>
                </a:outerShdw>
              </a:effectLst>
              <a:cs typeface="Arial" charset="0"/>
            </a:endParaRPr>
          </a:p>
        </p:txBody>
      </p:sp>
      <p:sp>
        <p:nvSpPr>
          <p:cNvPr id="14" name="Rounded Rectangle 13"/>
          <p:cNvSpPr/>
          <p:nvPr/>
        </p:nvSpPr>
        <p:spPr bwMode="auto">
          <a:xfrm>
            <a:off x="304721" y="5920107"/>
            <a:ext cx="11579384" cy="4572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100" dirty="0">
              <a:solidFill>
                <a:srgbClr val="FFFFFF"/>
              </a:solidFill>
              <a:effectLst>
                <a:outerShdw blurRad="38100" dist="38100" dir="2700000" algn="tl">
                  <a:srgbClr val="000000">
                    <a:alpha val="43137"/>
                  </a:srgbClr>
                </a:outerShdw>
              </a:effectLst>
            </a:endParaRPr>
          </a:p>
        </p:txBody>
      </p:sp>
      <p:sp>
        <p:nvSpPr>
          <p:cNvPr id="15" name="TextBox 14"/>
          <p:cNvSpPr txBox="1"/>
          <p:nvPr/>
        </p:nvSpPr>
        <p:spPr>
          <a:xfrm>
            <a:off x="2539339" y="5980755"/>
            <a:ext cx="9154343" cy="341648"/>
          </a:xfrm>
          <a:prstGeom prst="rect">
            <a:avLst/>
          </a:prstGeom>
          <a:ln>
            <a:solidFill>
              <a:schemeClr val="bg1"/>
            </a:solidFill>
          </a:ln>
        </p:spPr>
        <p:style>
          <a:lnRef idx="1">
            <a:schemeClr val="accent6"/>
          </a:lnRef>
          <a:fillRef idx="3">
            <a:schemeClr val="accent6"/>
          </a:fillRef>
          <a:effectRef idx="2">
            <a:schemeClr val="accent6"/>
          </a:effectRef>
          <a:fontRef idx="minor">
            <a:schemeClr val="lt1"/>
          </a:fontRef>
        </p:style>
        <p:txBody>
          <a:bodyPr wrap="square" lIns="121899" tIns="60949" rIns="121899" bIns="60949" rtlCol="0" anchor="ctr" anchorCtr="0">
            <a:normAutofit fontScale="85000" lnSpcReduction="20000"/>
          </a:bodyPr>
          <a:lstStyle/>
          <a:p>
            <a:pPr algn="ctr"/>
            <a:r>
              <a:rPr lang="en-US" sz="2100" b="1" dirty="0">
                <a:solidFill>
                  <a:schemeClr val="accent2"/>
                </a:solidFill>
              </a:rPr>
              <a:t>Windows</a:t>
            </a:r>
          </a:p>
        </p:txBody>
      </p:sp>
      <p:sp>
        <p:nvSpPr>
          <p:cNvPr id="16" name="TextBox 15"/>
          <p:cNvSpPr txBox="1"/>
          <p:nvPr/>
        </p:nvSpPr>
        <p:spPr>
          <a:xfrm>
            <a:off x="406294" y="5917130"/>
            <a:ext cx="2133044" cy="415476"/>
          </a:xfrm>
          <a:prstGeom prst="rect">
            <a:avLst/>
          </a:prstGeom>
          <a:noFill/>
        </p:spPr>
        <p:txBody>
          <a:bodyPr wrap="square" lIns="121899" tIns="60949" rIns="121899" bIns="60949" rtlCol="0">
            <a:spAutoFit/>
          </a:bodyPr>
          <a:lstStyle/>
          <a:p>
            <a:r>
              <a:rPr lang="en-US" sz="1900" b="1" dirty="0">
                <a:solidFill>
                  <a:srgbClr val="000000"/>
                </a:solidFill>
              </a:rPr>
              <a:t>Operating System</a:t>
            </a:r>
          </a:p>
        </p:txBody>
      </p:sp>
      <p:sp>
        <p:nvSpPr>
          <p:cNvPr id="17" name="TextBox 16"/>
          <p:cNvSpPr txBox="1"/>
          <p:nvPr/>
        </p:nvSpPr>
        <p:spPr>
          <a:xfrm>
            <a:off x="7935461" y="3913528"/>
            <a:ext cx="3758221" cy="415476"/>
          </a:xfrm>
          <a:prstGeom prst="rect">
            <a:avLst/>
          </a:prstGeom>
          <a:noFill/>
        </p:spPr>
        <p:txBody>
          <a:bodyPr wrap="square" lIns="121899" tIns="60949" rIns="121899" bIns="60949" rtlCol="0">
            <a:spAutoFit/>
          </a:bodyPr>
          <a:lstStyle/>
          <a:p>
            <a:pPr algn="r"/>
            <a:r>
              <a:rPr lang="en-US" sz="1900" b="1" dirty="0">
                <a:solidFill>
                  <a:srgbClr val="000000"/>
                </a:solidFill>
              </a:rPr>
              <a:t>Runtime</a:t>
            </a:r>
          </a:p>
        </p:txBody>
      </p:sp>
      <p:sp>
        <p:nvSpPr>
          <p:cNvPr id="18" name="TextBox 17"/>
          <p:cNvSpPr txBox="1"/>
          <p:nvPr/>
        </p:nvSpPr>
        <p:spPr>
          <a:xfrm>
            <a:off x="2580721" y="1828802"/>
            <a:ext cx="3919988" cy="415476"/>
          </a:xfrm>
          <a:prstGeom prst="rect">
            <a:avLst/>
          </a:prstGeom>
          <a:noFill/>
        </p:spPr>
        <p:txBody>
          <a:bodyPr wrap="square" lIns="121899" tIns="60949" rIns="121899" bIns="60949" rtlCol="0">
            <a:spAutoFit/>
          </a:bodyPr>
          <a:lstStyle/>
          <a:p>
            <a:r>
              <a:rPr lang="en-US" sz="1900" b="1" dirty="0">
                <a:solidFill>
                  <a:srgbClr val="000000"/>
                </a:solidFill>
              </a:rPr>
              <a:t>Programming Models</a:t>
            </a:r>
          </a:p>
        </p:txBody>
      </p:sp>
      <p:sp>
        <p:nvSpPr>
          <p:cNvPr id="19" name="TextBox 18"/>
          <p:cNvSpPr txBox="1"/>
          <p:nvPr/>
        </p:nvSpPr>
        <p:spPr>
          <a:xfrm>
            <a:off x="2699465" y="4266725"/>
            <a:ext cx="3859795" cy="1447800"/>
          </a:xfrm>
          <a:prstGeom prst="rect">
            <a:avLst/>
          </a:prstGeom>
          <a:ln/>
        </p:spPr>
        <p:style>
          <a:lnRef idx="1">
            <a:schemeClr val="accent3"/>
          </a:lnRef>
          <a:fillRef idx="2">
            <a:schemeClr val="accent3"/>
          </a:fillRef>
          <a:effectRef idx="1">
            <a:schemeClr val="accent3"/>
          </a:effectRef>
          <a:fontRef idx="minor">
            <a:schemeClr val="dk1"/>
          </a:fontRef>
        </p:style>
        <p:txBody>
          <a:bodyPr wrap="square" lIns="121899" tIns="60949" rIns="121899" bIns="60949" rtlCol="0">
            <a:noAutofit/>
          </a:bodyPr>
          <a:lstStyle/>
          <a:p>
            <a:pPr algn="ctr"/>
            <a:r>
              <a:rPr lang="en-US" sz="2100" dirty="0">
                <a:solidFill>
                  <a:schemeClr val="bg1"/>
                </a:solidFill>
              </a:rPr>
              <a:t>CLR </a:t>
            </a:r>
            <a:r>
              <a:rPr lang="en-US" sz="2100" dirty="0" err="1">
                <a:solidFill>
                  <a:schemeClr val="bg1"/>
                </a:solidFill>
              </a:rPr>
              <a:t>ThreadPool</a:t>
            </a:r>
            <a:endParaRPr lang="en-US" sz="2100" dirty="0">
              <a:solidFill>
                <a:schemeClr val="bg1"/>
              </a:solidFill>
            </a:endParaRPr>
          </a:p>
        </p:txBody>
      </p:sp>
      <p:sp>
        <p:nvSpPr>
          <p:cNvPr id="20" name="TextBox 19"/>
          <p:cNvSpPr txBox="1"/>
          <p:nvPr/>
        </p:nvSpPr>
        <p:spPr>
          <a:xfrm>
            <a:off x="3004187" y="4723926"/>
            <a:ext cx="3308396" cy="415476"/>
          </a:xfrm>
          <a:prstGeom prst="rect">
            <a:avLst/>
          </a:prstGeom>
          <a:ln/>
        </p:spPr>
        <p:style>
          <a:lnRef idx="1">
            <a:schemeClr val="accent3"/>
          </a:lnRef>
          <a:fillRef idx="2">
            <a:schemeClr val="accent3"/>
          </a:fillRef>
          <a:effectRef idx="1">
            <a:schemeClr val="accent3"/>
          </a:effectRef>
          <a:fontRef idx="minor">
            <a:schemeClr val="dk1"/>
          </a:fontRef>
        </p:style>
        <p:txBody>
          <a:bodyPr wrap="square" lIns="121899" tIns="60949" rIns="121899" bIns="60949" rtlCol="0">
            <a:spAutoFit/>
          </a:bodyPr>
          <a:lstStyle/>
          <a:p>
            <a:pPr algn="ctr"/>
            <a:r>
              <a:rPr lang="en-US" sz="1900" dirty="0">
                <a:solidFill>
                  <a:schemeClr val="bg1"/>
                </a:solidFill>
              </a:rPr>
              <a:t>Task Scheduler</a:t>
            </a:r>
          </a:p>
        </p:txBody>
      </p:sp>
      <p:sp>
        <p:nvSpPr>
          <p:cNvPr id="21" name="TextBox 20"/>
          <p:cNvSpPr txBox="1"/>
          <p:nvPr/>
        </p:nvSpPr>
        <p:spPr>
          <a:xfrm>
            <a:off x="3004187" y="5181126"/>
            <a:ext cx="3308396" cy="415476"/>
          </a:xfrm>
          <a:prstGeom prst="rect">
            <a:avLst/>
          </a:prstGeom>
          <a:ln/>
        </p:spPr>
        <p:style>
          <a:lnRef idx="1">
            <a:schemeClr val="accent3"/>
          </a:lnRef>
          <a:fillRef idx="2">
            <a:schemeClr val="accent3"/>
          </a:fillRef>
          <a:effectRef idx="1">
            <a:schemeClr val="accent3"/>
          </a:effectRef>
          <a:fontRef idx="minor">
            <a:schemeClr val="dk1"/>
          </a:fontRef>
        </p:style>
        <p:txBody>
          <a:bodyPr wrap="square" lIns="121899" tIns="60949" rIns="121899" bIns="60949" rtlCol="0">
            <a:spAutoFit/>
          </a:bodyPr>
          <a:lstStyle/>
          <a:p>
            <a:pPr algn="ctr"/>
            <a:r>
              <a:rPr lang="en-US" sz="1900" dirty="0">
                <a:solidFill>
                  <a:schemeClr val="bg1"/>
                </a:solidFill>
              </a:rPr>
              <a:t>Resource Manager</a:t>
            </a:r>
          </a:p>
        </p:txBody>
      </p:sp>
      <p:sp>
        <p:nvSpPr>
          <p:cNvPr id="22" name="TextBox 21"/>
          <p:cNvSpPr txBox="1"/>
          <p:nvPr/>
        </p:nvSpPr>
        <p:spPr>
          <a:xfrm rot="5400000">
            <a:off x="5197831" y="3757213"/>
            <a:ext cx="3463335" cy="451288"/>
          </a:xfrm>
          <a:prstGeom prst="rect">
            <a:avLst/>
          </a:prstGeom>
          <a:ln/>
          <a:effectLst>
            <a:glow rad="101600">
              <a:srgbClr val="FF0066">
                <a:alpha val="60000"/>
              </a:srgb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121899" tIns="60949" rIns="121899" bIns="60949" rtlCol="0">
            <a:spAutoFit/>
          </a:bodyPr>
          <a:lstStyle/>
          <a:p>
            <a:pPr algn="ctr"/>
            <a:r>
              <a:rPr lang="en-US" sz="2100" dirty="0">
                <a:solidFill>
                  <a:schemeClr val="bg1"/>
                </a:solidFill>
              </a:rPr>
              <a:t>Data Structures</a:t>
            </a:r>
          </a:p>
        </p:txBody>
      </p:sp>
      <p:sp>
        <p:nvSpPr>
          <p:cNvPr id="23" name="TextBox 22"/>
          <p:cNvSpPr txBox="1"/>
          <p:nvPr/>
        </p:nvSpPr>
        <p:spPr>
          <a:xfrm rot="16200000">
            <a:off x="5708847" y="3762571"/>
            <a:ext cx="3473373" cy="451288"/>
          </a:xfrm>
          <a:prstGeom prst="rect">
            <a:avLst/>
          </a:prstGeom>
          <a:ln/>
          <a:effectLst>
            <a:glow rad="101600">
              <a:srgbClr val="FF0066">
                <a:alpha val="60000"/>
              </a:srgb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2100" dirty="0">
                <a:solidFill>
                  <a:schemeClr val="bg1"/>
                </a:solidFill>
              </a:rPr>
              <a:t>Data Structures</a:t>
            </a:r>
          </a:p>
        </p:txBody>
      </p:sp>
      <p:sp>
        <p:nvSpPr>
          <p:cNvPr id="24" name="Rounded Rectangle 23"/>
          <p:cNvSpPr/>
          <p:nvPr/>
        </p:nvSpPr>
        <p:spPr bwMode="auto">
          <a:xfrm>
            <a:off x="304721" y="1828800"/>
            <a:ext cx="1929897" cy="40386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100" dirty="0">
              <a:solidFill>
                <a:schemeClr val="tx1"/>
              </a:solidFill>
              <a:effectLst>
                <a:outerShdw blurRad="38100" dist="38100" dir="2700000" algn="tl">
                  <a:srgbClr val="000000">
                    <a:alpha val="43137"/>
                  </a:srgbClr>
                </a:outerShdw>
              </a:effectLst>
            </a:endParaRPr>
          </a:p>
        </p:txBody>
      </p:sp>
      <p:sp>
        <p:nvSpPr>
          <p:cNvPr id="25" name="TextBox 24"/>
          <p:cNvSpPr txBox="1"/>
          <p:nvPr/>
        </p:nvSpPr>
        <p:spPr>
          <a:xfrm>
            <a:off x="406295" y="1828802"/>
            <a:ext cx="914162" cy="415476"/>
          </a:xfrm>
          <a:prstGeom prst="rect">
            <a:avLst/>
          </a:prstGeom>
          <a:noFill/>
        </p:spPr>
        <p:txBody>
          <a:bodyPr wrap="square" lIns="121899" tIns="60949" rIns="121899" bIns="60949" rtlCol="0">
            <a:spAutoFit/>
          </a:bodyPr>
          <a:lstStyle/>
          <a:p>
            <a:r>
              <a:rPr lang="en-US" sz="1900" b="1" dirty="0">
                <a:solidFill>
                  <a:srgbClr val="000000"/>
                </a:solidFill>
              </a:rPr>
              <a:t>Tools</a:t>
            </a:r>
          </a:p>
        </p:txBody>
      </p:sp>
      <p:sp>
        <p:nvSpPr>
          <p:cNvPr id="26" name="TextBox 25"/>
          <p:cNvSpPr txBox="1"/>
          <p:nvPr/>
        </p:nvSpPr>
        <p:spPr>
          <a:xfrm>
            <a:off x="3705321" y="6465538"/>
            <a:ext cx="835385" cy="328295"/>
          </a:xfrm>
          <a:prstGeom prst="rect">
            <a:avLst/>
          </a:prstGeom>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300" b="1" dirty="0">
                <a:solidFill>
                  <a:schemeClr val="bg1"/>
                </a:solidFill>
              </a:rPr>
              <a:t>Tooling</a:t>
            </a:r>
          </a:p>
        </p:txBody>
      </p:sp>
      <p:sp>
        <p:nvSpPr>
          <p:cNvPr id="27" name="TextBox 26"/>
          <p:cNvSpPr txBox="1"/>
          <p:nvPr/>
        </p:nvSpPr>
        <p:spPr>
          <a:xfrm>
            <a:off x="463346" y="2196214"/>
            <a:ext cx="1621114" cy="1842388"/>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nchor="t" anchorCtr="0">
            <a:noAutofit/>
          </a:bodyPr>
          <a:lstStyle/>
          <a:p>
            <a:pPr algn="ctr" defTabSz="1218937"/>
            <a:r>
              <a:rPr lang="en-US" sz="1900" dirty="0">
                <a:solidFill>
                  <a:schemeClr val="bg1"/>
                </a:solidFill>
              </a:rPr>
              <a:t>Parallel Debugger</a:t>
            </a:r>
          </a:p>
        </p:txBody>
      </p:sp>
      <p:sp>
        <p:nvSpPr>
          <p:cNvPr id="28" name="TextBox 27"/>
          <p:cNvSpPr txBox="1"/>
          <p:nvPr/>
        </p:nvSpPr>
        <p:spPr>
          <a:xfrm>
            <a:off x="463346" y="4118712"/>
            <a:ext cx="1621114" cy="1647089"/>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nchor="t" anchorCtr="0">
            <a:noAutofit/>
          </a:bodyPr>
          <a:lstStyle/>
          <a:p>
            <a:pPr algn="ctr" defTabSz="1218937"/>
            <a:r>
              <a:rPr lang="en-US" sz="1900" spc="-200" dirty="0">
                <a:solidFill>
                  <a:schemeClr val="bg1"/>
                </a:solidFill>
              </a:rPr>
              <a:t>Concurrency Visualizer</a:t>
            </a:r>
          </a:p>
        </p:txBody>
      </p:sp>
      <p:sp>
        <p:nvSpPr>
          <p:cNvPr id="29" name="TextBox 28"/>
          <p:cNvSpPr txBox="1"/>
          <p:nvPr/>
        </p:nvSpPr>
        <p:spPr>
          <a:xfrm>
            <a:off x="7832449" y="2241018"/>
            <a:ext cx="1117309" cy="1391183"/>
          </a:xfrm>
          <a:prstGeom prst="rect">
            <a:avLst/>
          </a:prstGeom>
          <a:effectLst>
            <a:glow rad="101600">
              <a:srgbClr val="FF0066">
                <a:alpha val="60000"/>
              </a:srgb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wrap="square" lIns="121899" tIns="60949" rIns="121899" bIns="60949" rtlCol="0" anchor="ctr">
            <a:noAutofit/>
          </a:bodyPr>
          <a:lstStyle/>
          <a:p>
            <a:pPr algn="ctr"/>
            <a:r>
              <a:rPr lang="en-US" sz="2100" dirty="0" err="1">
                <a:solidFill>
                  <a:schemeClr val="bg1"/>
                </a:solidFill>
              </a:rPr>
              <a:t>Async</a:t>
            </a:r>
            <a:endParaRPr lang="en-US" sz="2100" dirty="0">
              <a:solidFill>
                <a:schemeClr val="bg1"/>
              </a:solidFill>
            </a:endParaRPr>
          </a:p>
          <a:p>
            <a:pPr algn="ctr"/>
            <a:r>
              <a:rPr lang="en-US" sz="2100" dirty="0">
                <a:solidFill>
                  <a:schemeClr val="bg1"/>
                </a:solidFill>
              </a:rPr>
              <a:t>Agents</a:t>
            </a:r>
            <a:br>
              <a:rPr lang="en-US" sz="2100" dirty="0">
                <a:solidFill>
                  <a:schemeClr val="bg1"/>
                </a:solidFill>
              </a:rPr>
            </a:br>
            <a:r>
              <a:rPr lang="en-US" sz="2100" dirty="0">
                <a:solidFill>
                  <a:schemeClr val="bg1"/>
                </a:solidFill>
              </a:rPr>
              <a:t>Library</a:t>
            </a:r>
          </a:p>
        </p:txBody>
      </p:sp>
      <p:sp>
        <p:nvSpPr>
          <p:cNvPr id="37" name="TextBox 36"/>
          <p:cNvSpPr txBox="1"/>
          <p:nvPr/>
        </p:nvSpPr>
        <p:spPr>
          <a:xfrm>
            <a:off x="664461" y="2866465"/>
            <a:ext cx="1218883" cy="256032"/>
          </a:xfrm>
          <a:prstGeom prst="rect">
            <a:avLst/>
          </a:prstGeom>
          <a:ln/>
          <a:effectLst>
            <a:glow rad="101600">
              <a:srgbClr val="FF0066">
                <a:alpha val="6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chemeClr val="bg1"/>
                </a:solidFill>
              </a:rPr>
              <a:t>Stacks</a:t>
            </a:r>
          </a:p>
        </p:txBody>
      </p:sp>
      <p:sp>
        <p:nvSpPr>
          <p:cNvPr id="38" name="TextBox 37"/>
          <p:cNvSpPr txBox="1"/>
          <p:nvPr/>
        </p:nvSpPr>
        <p:spPr>
          <a:xfrm>
            <a:off x="664461" y="3157434"/>
            <a:ext cx="1218883" cy="256032"/>
          </a:xfrm>
          <a:prstGeom prst="rect">
            <a:avLst/>
          </a:prstGeom>
          <a:ln/>
          <a:effectLst>
            <a:glow rad="101600">
              <a:srgbClr val="FF0066">
                <a:alpha val="6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chemeClr val="bg1"/>
                </a:solidFill>
              </a:rPr>
              <a:t>Tasks</a:t>
            </a:r>
          </a:p>
        </p:txBody>
      </p:sp>
      <p:sp>
        <p:nvSpPr>
          <p:cNvPr id="39" name="TextBox 38"/>
          <p:cNvSpPr txBox="1"/>
          <p:nvPr/>
        </p:nvSpPr>
        <p:spPr>
          <a:xfrm>
            <a:off x="664461" y="3448403"/>
            <a:ext cx="1218883" cy="256032"/>
          </a:xfrm>
          <a:prstGeom prst="rect">
            <a:avLst/>
          </a:prstGeom>
          <a:ln/>
          <a:effectLst>
            <a:glow rad="101600">
              <a:srgbClr val="FFFF00">
                <a:alpha val="6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chemeClr val="bg1"/>
                </a:solidFill>
              </a:rPr>
              <a:t>Watch</a:t>
            </a:r>
          </a:p>
        </p:txBody>
      </p:sp>
      <p:sp>
        <p:nvSpPr>
          <p:cNvPr id="40" name="TextBox 39"/>
          <p:cNvSpPr txBox="1"/>
          <p:nvPr/>
        </p:nvSpPr>
        <p:spPr>
          <a:xfrm>
            <a:off x="664461" y="3739372"/>
            <a:ext cx="555521" cy="256032"/>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chemeClr val="bg1"/>
                </a:solidFill>
              </a:rPr>
              <a:t>CPU</a:t>
            </a:r>
          </a:p>
        </p:txBody>
      </p:sp>
      <p:sp>
        <p:nvSpPr>
          <p:cNvPr id="42" name="TextBox 41"/>
          <p:cNvSpPr txBox="1"/>
          <p:nvPr/>
        </p:nvSpPr>
        <p:spPr>
          <a:xfrm>
            <a:off x="664461" y="5140890"/>
            <a:ext cx="1218883" cy="256032"/>
          </a:xfrm>
          <a:prstGeom prst="rect">
            <a:avLst/>
          </a:prstGeom>
          <a:ln/>
          <a:effectLst>
            <a:glow rad="101600">
              <a:srgbClr val="FF0066">
                <a:alpha val="6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121899" tIns="60949" rIns="121899" bIns="60949" rtlCol="0">
            <a:noAutofit/>
          </a:bodyPr>
          <a:lstStyle/>
          <a:p>
            <a:pPr algn="ctr"/>
            <a:r>
              <a:rPr lang="en-US" sz="1100" dirty="0">
                <a:solidFill>
                  <a:schemeClr val="bg1"/>
                </a:solidFill>
              </a:rPr>
              <a:t>Threads</a:t>
            </a:r>
          </a:p>
        </p:txBody>
      </p:sp>
      <p:sp>
        <p:nvSpPr>
          <p:cNvPr id="43" name="TextBox 42"/>
          <p:cNvSpPr txBox="1"/>
          <p:nvPr/>
        </p:nvSpPr>
        <p:spPr>
          <a:xfrm>
            <a:off x="664461" y="5458929"/>
            <a:ext cx="1218883" cy="256032"/>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noAutofit/>
          </a:bodyPr>
          <a:lstStyle/>
          <a:p>
            <a:pPr algn="ctr"/>
            <a:r>
              <a:rPr lang="en-US" sz="1100" dirty="0">
                <a:solidFill>
                  <a:schemeClr val="bg1"/>
                </a:solidFill>
              </a:rPr>
              <a:t>Cores</a:t>
            </a:r>
          </a:p>
        </p:txBody>
      </p:sp>
      <p:sp>
        <p:nvSpPr>
          <p:cNvPr id="44" name="TextBox 43"/>
          <p:cNvSpPr txBox="1"/>
          <p:nvPr/>
        </p:nvSpPr>
        <p:spPr>
          <a:xfrm>
            <a:off x="3961368" y="2251193"/>
            <a:ext cx="1218883" cy="584775"/>
          </a:xfrm>
          <a:prstGeom prst="rect">
            <a:avLst/>
          </a:prstGeom>
          <a:ln/>
          <a:effectLst>
            <a:glow rad="101600">
              <a:srgbClr val="FFFF00">
                <a:alpha val="60000"/>
              </a:srgb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121899" tIns="60949" rIns="121899" bIns="60949" rtlCol="0" anchor="ctr" anchorCtr="0">
            <a:noAutofit/>
          </a:bodyPr>
          <a:lstStyle/>
          <a:p>
            <a:pPr algn="ctr"/>
            <a:r>
              <a:rPr lang="en-US" sz="1500" dirty="0">
                <a:solidFill>
                  <a:schemeClr val="bg1"/>
                </a:solidFill>
              </a:rPr>
              <a:t>C#/VB/F#</a:t>
            </a:r>
            <a:r>
              <a:rPr lang="en-US" sz="2100" dirty="0">
                <a:solidFill>
                  <a:schemeClr val="bg1"/>
                </a:solidFill>
              </a:rPr>
              <a:t/>
            </a:r>
            <a:br>
              <a:rPr lang="en-US" sz="2100" dirty="0">
                <a:solidFill>
                  <a:schemeClr val="bg1"/>
                </a:solidFill>
              </a:rPr>
            </a:br>
            <a:r>
              <a:rPr lang="en-US" sz="2100" dirty="0" err="1">
                <a:solidFill>
                  <a:schemeClr val="bg1"/>
                </a:solidFill>
              </a:rPr>
              <a:t>Async</a:t>
            </a:r>
            <a:endParaRPr lang="en-US" sz="2100" dirty="0">
              <a:solidFill>
                <a:schemeClr val="bg1"/>
              </a:solidFill>
            </a:endParaRPr>
          </a:p>
        </p:txBody>
      </p:sp>
      <p:sp>
        <p:nvSpPr>
          <p:cNvPr id="46" name="TextBox 45"/>
          <p:cNvSpPr txBox="1"/>
          <p:nvPr/>
        </p:nvSpPr>
        <p:spPr>
          <a:xfrm>
            <a:off x="5281824" y="2249483"/>
            <a:ext cx="1277435" cy="584775"/>
          </a:xfrm>
          <a:prstGeom prst="rect">
            <a:avLst/>
          </a:prstGeom>
          <a:ln/>
          <a:effectLst>
            <a:glow rad="101600">
              <a:srgbClr val="FFFF00">
                <a:alpha val="60000"/>
              </a:srgb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121899" tIns="60949" rIns="121899" bIns="60949" rtlCol="0" anchor="ctr" anchorCtr="0">
            <a:noAutofit/>
          </a:bodyPr>
          <a:lstStyle/>
          <a:p>
            <a:pPr algn="ctr"/>
            <a:r>
              <a:rPr lang="en-US" sz="2100" dirty="0">
                <a:solidFill>
                  <a:schemeClr val="bg1"/>
                </a:solidFill>
              </a:rPr>
              <a:t>Dataflow</a:t>
            </a:r>
          </a:p>
        </p:txBody>
      </p:sp>
      <p:sp>
        <p:nvSpPr>
          <p:cNvPr id="47" name="TextBox 46"/>
          <p:cNvSpPr txBox="1"/>
          <p:nvPr/>
        </p:nvSpPr>
        <p:spPr>
          <a:xfrm>
            <a:off x="10441760" y="2249483"/>
            <a:ext cx="1218883" cy="1382717"/>
          </a:xfrm>
          <a:prstGeom prst="rect">
            <a:avLst/>
          </a:prstGeom>
          <a:effectLst>
            <a:glow rad="101600">
              <a:srgbClr val="FFFF00">
                <a:alpha val="60000"/>
              </a:srgb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wrap="square" lIns="121899" tIns="60949" rIns="121899" bIns="60949" rtlCol="0" anchor="ctr">
            <a:noAutofit/>
          </a:bodyPr>
          <a:lstStyle/>
          <a:p>
            <a:pPr algn="ctr"/>
            <a:r>
              <a:rPr lang="en-US" sz="2100" dirty="0">
                <a:solidFill>
                  <a:schemeClr val="bg1"/>
                </a:solidFill>
              </a:rPr>
              <a:t>C++</a:t>
            </a:r>
            <a:br>
              <a:rPr lang="en-US" sz="2100" dirty="0">
                <a:solidFill>
                  <a:schemeClr val="bg1"/>
                </a:solidFill>
              </a:rPr>
            </a:br>
            <a:r>
              <a:rPr lang="en-US" sz="2100" dirty="0">
                <a:solidFill>
                  <a:schemeClr val="bg1"/>
                </a:solidFill>
              </a:rPr>
              <a:t>AMP</a:t>
            </a:r>
          </a:p>
        </p:txBody>
      </p:sp>
      <p:sp>
        <p:nvSpPr>
          <p:cNvPr id="48" name="TextBox 47"/>
          <p:cNvSpPr txBox="1"/>
          <p:nvPr/>
        </p:nvSpPr>
        <p:spPr>
          <a:xfrm>
            <a:off x="10441760" y="4246703"/>
            <a:ext cx="1251922" cy="1467823"/>
          </a:xfrm>
          <a:prstGeom prst="rect">
            <a:avLst/>
          </a:prstGeom>
          <a:ln>
            <a:solidFill>
              <a:schemeClr val="bg1"/>
            </a:solidFill>
          </a:ln>
        </p:spPr>
        <p:style>
          <a:lnRef idx="1">
            <a:schemeClr val="accent6"/>
          </a:lnRef>
          <a:fillRef idx="3">
            <a:schemeClr val="accent6"/>
          </a:fillRef>
          <a:effectRef idx="2">
            <a:schemeClr val="accent6"/>
          </a:effectRef>
          <a:fontRef idx="minor">
            <a:schemeClr val="lt1"/>
          </a:fontRef>
        </p:style>
        <p:txBody>
          <a:bodyPr wrap="square" lIns="121899" tIns="60949" rIns="121899" bIns="60949" rtlCol="0" anchor="ctr" anchorCtr="0">
            <a:normAutofit/>
          </a:bodyPr>
          <a:lstStyle/>
          <a:p>
            <a:pPr algn="ctr"/>
            <a:r>
              <a:rPr lang="en-US" b="1" dirty="0" smtClean="0">
                <a:solidFill>
                  <a:schemeClr val="accent2"/>
                </a:solidFill>
              </a:rPr>
              <a:t>DirectX</a:t>
            </a:r>
            <a:endParaRPr lang="en-US" b="1" dirty="0">
              <a:solidFill>
                <a:schemeClr val="accent2"/>
              </a:solidFill>
            </a:endParaRPr>
          </a:p>
        </p:txBody>
      </p:sp>
      <p:sp>
        <p:nvSpPr>
          <p:cNvPr id="50" name="TextBox 49"/>
          <p:cNvSpPr txBox="1"/>
          <p:nvPr/>
        </p:nvSpPr>
        <p:spPr>
          <a:xfrm>
            <a:off x="1340518" y="3739372"/>
            <a:ext cx="555521" cy="256032"/>
          </a:xfrm>
          <a:prstGeom prst="rect">
            <a:avLst/>
          </a:prstGeom>
          <a:ln/>
          <a:effectLst>
            <a:glow rad="101600">
              <a:srgbClr val="FFFF00">
                <a:alpha val="6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chemeClr val="bg1"/>
                </a:solidFill>
              </a:rPr>
              <a:t>GPU</a:t>
            </a:r>
          </a:p>
        </p:txBody>
      </p:sp>
      <p:sp>
        <p:nvSpPr>
          <p:cNvPr id="51" name="TextBox 50"/>
          <p:cNvSpPr txBox="1"/>
          <p:nvPr/>
        </p:nvSpPr>
        <p:spPr>
          <a:xfrm>
            <a:off x="653485" y="4834864"/>
            <a:ext cx="555521" cy="256032"/>
          </a:xfrm>
          <a:prstGeom prst="rect">
            <a:avLst/>
          </a:prstGeom>
          <a:ln/>
          <a:effectLst>
            <a:glow rad="101600">
              <a:srgbClr val="FF0066">
                <a:alpha val="6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121899" tIns="60949" rIns="121899" bIns="60949" rtlCol="0">
            <a:normAutofit fontScale="92500" lnSpcReduction="20000"/>
          </a:bodyPr>
          <a:lstStyle/>
          <a:p>
            <a:pPr algn="ctr"/>
            <a:r>
              <a:rPr lang="en-US" sz="1200" dirty="0">
                <a:solidFill>
                  <a:schemeClr val="bg1"/>
                </a:solidFill>
              </a:rPr>
              <a:t>CPU</a:t>
            </a:r>
          </a:p>
        </p:txBody>
      </p:sp>
      <p:sp>
        <p:nvSpPr>
          <p:cNvPr id="52" name="TextBox 51"/>
          <p:cNvSpPr txBox="1"/>
          <p:nvPr/>
        </p:nvSpPr>
        <p:spPr>
          <a:xfrm>
            <a:off x="1329237" y="4834864"/>
            <a:ext cx="555521" cy="256032"/>
          </a:xfrm>
          <a:prstGeom prst="rect">
            <a:avLst/>
          </a:prstGeom>
          <a:ln/>
          <a:effectLst>
            <a:glow rad="101600">
              <a:srgbClr val="FFFF00">
                <a:alpha val="6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121899" tIns="60949" rIns="121899" bIns="60949" rtlCol="0">
            <a:normAutofit fontScale="92500" lnSpcReduction="20000"/>
          </a:bodyPr>
          <a:lstStyle/>
          <a:p>
            <a:pPr algn="ctr"/>
            <a:r>
              <a:rPr lang="en-US" sz="1200" dirty="0">
                <a:solidFill>
                  <a:schemeClr val="bg1"/>
                </a:solidFill>
              </a:rPr>
              <a:t>GPU</a:t>
            </a:r>
          </a:p>
        </p:txBody>
      </p:sp>
      <p:sp>
        <p:nvSpPr>
          <p:cNvPr id="45" name="TextBox 44"/>
          <p:cNvSpPr txBox="1"/>
          <p:nvPr/>
        </p:nvSpPr>
        <p:spPr>
          <a:xfrm>
            <a:off x="7832449" y="4224932"/>
            <a:ext cx="2510935" cy="1513392"/>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noAutofit/>
          </a:bodyPr>
          <a:lstStyle/>
          <a:p>
            <a:pPr algn="ctr"/>
            <a:r>
              <a:rPr lang="en-US" sz="2100" dirty="0" err="1">
                <a:solidFill>
                  <a:schemeClr val="bg1"/>
                </a:solidFill>
              </a:rPr>
              <a:t>ConcRT</a:t>
            </a:r>
            <a:endParaRPr lang="en-US" sz="2100" dirty="0">
              <a:solidFill>
                <a:schemeClr val="bg1"/>
              </a:solidFill>
            </a:endParaRPr>
          </a:p>
        </p:txBody>
      </p:sp>
      <p:sp>
        <p:nvSpPr>
          <p:cNvPr id="49" name="TextBox 48"/>
          <p:cNvSpPr txBox="1"/>
          <p:nvPr/>
        </p:nvSpPr>
        <p:spPr>
          <a:xfrm>
            <a:off x="7955384" y="4682133"/>
            <a:ext cx="2234618" cy="415476"/>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1900" dirty="0">
                <a:solidFill>
                  <a:schemeClr val="bg1"/>
                </a:solidFill>
              </a:rPr>
              <a:t>Task Scheduler</a:t>
            </a:r>
          </a:p>
        </p:txBody>
      </p:sp>
      <p:sp>
        <p:nvSpPr>
          <p:cNvPr id="53" name="TextBox 52"/>
          <p:cNvSpPr txBox="1"/>
          <p:nvPr/>
        </p:nvSpPr>
        <p:spPr>
          <a:xfrm>
            <a:off x="7955384" y="5139333"/>
            <a:ext cx="2234618" cy="415476"/>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1900" dirty="0">
                <a:solidFill>
                  <a:schemeClr val="bg1"/>
                </a:solidFill>
              </a:rPr>
              <a:t>Resource Manager</a:t>
            </a:r>
          </a:p>
        </p:txBody>
      </p:sp>
      <p:sp>
        <p:nvSpPr>
          <p:cNvPr id="54" name="TextBox 53"/>
          <p:cNvSpPr txBox="1"/>
          <p:nvPr/>
        </p:nvSpPr>
        <p:spPr>
          <a:xfrm>
            <a:off x="6615760" y="6475384"/>
            <a:ext cx="835385" cy="328295"/>
          </a:xfrm>
          <a:prstGeom prst="rect">
            <a:avLst/>
          </a:prstGeom>
          <a:noFill/>
          <a:effectLst>
            <a:glow rad="101600">
              <a:srgbClr val="FFFF00">
                <a:alpha val="60000"/>
              </a:srgb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1300" b="1" dirty="0" smtClean="0">
                <a:solidFill>
                  <a:schemeClr val="tx1"/>
                </a:solidFill>
              </a:rPr>
              <a:t>New</a:t>
            </a:r>
            <a:endParaRPr lang="en-US" sz="1300" b="1" dirty="0">
              <a:solidFill>
                <a:schemeClr val="tx1"/>
              </a:solidFill>
            </a:endParaRPr>
          </a:p>
        </p:txBody>
      </p:sp>
      <p:sp>
        <p:nvSpPr>
          <p:cNvPr id="55" name="TextBox 54"/>
          <p:cNvSpPr txBox="1"/>
          <p:nvPr/>
        </p:nvSpPr>
        <p:spPr>
          <a:xfrm>
            <a:off x="7559322" y="6472576"/>
            <a:ext cx="886509" cy="323143"/>
          </a:xfrm>
          <a:prstGeom prst="rect">
            <a:avLst/>
          </a:prstGeom>
          <a:noFill/>
          <a:effectLst>
            <a:glow rad="101600">
              <a:srgbClr val="FF0066">
                <a:alpha val="60000"/>
              </a:srgb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1300" b="1" dirty="0" smtClean="0">
                <a:solidFill>
                  <a:schemeClr val="tx1"/>
                </a:solidFill>
              </a:rPr>
              <a:t>Updated</a:t>
            </a:r>
            <a:endParaRPr lang="en-US" sz="1300" b="1" dirty="0">
              <a:solidFill>
                <a:schemeClr val="tx1"/>
              </a:solidFill>
            </a:endParaRPr>
          </a:p>
        </p:txBody>
      </p:sp>
      <p:sp>
        <p:nvSpPr>
          <p:cNvPr id="61" name="TextBox 60"/>
          <p:cNvSpPr txBox="1"/>
          <p:nvPr/>
        </p:nvSpPr>
        <p:spPr>
          <a:xfrm>
            <a:off x="488268" y="1343251"/>
            <a:ext cx="5659098" cy="2400657"/>
          </a:xfrm>
          <a:prstGeom prst="rect">
            <a:avLst/>
          </a:prstGeom>
          <a:solidFill>
            <a:schemeClr val="tx1"/>
          </a:solidFill>
          <a:ln w="28575">
            <a:solidFill>
              <a:schemeClr val="bg1"/>
            </a:solidFill>
          </a:ln>
          <a:effectLst/>
        </p:spPr>
        <p:txBody>
          <a:bodyPr wrap="square" lIns="91440" tIns="91440" rIns="91440" bIns="91440" rtlCol="0">
            <a:spAutoFit/>
          </a:bodyPr>
          <a:lstStyle/>
          <a:p>
            <a:r>
              <a:rPr lang="en-US" dirty="0" err="1">
                <a:solidFill>
                  <a:srgbClr val="2B91AF"/>
                </a:solidFill>
                <a:highlight>
                  <a:srgbClr val="FFFFFF"/>
                </a:highlight>
                <a:latin typeface="Consolas"/>
              </a:rPr>
              <a:t>IEnumerable</a:t>
            </a:r>
            <a:r>
              <a:rPr lang="en-US" dirty="0" smtClean="0">
                <a:solidFill>
                  <a:srgbClr val="000000"/>
                </a:solidFill>
                <a:highlight>
                  <a:srgbClr val="FFFFFF"/>
                </a:highlight>
                <a:latin typeface="Consolas"/>
              </a:rPr>
              <a:t>&lt;T&gt; </a:t>
            </a:r>
            <a:r>
              <a:rPr lang="en-US" dirty="0" err="1" smtClean="0">
                <a:solidFill>
                  <a:srgbClr val="000000"/>
                </a:solidFill>
                <a:highlight>
                  <a:srgbClr val="FFFFFF"/>
                </a:highlight>
                <a:latin typeface="Consolas"/>
              </a:rPr>
              <a:t>TakeTop</a:t>
            </a:r>
            <a:r>
              <a:rPr lang="en-US" dirty="0" smtClean="0">
                <a:solidFill>
                  <a:srgbClr val="000000"/>
                </a:solidFill>
                <a:highlight>
                  <a:srgbClr val="FFFFFF"/>
                </a:highlight>
                <a:latin typeface="Consolas"/>
              </a:rPr>
              <a:t>&lt;T&gt;(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this</a:t>
            </a:r>
            <a:r>
              <a:rPr lang="en-US" dirty="0" smtClean="0">
                <a:solidFill>
                  <a:srgbClr val="000000"/>
                </a:solidFill>
                <a:highlight>
                  <a:srgbClr val="FFFFFF"/>
                </a:highlight>
                <a:latin typeface="Consolas"/>
              </a:rPr>
              <a:t> </a:t>
            </a:r>
            <a:r>
              <a:rPr lang="en-US" dirty="0" err="1">
                <a:solidFill>
                  <a:srgbClr val="2B91AF"/>
                </a:solidFill>
                <a:highlight>
                  <a:srgbClr val="FFFFFF"/>
                </a:highlight>
                <a:latin typeface="Consolas"/>
              </a:rPr>
              <a:t>IEnumerable</a:t>
            </a:r>
            <a:r>
              <a:rPr lang="en-US" dirty="0" smtClean="0">
                <a:solidFill>
                  <a:srgbClr val="000000"/>
                </a:solidFill>
                <a:highlight>
                  <a:srgbClr val="FFFFFF"/>
                </a:highlight>
                <a:latin typeface="Consolas"/>
              </a:rPr>
              <a:t>&lt;T&gt; source, </a:t>
            </a:r>
            <a:r>
              <a:rPr lang="en-US" dirty="0" err="1">
                <a:solidFill>
                  <a:srgbClr val="0000FF"/>
                </a:solidFill>
                <a:highlight>
                  <a:srgbClr val="FFFFFF"/>
                </a:highlight>
                <a:latin typeface="Consolas"/>
              </a:rPr>
              <a:t>int</a:t>
            </a:r>
            <a:r>
              <a:rPr lang="en-US" dirty="0" smtClean="0">
                <a:solidFill>
                  <a:srgbClr val="000000"/>
                </a:solidFill>
                <a:highlight>
                  <a:srgbClr val="FFFFFF"/>
                </a:highlight>
                <a:latin typeface="Consolas"/>
              </a:rPr>
              <a:t> count)</a:t>
            </a:r>
          </a:p>
          <a:p>
            <a:r>
              <a:rPr lang="en-US" dirty="0" smtClean="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smtClean="0">
                <a:solidFill>
                  <a:srgbClr val="000000"/>
                </a:solidFill>
                <a:highlight>
                  <a:srgbClr val="FFFFFF"/>
                </a:highlight>
                <a:latin typeface="Consolas"/>
              </a:rPr>
              <a:t> source</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AsParallel</a:t>
            </a:r>
            <a:r>
              <a:rPr lang="en-US" dirty="0" smtClean="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OrderBy</a:t>
            </a:r>
            <a:r>
              <a:rPr lang="en-US" dirty="0" smtClean="0">
                <a:solidFill>
                  <a:srgbClr val="000000"/>
                </a:solidFill>
                <a:highlight>
                  <a:srgbClr val="FFFFFF"/>
                </a:highlight>
                <a:latin typeface="Consolas"/>
              </a:rPr>
              <a:t>(k =&gt; k)</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.Take(count);</a:t>
            </a: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4" y="951940"/>
            <a:ext cx="78771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126"/>
            <a:ext cx="61912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7526"/>
            <a:ext cx="75533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0" y="3264602"/>
            <a:ext cx="57531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770403"/>
            <a:ext cx="648652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extBox 58"/>
          <p:cNvSpPr txBox="1"/>
          <p:nvPr/>
        </p:nvSpPr>
        <p:spPr>
          <a:xfrm>
            <a:off x="3563597" y="2910116"/>
            <a:ext cx="6731801" cy="1846659"/>
          </a:xfrm>
          <a:prstGeom prst="rect">
            <a:avLst/>
          </a:prstGeom>
          <a:solidFill>
            <a:schemeClr val="tx1"/>
          </a:solidFill>
          <a:ln w="28575">
            <a:solidFill>
              <a:schemeClr val="bg1"/>
            </a:solidFill>
          </a:ln>
          <a:effectLst/>
        </p:spPr>
        <p:txBody>
          <a:bodyPr wrap="square" lIns="91440" tIns="91440" rIns="91440" bIns="91440" rtlCol="0">
            <a:spAutoFit/>
          </a:bodyPr>
          <a:lstStyle/>
          <a:p>
            <a:r>
              <a:rPr lang="en-US" dirty="0" err="1">
                <a:solidFill>
                  <a:srgbClr val="0000FF"/>
                </a:solidFill>
                <a:highlight>
                  <a:srgbClr val="FFFFFF"/>
                </a:highlight>
                <a:latin typeface="Consolas"/>
              </a:rPr>
              <a:t>var</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tl</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ThreadLocal</a:t>
            </a:r>
            <a:r>
              <a:rPr lang="en-US" dirty="0">
                <a:solidFill>
                  <a:srgbClr val="000000"/>
                </a:solidFill>
                <a:highlight>
                  <a:srgbClr val="FFFFFF"/>
                </a:highlight>
                <a:latin typeface="Consolas"/>
              </a:rPr>
              <a:t>&lt;</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&gt;(</a:t>
            </a:r>
            <a:r>
              <a:rPr lang="en-US" dirty="0" err="1">
                <a:solidFill>
                  <a:srgbClr val="000000"/>
                </a:solidFill>
                <a:highlight>
                  <a:srgbClr val="FFFFFF"/>
                </a:highlight>
                <a:latin typeface="Consolas"/>
              </a:rPr>
              <a:t>trackAllValues</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true</a:t>
            </a:r>
            <a:r>
              <a:rPr lang="en-US" dirty="0">
                <a:solidFill>
                  <a:srgbClr val="000000"/>
                </a:solidFill>
                <a:highlight>
                  <a:srgbClr val="FFFFFF"/>
                </a:highlight>
                <a:latin typeface="Consolas"/>
              </a:rPr>
              <a:t>);</a:t>
            </a:r>
          </a:p>
          <a:p>
            <a:r>
              <a:rPr lang="en-US" dirty="0" err="1">
                <a:solidFill>
                  <a:srgbClr val="2B91AF"/>
                </a:solidFill>
                <a:highlight>
                  <a:srgbClr val="FFFFFF"/>
                </a:highlight>
                <a:latin typeface="Consolas"/>
              </a:rPr>
              <a:t>Parallel</a:t>
            </a:r>
            <a:r>
              <a:rPr lang="en-US" dirty="0" err="1">
                <a:solidFill>
                  <a:srgbClr val="000000"/>
                </a:solidFill>
                <a:highlight>
                  <a:srgbClr val="FFFFFF"/>
                </a:highlight>
                <a:latin typeface="Consolas"/>
              </a:rPr>
              <a:t>.For</a:t>
            </a:r>
            <a:r>
              <a:rPr lang="en-US" dirty="0">
                <a:solidFill>
                  <a:srgbClr val="000000"/>
                </a:solidFill>
                <a:highlight>
                  <a:srgbClr val="FFFFFF"/>
                </a:highlight>
                <a:latin typeface="Consolas"/>
              </a:rPr>
              <a:t>(0, 1000, </a:t>
            </a:r>
            <a:r>
              <a:rPr lang="en-US" dirty="0" err="1">
                <a:solidFill>
                  <a:srgbClr val="000000"/>
                </a:solidFill>
                <a:highlight>
                  <a:srgbClr val="FFFFFF"/>
                </a:highlight>
                <a:latin typeface="Consolas"/>
              </a:rPr>
              <a:t>i</a:t>
            </a:r>
            <a:r>
              <a:rPr lang="en-US" dirty="0">
                <a:solidFill>
                  <a:srgbClr val="000000"/>
                </a:solidFill>
                <a:highlight>
                  <a:srgbClr val="FFFFFF"/>
                </a:highlight>
                <a:latin typeface="Consolas"/>
              </a:rPr>
              <a:t> =&gt;</a:t>
            </a:r>
          </a:p>
          <a:p>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tl.Value</a:t>
            </a:r>
            <a:r>
              <a:rPr lang="en-US" dirty="0">
                <a:solidFill>
                  <a:srgbClr val="000000"/>
                </a:solidFill>
                <a:highlight>
                  <a:srgbClr val="FFFFFF"/>
                </a:highlight>
                <a:latin typeface="Consolas"/>
              </a:rPr>
              <a:t> += Compute(</a:t>
            </a:r>
            <a:r>
              <a:rPr lang="en-US" dirty="0" err="1">
                <a:solidFill>
                  <a:srgbClr val="000000"/>
                </a:solidFill>
                <a:highlight>
                  <a:srgbClr val="FFFFFF"/>
                </a:highlight>
                <a:latin typeface="Consolas"/>
              </a:rPr>
              <a:t>i</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p>
          <a:p>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result = </a:t>
            </a:r>
            <a:r>
              <a:rPr lang="en-US" dirty="0" err="1">
                <a:solidFill>
                  <a:srgbClr val="000000"/>
                </a:solidFill>
                <a:highlight>
                  <a:srgbClr val="FFFFFF"/>
                </a:highlight>
                <a:latin typeface="Consolas"/>
              </a:rPr>
              <a:t>tl.Values.Sum</a:t>
            </a:r>
            <a:r>
              <a:rPr lang="en-US" dirty="0">
                <a:solidFill>
                  <a:srgbClr val="000000"/>
                </a:solidFill>
                <a:highlight>
                  <a:srgbClr val="FFFFFF"/>
                </a:highlight>
                <a:latin typeface="Consolas"/>
              </a:rPr>
              <a:t>();</a:t>
            </a:r>
            <a:endParaRPr lang="en-US" dirty="0" smtClean="0">
              <a:gradFill>
                <a:gsLst>
                  <a:gs pos="0">
                    <a:schemeClr val="tx1"/>
                  </a:gs>
                  <a:gs pos="86000">
                    <a:schemeClr val="tx1"/>
                  </a:gs>
                </a:gsLst>
                <a:lin ang="5400000" scaled="0"/>
              </a:gradFill>
            </a:endParaRPr>
          </a:p>
        </p:txBody>
      </p:sp>
      <p:sp>
        <p:nvSpPr>
          <p:cNvPr id="62" name="TextBox 61"/>
          <p:cNvSpPr txBox="1"/>
          <p:nvPr/>
        </p:nvSpPr>
        <p:spPr>
          <a:xfrm>
            <a:off x="3260341" y="1620250"/>
            <a:ext cx="5659098" cy="1846659"/>
          </a:xfrm>
          <a:prstGeom prst="rect">
            <a:avLst/>
          </a:prstGeom>
          <a:solidFill>
            <a:schemeClr val="tx1"/>
          </a:solidFill>
          <a:ln w="28575">
            <a:solidFill>
              <a:schemeClr val="bg1"/>
            </a:solidFill>
          </a:ln>
          <a:effectLst/>
        </p:spPr>
        <p:txBody>
          <a:bodyPr wrap="square" lIns="91440" tIns="91440" rIns="91440" bIns="91440" rtlCol="0">
            <a:spAutoFit/>
          </a:bodyPr>
          <a:lstStyle/>
          <a:p>
            <a:r>
              <a:rPr lang="en-US" dirty="0" err="1">
                <a:solidFill>
                  <a:srgbClr val="0000FF"/>
                </a:solidFill>
                <a:highlight>
                  <a:srgbClr val="FFFFFF"/>
                </a:highlight>
                <a:latin typeface="Consolas"/>
              </a:rPr>
              <a:t>var</a:t>
            </a:r>
            <a:r>
              <a:rPr lang="en-US" dirty="0" smtClean="0">
                <a:solidFill>
                  <a:srgbClr val="000000"/>
                </a:solidFill>
                <a:highlight>
                  <a:srgbClr val="FFFFFF"/>
                </a:highlight>
                <a:latin typeface="Consolas"/>
              </a:rPr>
              <a:t> consumer = </a:t>
            </a:r>
            <a:r>
              <a:rPr lang="en-US" dirty="0">
                <a:solidFill>
                  <a:srgbClr val="0000FF"/>
                </a:solidFill>
                <a:highlight>
                  <a:srgbClr val="FFFFFF"/>
                </a:highlight>
                <a:latin typeface="Consolas"/>
              </a:rPr>
              <a:t>new</a:t>
            </a:r>
            <a:r>
              <a:rPr lang="en-US" dirty="0" smtClean="0">
                <a:solidFill>
                  <a:srgbClr val="000000"/>
                </a:solidFill>
                <a:highlight>
                  <a:srgbClr val="FFFFFF"/>
                </a:highlight>
                <a:latin typeface="Consolas"/>
              </a:rPr>
              <a:t> </a:t>
            </a:r>
            <a:r>
              <a:rPr lang="en-US" dirty="0" err="1">
                <a:solidFill>
                  <a:srgbClr val="2B91AF"/>
                </a:solidFill>
                <a:highlight>
                  <a:srgbClr val="FFFFFF"/>
                </a:highlight>
                <a:latin typeface="Consolas"/>
              </a:rPr>
              <a:t>ActionBlock</a:t>
            </a:r>
            <a:r>
              <a:rPr lang="en-US" dirty="0" smtClean="0">
                <a:solidFill>
                  <a:srgbClr val="000000"/>
                </a:solidFill>
                <a:highlight>
                  <a:srgbClr val="FFFFFF"/>
                </a:highlight>
                <a:latin typeface="Consolas"/>
              </a:rPr>
              <a:t>&lt;</a:t>
            </a:r>
            <a:r>
              <a:rPr lang="en-US" dirty="0" err="1">
                <a:solidFill>
                  <a:srgbClr val="0000FF"/>
                </a:solidFill>
                <a:highlight>
                  <a:srgbClr val="FFFFFF"/>
                </a:highlight>
                <a:latin typeface="Consolas"/>
              </a:rPr>
              <a:t>int</a:t>
            </a:r>
            <a:r>
              <a:rPr lang="en-US" dirty="0" smtClean="0">
                <a:solidFill>
                  <a:srgbClr val="000000"/>
                </a:solidFill>
                <a:highlight>
                  <a:srgbClr val="FFFFFF"/>
                </a:highlight>
                <a:latin typeface="Consolas"/>
              </a:rPr>
              <a:t>&gt;(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item =&gt; Process(item));</a:t>
            </a:r>
          </a:p>
          <a:p>
            <a:r>
              <a:rPr lang="en-US" dirty="0" smtClean="0">
                <a:solidFill>
                  <a:srgbClr val="000000"/>
                </a:solidFill>
                <a:highlight>
                  <a:srgbClr val="FFFFFF"/>
                </a:highlight>
                <a:latin typeface="Consolas"/>
              </a:rPr>
              <a:t>…</a:t>
            </a:r>
          </a:p>
          <a:p>
            <a:r>
              <a:rPr lang="en-US" dirty="0" err="1" smtClean="0">
                <a:solidFill>
                  <a:srgbClr val="000000"/>
                </a:solidFill>
                <a:highlight>
                  <a:srgbClr val="FFFFFF"/>
                </a:highlight>
                <a:latin typeface="Consolas"/>
              </a:rPr>
              <a:t>consumer.Post</a:t>
            </a:r>
            <a:r>
              <a:rPr lang="en-US" dirty="0" smtClean="0">
                <a:solidFill>
                  <a:srgbClr val="000000"/>
                </a:solidFill>
                <a:highlight>
                  <a:srgbClr val="FFFFFF"/>
                </a:highlight>
                <a:latin typeface="Consolas"/>
              </a:rPr>
              <a:t>(42);</a:t>
            </a:r>
          </a:p>
          <a:p>
            <a:r>
              <a:rPr lang="en-US" dirty="0" err="1" smtClean="0">
                <a:solidFill>
                  <a:srgbClr val="000000"/>
                </a:solidFill>
                <a:highlight>
                  <a:srgbClr val="FFFFFF"/>
                </a:highlight>
                <a:latin typeface="Consolas"/>
              </a:rPr>
              <a:t>consumer.Post</a:t>
            </a:r>
            <a:r>
              <a:rPr lang="en-US" dirty="0" smtClean="0">
                <a:solidFill>
                  <a:srgbClr val="000000"/>
                </a:solidFill>
                <a:highlight>
                  <a:srgbClr val="FFFFFF"/>
                </a:highlight>
                <a:latin typeface="Consolas"/>
              </a:rPr>
              <a:t>(43);</a:t>
            </a: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p:txBody>
      </p:sp>
      <p:sp>
        <p:nvSpPr>
          <p:cNvPr id="60" name="TextBox 59"/>
          <p:cNvSpPr txBox="1"/>
          <p:nvPr/>
        </p:nvSpPr>
        <p:spPr>
          <a:xfrm>
            <a:off x="192578" y="1610296"/>
            <a:ext cx="8873567" cy="1846659"/>
          </a:xfrm>
          <a:prstGeom prst="rect">
            <a:avLst/>
          </a:prstGeom>
          <a:solidFill>
            <a:schemeClr val="tx1"/>
          </a:solidFill>
          <a:ln w="28575">
            <a:solidFill>
              <a:schemeClr val="bg1"/>
            </a:solidFill>
          </a:ln>
          <a:effectLst/>
        </p:spPr>
        <p:txBody>
          <a:bodyPr wrap="square" lIns="91440" tIns="91440" rIns="91440" bIns="91440" rtlCol="0">
            <a:spAutoFit/>
          </a:bodyPr>
          <a:lstStyle/>
          <a:p>
            <a:r>
              <a:rPr lang="en-US" dirty="0" err="1" smtClean="0">
                <a:solidFill>
                  <a:srgbClr val="0000FF"/>
                </a:solidFill>
                <a:highlight>
                  <a:srgbClr val="FFFFFF"/>
                </a:highlight>
                <a:latin typeface="Consolas"/>
              </a:rPr>
              <a:t>async</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Task</a:t>
            </a:r>
            <a:r>
              <a:rPr lang="en-US" dirty="0" smtClean="0">
                <a:solidFill>
                  <a:srgbClr val="000000"/>
                </a:solidFill>
                <a:highlight>
                  <a:srgbClr val="FFFFFF"/>
                </a:highlight>
                <a:latin typeface="Consolas"/>
              </a:rPr>
              <a:t>&lt;</a:t>
            </a:r>
            <a:r>
              <a:rPr lang="en-US" dirty="0" smtClean="0">
                <a:solidFill>
                  <a:srgbClr val="0000FF"/>
                </a:solidFill>
                <a:highlight>
                  <a:srgbClr val="FFFFFF"/>
                </a:highlight>
                <a:latin typeface="Consolas"/>
              </a:rPr>
              <a:t>string</a:t>
            </a:r>
            <a:r>
              <a:rPr lang="en-US" dirty="0" smtClean="0">
                <a:solidFill>
                  <a:srgbClr val="000000"/>
                </a:solidFill>
                <a:highlight>
                  <a:srgbClr val="FFFFFF"/>
                </a:highlight>
                <a:latin typeface="Consolas"/>
              </a:rPr>
              <a:t>&gt; </a:t>
            </a:r>
            <a:r>
              <a:rPr lang="en-US" dirty="0" err="1" smtClean="0">
                <a:solidFill>
                  <a:srgbClr val="000000"/>
                </a:solidFill>
                <a:highlight>
                  <a:srgbClr val="FFFFFF"/>
                </a:highlight>
                <a:latin typeface="Consolas"/>
              </a:rPr>
              <a:t>ReplaceAsync</a:t>
            </a:r>
            <a:r>
              <a:rPr lang="en-US" dirty="0" smtClean="0">
                <a:solidFill>
                  <a:srgbClr val="000000"/>
                </a:solidFill>
                <a:highlight>
                  <a:srgbClr val="FFFFFF"/>
                </a:highlight>
                <a:latin typeface="Consolas"/>
              </a:rPr>
              <a:t>(</a:t>
            </a:r>
            <a:r>
              <a:rPr lang="en-US" dirty="0" smtClean="0">
                <a:solidFill>
                  <a:srgbClr val="2B91AF"/>
                </a:solidFill>
                <a:highlight>
                  <a:srgbClr val="FFFFFF"/>
                </a:highlight>
                <a:latin typeface="Consolas"/>
              </a:rPr>
              <a:t>Stream</a:t>
            </a:r>
            <a:r>
              <a:rPr lang="en-US" dirty="0" smtClean="0">
                <a:solidFill>
                  <a:srgbClr val="000000"/>
                </a:solidFill>
                <a:highlight>
                  <a:srgbClr val="FFFFFF"/>
                </a:highlight>
                <a:latin typeface="Consolas"/>
              </a:rPr>
              <a:t> input, </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string</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oldText</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string</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newText</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string</a:t>
            </a:r>
            <a:r>
              <a:rPr lang="en-US" dirty="0" smtClean="0">
                <a:solidFill>
                  <a:srgbClr val="000000"/>
                </a:solidFill>
                <a:highlight>
                  <a:srgbClr val="FFFFFF"/>
                </a:highlight>
                <a:latin typeface="Consolas"/>
              </a:rPr>
              <a:t> contents = </a:t>
            </a:r>
            <a:r>
              <a:rPr lang="en-US" dirty="0">
                <a:solidFill>
                  <a:srgbClr val="0000FF"/>
                </a:solidFill>
                <a:highlight>
                  <a:srgbClr val="FFFFFF"/>
                </a:highlight>
                <a:latin typeface="Consolas"/>
              </a:rPr>
              <a:t>await</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new</a:t>
            </a:r>
            <a:r>
              <a:rPr lang="en-US" dirty="0" smtClean="0">
                <a:solidFill>
                  <a:srgbClr val="000000"/>
                </a:solidFill>
                <a:highlight>
                  <a:srgbClr val="FFFFFF"/>
                </a:highlight>
                <a:latin typeface="Consolas"/>
              </a:rPr>
              <a:t> </a:t>
            </a:r>
            <a:r>
              <a:rPr lang="en-US" dirty="0" err="1">
                <a:solidFill>
                  <a:srgbClr val="2B91AF"/>
                </a:solidFill>
                <a:highlight>
                  <a:srgbClr val="FFFFFF"/>
                </a:highlight>
                <a:latin typeface="Consolas"/>
              </a:rPr>
              <a:t>StreamReader</a:t>
            </a:r>
            <a:r>
              <a:rPr lang="en-US" dirty="0" smtClean="0">
                <a:solidFill>
                  <a:srgbClr val="000000"/>
                </a:solidFill>
                <a:highlight>
                  <a:srgbClr val="FFFFFF"/>
                </a:highlight>
                <a:latin typeface="Consolas"/>
              </a:rPr>
              <a:t>(input).</a:t>
            </a:r>
            <a:r>
              <a:rPr lang="en-US" dirty="0" err="1" smtClean="0">
                <a:solidFill>
                  <a:srgbClr val="000000"/>
                </a:solidFill>
                <a:highlight>
                  <a:srgbClr val="FFFFFF"/>
                </a:highlight>
                <a:latin typeface="Consolas"/>
              </a:rPr>
              <a:t>ReadToEndAsync</a:t>
            </a:r>
            <a:r>
              <a:rPr lang="en-US" dirty="0" smtClean="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contents.Replace</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oldText</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newText</a:t>
            </a:r>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a:t>
            </a:r>
            <a:endParaRPr lang="en-US" dirty="0" smtClean="0">
              <a:gradFill>
                <a:gsLst>
                  <a:gs pos="0">
                    <a:schemeClr val="tx1"/>
                  </a:gs>
                  <a:gs pos="86000">
                    <a:schemeClr val="tx1"/>
                  </a:gs>
                </a:gsLst>
                <a:lin ang="5400000" scaled="0"/>
              </a:gradFill>
            </a:endParaRPr>
          </a:p>
        </p:txBody>
      </p:sp>
      <p:sp>
        <p:nvSpPr>
          <p:cNvPr id="63" name="TextBox 62"/>
          <p:cNvSpPr txBox="1"/>
          <p:nvPr/>
        </p:nvSpPr>
        <p:spPr>
          <a:xfrm>
            <a:off x="1884758" y="2768768"/>
            <a:ext cx="5390254" cy="1015663"/>
          </a:xfrm>
          <a:prstGeom prst="rect">
            <a:avLst/>
          </a:prstGeom>
          <a:solidFill>
            <a:schemeClr val="tx1"/>
          </a:solidFill>
          <a:ln w="28575">
            <a:solidFill>
              <a:schemeClr val="bg1"/>
            </a:solidFill>
          </a:ln>
          <a:effectLst/>
        </p:spPr>
        <p:txBody>
          <a:bodyPr wrap="square" lIns="91440" tIns="91440" rIns="91440" bIns="91440" rtlCol="0">
            <a:spAutoFit/>
          </a:bodyPr>
          <a:lstStyle/>
          <a:p>
            <a:r>
              <a:rPr lang="en-US" dirty="0" smtClean="0">
                <a:solidFill>
                  <a:srgbClr val="2B91AF"/>
                </a:solidFill>
                <a:highlight>
                  <a:srgbClr val="FFFFFF"/>
                </a:highlight>
                <a:latin typeface="Consolas"/>
              </a:rPr>
              <a:t>Task </a:t>
            </a:r>
            <a:r>
              <a:rPr lang="en-US" dirty="0">
                <a:solidFill>
                  <a:srgbClr val="000000"/>
                </a:solidFill>
                <a:highlight>
                  <a:srgbClr val="FFFFFF"/>
                </a:highlight>
                <a:latin typeface="Consolas"/>
              </a:rPr>
              <a:t>t = </a:t>
            </a:r>
            <a:r>
              <a:rPr lang="en-US" dirty="0" err="1" smtClean="0">
                <a:solidFill>
                  <a:srgbClr val="2B91AF"/>
                </a:solidFill>
                <a:highlight>
                  <a:srgbClr val="FFFFFF"/>
                </a:highlight>
                <a:latin typeface="Consolas"/>
              </a:rPr>
              <a:t>Task</a:t>
            </a:r>
            <a:r>
              <a:rPr lang="en-US" dirty="0" err="1" smtClean="0">
                <a:solidFill>
                  <a:srgbClr val="000000"/>
                </a:solidFill>
                <a:highlight>
                  <a:srgbClr val="FFFFFF"/>
                </a:highlight>
                <a:latin typeface="Consolas"/>
              </a:rPr>
              <a:t>.WhenAny</a:t>
            </a:r>
            <a:r>
              <a:rPr lang="en-US" dirty="0" smtClean="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err="1">
                <a:solidFill>
                  <a:srgbClr val="2B91AF"/>
                </a:solidFill>
                <a:highlight>
                  <a:srgbClr val="FFFFFF"/>
                </a:highlight>
                <a:latin typeface="Consolas"/>
              </a:rPr>
              <a:t>Task</a:t>
            </a:r>
            <a:r>
              <a:rPr lang="en-US" dirty="0" err="1" smtClean="0">
                <a:solidFill>
                  <a:srgbClr val="000000"/>
                </a:solidFill>
                <a:highlight>
                  <a:srgbClr val="FFFFFF"/>
                </a:highlight>
                <a:latin typeface="Consolas"/>
              </a:rPr>
              <a:t>.Delay</a:t>
            </a:r>
            <a:r>
              <a:rPr lang="en-US" dirty="0" smtClean="0">
                <a:solidFill>
                  <a:srgbClr val="000000"/>
                </a:solidFill>
                <a:highlight>
                  <a:srgbClr val="FFFFFF"/>
                </a:highlight>
                <a:latin typeface="Consolas"/>
              </a:rPr>
              <a:t>(10000)),</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err="1">
                <a:solidFill>
                  <a:srgbClr val="2B91AF"/>
                </a:solidFill>
                <a:highlight>
                  <a:srgbClr val="FFFFFF"/>
                </a:highlight>
                <a:latin typeface="Consolas"/>
              </a:rPr>
              <a:t>Task</a:t>
            </a:r>
            <a:r>
              <a:rPr lang="en-US" dirty="0" err="1" smtClean="0">
                <a:solidFill>
                  <a:srgbClr val="000000"/>
                </a:solidFill>
                <a:highlight>
                  <a:srgbClr val="FFFFFF"/>
                </a:highlight>
                <a:latin typeface="Consolas"/>
              </a:rPr>
              <a:t>.Run</a:t>
            </a:r>
            <a:r>
              <a:rPr lang="en-US" dirty="0" smtClean="0">
                <a:solidFill>
                  <a:srgbClr val="000000"/>
                </a:solidFill>
                <a:highlight>
                  <a:srgbClr val="FFFFFF"/>
                </a:highlight>
                <a:latin typeface="Consolas"/>
              </a:rPr>
              <a:t>(() =&gt; </a:t>
            </a:r>
            <a:r>
              <a:rPr lang="en-US" dirty="0" err="1">
                <a:solidFill>
                  <a:srgbClr val="2B91AF"/>
                </a:solidFill>
                <a:highlight>
                  <a:srgbClr val="FFFFFF"/>
                </a:highlight>
                <a:latin typeface="Consolas"/>
              </a:rPr>
              <a:t>Parallel</a:t>
            </a:r>
            <a:r>
              <a:rPr lang="en-US" dirty="0" err="1" smtClean="0">
                <a:solidFill>
                  <a:srgbClr val="000000"/>
                </a:solidFill>
                <a:highlight>
                  <a:srgbClr val="FFFFFF"/>
                </a:highlight>
                <a:latin typeface="Consolas"/>
              </a:rPr>
              <a:t>.ForEach</a:t>
            </a:r>
            <a:r>
              <a:rPr lang="en-US" dirty="0" smtClean="0">
                <a:solidFill>
                  <a:srgbClr val="000000"/>
                </a:solidFill>
                <a:highlight>
                  <a:srgbClr val="FFFFFF"/>
                </a:highlight>
                <a:latin typeface="Consolas"/>
              </a:rPr>
              <a:t>(…)));</a:t>
            </a:r>
            <a:endParaRPr lang="en-US" dirty="0">
              <a:solidFill>
                <a:schemeClr val="bg1"/>
              </a:solidFill>
              <a:highlight>
                <a:srgbClr val="FFFFFF"/>
              </a:highlight>
              <a:latin typeface="Consolas"/>
            </a:endParaRPr>
          </a:p>
        </p:txBody>
      </p:sp>
    </p:spTree>
    <p:extLst>
      <p:ext uri="{BB962C8B-B14F-4D97-AF65-F5344CB8AC3E}">
        <p14:creationId xmlns:p14="http://schemas.microsoft.com/office/powerpoint/2010/main" val="20343152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61"/>
                                        </p:tgtEl>
                                        <p:attrNameLst>
                                          <p:attrName>ppt_w</p:attrName>
                                        </p:attrNameLst>
                                      </p:cBhvr>
                                      <p:tavLst>
                                        <p:tav tm="0">
                                          <p:val>
                                            <p:strVal val="ppt_w"/>
                                          </p:val>
                                        </p:tav>
                                        <p:tav tm="100000">
                                          <p:val>
                                            <p:fltVal val="0"/>
                                          </p:val>
                                        </p:tav>
                                      </p:tavLst>
                                    </p:anim>
                                    <p:anim calcmode="lin" valueType="num">
                                      <p:cBhvr>
                                        <p:cTn id="14" dur="500"/>
                                        <p:tgtEl>
                                          <p:spTgt spid="61"/>
                                        </p:tgtEl>
                                        <p:attrNameLst>
                                          <p:attrName>ppt_h</p:attrName>
                                        </p:attrNameLst>
                                      </p:cBhvr>
                                      <p:tavLst>
                                        <p:tav tm="0">
                                          <p:val>
                                            <p:strVal val="ppt_h"/>
                                          </p:val>
                                        </p:tav>
                                        <p:tav tm="100000">
                                          <p:val>
                                            <p:fltVal val="0"/>
                                          </p:val>
                                        </p:tav>
                                      </p:tavLst>
                                    </p:anim>
                                    <p:animEffect transition="out" filter="fade">
                                      <p:cBhvr>
                                        <p:cTn id="15" dur="500"/>
                                        <p:tgtEl>
                                          <p:spTgt spid="61"/>
                                        </p:tgtEl>
                                      </p:cBhvr>
                                    </p:animEffect>
                                    <p:set>
                                      <p:cBhvr>
                                        <p:cTn id="16" dur="1" fill="hold">
                                          <p:stCondLst>
                                            <p:cond delay="499"/>
                                          </p:stCondLst>
                                        </p:cTn>
                                        <p:tgtEl>
                                          <p:spTgt spid="61"/>
                                        </p:tgtEl>
                                        <p:attrNameLst>
                                          <p:attrName>style.visibility</p:attrName>
                                        </p:attrNameLst>
                                      </p:cBhvr>
                                      <p:to>
                                        <p:strVal val="hidden"/>
                                      </p:to>
                                    </p:set>
                                  </p:childTnLst>
                                </p:cTn>
                              </p:par>
                              <p:par>
                                <p:cTn id="17" presetID="53" presetClass="entr" presetSubtype="16"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animEffect transition="in" filter="fade">
                                      <p:cBhvr>
                                        <p:cTn id="21" dur="500"/>
                                        <p:tgtEl>
                                          <p:spTgt spid="6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grpId="1" nodeType="clickEffect">
                                  <p:stCondLst>
                                    <p:cond delay="0"/>
                                  </p:stCondLst>
                                  <p:childTnLst>
                                    <p:anim calcmode="lin" valueType="num">
                                      <p:cBhvr>
                                        <p:cTn id="25" dur="500"/>
                                        <p:tgtEl>
                                          <p:spTgt spid="63"/>
                                        </p:tgtEl>
                                        <p:attrNameLst>
                                          <p:attrName>ppt_w</p:attrName>
                                        </p:attrNameLst>
                                      </p:cBhvr>
                                      <p:tavLst>
                                        <p:tav tm="0">
                                          <p:val>
                                            <p:strVal val="ppt_w"/>
                                          </p:val>
                                        </p:tav>
                                        <p:tav tm="100000">
                                          <p:val>
                                            <p:fltVal val="0"/>
                                          </p:val>
                                        </p:tav>
                                      </p:tavLst>
                                    </p:anim>
                                    <p:anim calcmode="lin" valueType="num">
                                      <p:cBhvr>
                                        <p:cTn id="26" dur="500"/>
                                        <p:tgtEl>
                                          <p:spTgt spid="63"/>
                                        </p:tgtEl>
                                        <p:attrNameLst>
                                          <p:attrName>ppt_h</p:attrName>
                                        </p:attrNameLst>
                                      </p:cBhvr>
                                      <p:tavLst>
                                        <p:tav tm="0">
                                          <p:val>
                                            <p:strVal val="ppt_h"/>
                                          </p:val>
                                        </p:tav>
                                        <p:tav tm="100000">
                                          <p:val>
                                            <p:fltVal val="0"/>
                                          </p:val>
                                        </p:tav>
                                      </p:tavLst>
                                    </p:anim>
                                    <p:animEffect transition="out" filter="fade">
                                      <p:cBhvr>
                                        <p:cTn id="27" dur="500"/>
                                        <p:tgtEl>
                                          <p:spTgt spid="63"/>
                                        </p:tgtEl>
                                      </p:cBhvr>
                                    </p:animEffect>
                                    <p:set>
                                      <p:cBhvr>
                                        <p:cTn id="28" dur="1" fill="hold">
                                          <p:stCondLst>
                                            <p:cond delay="499"/>
                                          </p:stCondLst>
                                        </p:cTn>
                                        <p:tgtEl>
                                          <p:spTgt spid="63"/>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p:cTn id="31" dur="500" fill="hold"/>
                                        <p:tgtEl>
                                          <p:spTgt spid="59"/>
                                        </p:tgtEl>
                                        <p:attrNameLst>
                                          <p:attrName>ppt_w</p:attrName>
                                        </p:attrNameLst>
                                      </p:cBhvr>
                                      <p:tavLst>
                                        <p:tav tm="0">
                                          <p:val>
                                            <p:fltVal val="0"/>
                                          </p:val>
                                        </p:tav>
                                        <p:tav tm="100000">
                                          <p:val>
                                            <p:strVal val="#ppt_w"/>
                                          </p:val>
                                        </p:tav>
                                      </p:tavLst>
                                    </p:anim>
                                    <p:anim calcmode="lin" valueType="num">
                                      <p:cBhvr>
                                        <p:cTn id="32" dur="500" fill="hold"/>
                                        <p:tgtEl>
                                          <p:spTgt spid="59"/>
                                        </p:tgtEl>
                                        <p:attrNameLst>
                                          <p:attrName>ppt_h</p:attrName>
                                        </p:attrNameLst>
                                      </p:cBhvr>
                                      <p:tavLst>
                                        <p:tav tm="0">
                                          <p:val>
                                            <p:fltVal val="0"/>
                                          </p:val>
                                        </p:tav>
                                        <p:tav tm="100000">
                                          <p:val>
                                            <p:strVal val="#ppt_h"/>
                                          </p:val>
                                        </p:tav>
                                      </p:tavLst>
                                    </p:anim>
                                    <p:animEffect transition="in" filter="fade">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xit" presetSubtype="32" fill="hold" grpId="1" nodeType="clickEffect">
                                  <p:stCondLst>
                                    <p:cond delay="0"/>
                                  </p:stCondLst>
                                  <p:childTnLst>
                                    <p:anim calcmode="lin" valueType="num">
                                      <p:cBhvr>
                                        <p:cTn id="37" dur="500"/>
                                        <p:tgtEl>
                                          <p:spTgt spid="59"/>
                                        </p:tgtEl>
                                        <p:attrNameLst>
                                          <p:attrName>ppt_w</p:attrName>
                                        </p:attrNameLst>
                                      </p:cBhvr>
                                      <p:tavLst>
                                        <p:tav tm="0">
                                          <p:val>
                                            <p:strVal val="ppt_w"/>
                                          </p:val>
                                        </p:tav>
                                        <p:tav tm="100000">
                                          <p:val>
                                            <p:fltVal val="0"/>
                                          </p:val>
                                        </p:tav>
                                      </p:tavLst>
                                    </p:anim>
                                    <p:anim calcmode="lin" valueType="num">
                                      <p:cBhvr>
                                        <p:cTn id="38" dur="500"/>
                                        <p:tgtEl>
                                          <p:spTgt spid="59"/>
                                        </p:tgtEl>
                                        <p:attrNameLst>
                                          <p:attrName>ppt_h</p:attrName>
                                        </p:attrNameLst>
                                      </p:cBhvr>
                                      <p:tavLst>
                                        <p:tav tm="0">
                                          <p:val>
                                            <p:strVal val="ppt_h"/>
                                          </p:val>
                                        </p:tav>
                                        <p:tav tm="100000">
                                          <p:val>
                                            <p:fltVal val="0"/>
                                          </p:val>
                                        </p:tav>
                                      </p:tavLst>
                                    </p:anim>
                                    <p:animEffect transition="out" filter="fade">
                                      <p:cBhvr>
                                        <p:cTn id="39" dur="500"/>
                                        <p:tgtEl>
                                          <p:spTgt spid="59"/>
                                        </p:tgtEl>
                                      </p:cBhvr>
                                    </p:animEffect>
                                    <p:set>
                                      <p:cBhvr>
                                        <p:cTn id="40" dur="1" fill="hold">
                                          <p:stCondLst>
                                            <p:cond delay="499"/>
                                          </p:stCondLst>
                                        </p:cTn>
                                        <p:tgtEl>
                                          <p:spTgt spid="59"/>
                                        </p:tgtEl>
                                        <p:attrNameLst>
                                          <p:attrName>style.visibility</p:attrName>
                                        </p:attrNameLst>
                                      </p:cBhvr>
                                      <p:to>
                                        <p:strVal val="hidden"/>
                                      </p:to>
                                    </p:set>
                                  </p:childTnLst>
                                </p:cTn>
                              </p:par>
                              <p:par>
                                <p:cTn id="41" presetID="53" presetClass="entr" presetSubtype="16"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p:cTn id="43" dur="500" fill="hold"/>
                                        <p:tgtEl>
                                          <p:spTgt spid="60"/>
                                        </p:tgtEl>
                                        <p:attrNameLst>
                                          <p:attrName>ppt_w</p:attrName>
                                        </p:attrNameLst>
                                      </p:cBhvr>
                                      <p:tavLst>
                                        <p:tav tm="0">
                                          <p:val>
                                            <p:fltVal val="0"/>
                                          </p:val>
                                        </p:tav>
                                        <p:tav tm="100000">
                                          <p:val>
                                            <p:strVal val="#ppt_w"/>
                                          </p:val>
                                        </p:tav>
                                      </p:tavLst>
                                    </p:anim>
                                    <p:anim calcmode="lin" valueType="num">
                                      <p:cBhvr>
                                        <p:cTn id="44" dur="500" fill="hold"/>
                                        <p:tgtEl>
                                          <p:spTgt spid="60"/>
                                        </p:tgtEl>
                                        <p:attrNameLst>
                                          <p:attrName>ppt_h</p:attrName>
                                        </p:attrNameLst>
                                      </p:cBhvr>
                                      <p:tavLst>
                                        <p:tav tm="0">
                                          <p:val>
                                            <p:fltVal val="0"/>
                                          </p:val>
                                        </p:tav>
                                        <p:tav tm="100000">
                                          <p:val>
                                            <p:strVal val="#ppt_h"/>
                                          </p:val>
                                        </p:tav>
                                      </p:tavLst>
                                    </p:anim>
                                    <p:animEffect transition="in" filter="fade">
                                      <p:cBhvr>
                                        <p:cTn id="45" dur="500"/>
                                        <p:tgtEl>
                                          <p:spTgt spid="60"/>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xit" presetSubtype="32" fill="hold" grpId="1" nodeType="clickEffect">
                                  <p:stCondLst>
                                    <p:cond delay="0"/>
                                  </p:stCondLst>
                                  <p:childTnLst>
                                    <p:anim calcmode="lin" valueType="num">
                                      <p:cBhvr>
                                        <p:cTn id="49" dur="500"/>
                                        <p:tgtEl>
                                          <p:spTgt spid="60"/>
                                        </p:tgtEl>
                                        <p:attrNameLst>
                                          <p:attrName>ppt_w</p:attrName>
                                        </p:attrNameLst>
                                      </p:cBhvr>
                                      <p:tavLst>
                                        <p:tav tm="0">
                                          <p:val>
                                            <p:strVal val="ppt_w"/>
                                          </p:val>
                                        </p:tav>
                                        <p:tav tm="100000">
                                          <p:val>
                                            <p:fltVal val="0"/>
                                          </p:val>
                                        </p:tav>
                                      </p:tavLst>
                                    </p:anim>
                                    <p:anim calcmode="lin" valueType="num">
                                      <p:cBhvr>
                                        <p:cTn id="50" dur="500"/>
                                        <p:tgtEl>
                                          <p:spTgt spid="60"/>
                                        </p:tgtEl>
                                        <p:attrNameLst>
                                          <p:attrName>ppt_h</p:attrName>
                                        </p:attrNameLst>
                                      </p:cBhvr>
                                      <p:tavLst>
                                        <p:tav tm="0">
                                          <p:val>
                                            <p:strVal val="ppt_h"/>
                                          </p:val>
                                        </p:tav>
                                        <p:tav tm="100000">
                                          <p:val>
                                            <p:fltVal val="0"/>
                                          </p:val>
                                        </p:tav>
                                      </p:tavLst>
                                    </p:anim>
                                    <p:animEffect transition="out" filter="fade">
                                      <p:cBhvr>
                                        <p:cTn id="51" dur="500"/>
                                        <p:tgtEl>
                                          <p:spTgt spid="60"/>
                                        </p:tgtEl>
                                      </p:cBhvr>
                                    </p:animEffect>
                                    <p:set>
                                      <p:cBhvr>
                                        <p:cTn id="52" dur="1" fill="hold">
                                          <p:stCondLst>
                                            <p:cond delay="499"/>
                                          </p:stCondLst>
                                        </p:cTn>
                                        <p:tgtEl>
                                          <p:spTgt spid="60"/>
                                        </p:tgtEl>
                                        <p:attrNameLst>
                                          <p:attrName>style.visibility</p:attrName>
                                        </p:attrNameLst>
                                      </p:cBhvr>
                                      <p:to>
                                        <p:strVal val="hidden"/>
                                      </p:to>
                                    </p:set>
                                  </p:childTnLst>
                                </p:cTn>
                              </p:par>
                              <p:par>
                                <p:cTn id="53" presetID="53" presetClass="entr" presetSubtype="16"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p:cTn id="55" dur="500" fill="hold"/>
                                        <p:tgtEl>
                                          <p:spTgt spid="62"/>
                                        </p:tgtEl>
                                        <p:attrNameLst>
                                          <p:attrName>ppt_w</p:attrName>
                                        </p:attrNameLst>
                                      </p:cBhvr>
                                      <p:tavLst>
                                        <p:tav tm="0">
                                          <p:val>
                                            <p:fltVal val="0"/>
                                          </p:val>
                                        </p:tav>
                                        <p:tav tm="100000">
                                          <p:val>
                                            <p:strVal val="#ppt_w"/>
                                          </p:val>
                                        </p:tav>
                                      </p:tavLst>
                                    </p:anim>
                                    <p:anim calcmode="lin" valueType="num">
                                      <p:cBhvr>
                                        <p:cTn id="56" dur="500" fill="hold"/>
                                        <p:tgtEl>
                                          <p:spTgt spid="62"/>
                                        </p:tgtEl>
                                        <p:attrNameLst>
                                          <p:attrName>ppt_h</p:attrName>
                                        </p:attrNameLst>
                                      </p:cBhvr>
                                      <p:tavLst>
                                        <p:tav tm="0">
                                          <p:val>
                                            <p:fltVal val="0"/>
                                          </p:val>
                                        </p:tav>
                                        <p:tav tm="100000">
                                          <p:val>
                                            <p:strVal val="#ppt_h"/>
                                          </p:val>
                                        </p:tav>
                                      </p:tavLst>
                                    </p:anim>
                                    <p:animEffect transition="in" filter="fade">
                                      <p:cBhvr>
                                        <p:cTn id="57" dur="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xit" presetSubtype="32" fill="hold" grpId="1" nodeType="clickEffect">
                                  <p:stCondLst>
                                    <p:cond delay="0"/>
                                  </p:stCondLst>
                                  <p:childTnLst>
                                    <p:anim calcmode="lin" valueType="num">
                                      <p:cBhvr>
                                        <p:cTn id="61" dur="500"/>
                                        <p:tgtEl>
                                          <p:spTgt spid="62"/>
                                        </p:tgtEl>
                                        <p:attrNameLst>
                                          <p:attrName>ppt_w</p:attrName>
                                        </p:attrNameLst>
                                      </p:cBhvr>
                                      <p:tavLst>
                                        <p:tav tm="0">
                                          <p:val>
                                            <p:strVal val="ppt_w"/>
                                          </p:val>
                                        </p:tav>
                                        <p:tav tm="100000">
                                          <p:val>
                                            <p:fltVal val="0"/>
                                          </p:val>
                                        </p:tav>
                                      </p:tavLst>
                                    </p:anim>
                                    <p:anim calcmode="lin" valueType="num">
                                      <p:cBhvr>
                                        <p:cTn id="62" dur="500"/>
                                        <p:tgtEl>
                                          <p:spTgt spid="62"/>
                                        </p:tgtEl>
                                        <p:attrNameLst>
                                          <p:attrName>ppt_h</p:attrName>
                                        </p:attrNameLst>
                                      </p:cBhvr>
                                      <p:tavLst>
                                        <p:tav tm="0">
                                          <p:val>
                                            <p:strVal val="ppt_h"/>
                                          </p:val>
                                        </p:tav>
                                        <p:tav tm="100000">
                                          <p:val>
                                            <p:fltVal val="0"/>
                                          </p:val>
                                        </p:tav>
                                      </p:tavLst>
                                    </p:anim>
                                    <p:animEffect transition="out" filter="fade">
                                      <p:cBhvr>
                                        <p:cTn id="63" dur="500"/>
                                        <p:tgtEl>
                                          <p:spTgt spid="62"/>
                                        </p:tgtEl>
                                      </p:cBhvr>
                                    </p:animEffect>
                                    <p:set>
                                      <p:cBhvr>
                                        <p:cTn id="64" dur="1" fill="hold">
                                          <p:stCondLst>
                                            <p:cond delay="499"/>
                                          </p:stCondLst>
                                        </p:cTn>
                                        <p:tgtEl>
                                          <p:spTgt spid="62"/>
                                        </p:tgtEl>
                                        <p:attrNameLst>
                                          <p:attrName>style.visibility</p:attrName>
                                        </p:attrNameLst>
                                      </p:cBhvr>
                                      <p:to>
                                        <p:strVal val="hidden"/>
                                      </p:to>
                                    </p:set>
                                  </p:childTnLst>
                                </p:cTn>
                              </p:par>
                              <p:par>
                                <p:cTn id="65" presetID="53" presetClass="entr" presetSubtype="16" fill="hold" nodeType="withEffect">
                                  <p:stCondLst>
                                    <p:cond delay="0"/>
                                  </p:stCondLst>
                                  <p:childTnLst>
                                    <p:set>
                                      <p:cBhvr>
                                        <p:cTn id="66" dur="1" fill="hold">
                                          <p:stCondLst>
                                            <p:cond delay="0"/>
                                          </p:stCondLst>
                                        </p:cTn>
                                        <p:tgtEl>
                                          <p:spTgt spid="2054"/>
                                        </p:tgtEl>
                                        <p:attrNameLst>
                                          <p:attrName>style.visibility</p:attrName>
                                        </p:attrNameLst>
                                      </p:cBhvr>
                                      <p:to>
                                        <p:strVal val="visible"/>
                                      </p:to>
                                    </p:set>
                                    <p:anim calcmode="lin" valueType="num">
                                      <p:cBhvr>
                                        <p:cTn id="67" dur="500" fill="hold"/>
                                        <p:tgtEl>
                                          <p:spTgt spid="2054"/>
                                        </p:tgtEl>
                                        <p:attrNameLst>
                                          <p:attrName>ppt_w</p:attrName>
                                        </p:attrNameLst>
                                      </p:cBhvr>
                                      <p:tavLst>
                                        <p:tav tm="0">
                                          <p:val>
                                            <p:fltVal val="0"/>
                                          </p:val>
                                        </p:tav>
                                        <p:tav tm="100000">
                                          <p:val>
                                            <p:strVal val="#ppt_w"/>
                                          </p:val>
                                        </p:tav>
                                      </p:tavLst>
                                    </p:anim>
                                    <p:anim calcmode="lin" valueType="num">
                                      <p:cBhvr>
                                        <p:cTn id="68" dur="500" fill="hold"/>
                                        <p:tgtEl>
                                          <p:spTgt spid="2054"/>
                                        </p:tgtEl>
                                        <p:attrNameLst>
                                          <p:attrName>ppt_h</p:attrName>
                                        </p:attrNameLst>
                                      </p:cBhvr>
                                      <p:tavLst>
                                        <p:tav tm="0">
                                          <p:val>
                                            <p:fltVal val="0"/>
                                          </p:val>
                                        </p:tav>
                                        <p:tav tm="100000">
                                          <p:val>
                                            <p:strVal val="#ppt_h"/>
                                          </p:val>
                                        </p:tav>
                                      </p:tavLst>
                                    </p:anim>
                                    <p:animEffect transition="in" filter="fade">
                                      <p:cBhvr>
                                        <p:cTn id="69" dur="500"/>
                                        <p:tgtEl>
                                          <p:spTgt spid="2054"/>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xit" presetSubtype="32" fill="hold" nodeType="clickEffect">
                                  <p:stCondLst>
                                    <p:cond delay="0"/>
                                  </p:stCondLst>
                                  <p:childTnLst>
                                    <p:anim calcmode="lin" valueType="num">
                                      <p:cBhvr>
                                        <p:cTn id="73" dur="500"/>
                                        <p:tgtEl>
                                          <p:spTgt spid="2054"/>
                                        </p:tgtEl>
                                        <p:attrNameLst>
                                          <p:attrName>ppt_w</p:attrName>
                                        </p:attrNameLst>
                                      </p:cBhvr>
                                      <p:tavLst>
                                        <p:tav tm="0">
                                          <p:val>
                                            <p:strVal val="ppt_w"/>
                                          </p:val>
                                        </p:tav>
                                        <p:tav tm="100000">
                                          <p:val>
                                            <p:fltVal val="0"/>
                                          </p:val>
                                        </p:tav>
                                      </p:tavLst>
                                    </p:anim>
                                    <p:anim calcmode="lin" valueType="num">
                                      <p:cBhvr>
                                        <p:cTn id="74" dur="500"/>
                                        <p:tgtEl>
                                          <p:spTgt spid="2054"/>
                                        </p:tgtEl>
                                        <p:attrNameLst>
                                          <p:attrName>ppt_h</p:attrName>
                                        </p:attrNameLst>
                                      </p:cBhvr>
                                      <p:tavLst>
                                        <p:tav tm="0">
                                          <p:val>
                                            <p:strVal val="ppt_h"/>
                                          </p:val>
                                        </p:tav>
                                        <p:tav tm="100000">
                                          <p:val>
                                            <p:fltVal val="0"/>
                                          </p:val>
                                        </p:tav>
                                      </p:tavLst>
                                    </p:anim>
                                    <p:animEffect transition="out" filter="fade">
                                      <p:cBhvr>
                                        <p:cTn id="75" dur="500"/>
                                        <p:tgtEl>
                                          <p:spTgt spid="2054"/>
                                        </p:tgtEl>
                                      </p:cBhvr>
                                    </p:animEffect>
                                    <p:set>
                                      <p:cBhvr>
                                        <p:cTn id="76" dur="1" fill="hold">
                                          <p:stCondLst>
                                            <p:cond delay="499"/>
                                          </p:stCondLst>
                                        </p:cTn>
                                        <p:tgtEl>
                                          <p:spTgt spid="2054"/>
                                        </p:tgtEl>
                                        <p:attrNameLst>
                                          <p:attrName>style.visibility</p:attrName>
                                        </p:attrNameLst>
                                      </p:cBhvr>
                                      <p:to>
                                        <p:strVal val="hidden"/>
                                      </p:to>
                                    </p:set>
                                  </p:childTnLst>
                                </p:cTn>
                              </p:par>
                              <p:par>
                                <p:cTn id="77" presetID="53" presetClass="entr" presetSubtype="16" fill="hold" nodeType="withEffect">
                                  <p:stCondLst>
                                    <p:cond delay="0"/>
                                  </p:stCondLst>
                                  <p:childTnLst>
                                    <p:set>
                                      <p:cBhvr>
                                        <p:cTn id="78" dur="1" fill="hold">
                                          <p:stCondLst>
                                            <p:cond delay="0"/>
                                          </p:stCondLst>
                                        </p:cTn>
                                        <p:tgtEl>
                                          <p:spTgt spid="2056"/>
                                        </p:tgtEl>
                                        <p:attrNameLst>
                                          <p:attrName>style.visibility</p:attrName>
                                        </p:attrNameLst>
                                      </p:cBhvr>
                                      <p:to>
                                        <p:strVal val="visible"/>
                                      </p:to>
                                    </p:set>
                                    <p:anim calcmode="lin" valueType="num">
                                      <p:cBhvr>
                                        <p:cTn id="79" dur="500" fill="hold"/>
                                        <p:tgtEl>
                                          <p:spTgt spid="2056"/>
                                        </p:tgtEl>
                                        <p:attrNameLst>
                                          <p:attrName>ppt_w</p:attrName>
                                        </p:attrNameLst>
                                      </p:cBhvr>
                                      <p:tavLst>
                                        <p:tav tm="0">
                                          <p:val>
                                            <p:fltVal val="0"/>
                                          </p:val>
                                        </p:tav>
                                        <p:tav tm="100000">
                                          <p:val>
                                            <p:strVal val="#ppt_w"/>
                                          </p:val>
                                        </p:tav>
                                      </p:tavLst>
                                    </p:anim>
                                    <p:anim calcmode="lin" valueType="num">
                                      <p:cBhvr>
                                        <p:cTn id="80" dur="500" fill="hold"/>
                                        <p:tgtEl>
                                          <p:spTgt spid="2056"/>
                                        </p:tgtEl>
                                        <p:attrNameLst>
                                          <p:attrName>ppt_h</p:attrName>
                                        </p:attrNameLst>
                                      </p:cBhvr>
                                      <p:tavLst>
                                        <p:tav tm="0">
                                          <p:val>
                                            <p:fltVal val="0"/>
                                          </p:val>
                                        </p:tav>
                                        <p:tav tm="100000">
                                          <p:val>
                                            <p:strVal val="#ppt_h"/>
                                          </p:val>
                                        </p:tav>
                                      </p:tavLst>
                                    </p:anim>
                                    <p:animEffect transition="in" filter="fade">
                                      <p:cBhvr>
                                        <p:cTn id="81" dur="500"/>
                                        <p:tgtEl>
                                          <p:spTgt spid="2056"/>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xit" presetSubtype="32" fill="hold" nodeType="clickEffect">
                                  <p:stCondLst>
                                    <p:cond delay="0"/>
                                  </p:stCondLst>
                                  <p:childTnLst>
                                    <p:anim calcmode="lin" valueType="num">
                                      <p:cBhvr>
                                        <p:cTn id="85" dur="500"/>
                                        <p:tgtEl>
                                          <p:spTgt spid="2056"/>
                                        </p:tgtEl>
                                        <p:attrNameLst>
                                          <p:attrName>ppt_w</p:attrName>
                                        </p:attrNameLst>
                                      </p:cBhvr>
                                      <p:tavLst>
                                        <p:tav tm="0">
                                          <p:val>
                                            <p:strVal val="ppt_w"/>
                                          </p:val>
                                        </p:tav>
                                        <p:tav tm="100000">
                                          <p:val>
                                            <p:fltVal val="0"/>
                                          </p:val>
                                        </p:tav>
                                      </p:tavLst>
                                    </p:anim>
                                    <p:anim calcmode="lin" valueType="num">
                                      <p:cBhvr>
                                        <p:cTn id="86" dur="500"/>
                                        <p:tgtEl>
                                          <p:spTgt spid="2056"/>
                                        </p:tgtEl>
                                        <p:attrNameLst>
                                          <p:attrName>ppt_h</p:attrName>
                                        </p:attrNameLst>
                                      </p:cBhvr>
                                      <p:tavLst>
                                        <p:tav tm="0">
                                          <p:val>
                                            <p:strVal val="ppt_h"/>
                                          </p:val>
                                        </p:tav>
                                        <p:tav tm="100000">
                                          <p:val>
                                            <p:fltVal val="0"/>
                                          </p:val>
                                        </p:tav>
                                      </p:tavLst>
                                    </p:anim>
                                    <p:animEffect transition="out" filter="fade">
                                      <p:cBhvr>
                                        <p:cTn id="87" dur="500"/>
                                        <p:tgtEl>
                                          <p:spTgt spid="2056"/>
                                        </p:tgtEl>
                                      </p:cBhvr>
                                    </p:animEffect>
                                    <p:set>
                                      <p:cBhvr>
                                        <p:cTn id="88" dur="1" fill="hold">
                                          <p:stCondLst>
                                            <p:cond delay="499"/>
                                          </p:stCondLst>
                                        </p:cTn>
                                        <p:tgtEl>
                                          <p:spTgt spid="2056"/>
                                        </p:tgtEl>
                                        <p:attrNameLst>
                                          <p:attrName>style.visibility</p:attrName>
                                        </p:attrNameLst>
                                      </p:cBhvr>
                                      <p:to>
                                        <p:strVal val="hidden"/>
                                      </p:to>
                                    </p:set>
                                  </p:childTnLst>
                                </p:cTn>
                              </p:par>
                              <p:par>
                                <p:cTn id="89" presetID="53" presetClass="entr" presetSubtype="16" fill="hold" nodeType="withEffect">
                                  <p:stCondLst>
                                    <p:cond delay="0"/>
                                  </p:stCondLst>
                                  <p:childTnLst>
                                    <p:set>
                                      <p:cBhvr>
                                        <p:cTn id="90" dur="1" fill="hold">
                                          <p:stCondLst>
                                            <p:cond delay="0"/>
                                          </p:stCondLst>
                                        </p:cTn>
                                        <p:tgtEl>
                                          <p:spTgt spid="2057"/>
                                        </p:tgtEl>
                                        <p:attrNameLst>
                                          <p:attrName>style.visibility</p:attrName>
                                        </p:attrNameLst>
                                      </p:cBhvr>
                                      <p:to>
                                        <p:strVal val="visible"/>
                                      </p:to>
                                    </p:set>
                                    <p:anim calcmode="lin" valueType="num">
                                      <p:cBhvr>
                                        <p:cTn id="91" dur="500" fill="hold"/>
                                        <p:tgtEl>
                                          <p:spTgt spid="2057"/>
                                        </p:tgtEl>
                                        <p:attrNameLst>
                                          <p:attrName>ppt_w</p:attrName>
                                        </p:attrNameLst>
                                      </p:cBhvr>
                                      <p:tavLst>
                                        <p:tav tm="0">
                                          <p:val>
                                            <p:fltVal val="0"/>
                                          </p:val>
                                        </p:tav>
                                        <p:tav tm="100000">
                                          <p:val>
                                            <p:strVal val="#ppt_w"/>
                                          </p:val>
                                        </p:tav>
                                      </p:tavLst>
                                    </p:anim>
                                    <p:anim calcmode="lin" valueType="num">
                                      <p:cBhvr>
                                        <p:cTn id="92" dur="500" fill="hold"/>
                                        <p:tgtEl>
                                          <p:spTgt spid="2057"/>
                                        </p:tgtEl>
                                        <p:attrNameLst>
                                          <p:attrName>ppt_h</p:attrName>
                                        </p:attrNameLst>
                                      </p:cBhvr>
                                      <p:tavLst>
                                        <p:tav tm="0">
                                          <p:val>
                                            <p:fltVal val="0"/>
                                          </p:val>
                                        </p:tav>
                                        <p:tav tm="100000">
                                          <p:val>
                                            <p:strVal val="#ppt_h"/>
                                          </p:val>
                                        </p:tav>
                                      </p:tavLst>
                                    </p:anim>
                                    <p:animEffect transition="in" filter="fade">
                                      <p:cBhvr>
                                        <p:cTn id="93" dur="500"/>
                                        <p:tgtEl>
                                          <p:spTgt spid="205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xit" presetSubtype="32" fill="hold" nodeType="clickEffect">
                                  <p:stCondLst>
                                    <p:cond delay="0"/>
                                  </p:stCondLst>
                                  <p:childTnLst>
                                    <p:anim calcmode="lin" valueType="num">
                                      <p:cBhvr>
                                        <p:cTn id="97" dur="500"/>
                                        <p:tgtEl>
                                          <p:spTgt spid="2057"/>
                                        </p:tgtEl>
                                        <p:attrNameLst>
                                          <p:attrName>ppt_w</p:attrName>
                                        </p:attrNameLst>
                                      </p:cBhvr>
                                      <p:tavLst>
                                        <p:tav tm="0">
                                          <p:val>
                                            <p:strVal val="ppt_w"/>
                                          </p:val>
                                        </p:tav>
                                        <p:tav tm="100000">
                                          <p:val>
                                            <p:fltVal val="0"/>
                                          </p:val>
                                        </p:tav>
                                      </p:tavLst>
                                    </p:anim>
                                    <p:anim calcmode="lin" valueType="num">
                                      <p:cBhvr>
                                        <p:cTn id="98" dur="500"/>
                                        <p:tgtEl>
                                          <p:spTgt spid="2057"/>
                                        </p:tgtEl>
                                        <p:attrNameLst>
                                          <p:attrName>ppt_h</p:attrName>
                                        </p:attrNameLst>
                                      </p:cBhvr>
                                      <p:tavLst>
                                        <p:tav tm="0">
                                          <p:val>
                                            <p:strVal val="ppt_h"/>
                                          </p:val>
                                        </p:tav>
                                        <p:tav tm="100000">
                                          <p:val>
                                            <p:fltVal val="0"/>
                                          </p:val>
                                        </p:tav>
                                      </p:tavLst>
                                    </p:anim>
                                    <p:animEffect transition="out" filter="fade">
                                      <p:cBhvr>
                                        <p:cTn id="99" dur="500"/>
                                        <p:tgtEl>
                                          <p:spTgt spid="2057"/>
                                        </p:tgtEl>
                                      </p:cBhvr>
                                    </p:animEffect>
                                    <p:set>
                                      <p:cBhvr>
                                        <p:cTn id="100" dur="1" fill="hold">
                                          <p:stCondLst>
                                            <p:cond delay="499"/>
                                          </p:stCondLst>
                                        </p:cTn>
                                        <p:tgtEl>
                                          <p:spTgt spid="2057"/>
                                        </p:tgtEl>
                                        <p:attrNameLst>
                                          <p:attrName>style.visibility</p:attrName>
                                        </p:attrNameLst>
                                      </p:cBhvr>
                                      <p:to>
                                        <p:strVal val="hidden"/>
                                      </p:to>
                                    </p:set>
                                  </p:childTnLst>
                                </p:cTn>
                              </p:par>
                              <p:par>
                                <p:cTn id="101" presetID="53" presetClass="entr" presetSubtype="16" fill="hold" nodeType="withEffect">
                                  <p:stCondLst>
                                    <p:cond delay="0"/>
                                  </p:stCondLst>
                                  <p:childTnLst>
                                    <p:set>
                                      <p:cBhvr>
                                        <p:cTn id="102" dur="1" fill="hold">
                                          <p:stCondLst>
                                            <p:cond delay="0"/>
                                          </p:stCondLst>
                                        </p:cTn>
                                        <p:tgtEl>
                                          <p:spTgt spid="2059"/>
                                        </p:tgtEl>
                                        <p:attrNameLst>
                                          <p:attrName>style.visibility</p:attrName>
                                        </p:attrNameLst>
                                      </p:cBhvr>
                                      <p:to>
                                        <p:strVal val="visible"/>
                                      </p:to>
                                    </p:set>
                                    <p:anim calcmode="lin" valueType="num">
                                      <p:cBhvr>
                                        <p:cTn id="103" dur="500" fill="hold"/>
                                        <p:tgtEl>
                                          <p:spTgt spid="2059"/>
                                        </p:tgtEl>
                                        <p:attrNameLst>
                                          <p:attrName>ppt_w</p:attrName>
                                        </p:attrNameLst>
                                      </p:cBhvr>
                                      <p:tavLst>
                                        <p:tav tm="0">
                                          <p:val>
                                            <p:fltVal val="0"/>
                                          </p:val>
                                        </p:tav>
                                        <p:tav tm="100000">
                                          <p:val>
                                            <p:strVal val="#ppt_w"/>
                                          </p:val>
                                        </p:tav>
                                      </p:tavLst>
                                    </p:anim>
                                    <p:anim calcmode="lin" valueType="num">
                                      <p:cBhvr>
                                        <p:cTn id="104" dur="500" fill="hold"/>
                                        <p:tgtEl>
                                          <p:spTgt spid="2059"/>
                                        </p:tgtEl>
                                        <p:attrNameLst>
                                          <p:attrName>ppt_h</p:attrName>
                                        </p:attrNameLst>
                                      </p:cBhvr>
                                      <p:tavLst>
                                        <p:tav tm="0">
                                          <p:val>
                                            <p:fltVal val="0"/>
                                          </p:val>
                                        </p:tav>
                                        <p:tav tm="100000">
                                          <p:val>
                                            <p:strVal val="#ppt_h"/>
                                          </p:val>
                                        </p:tav>
                                      </p:tavLst>
                                    </p:anim>
                                    <p:animEffect transition="in" filter="fade">
                                      <p:cBhvr>
                                        <p:cTn id="105" dur="500"/>
                                        <p:tgtEl>
                                          <p:spTgt spid="2059"/>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xit" presetSubtype="32" fill="hold" nodeType="clickEffect">
                                  <p:stCondLst>
                                    <p:cond delay="0"/>
                                  </p:stCondLst>
                                  <p:childTnLst>
                                    <p:anim calcmode="lin" valueType="num">
                                      <p:cBhvr>
                                        <p:cTn id="109" dur="500"/>
                                        <p:tgtEl>
                                          <p:spTgt spid="2059"/>
                                        </p:tgtEl>
                                        <p:attrNameLst>
                                          <p:attrName>ppt_w</p:attrName>
                                        </p:attrNameLst>
                                      </p:cBhvr>
                                      <p:tavLst>
                                        <p:tav tm="0">
                                          <p:val>
                                            <p:strVal val="ppt_w"/>
                                          </p:val>
                                        </p:tav>
                                        <p:tav tm="100000">
                                          <p:val>
                                            <p:fltVal val="0"/>
                                          </p:val>
                                        </p:tav>
                                      </p:tavLst>
                                    </p:anim>
                                    <p:anim calcmode="lin" valueType="num">
                                      <p:cBhvr>
                                        <p:cTn id="110" dur="500"/>
                                        <p:tgtEl>
                                          <p:spTgt spid="2059"/>
                                        </p:tgtEl>
                                        <p:attrNameLst>
                                          <p:attrName>ppt_h</p:attrName>
                                        </p:attrNameLst>
                                      </p:cBhvr>
                                      <p:tavLst>
                                        <p:tav tm="0">
                                          <p:val>
                                            <p:strVal val="ppt_h"/>
                                          </p:val>
                                        </p:tav>
                                        <p:tav tm="100000">
                                          <p:val>
                                            <p:fltVal val="0"/>
                                          </p:val>
                                        </p:tav>
                                      </p:tavLst>
                                    </p:anim>
                                    <p:animEffect transition="out" filter="fade">
                                      <p:cBhvr>
                                        <p:cTn id="111" dur="500"/>
                                        <p:tgtEl>
                                          <p:spTgt spid="2059"/>
                                        </p:tgtEl>
                                      </p:cBhvr>
                                    </p:animEffect>
                                    <p:set>
                                      <p:cBhvr>
                                        <p:cTn id="112" dur="1" fill="hold">
                                          <p:stCondLst>
                                            <p:cond delay="499"/>
                                          </p:stCondLst>
                                        </p:cTn>
                                        <p:tgtEl>
                                          <p:spTgt spid="2059"/>
                                        </p:tgtEl>
                                        <p:attrNameLst>
                                          <p:attrName>style.visibility</p:attrName>
                                        </p:attrNameLst>
                                      </p:cBhvr>
                                      <p:to>
                                        <p:strVal val="hidden"/>
                                      </p:to>
                                    </p:set>
                                  </p:childTnLst>
                                </p:cTn>
                              </p:par>
                              <p:par>
                                <p:cTn id="113" presetID="53" presetClass="entr" presetSubtype="16" fill="hold" nodeType="withEffect">
                                  <p:stCondLst>
                                    <p:cond delay="0"/>
                                  </p:stCondLst>
                                  <p:childTnLst>
                                    <p:set>
                                      <p:cBhvr>
                                        <p:cTn id="114" dur="1" fill="hold">
                                          <p:stCondLst>
                                            <p:cond delay="0"/>
                                          </p:stCondLst>
                                        </p:cTn>
                                        <p:tgtEl>
                                          <p:spTgt spid="2058"/>
                                        </p:tgtEl>
                                        <p:attrNameLst>
                                          <p:attrName>style.visibility</p:attrName>
                                        </p:attrNameLst>
                                      </p:cBhvr>
                                      <p:to>
                                        <p:strVal val="visible"/>
                                      </p:to>
                                    </p:set>
                                    <p:anim calcmode="lin" valueType="num">
                                      <p:cBhvr>
                                        <p:cTn id="115" dur="500" fill="hold"/>
                                        <p:tgtEl>
                                          <p:spTgt spid="2058"/>
                                        </p:tgtEl>
                                        <p:attrNameLst>
                                          <p:attrName>ppt_w</p:attrName>
                                        </p:attrNameLst>
                                      </p:cBhvr>
                                      <p:tavLst>
                                        <p:tav tm="0">
                                          <p:val>
                                            <p:fltVal val="0"/>
                                          </p:val>
                                        </p:tav>
                                        <p:tav tm="100000">
                                          <p:val>
                                            <p:strVal val="#ppt_w"/>
                                          </p:val>
                                        </p:tav>
                                      </p:tavLst>
                                    </p:anim>
                                    <p:anim calcmode="lin" valueType="num">
                                      <p:cBhvr>
                                        <p:cTn id="116" dur="500" fill="hold"/>
                                        <p:tgtEl>
                                          <p:spTgt spid="2058"/>
                                        </p:tgtEl>
                                        <p:attrNameLst>
                                          <p:attrName>ppt_h</p:attrName>
                                        </p:attrNameLst>
                                      </p:cBhvr>
                                      <p:tavLst>
                                        <p:tav tm="0">
                                          <p:val>
                                            <p:fltVal val="0"/>
                                          </p:val>
                                        </p:tav>
                                        <p:tav tm="100000">
                                          <p:val>
                                            <p:strVal val="#ppt_h"/>
                                          </p:val>
                                        </p:tav>
                                      </p:tavLst>
                                    </p:anim>
                                    <p:animEffect transition="in" filter="fade">
                                      <p:cBhvr>
                                        <p:cTn id="117" dur="500"/>
                                        <p:tgtEl>
                                          <p:spTgt spid="2058"/>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xit" presetSubtype="32" fill="hold" nodeType="clickEffect">
                                  <p:stCondLst>
                                    <p:cond delay="0"/>
                                  </p:stCondLst>
                                  <p:childTnLst>
                                    <p:anim calcmode="lin" valueType="num">
                                      <p:cBhvr>
                                        <p:cTn id="121" dur="500"/>
                                        <p:tgtEl>
                                          <p:spTgt spid="2058"/>
                                        </p:tgtEl>
                                        <p:attrNameLst>
                                          <p:attrName>ppt_w</p:attrName>
                                        </p:attrNameLst>
                                      </p:cBhvr>
                                      <p:tavLst>
                                        <p:tav tm="0">
                                          <p:val>
                                            <p:strVal val="ppt_w"/>
                                          </p:val>
                                        </p:tav>
                                        <p:tav tm="100000">
                                          <p:val>
                                            <p:fltVal val="0"/>
                                          </p:val>
                                        </p:tav>
                                      </p:tavLst>
                                    </p:anim>
                                    <p:anim calcmode="lin" valueType="num">
                                      <p:cBhvr>
                                        <p:cTn id="122" dur="500"/>
                                        <p:tgtEl>
                                          <p:spTgt spid="2058"/>
                                        </p:tgtEl>
                                        <p:attrNameLst>
                                          <p:attrName>ppt_h</p:attrName>
                                        </p:attrNameLst>
                                      </p:cBhvr>
                                      <p:tavLst>
                                        <p:tav tm="0">
                                          <p:val>
                                            <p:strVal val="ppt_h"/>
                                          </p:val>
                                        </p:tav>
                                        <p:tav tm="100000">
                                          <p:val>
                                            <p:fltVal val="0"/>
                                          </p:val>
                                        </p:tav>
                                      </p:tavLst>
                                    </p:anim>
                                    <p:animEffect transition="out" filter="fade">
                                      <p:cBhvr>
                                        <p:cTn id="123" dur="500"/>
                                        <p:tgtEl>
                                          <p:spTgt spid="2058"/>
                                        </p:tgtEl>
                                      </p:cBhvr>
                                    </p:animEffect>
                                    <p:set>
                                      <p:cBhvr>
                                        <p:cTn id="124" dur="1" fill="hold">
                                          <p:stCondLst>
                                            <p:cond delay="499"/>
                                          </p:stCondLst>
                                        </p:cTn>
                                        <p:tgtEl>
                                          <p:spTgt spid="20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59" grpId="0" animBg="1"/>
      <p:bldP spid="59" grpId="1" animBg="1"/>
      <p:bldP spid="62" grpId="0" animBg="1"/>
      <p:bldP spid="62" grpId="1" animBg="1"/>
      <p:bldP spid="60" grpId="0" animBg="1"/>
      <p:bldP spid="60" grpId="1" animBg="1"/>
      <p:bldP spid="63" grpId="0" animBg="1"/>
      <p:bldP spid="6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10" name="Rectangle 9"/>
          <p:cNvSpPr/>
          <p:nvPr/>
        </p:nvSpPr>
        <p:spPr bwMode="auto">
          <a:xfrm>
            <a:off x="61254" y="1460732"/>
            <a:ext cx="11073518" cy="1024128"/>
          </a:xfrm>
          <a:prstGeom prst="rect">
            <a:avLst/>
          </a:prstGeom>
          <a:no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2560320" tIns="34293" rIns="68586" bIns="34293" numCol="1" rtlCol="0" anchor="ctr" anchorCtr="0" compatLnSpc="1">
            <a:prstTxWarp prst="textNoShape">
              <a:avLst/>
            </a:prstTxWarp>
          </a:bodyPr>
          <a:lstStyle/>
          <a:p>
            <a:pPr marL="344488" indent="-344488" fontAlgn="base">
              <a:lnSpc>
                <a:spcPct val="90000"/>
              </a:lnSpc>
              <a:spcBef>
                <a:spcPct val="20000"/>
              </a:spcBef>
              <a:spcAft>
                <a:spcPct val="0"/>
              </a:spcAft>
              <a:buSzPct val="90000"/>
              <a:buFont typeface="Arial" pitchFamily="34" charset="0"/>
              <a:buChar char="•"/>
            </a:pPr>
            <a:endParaRPr lang="en-US" dirty="0">
              <a:gradFill>
                <a:gsLst>
                  <a:gs pos="0">
                    <a:srgbClr val="292929"/>
                  </a:gs>
                  <a:gs pos="86000">
                    <a:srgbClr val="292929"/>
                  </a:gs>
                </a:gsLst>
                <a:lin ang="5400000" scaled="0"/>
              </a:gradFill>
            </a:endParaRPr>
          </a:p>
        </p:txBody>
      </p:sp>
      <p:sp>
        <p:nvSpPr>
          <p:cNvPr id="12" name="TextBox 11"/>
          <p:cNvSpPr txBox="1"/>
          <p:nvPr/>
        </p:nvSpPr>
        <p:spPr>
          <a:xfrm>
            <a:off x="874408" y="1184814"/>
            <a:ext cx="5029200" cy="461665"/>
          </a:xfrm>
          <a:prstGeom prst="rect">
            <a:avLst/>
          </a:prstGeom>
          <a:noFill/>
        </p:spPr>
        <p:txBody>
          <a:bodyPr wrap="square" rtlCol="0">
            <a:spAutoFit/>
          </a:bodyPr>
          <a:lstStyle/>
          <a:p>
            <a:r>
              <a:rPr lang="en-US" sz="2400" b="1" dirty="0" smtClean="0">
                <a:solidFill>
                  <a:srgbClr val="FFFFFF"/>
                </a:solidFill>
              </a:rPr>
              <a:t>RELATED SESSIONS</a:t>
            </a:r>
            <a:endParaRPr lang="en-US" sz="2400" b="1" dirty="0">
              <a:solidFill>
                <a:srgbClr val="FFFFFF"/>
              </a:solidFill>
            </a:endParaRPr>
          </a:p>
        </p:txBody>
      </p:sp>
      <p:sp>
        <p:nvSpPr>
          <p:cNvPr id="14" name="Rectangle 13"/>
          <p:cNvSpPr/>
          <p:nvPr/>
        </p:nvSpPr>
        <p:spPr bwMode="auto">
          <a:xfrm>
            <a:off x="6047454" y="1462655"/>
            <a:ext cx="11073518" cy="1024127"/>
          </a:xfrm>
          <a:prstGeom prst="rect">
            <a:avLst/>
          </a:prstGeom>
          <a:no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2560320" tIns="34293" rIns="68586" bIns="34293" numCol="1" rtlCol="0" anchor="ctr" anchorCtr="0" compatLnSpc="1">
            <a:prstTxWarp prst="textNoShape">
              <a:avLst/>
            </a:prstTxWarp>
          </a:bodyPr>
          <a:lstStyle/>
          <a:p>
            <a:pPr marL="344488" indent="-344488" fontAlgn="base">
              <a:lnSpc>
                <a:spcPct val="90000"/>
              </a:lnSpc>
              <a:spcBef>
                <a:spcPct val="20000"/>
              </a:spcBef>
              <a:spcAft>
                <a:spcPct val="0"/>
              </a:spcAft>
              <a:buSzPct val="90000"/>
              <a:buFont typeface="Arial" pitchFamily="34" charset="0"/>
              <a:buChar char="•"/>
            </a:pPr>
            <a:endParaRPr lang="en-US" dirty="0">
              <a:gradFill>
                <a:gsLst>
                  <a:gs pos="0">
                    <a:srgbClr val="292929"/>
                  </a:gs>
                  <a:gs pos="86000">
                    <a:srgbClr val="292929"/>
                  </a:gs>
                </a:gsLst>
                <a:lin ang="5400000" scaled="0"/>
              </a:gradFill>
            </a:endParaRPr>
          </a:p>
        </p:txBody>
      </p:sp>
      <p:sp>
        <p:nvSpPr>
          <p:cNvPr id="16" name="TextBox 15"/>
          <p:cNvSpPr txBox="1"/>
          <p:nvPr/>
        </p:nvSpPr>
        <p:spPr>
          <a:xfrm>
            <a:off x="6860608" y="1184814"/>
            <a:ext cx="5029200" cy="461665"/>
          </a:xfrm>
          <a:prstGeom prst="rect">
            <a:avLst/>
          </a:prstGeom>
          <a:noFill/>
        </p:spPr>
        <p:txBody>
          <a:bodyPr wrap="square" rtlCol="0">
            <a:spAutoFit/>
          </a:bodyPr>
          <a:lstStyle/>
          <a:p>
            <a:r>
              <a:rPr lang="en-US" sz="2400" b="1" dirty="0" smtClean="0">
                <a:solidFill>
                  <a:srgbClr val="FFFFFF"/>
                </a:solidFill>
              </a:rPr>
              <a:t>ARTICLES, SAMPLES, VIDEOS, BLOGS</a:t>
            </a:r>
            <a:endParaRPr lang="en-US" sz="2400" b="1" dirty="0">
              <a:solidFill>
                <a:srgbClr val="FFFFFF"/>
              </a:solidFill>
            </a:endParaRPr>
          </a:p>
        </p:txBody>
      </p:sp>
      <p:sp>
        <p:nvSpPr>
          <p:cNvPr id="18" name="Rectangle 17"/>
          <p:cNvSpPr/>
          <p:nvPr/>
        </p:nvSpPr>
        <p:spPr bwMode="auto">
          <a:xfrm>
            <a:off x="5938103" y="5520705"/>
            <a:ext cx="11073518" cy="1024128"/>
          </a:xfrm>
          <a:prstGeom prst="rect">
            <a:avLst/>
          </a:prstGeom>
          <a:no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2560320" tIns="34293" rIns="68586" bIns="34293" numCol="1" rtlCol="0" anchor="ctr" anchorCtr="0" compatLnSpc="1">
            <a:prstTxWarp prst="textNoShape">
              <a:avLst/>
            </a:prstTxWarp>
          </a:bodyPr>
          <a:lstStyle/>
          <a:p>
            <a:pPr marL="344488" indent="-344488" fontAlgn="base">
              <a:lnSpc>
                <a:spcPct val="90000"/>
              </a:lnSpc>
              <a:spcBef>
                <a:spcPct val="20000"/>
              </a:spcBef>
              <a:spcAft>
                <a:spcPct val="0"/>
              </a:spcAft>
              <a:buSzPct val="90000"/>
              <a:buFont typeface="Arial" pitchFamily="34" charset="0"/>
              <a:buChar char="•"/>
            </a:pPr>
            <a:endParaRPr lang="en-US" b="1" dirty="0">
              <a:gradFill>
                <a:gsLst>
                  <a:gs pos="0">
                    <a:srgbClr val="292929"/>
                  </a:gs>
                  <a:gs pos="86000">
                    <a:srgbClr val="292929"/>
                  </a:gs>
                </a:gsLst>
                <a:lin ang="5400000" scaled="0"/>
              </a:gradFill>
            </a:endParaRPr>
          </a:p>
        </p:txBody>
      </p:sp>
      <p:sp>
        <p:nvSpPr>
          <p:cNvPr id="21" name="Rectangle 20"/>
          <p:cNvSpPr/>
          <p:nvPr/>
        </p:nvSpPr>
        <p:spPr bwMode="auto">
          <a:xfrm>
            <a:off x="6395448" y="1189279"/>
            <a:ext cx="457200" cy="457200"/>
          </a:xfrm>
          <a:prstGeom prst="rect">
            <a:avLst/>
          </a:prstGeom>
          <a:solidFill>
            <a:srgbClr val="EF44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
        <p:nvSpPr>
          <p:cNvPr id="26" name="Rectangle 25"/>
          <p:cNvSpPr/>
          <p:nvPr/>
        </p:nvSpPr>
        <p:spPr bwMode="auto">
          <a:xfrm>
            <a:off x="400700" y="1189279"/>
            <a:ext cx="457200" cy="457200"/>
          </a:xfrm>
          <a:prstGeom prst="rect">
            <a:avLst/>
          </a:prstGeom>
          <a:solidFill>
            <a:srgbClr val="457E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graphicFrame>
        <p:nvGraphicFramePr>
          <p:cNvPr id="22" name="Table 21"/>
          <p:cNvGraphicFramePr>
            <a:graphicFrameLocks noGrp="1"/>
          </p:cNvGraphicFramePr>
          <p:nvPr>
            <p:extLst>
              <p:ext uri="{D42A27DB-BD31-4B8C-83A1-F6EECF244321}">
                <p14:modId xmlns:p14="http://schemas.microsoft.com/office/powerpoint/2010/main" val="1228029505"/>
              </p:ext>
            </p:extLst>
          </p:nvPr>
        </p:nvGraphicFramePr>
        <p:xfrm>
          <a:off x="400700" y="1860938"/>
          <a:ext cx="4846319" cy="3942080"/>
        </p:xfrm>
        <a:graphic>
          <a:graphicData uri="http://schemas.openxmlformats.org/drawingml/2006/table">
            <a:tbl>
              <a:tblPr firstRow="1" bandRow="1">
                <a:tableStyleId>{21E4AEA4-8DFA-4A89-87EB-49C32662AFE0}</a:tableStyleId>
              </a:tblPr>
              <a:tblGrid>
                <a:gridCol w="1036214"/>
                <a:gridCol w="2451428"/>
                <a:gridCol w="1358677"/>
              </a:tblGrid>
              <a:tr h="370840">
                <a:tc>
                  <a:txBody>
                    <a:bodyPr/>
                    <a:lstStyle/>
                    <a:p>
                      <a:r>
                        <a:rPr lang="en-US" sz="1200" dirty="0" smtClean="0"/>
                        <a:t>ID</a:t>
                      </a:r>
                      <a:endParaRPr lang="en-US" sz="1200" dirty="0"/>
                    </a:p>
                  </a:txBody>
                  <a:tcPr/>
                </a:tc>
                <a:tc>
                  <a:txBody>
                    <a:bodyPr/>
                    <a:lstStyle/>
                    <a:p>
                      <a:r>
                        <a:rPr lang="en-US" sz="1200" dirty="0" smtClean="0"/>
                        <a:t>Title</a:t>
                      </a:r>
                      <a:endParaRPr lang="en-US" sz="1200" dirty="0"/>
                    </a:p>
                  </a:txBody>
                  <a:tcPr/>
                </a:tc>
                <a:tc>
                  <a:txBody>
                    <a:bodyPr/>
                    <a:lstStyle/>
                    <a:p>
                      <a:r>
                        <a:rPr lang="en-US" sz="1200" dirty="0" smtClean="0"/>
                        <a:t>Speaker</a:t>
                      </a:r>
                      <a:endParaRPr lang="en-US" sz="1200" dirty="0"/>
                    </a:p>
                  </a:txBody>
                  <a:tcPr/>
                </a:tc>
              </a:tr>
              <a:tr h="370840">
                <a:tc>
                  <a:txBody>
                    <a:bodyPr/>
                    <a:lstStyle/>
                    <a:p>
                      <a:r>
                        <a:rPr lang="en-US" sz="1200" dirty="0" smtClean="0"/>
                        <a:t>TOOL-834T</a:t>
                      </a:r>
                      <a:endParaRPr lang="en-US" sz="1200" dirty="0"/>
                    </a:p>
                  </a:txBody>
                  <a:tcPr/>
                </a:tc>
                <a:tc>
                  <a:txBody>
                    <a:bodyPr/>
                    <a:lstStyle/>
                    <a:p>
                      <a:r>
                        <a:rPr lang="en-US" sz="1200" dirty="0" smtClean="0"/>
                        <a:t>What's new in .NET Framework 4.5</a:t>
                      </a:r>
                      <a:endParaRPr lang="en-US" sz="1200" dirty="0"/>
                    </a:p>
                  </a:txBody>
                  <a:tcPr/>
                </a:tc>
                <a:tc>
                  <a:txBody>
                    <a:bodyPr/>
                    <a:lstStyle/>
                    <a:p>
                      <a:r>
                        <a:rPr lang="en-US" sz="1200" dirty="0" smtClean="0"/>
                        <a:t>Joshua Goodman</a:t>
                      </a:r>
                      <a:endParaRPr lang="en-US" sz="1200" dirty="0"/>
                    </a:p>
                  </a:txBody>
                  <a:tcPr/>
                </a:tc>
              </a:tr>
              <a:tr h="370840">
                <a:tc>
                  <a:txBody>
                    <a:bodyPr/>
                    <a:lstStyle/>
                    <a:p>
                      <a:r>
                        <a:rPr lang="en-US" sz="1200" dirty="0" smtClean="0"/>
                        <a:t>TOOL-816T</a:t>
                      </a:r>
                      <a:endParaRPr lang="en-US" sz="1200" dirty="0"/>
                    </a:p>
                  </a:txBody>
                  <a:tcPr/>
                </a:tc>
                <a:tc>
                  <a:txBody>
                    <a:bodyPr/>
                    <a:lstStyle/>
                    <a:p>
                      <a:r>
                        <a:rPr lang="en-US" sz="1200" dirty="0" smtClean="0"/>
                        <a:t>Future directions for C# and Visual Basic</a:t>
                      </a:r>
                      <a:endParaRPr lang="en-US" sz="1200" dirty="0"/>
                    </a:p>
                  </a:txBody>
                  <a:tcPr/>
                </a:tc>
                <a:tc>
                  <a:txBody>
                    <a:bodyPr/>
                    <a:lstStyle/>
                    <a:p>
                      <a:r>
                        <a:rPr lang="en-US" sz="1200" dirty="0" smtClean="0"/>
                        <a:t>Anders Hejlsberg</a:t>
                      </a:r>
                      <a:endParaRPr lang="en-US" sz="1200" dirty="0"/>
                    </a:p>
                  </a:txBody>
                  <a:tcPr/>
                </a:tc>
              </a:tr>
              <a:tr h="370840">
                <a:tc>
                  <a:txBody>
                    <a:bodyPr/>
                    <a:lstStyle/>
                    <a:p>
                      <a:r>
                        <a:rPr lang="en-US" sz="1200" dirty="0" smtClean="0"/>
                        <a:t>TOOL-810T</a:t>
                      </a:r>
                      <a:endParaRPr lang="en-US" sz="1200" dirty="0"/>
                    </a:p>
                  </a:txBody>
                  <a:tcPr/>
                </a:tc>
                <a:tc>
                  <a:txBody>
                    <a:bodyPr/>
                    <a:lstStyle/>
                    <a:p>
                      <a:r>
                        <a:rPr lang="en-US" sz="1200" dirty="0" err="1" smtClean="0"/>
                        <a:t>Async</a:t>
                      </a:r>
                      <a:r>
                        <a:rPr lang="en-US" sz="1200" dirty="0" smtClean="0"/>
                        <a:t> made simple in Windows 8, with C# and Visual Basic</a:t>
                      </a:r>
                      <a:endParaRPr lang="en-US" sz="1200" dirty="0"/>
                    </a:p>
                  </a:txBody>
                  <a:tcPr/>
                </a:tc>
                <a:tc>
                  <a:txBody>
                    <a:bodyPr/>
                    <a:lstStyle/>
                    <a:p>
                      <a:r>
                        <a:rPr lang="en-US" sz="1200" dirty="0" err="1" smtClean="0"/>
                        <a:t>Mads</a:t>
                      </a:r>
                      <a:r>
                        <a:rPr lang="en-US" sz="1200" dirty="0" smtClean="0"/>
                        <a:t> </a:t>
                      </a:r>
                      <a:r>
                        <a:rPr lang="en-US" sz="1200" dirty="0" err="1" smtClean="0"/>
                        <a:t>Torgersen</a:t>
                      </a:r>
                      <a:r>
                        <a:rPr lang="en-US" sz="1200" dirty="0" smtClean="0"/>
                        <a:t>; Alex Turner</a:t>
                      </a:r>
                      <a:endParaRPr lang="en-US" sz="1200" dirty="0"/>
                    </a:p>
                  </a:txBody>
                  <a:tcPr/>
                </a:tc>
              </a:tr>
              <a:tr h="370840">
                <a:tc>
                  <a:txBody>
                    <a:bodyPr/>
                    <a:lstStyle/>
                    <a:p>
                      <a:r>
                        <a:rPr lang="en-US" sz="1200" dirty="0" smtClean="0"/>
                        <a:t>SAC-804T</a:t>
                      </a:r>
                      <a:endParaRPr lang="en-US" sz="1200" dirty="0"/>
                    </a:p>
                  </a:txBody>
                  <a:tcPr/>
                </a:tc>
                <a:tc>
                  <a:txBody>
                    <a:bodyPr/>
                    <a:lstStyle/>
                    <a:p>
                      <a:r>
                        <a:rPr lang="en-US" sz="1200" dirty="0" smtClean="0"/>
                        <a:t>Building IIS and ASP.NET apps with the power of </a:t>
                      </a:r>
                      <a:r>
                        <a:rPr lang="en-US" sz="1200" dirty="0" err="1" smtClean="0"/>
                        <a:t>async</a:t>
                      </a:r>
                      <a:endParaRPr lang="en-US" sz="1200" dirty="0"/>
                    </a:p>
                  </a:txBody>
                  <a:tcPr/>
                </a:tc>
                <a:tc>
                  <a:txBody>
                    <a:bodyPr/>
                    <a:lstStyle/>
                    <a:p>
                      <a:r>
                        <a:rPr lang="en-US" sz="1200" dirty="0" smtClean="0"/>
                        <a:t>Damian Edwards</a:t>
                      </a:r>
                      <a:endParaRPr lang="en-US" sz="1200" dirty="0"/>
                    </a:p>
                  </a:txBody>
                  <a:tcPr/>
                </a:tc>
              </a:tr>
              <a:tr h="370840">
                <a:tc>
                  <a:txBody>
                    <a:bodyPr/>
                    <a:lstStyle/>
                    <a:p>
                      <a:r>
                        <a:rPr lang="en-US" sz="1200" i="0" dirty="0" smtClean="0"/>
                        <a:t>SAC-808T</a:t>
                      </a:r>
                      <a:endParaRPr lang="en-US" sz="1200" i="0" dirty="0"/>
                    </a:p>
                  </a:txBody>
                  <a:tcPr/>
                </a:tc>
                <a:tc>
                  <a:txBody>
                    <a:bodyPr/>
                    <a:lstStyle/>
                    <a:p>
                      <a:r>
                        <a:rPr lang="en-US" sz="1200" i="0" dirty="0" smtClean="0"/>
                        <a:t>Building parallelized apps with .NET and Visual Studio</a:t>
                      </a:r>
                      <a:endParaRPr lang="en-US" sz="1200" i="0" dirty="0"/>
                    </a:p>
                  </a:txBody>
                  <a:tcPr/>
                </a:tc>
                <a:tc>
                  <a:txBody>
                    <a:bodyPr/>
                    <a:lstStyle/>
                    <a:p>
                      <a:r>
                        <a:rPr lang="en-US" sz="1200" i="0" dirty="0" smtClean="0"/>
                        <a:t>Stephen </a:t>
                      </a:r>
                      <a:r>
                        <a:rPr lang="en-US" sz="1200" i="0" dirty="0" err="1" smtClean="0"/>
                        <a:t>Toub</a:t>
                      </a:r>
                      <a:endParaRPr lang="en-US" sz="1200" i="0" dirty="0"/>
                    </a:p>
                  </a:txBody>
                  <a:tcPr/>
                </a:tc>
              </a:tr>
              <a:tr h="370840">
                <a:tc>
                  <a:txBody>
                    <a:bodyPr/>
                    <a:lstStyle/>
                    <a:p>
                      <a:r>
                        <a:rPr lang="en-US" sz="1200" i="0" dirty="0" smtClean="0"/>
                        <a:t>TOOL-829T</a:t>
                      </a:r>
                      <a:endParaRPr lang="en-US" sz="1200" i="0" dirty="0"/>
                    </a:p>
                  </a:txBody>
                  <a:tcPr/>
                </a:tc>
                <a:tc>
                  <a:txBody>
                    <a:bodyPr/>
                    <a:lstStyle/>
                    <a:p>
                      <a:r>
                        <a:rPr lang="en-US" sz="1200" i="0" dirty="0" smtClean="0"/>
                        <a:t>The </a:t>
                      </a:r>
                      <a:r>
                        <a:rPr lang="en-US" sz="1200" i="0" dirty="0" err="1" smtClean="0"/>
                        <a:t>zen</a:t>
                      </a:r>
                      <a:r>
                        <a:rPr lang="en-US" sz="1200" i="0" dirty="0" smtClean="0"/>
                        <a:t> of </a:t>
                      </a:r>
                      <a:r>
                        <a:rPr lang="en-US" sz="1200" i="0" dirty="0" err="1" smtClean="0"/>
                        <a:t>async</a:t>
                      </a:r>
                      <a:r>
                        <a:rPr lang="en-US" sz="1200" i="0" dirty="0" smtClean="0"/>
                        <a:t>: Best practices for best performance</a:t>
                      </a:r>
                      <a:endParaRPr lang="en-US" sz="1200" i="0" dirty="0"/>
                    </a:p>
                  </a:txBody>
                  <a:tcPr/>
                </a:tc>
                <a:tc>
                  <a:txBody>
                    <a:bodyPr/>
                    <a:lstStyle/>
                    <a:p>
                      <a:r>
                        <a:rPr lang="en-US" sz="1200" i="0" dirty="0" smtClean="0"/>
                        <a:t>Stephen </a:t>
                      </a:r>
                      <a:r>
                        <a:rPr lang="en-US" sz="1200" i="0" dirty="0" err="1" smtClean="0"/>
                        <a:t>Toub</a:t>
                      </a:r>
                      <a:endParaRPr lang="en-US" sz="1200" i="0" dirty="0"/>
                    </a:p>
                  </a:txBody>
                  <a:tcPr/>
                </a:tc>
              </a:tr>
              <a:tr h="370840">
                <a:tc>
                  <a:txBody>
                    <a:bodyPr/>
                    <a:lstStyle/>
                    <a:p>
                      <a:r>
                        <a:rPr lang="en-US" sz="1200" i="0" dirty="0" smtClean="0"/>
                        <a:t>TOOL-802T</a:t>
                      </a:r>
                      <a:endParaRPr lang="en-US" sz="1200" i="0" dirty="0"/>
                    </a:p>
                  </a:txBody>
                  <a:tcPr/>
                </a:tc>
                <a:tc>
                  <a:txBody>
                    <a:bodyPr/>
                    <a:lstStyle/>
                    <a:p>
                      <a:r>
                        <a:rPr lang="en-US" sz="1200" i="0" dirty="0" smtClean="0"/>
                        <a:t>Taming GPU compute with C++ AMP</a:t>
                      </a:r>
                      <a:endParaRPr lang="en-US" sz="1200" i="0" dirty="0"/>
                    </a:p>
                  </a:txBody>
                  <a:tcPr/>
                </a:tc>
                <a:tc>
                  <a:txBody>
                    <a:bodyPr/>
                    <a:lstStyle/>
                    <a:p>
                      <a:r>
                        <a:rPr lang="en-US" sz="1200" i="0" dirty="0" smtClean="0"/>
                        <a:t>Daniel Moth</a:t>
                      </a:r>
                      <a:endParaRPr lang="en-US" sz="1200" i="0" dirty="0"/>
                    </a:p>
                  </a:txBody>
                  <a:tcPr/>
                </a:tc>
              </a:tr>
              <a:tr h="370840">
                <a:tc>
                  <a:txBody>
                    <a:bodyPr/>
                    <a:lstStyle/>
                    <a:p>
                      <a:r>
                        <a:rPr lang="en-US" sz="1200" i="0" smtClean="0"/>
                        <a:t>TOOL-835T</a:t>
                      </a:r>
                      <a:endParaRPr lang="en-US" sz="1200" i="0" dirty="0"/>
                    </a:p>
                  </a:txBody>
                  <a:tcPr/>
                </a:tc>
                <a:tc>
                  <a:txBody>
                    <a:bodyPr/>
                    <a:lstStyle/>
                    <a:p>
                      <a:r>
                        <a:rPr lang="en-US" sz="1200" i="0" dirty="0" smtClean="0"/>
                        <a:t>Writing modern C++ code: how C++ has evolved over the </a:t>
                      </a:r>
                      <a:r>
                        <a:rPr lang="en-US" sz="1200" i="0" dirty="0" err="1" smtClean="0"/>
                        <a:t>yearss</a:t>
                      </a:r>
                      <a:endParaRPr lang="en-US" sz="1200" i="0" dirty="0"/>
                    </a:p>
                  </a:txBody>
                  <a:tcPr/>
                </a:tc>
                <a:tc>
                  <a:txBody>
                    <a:bodyPr/>
                    <a:lstStyle/>
                    <a:p>
                      <a:r>
                        <a:rPr lang="en-US" sz="1200" i="0" dirty="0" smtClean="0"/>
                        <a:t>Herb Sutter</a:t>
                      </a:r>
                      <a:endParaRPr lang="en-US" sz="1200" i="0" dirty="0"/>
                    </a:p>
                  </a:txBody>
                  <a:tcPr/>
                </a:tc>
              </a:tr>
            </a:tbl>
          </a:graphicData>
        </a:graphic>
      </p:graphicFrame>
      <p:sp>
        <p:nvSpPr>
          <p:cNvPr id="23" name="TextBox 22"/>
          <p:cNvSpPr txBox="1"/>
          <p:nvPr/>
        </p:nvSpPr>
        <p:spPr>
          <a:xfrm>
            <a:off x="6915161" y="1838864"/>
            <a:ext cx="4669052" cy="430887"/>
          </a:xfrm>
          <a:prstGeom prst="rect">
            <a:avLst/>
          </a:prstGeom>
        </p:spPr>
        <p:txBody>
          <a:bodyPr vert="horz" wrap="square" lIns="0" tIns="0" rIns="0" bIns="0" rtlCol="0">
            <a:spAutoFit/>
          </a:bodyPr>
          <a:lstStyle>
            <a:lvl1pPr marL="460375" lvl="0" indent="-460375">
              <a:lnSpc>
                <a:spcPct val="90000"/>
              </a:lnSpc>
              <a:spcBef>
                <a:spcPct val="20000"/>
              </a:spcBef>
              <a:buClr>
                <a:srgbClr val="00DCFF"/>
              </a:buClr>
              <a:buSzPct val="90000"/>
              <a:buFont typeface="Arial" pitchFamily="34" charset="0"/>
              <a:buNone/>
              <a:defRPr sz="2400">
                <a:solidFill>
                  <a:srgbClr val="292929">
                    <a:lumMod val="75000"/>
                    <a:lumOff val="25000"/>
                    <a:alpha val="99000"/>
                  </a:srgbClr>
                </a:solidFill>
              </a:defRPr>
            </a:lvl1pPr>
            <a:lvl2pPr marL="855663" lvl="1" indent="-395288">
              <a:lnSpc>
                <a:spcPct val="90000"/>
              </a:lnSpc>
              <a:spcBef>
                <a:spcPct val="20000"/>
              </a:spcBef>
              <a:buClr>
                <a:srgbClr val="00DCFF"/>
              </a:buClr>
              <a:buSzPct val="90000"/>
              <a:buFont typeface="Arial"/>
              <a:buChar char="•"/>
              <a:defRPr sz="2000">
                <a:solidFill>
                  <a:srgbClr val="292929">
                    <a:lumMod val="75000"/>
                    <a:lumOff val="25000"/>
                    <a:alpha val="99000"/>
                  </a:srgbClr>
                </a:solidFill>
              </a:defRPr>
            </a:lvl2pPr>
            <a:lvl3pPr marL="1258888" indent="-403225">
              <a:lnSpc>
                <a:spcPct val="90000"/>
              </a:lnSpc>
              <a:spcBef>
                <a:spcPct val="20000"/>
              </a:spcBef>
              <a:buClr>
                <a:srgbClr val="00DCFF"/>
              </a:buClr>
              <a:buSzPct val="90000"/>
              <a:buFont typeface="Arial" pitchFamily="34" charset="0"/>
              <a:buChar char="•"/>
              <a:defRPr>
                <a:solidFill>
                  <a:schemeClr val="tx1">
                    <a:lumMod val="75000"/>
                    <a:lumOff val="25000"/>
                    <a:alpha val="99000"/>
                  </a:schemeClr>
                </a:solidFill>
              </a:defRPr>
            </a:lvl3pPr>
            <a:lvl4pPr marL="1604963" indent="-346075">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4pPr>
            <a:lvl5pPr marL="1941513" indent="-336550">
              <a:lnSpc>
                <a:spcPct val="90000"/>
              </a:lnSpc>
              <a:spcBef>
                <a:spcPct val="20000"/>
              </a:spcBef>
              <a:buClr>
                <a:srgbClr val="00DCFF"/>
              </a:buClr>
              <a:buSzPct val="90000"/>
              <a:buFont typeface="Arial" pitchFamily="34" charset="0"/>
              <a:buChar char="•"/>
              <a:defRPr sz="1600">
                <a:solidFill>
                  <a:schemeClr val="tx1">
                    <a:lumMod val="75000"/>
                    <a:lumOff val="25000"/>
                    <a:alpha val="99000"/>
                  </a:schemeClr>
                </a:soli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61912" indent="0">
              <a:lnSpc>
                <a:spcPct val="100000"/>
              </a:lnSpc>
              <a:spcBef>
                <a:spcPts val="0"/>
              </a:spcBef>
              <a:buClrTx/>
              <a:buSzTx/>
            </a:pPr>
            <a:r>
              <a:rPr lang="en-US" sz="2800" b="1" dirty="0" smtClean="0">
                <a:solidFill>
                  <a:schemeClr val="tx1"/>
                </a:solidFill>
                <a:hlinkClick r:id="rId2"/>
              </a:rPr>
              <a:t>http://msdn.com/concurrency</a:t>
            </a:r>
            <a:r>
              <a:rPr lang="en-US" sz="2800" b="1" dirty="0" smtClean="0">
                <a:solidFill>
                  <a:schemeClr val="tx1"/>
                </a:solidFill>
              </a:rPr>
              <a:t> </a:t>
            </a:r>
          </a:p>
        </p:txBody>
      </p:sp>
    </p:spTree>
    <p:extLst>
      <p:ext uri="{BB962C8B-B14F-4D97-AF65-F5344CB8AC3E}">
        <p14:creationId xmlns:p14="http://schemas.microsoft.com/office/powerpoint/2010/main" val="3406475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969963" y="3412700"/>
            <a:ext cx="10847824" cy="2669779"/>
          </a:xfrm>
        </p:spPr>
        <p:txBody>
          <a:bodyPr/>
          <a:lstStyle/>
          <a:p>
            <a:pPr marL="457200" indent="-457200">
              <a:buFont typeface="Arial" pitchFamily="34" charset="0"/>
              <a:buChar char="•"/>
            </a:pPr>
            <a:r>
              <a:rPr lang="en-US" sz="3600" b="1" dirty="0"/>
              <a:t>Feedback and q</a:t>
            </a:r>
            <a:r>
              <a:rPr lang="en-US" sz="3600" b="1" dirty="0" smtClean="0"/>
              <a:t>uestions </a:t>
            </a:r>
            <a:r>
              <a:rPr lang="en-US" sz="3600" u="sng" dirty="0" smtClean="0">
                <a:hlinkClick r:id="rId2"/>
              </a:rPr>
              <a:t>http</a:t>
            </a:r>
            <a:r>
              <a:rPr lang="en-US" sz="3600" u="sng" dirty="0">
                <a:hlinkClick r:id="rId2"/>
              </a:rPr>
              <a:t>://forums.dev.windows.com</a:t>
            </a:r>
            <a:r>
              <a:rPr lang="en-US" sz="3600" dirty="0"/>
              <a:t> </a:t>
            </a:r>
            <a:r>
              <a:rPr lang="en-US" sz="3600" dirty="0" smtClean="0"/>
              <a:t/>
            </a:r>
            <a:br>
              <a:rPr lang="en-US" sz="3600" dirty="0" smtClean="0"/>
            </a:br>
            <a:endParaRPr lang="en-US" sz="3600" dirty="0" smtClean="0"/>
          </a:p>
          <a:p>
            <a:pPr marL="457200" indent="-457200">
              <a:buFont typeface="Arial" pitchFamily="34" charset="0"/>
              <a:buChar char="•"/>
            </a:pPr>
            <a:r>
              <a:rPr lang="en-US" sz="3600" b="1" dirty="0" smtClean="0"/>
              <a:t>Session </a:t>
            </a:r>
            <a:r>
              <a:rPr lang="en-US" sz="3600" b="1" dirty="0"/>
              <a:t>f</a:t>
            </a:r>
            <a:r>
              <a:rPr lang="en-US" sz="3600" b="1" dirty="0" smtClean="0"/>
              <a:t>eedback</a:t>
            </a:r>
            <a:br>
              <a:rPr lang="en-US" sz="3600" b="1" dirty="0" smtClean="0"/>
            </a:br>
            <a:r>
              <a:rPr lang="en-US" sz="3600" u="sng" dirty="0" smtClean="0">
                <a:hlinkClick r:id="rId3"/>
              </a:rPr>
              <a:t>http</a:t>
            </a:r>
            <a:r>
              <a:rPr lang="en-US" sz="3600" u="sng" dirty="0">
                <a:hlinkClick r:id="rId3"/>
              </a:rPr>
              <a:t>://bldw.in/SessionFeedback</a:t>
            </a:r>
            <a:r>
              <a:rPr lang="en-US" sz="3600" dirty="0"/>
              <a:t> </a:t>
            </a:r>
            <a:endParaRPr lang="en-US" sz="3600" dirty="0" smtClean="0"/>
          </a:p>
          <a:p>
            <a:endParaRPr lang="en-US" sz="3600" dirty="0"/>
          </a:p>
        </p:txBody>
      </p:sp>
      <p:sp>
        <p:nvSpPr>
          <p:cNvPr id="4" name="Text Placeholder 3"/>
          <p:cNvSpPr>
            <a:spLocks noGrp="1"/>
          </p:cNvSpPr>
          <p:nvPr>
            <p:ph type="body" sz="quarter" idx="10"/>
          </p:nvPr>
        </p:nvSpPr>
        <p:spPr>
          <a:xfrm>
            <a:off x="969964" y="1275872"/>
            <a:ext cx="9056688" cy="1378644"/>
          </a:xfrm>
        </p:spPr>
        <p:txBody>
          <a:bodyPr/>
          <a:lstStyle/>
          <a:p>
            <a:r>
              <a:rPr lang="en-US" dirty="0"/>
              <a:t>t</a:t>
            </a:r>
            <a:r>
              <a:rPr lang="en-US" dirty="0" smtClean="0"/>
              <a:t>hank you</a:t>
            </a:r>
            <a:endParaRPr lang="en-US" dirty="0"/>
          </a:p>
        </p:txBody>
      </p:sp>
    </p:spTree>
    <p:extLst>
      <p:ext uri="{BB962C8B-B14F-4D97-AF65-F5344CB8AC3E}">
        <p14:creationId xmlns:p14="http://schemas.microsoft.com/office/powerpoint/2010/main" val="329171758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black">
          <a:xfrm>
            <a:off x="4321175" y="3130766"/>
            <a:ext cx="3546476" cy="596468"/>
          </a:xfrm>
          <a:prstGeom prst="rect">
            <a:avLst/>
          </a:prstGeom>
          <a:noFill/>
          <a:ln>
            <a:noFill/>
          </a:ln>
        </p:spPr>
      </p:pic>
      <p:sp>
        <p:nvSpPr>
          <p:cNvPr id="5"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2011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strips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559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 4 &amp; Visual Studio 2010</a:t>
            </a:r>
            <a:endParaRPr lang="en-US" dirty="0"/>
          </a:p>
        </p:txBody>
      </p:sp>
      <p:sp>
        <p:nvSpPr>
          <p:cNvPr id="4" name="Rounded Rectangle 3"/>
          <p:cNvSpPr/>
          <p:nvPr/>
        </p:nvSpPr>
        <p:spPr bwMode="auto">
          <a:xfrm>
            <a:off x="2437765" y="1828802"/>
            <a:ext cx="9446339" cy="1675924"/>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100" dirty="0">
              <a:solidFill>
                <a:schemeClr val="tx1"/>
              </a:solidFill>
              <a:effectLst>
                <a:outerShdw blurRad="38100" dist="38100" dir="2700000" algn="tl">
                  <a:srgbClr val="000000">
                    <a:alpha val="43137"/>
                  </a:srgbClr>
                </a:outerShdw>
              </a:effectLst>
            </a:endParaRPr>
          </a:p>
        </p:txBody>
      </p:sp>
      <p:sp>
        <p:nvSpPr>
          <p:cNvPr id="5" name="TextBox 4"/>
          <p:cNvSpPr txBox="1"/>
          <p:nvPr/>
        </p:nvSpPr>
        <p:spPr>
          <a:xfrm>
            <a:off x="9814572" y="2241018"/>
            <a:ext cx="1764811" cy="1100799"/>
          </a:xfrm>
          <a:prstGeom prst="rect">
            <a:avLst/>
          </a:prstGeom>
        </p:spPr>
        <p:style>
          <a:lnRef idx="1">
            <a:schemeClr val="accent3"/>
          </a:lnRef>
          <a:fillRef idx="2">
            <a:schemeClr val="accent3"/>
          </a:fillRef>
          <a:effectRef idx="1">
            <a:schemeClr val="accent3"/>
          </a:effectRef>
          <a:fontRef idx="minor">
            <a:schemeClr val="dk1"/>
          </a:fontRef>
        </p:style>
        <p:txBody>
          <a:bodyPr wrap="square" lIns="121899" tIns="60949" rIns="121899" bIns="60949" rtlCol="0" anchor="ctr">
            <a:noAutofit/>
          </a:bodyPr>
          <a:lstStyle/>
          <a:p>
            <a:pPr algn="ctr"/>
            <a:r>
              <a:rPr lang="en-US" sz="2100" dirty="0">
                <a:solidFill>
                  <a:schemeClr val="bg1"/>
                </a:solidFill>
              </a:rPr>
              <a:t>Parallel Pattern Library</a:t>
            </a:r>
          </a:p>
        </p:txBody>
      </p:sp>
      <p:sp>
        <p:nvSpPr>
          <p:cNvPr id="6" name="Rounded Rectangle 5"/>
          <p:cNvSpPr/>
          <p:nvPr/>
        </p:nvSpPr>
        <p:spPr bwMode="auto">
          <a:xfrm>
            <a:off x="2437765" y="3733327"/>
            <a:ext cx="9446339" cy="198167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100" dirty="0">
              <a:solidFill>
                <a:srgbClr val="FFFFFF"/>
              </a:solidFill>
              <a:effectLst>
                <a:outerShdw blurRad="38100" dist="38100" dir="2700000" algn="tl">
                  <a:srgbClr val="000000">
                    <a:alpha val="43137"/>
                  </a:srgbClr>
                </a:outerShdw>
              </a:effectLst>
            </a:endParaRPr>
          </a:p>
        </p:txBody>
      </p:sp>
      <p:sp>
        <p:nvSpPr>
          <p:cNvPr id="9" name="TextBox 8"/>
          <p:cNvSpPr txBox="1"/>
          <p:nvPr/>
        </p:nvSpPr>
        <p:spPr>
          <a:xfrm>
            <a:off x="2699465" y="2929100"/>
            <a:ext cx="3859795" cy="423227"/>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nchor="ctr" anchorCtr="0">
            <a:noAutofit/>
          </a:bodyPr>
          <a:lstStyle/>
          <a:p>
            <a:pPr algn="ctr"/>
            <a:r>
              <a:rPr lang="en-US" sz="2100" dirty="0">
                <a:solidFill>
                  <a:schemeClr val="bg1"/>
                </a:solidFill>
              </a:rPr>
              <a:t>Task Parallel Library</a:t>
            </a:r>
          </a:p>
        </p:txBody>
      </p:sp>
      <p:sp>
        <p:nvSpPr>
          <p:cNvPr id="10" name="TextBox 9"/>
          <p:cNvSpPr txBox="1"/>
          <p:nvPr/>
        </p:nvSpPr>
        <p:spPr>
          <a:xfrm>
            <a:off x="2699465" y="2224042"/>
            <a:ext cx="2582359" cy="584774"/>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nchor="ctr" anchorCtr="0">
            <a:normAutofit/>
          </a:bodyPr>
          <a:lstStyle/>
          <a:p>
            <a:pPr algn="ctr"/>
            <a:r>
              <a:rPr lang="en-US" sz="2100" dirty="0">
                <a:solidFill>
                  <a:schemeClr val="bg1"/>
                </a:solidFill>
              </a:rPr>
              <a:t>Parallel LINQ</a:t>
            </a:r>
          </a:p>
        </p:txBody>
      </p:sp>
      <p:sp>
        <p:nvSpPr>
          <p:cNvPr id="11" name="TextBox 10"/>
          <p:cNvSpPr txBox="1"/>
          <p:nvPr/>
        </p:nvSpPr>
        <p:spPr>
          <a:xfrm>
            <a:off x="5484971" y="6324601"/>
            <a:ext cx="1726750" cy="328295"/>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1300" b="1" dirty="0">
                <a:solidFill>
                  <a:schemeClr val="bg1"/>
                </a:solidFill>
              </a:rPr>
              <a:t>Managed</a:t>
            </a:r>
          </a:p>
        </p:txBody>
      </p:sp>
      <p:sp>
        <p:nvSpPr>
          <p:cNvPr id="12" name="TextBox 11"/>
          <p:cNvSpPr txBox="1"/>
          <p:nvPr/>
        </p:nvSpPr>
        <p:spPr>
          <a:xfrm>
            <a:off x="7362208" y="6324601"/>
            <a:ext cx="1576265" cy="328295"/>
          </a:xfrm>
          <a:prstGeom prst="rect">
            <a:avLst/>
          </a:prstGeom>
        </p:spPr>
        <p:style>
          <a:lnRef idx="1">
            <a:schemeClr val="accent3"/>
          </a:lnRef>
          <a:fillRef idx="2">
            <a:schemeClr val="accent3"/>
          </a:fillRef>
          <a:effectRef idx="1">
            <a:schemeClr val="accent3"/>
          </a:effectRef>
          <a:fontRef idx="minor">
            <a:schemeClr val="dk1"/>
          </a:fontRef>
        </p:style>
        <p:txBody>
          <a:bodyPr wrap="square" lIns="121899" tIns="60949" rIns="121899" bIns="60949" rtlCol="0">
            <a:spAutoFit/>
          </a:bodyPr>
          <a:lstStyle/>
          <a:p>
            <a:pPr algn="ctr"/>
            <a:r>
              <a:rPr lang="en-US" sz="1300" b="1" dirty="0">
                <a:solidFill>
                  <a:schemeClr val="bg1"/>
                </a:solidFill>
              </a:rPr>
              <a:t>Native</a:t>
            </a:r>
          </a:p>
        </p:txBody>
      </p:sp>
      <p:sp>
        <p:nvSpPr>
          <p:cNvPr id="13" name="Title 1"/>
          <p:cNvSpPr txBox="1">
            <a:spLocks/>
          </p:cNvSpPr>
          <p:nvPr/>
        </p:nvSpPr>
        <p:spPr>
          <a:xfrm>
            <a:off x="3250354" y="6353891"/>
            <a:ext cx="558654" cy="263149"/>
          </a:xfrm>
          <a:prstGeom prst="rect">
            <a:avLst/>
          </a:prstGeom>
        </p:spPr>
        <p:txBody>
          <a:bodyPr vert="horz" wrap="square" lIns="0" tIns="0" rIns="0" bIns="0" rtlCol="0" anchor="t">
            <a:spAutoFit/>
          </a:bodyPr>
          <a:lstStyle/>
          <a:p>
            <a:pPr defTabSz="1216871" fontAlgn="base">
              <a:lnSpc>
                <a:spcPct val="90000"/>
              </a:lnSpc>
              <a:spcBef>
                <a:spcPct val="0"/>
              </a:spcBef>
              <a:spcAft>
                <a:spcPct val="0"/>
              </a:spcAft>
              <a:defRPr/>
            </a:pPr>
            <a:r>
              <a:rPr lang="en-US" sz="1900" dirty="0">
                <a:cs typeface="Arial" charset="0"/>
              </a:rPr>
              <a:t>Key:</a:t>
            </a:r>
            <a:endParaRPr lang="en-US" sz="1900" dirty="0">
              <a:ln w="18415" cmpd="sng">
                <a:solidFill>
                  <a:srgbClr val="FFFFFF"/>
                </a:solidFill>
                <a:prstDash val="solid"/>
              </a:ln>
              <a:solidFill>
                <a:srgbClr val="FFFFFF"/>
              </a:solidFill>
              <a:effectLst>
                <a:outerShdw blurRad="63500" dir="3600000" algn="tl" rotWithShape="0">
                  <a:srgbClr val="000000">
                    <a:alpha val="70000"/>
                  </a:srgbClr>
                </a:outerShdw>
              </a:effectLst>
              <a:cs typeface="Arial" charset="0"/>
            </a:endParaRPr>
          </a:p>
        </p:txBody>
      </p:sp>
      <p:sp>
        <p:nvSpPr>
          <p:cNvPr id="14" name="Rounded Rectangle 13"/>
          <p:cNvSpPr/>
          <p:nvPr/>
        </p:nvSpPr>
        <p:spPr bwMode="auto">
          <a:xfrm>
            <a:off x="304721" y="5791201"/>
            <a:ext cx="11579384" cy="4572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100" dirty="0">
              <a:solidFill>
                <a:srgbClr val="FFFFFF"/>
              </a:solidFill>
              <a:effectLst>
                <a:outerShdw blurRad="38100" dist="38100" dir="2700000" algn="tl">
                  <a:srgbClr val="000000">
                    <a:alpha val="43137"/>
                  </a:srgbClr>
                </a:outerShdw>
              </a:effectLst>
            </a:endParaRPr>
          </a:p>
        </p:txBody>
      </p:sp>
      <p:sp>
        <p:nvSpPr>
          <p:cNvPr id="15" name="TextBox 14"/>
          <p:cNvSpPr txBox="1"/>
          <p:nvPr/>
        </p:nvSpPr>
        <p:spPr>
          <a:xfrm>
            <a:off x="2699464" y="5851849"/>
            <a:ext cx="8879919" cy="341648"/>
          </a:xfrm>
          <a:prstGeom prst="rect">
            <a:avLst/>
          </a:prstGeom>
          <a:ln/>
        </p:spPr>
        <p:style>
          <a:lnRef idx="0">
            <a:schemeClr val="accent6"/>
          </a:lnRef>
          <a:fillRef idx="3">
            <a:schemeClr val="accent6"/>
          </a:fillRef>
          <a:effectRef idx="3">
            <a:schemeClr val="accent6"/>
          </a:effectRef>
          <a:fontRef idx="minor">
            <a:schemeClr val="lt1"/>
          </a:fontRef>
        </p:style>
        <p:txBody>
          <a:bodyPr wrap="square" lIns="121899" tIns="60949" rIns="121899" bIns="60949" rtlCol="0" anchor="ctr" anchorCtr="0">
            <a:normAutofit fontScale="85000" lnSpcReduction="20000"/>
          </a:bodyPr>
          <a:lstStyle/>
          <a:p>
            <a:pPr algn="ctr"/>
            <a:r>
              <a:rPr lang="en-US" sz="2100" b="1" dirty="0">
                <a:solidFill>
                  <a:schemeClr val="accent2"/>
                </a:solidFill>
              </a:rPr>
              <a:t>Windows</a:t>
            </a:r>
          </a:p>
        </p:txBody>
      </p:sp>
      <p:sp>
        <p:nvSpPr>
          <p:cNvPr id="16" name="TextBox 15"/>
          <p:cNvSpPr txBox="1"/>
          <p:nvPr/>
        </p:nvSpPr>
        <p:spPr>
          <a:xfrm>
            <a:off x="406294" y="5788225"/>
            <a:ext cx="2133044" cy="415476"/>
          </a:xfrm>
          <a:prstGeom prst="rect">
            <a:avLst/>
          </a:prstGeom>
          <a:noFill/>
        </p:spPr>
        <p:txBody>
          <a:bodyPr wrap="square" lIns="121899" tIns="60949" rIns="121899" bIns="60949" rtlCol="0">
            <a:spAutoFit/>
          </a:bodyPr>
          <a:lstStyle/>
          <a:p>
            <a:r>
              <a:rPr lang="en-US" sz="1900" b="1" dirty="0">
                <a:solidFill>
                  <a:srgbClr val="000000"/>
                </a:solidFill>
              </a:rPr>
              <a:t>Operating System</a:t>
            </a:r>
          </a:p>
        </p:txBody>
      </p:sp>
      <p:sp>
        <p:nvSpPr>
          <p:cNvPr id="17" name="TextBox 16"/>
          <p:cNvSpPr txBox="1"/>
          <p:nvPr/>
        </p:nvSpPr>
        <p:spPr>
          <a:xfrm>
            <a:off x="7935461" y="3761129"/>
            <a:ext cx="3758221" cy="415476"/>
          </a:xfrm>
          <a:prstGeom prst="rect">
            <a:avLst/>
          </a:prstGeom>
          <a:noFill/>
        </p:spPr>
        <p:txBody>
          <a:bodyPr wrap="square" lIns="121899" tIns="60949" rIns="121899" bIns="60949" rtlCol="0">
            <a:spAutoFit/>
          </a:bodyPr>
          <a:lstStyle/>
          <a:p>
            <a:pPr algn="r"/>
            <a:r>
              <a:rPr lang="en-US" sz="1900" b="1" dirty="0">
                <a:solidFill>
                  <a:srgbClr val="000000"/>
                </a:solidFill>
              </a:rPr>
              <a:t>Runtime</a:t>
            </a:r>
          </a:p>
        </p:txBody>
      </p:sp>
      <p:sp>
        <p:nvSpPr>
          <p:cNvPr id="18" name="TextBox 17"/>
          <p:cNvSpPr txBox="1"/>
          <p:nvPr/>
        </p:nvSpPr>
        <p:spPr>
          <a:xfrm>
            <a:off x="2580721" y="1828802"/>
            <a:ext cx="3919988" cy="415476"/>
          </a:xfrm>
          <a:prstGeom prst="rect">
            <a:avLst/>
          </a:prstGeom>
          <a:noFill/>
        </p:spPr>
        <p:txBody>
          <a:bodyPr wrap="square" lIns="121899" tIns="60949" rIns="121899" bIns="60949" rtlCol="0">
            <a:spAutoFit/>
          </a:bodyPr>
          <a:lstStyle/>
          <a:p>
            <a:r>
              <a:rPr lang="en-US" sz="1900" b="1" dirty="0">
                <a:solidFill>
                  <a:srgbClr val="000000"/>
                </a:solidFill>
              </a:rPr>
              <a:t>Programming Models</a:t>
            </a:r>
          </a:p>
        </p:txBody>
      </p:sp>
      <p:sp>
        <p:nvSpPr>
          <p:cNvPr id="19" name="TextBox 18"/>
          <p:cNvSpPr txBox="1"/>
          <p:nvPr/>
        </p:nvSpPr>
        <p:spPr>
          <a:xfrm>
            <a:off x="2699465" y="4114327"/>
            <a:ext cx="3859795" cy="1447800"/>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noAutofit/>
          </a:bodyPr>
          <a:lstStyle/>
          <a:p>
            <a:pPr algn="ctr"/>
            <a:r>
              <a:rPr lang="en-US" sz="2100" dirty="0">
                <a:solidFill>
                  <a:schemeClr val="bg1"/>
                </a:solidFill>
              </a:rPr>
              <a:t>CLR </a:t>
            </a:r>
            <a:r>
              <a:rPr lang="en-US" sz="2100" dirty="0" err="1">
                <a:solidFill>
                  <a:schemeClr val="bg1"/>
                </a:solidFill>
              </a:rPr>
              <a:t>ThreadPool</a:t>
            </a:r>
            <a:endParaRPr lang="en-US" sz="2100" dirty="0">
              <a:solidFill>
                <a:schemeClr val="bg1"/>
              </a:solidFill>
            </a:endParaRPr>
          </a:p>
        </p:txBody>
      </p:sp>
      <p:sp>
        <p:nvSpPr>
          <p:cNvPr id="20" name="TextBox 19"/>
          <p:cNvSpPr txBox="1"/>
          <p:nvPr/>
        </p:nvSpPr>
        <p:spPr>
          <a:xfrm>
            <a:off x="3004187" y="4571528"/>
            <a:ext cx="3308396" cy="415476"/>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1900" dirty="0">
                <a:solidFill>
                  <a:schemeClr val="bg1"/>
                </a:solidFill>
              </a:rPr>
              <a:t>Task Scheduler</a:t>
            </a:r>
          </a:p>
        </p:txBody>
      </p:sp>
      <p:sp>
        <p:nvSpPr>
          <p:cNvPr id="21" name="TextBox 20"/>
          <p:cNvSpPr txBox="1"/>
          <p:nvPr/>
        </p:nvSpPr>
        <p:spPr>
          <a:xfrm>
            <a:off x="3004187" y="5028728"/>
            <a:ext cx="3308396" cy="415476"/>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1900" dirty="0">
                <a:solidFill>
                  <a:schemeClr val="bg1"/>
                </a:solidFill>
              </a:rPr>
              <a:t>Resource Manager</a:t>
            </a:r>
          </a:p>
        </p:txBody>
      </p:sp>
      <p:sp>
        <p:nvSpPr>
          <p:cNvPr id="22" name="TextBox 21"/>
          <p:cNvSpPr txBox="1"/>
          <p:nvPr/>
        </p:nvSpPr>
        <p:spPr>
          <a:xfrm rot="5400000">
            <a:off x="5274029" y="3681016"/>
            <a:ext cx="3310939" cy="451288"/>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spAutoFit/>
          </a:bodyPr>
          <a:lstStyle/>
          <a:p>
            <a:pPr algn="ctr"/>
            <a:r>
              <a:rPr lang="en-US" sz="2100" dirty="0">
                <a:solidFill>
                  <a:schemeClr val="bg1"/>
                </a:solidFill>
              </a:rPr>
              <a:t>Data Structures</a:t>
            </a:r>
          </a:p>
        </p:txBody>
      </p:sp>
      <p:sp>
        <p:nvSpPr>
          <p:cNvPr id="23" name="TextBox 22"/>
          <p:cNvSpPr txBox="1"/>
          <p:nvPr/>
        </p:nvSpPr>
        <p:spPr>
          <a:xfrm rot="16200000">
            <a:off x="5785266" y="3686152"/>
            <a:ext cx="3320536" cy="451288"/>
          </a:xfrm>
          <a:prstGeom prst="rect">
            <a:avLst/>
          </a:prstGeom>
          <a:ln/>
        </p:spPr>
        <p:style>
          <a:lnRef idx="1">
            <a:schemeClr val="accent3"/>
          </a:lnRef>
          <a:fillRef idx="2">
            <a:schemeClr val="accent3"/>
          </a:fillRef>
          <a:effectRef idx="1">
            <a:schemeClr val="accent3"/>
          </a:effectRef>
          <a:fontRef idx="minor">
            <a:schemeClr val="dk1"/>
          </a:fontRef>
        </p:style>
        <p:txBody>
          <a:bodyPr wrap="square" lIns="121899" tIns="60949" rIns="121899" bIns="60949" rtlCol="0">
            <a:spAutoFit/>
          </a:bodyPr>
          <a:lstStyle/>
          <a:p>
            <a:pPr algn="ctr"/>
            <a:r>
              <a:rPr lang="en-US" sz="2100" dirty="0">
                <a:solidFill>
                  <a:schemeClr val="bg1"/>
                </a:solidFill>
              </a:rPr>
              <a:t>Data Structures</a:t>
            </a:r>
          </a:p>
        </p:txBody>
      </p:sp>
      <p:sp>
        <p:nvSpPr>
          <p:cNvPr id="24" name="Rounded Rectangle 23"/>
          <p:cNvSpPr/>
          <p:nvPr/>
        </p:nvSpPr>
        <p:spPr bwMode="auto">
          <a:xfrm>
            <a:off x="304721" y="1828800"/>
            <a:ext cx="1929897" cy="388572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100" dirty="0">
              <a:solidFill>
                <a:schemeClr val="tx1"/>
              </a:solidFill>
              <a:effectLst>
                <a:outerShdw blurRad="38100" dist="38100" dir="2700000" algn="tl">
                  <a:srgbClr val="000000">
                    <a:alpha val="43137"/>
                  </a:srgbClr>
                </a:outerShdw>
              </a:effectLst>
            </a:endParaRPr>
          </a:p>
        </p:txBody>
      </p:sp>
      <p:sp>
        <p:nvSpPr>
          <p:cNvPr id="25" name="TextBox 24"/>
          <p:cNvSpPr txBox="1"/>
          <p:nvPr/>
        </p:nvSpPr>
        <p:spPr>
          <a:xfrm>
            <a:off x="406295" y="1828802"/>
            <a:ext cx="914162" cy="415476"/>
          </a:xfrm>
          <a:prstGeom prst="rect">
            <a:avLst/>
          </a:prstGeom>
          <a:noFill/>
        </p:spPr>
        <p:txBody>
          <a:bodyPr wrap="square" lIns="121899" tIns="60949" rIns="121899" bIns="60949" rtlCol="0">
            <a:spAutoFit/>
          </a:bodyPr>
          <a:lstStyle/>
          <a:p>
            <a:r>
              <a:rPr lang="en-US" sz="1900" b="1" dirty="0">
                <a:solidFill>
                  <a:srgbClr val="000000"/>
                </a:solidFill>
              </a:rPr>
              <a:t>Tools</a:t>
            </a:r>
          </a:p>
        </p:txBody>
      </p:sp>
      <p:sp>
        <p:nvSpPr>
          <p:cNvPr id="26" name="TextBox 25"/>
          <p:cNvSpPr txBox="1"/>
          <p:nvPr/>
        </p:nvSpPr>
        <p:spPr>
          <a:xfrm>
            <a:off x="3758223" y="6324601"/>
            <a:ext cx="1576265" cy="328295"/>
          </a:xfrm>
          <a:prstGeom prst="rect">
            <a:avLst/>
          </a:prstGeom>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300" b="1" dirty="0">
                <a:solidFill>
                  <a:sysClr val="windowText" lastClr="000000"/>
                </a:solidFill>
              </a:rPr>
              <a:t>Tooling</a:t>
            </a:r>
          </a:p>
        </p:txBody>
      </p:sp>
      <p:sp>
        <p:nvSpPr>
          <p:cNvPr id="27" name="TextBox 26"/>
          <p:cNvSpPr txBox="1"/>
          <p:nvPr/>
        </p:nvSpPr>
        <p:spPr>
          <a:xfrm>
            <a:off x="463346" y="2196214"/>
            <a:ext cx="1621114" cy="1435985"/>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nchor="t" anchorCtr="0">
            <a:noAutofit/>
          </a:bodyPr>
          <a:lstStyle/>
          <a:p>
            <a:pPr algn="ctr" defTabSz="1218937"/>
            <a:r>
              <a:rPr lang="en-US" sz="1900" dirty="0">
                <a:solidFill>
                  <a:sysClr val="windowText" lastClr="000000"/>
                </a:solidFill>
              </a:rPr>
              <a:t>Parallel Debugger</a:t>
            </a:r>
          </a:p>
        </p:txBody>
      </p:sp>
      <p:sp>
        <p:nvSpPr>
          <p:cNvPr id="28" name="TextBox 27"/>
          <p:cNvSpPr txBox="1"/>
          <p:nvPr/>
        </p:nvSpPr>
        <p:spPr>
          <a:xfrm>
            <a:off x="463346" y="3733327"/>
            <a:ext cx="1621114" cy="1852599"/>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nchor="t" anchorCtr="0">
            <a:noAutofit/>
          </a:bodyPr>
          <a:lstStyle/>
          <a:p>
            <a:pPr algn="ctr" defTabSz="1218937"/>
            <a:r>
              <a:rPr lang="en-US" sz="1900" spc="-200" dirty="0">
                <a:solidFill>
                  <a:sysClr val="windowText" lastClr="000000"/>
                </a:solidFill>
              </a:rPr>
              <a:t>Concurrency Visualizer</a:t>
            </a:r>
          </a:p>
        </p:txBody>
      </p:sp>
      <p:sp>
        <p:nvSpPr>
          <p:cNvPr id="29" name="TextBox 28"/>
          <p:cNvSpPr txBox="1"/>
          <p:nvPr/>
        </p:nvSpPr>
        <p:spPr>
          <a:xfrm>
            <a:off x="7832448" y="2241018"/>
            <a:ext cx="1833361" cy="1100799"/>
          </a:xfrm>
          <a:prstGeom prst="rect">
            <a:avLst/>
          </a:prstGeom>
        </p:spPr>
        <p:style>
          <a:lnRef idx="1">
            <a:schemeClr val="accent3"/>
          </a:lnRef>
          <a:fillRef idx="2">
            <a:schemeClr val="accent3"/>
          </a:fillRef>
          <a:effectRef idx="1">
            <a:schemeClr val="accent3"/>
          </a:effectRef>
          <a:fontRef idx="minor">
            <a:schemeClr val="dk1"/>
          </a:fontRef>
        </p:style>
        <p:txBody>
          <a:bodyPr wrap="square" lIns="121899" tIns="60949" rIns="121899" bIns="60949" rtlCol="0" anchor="ctr">
            <a:noAutofit/>
          </a:bodyPr>
          <a:lstStyle/>
          <a:p>
            <a:pPr algn="ctr"/>
            <a:r>
              <a:rPr lang="en-US" sz="2100" dirty="0" err="1">
                <a:solidFill>
                  <a:schemeClr val="bg1"/>
                </a:solidFill>
              </a:rPr>
              <a:t>Async</a:t>
            </a:r>
            <a:endParaRPr lang="en-US" sz="2100" dirty="0">
              <a:solidFill>
                <a:schemeClr val="bg1"/>
              </a:solidFill>
            </a:endParaRPr>
          </a:p>
          <a:p>
            <a:pPr algn="ctr"/>
            <a:r>
              <a:rPr lang="en-US" sz="2100" dirty="0">
                <a:solidFill>
                  <a:schemeClr val="bg1"/>
                </a:solidFill>
              </a:rPr>
              <a:t>Agents</a:t>
            </a:r>
            <a:br>
              <a:rPr lang="en-US" sz="2100" dirty="0">
                <a:solidFill>
                  <a:schemeClr val="bg1"/>
                </a:solidFill>
              </a:rPr>
            </a:br>
            <a:r>
              <a:rPr lang="en-US" sz="2100" dirty="0">
                <a:solidFill>
                  <a:schemeClr val="bg1"/>
                </a:solidFill>
              </a:rPr>
              <a:t>Library</a:t>
            </a:r>
          </a:p>
        </p:txBody>
      </p:sp>
      <p:sp>
        <p:nvSpPr>
          <p:cNvPr id="37" name="TextBox 36"/>
          <p:cNvSpPr txBox="1"/>
          <p:nvPr/>
        </p:nvSpPr>
        <p:spPr>
          <a:xfrm>
            <a:off x="664461" y="2819400"/>
            <a:ext cx="1218883" cy="292366"/>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ysClr val="windowText" lastClr="000000"/>
                </a:solidFill>
              </a:rPr>
              <a:t>Stacks</a:t>
            </a:r>
          </a:p>
        </p:txBody>
      </p:sp>
      <p:sp>
        <p:nvSpPr>
          <p:cNvPr id="38" name="TextBox 37"/>
          <p:cNvSpPr txBox="1"/>
          <p:nvPr/>
        </p:nvSpPr>
        <p:spPr>
          <a:xfrm>
            <a:off x="664461" y="3243341"/>
            <a:ext cx="1218883" cy="292366"/>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ysClr val="windowText" lastClr="000000"/>
                </a:solidFill>
              </a:rPr>
              <a:t>Tasks</a:t>
            </a:r>
          </a:p>
        </p:txBody>
      </p:sp>
      <p:sp>
        <p:nvSpPr>
          <p:cNvPr id="42" name="TextBox 41"/>
          <p:cNvSpPr txBox="1"/>
          <p:nvPr/>
        </p:nvSpPr>
        <p:spPr>
          <a:xfrm>
            <a:off x="664461" y="4851400"/>
            <a:ext cx="1218883" cy="292366"/>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ysClr val="windowText" lastClr="000000"/>
                </a:solidFill>
              </a:rPr>
              <a:t>Threads</a:t>
            </a:r>
          </a:p>
        </p:txBody>
      </p:sp>
      <p:sp>
        <p:nvSpPr>
          <p:cNvPr id="43" name="TextBox 42"/>
          <p:cNvSpPr txBox="1"/>
          <p:nvPr/>
        </p:nvSpPr>
        <p:spPr>
          <a:xfrm>
            <a:off x="664461" y="5257800"/>
            <a:ext cx="1218883" cy="292366"/>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ysClr val="windowText" lastClr="000000"/>
                </a:solidFill>
              </a:rPr>
              <a:t>Cores</a:t>
            </a:r>
          </a:p>
        </p:txBody>
      </p:sp>
      <p:sp>
        <p:nvSpPr>
          <p:cNvPr id="44" name="TextBox 43"/>
          <p:cNvSpPr txBox="1"/>
          <p:nvPr/>
        </p:nvSpPr>
        <p:spPr>
          <a:xfrm>
            <a:off x="5437887" y="2224041"/>
            <a:ext cx="1117309" cy="584775"/>
          </a:xfrm>
          <a:prstGeom prst="rect">
            <a:avLst/>
          </a:prstGeom>
          <a:ln/>
        </p:spPr>
        <p:style>
          <a:lnRef idx="1">
            <a:schemeClr val="accent2"/>
          </a:lnRef>
          <a:fillRef idx="2">
            <a:schemeClr val="accent2"/>
          </a:fillRef>
          <a:effectRef idx="1">
            <a:schemeClr val="accent2"/>
          </a:effectRef>
          <a:fontRef idx="minor">
            <a:schemeClr val="dk1"/>
          </a:fontRef>
        </p:style>
        <p:txBody>
          <a:bodyPr wrap="square" lIns="121899" tIns="60949" rIns="121899" bIns="60949" rtlCol="0" anchor="ctr" anchorCtr="0">
            <a:noAutofit/>
          </a:bodyPr>
          <a:lstStyle/>
          <a:p>
            <a:pPr algn="ctr"/>
            <a:r>
              <a:rPr lang="en-US" sz="2100" dirty="0">
                <a:solidFill>
                  <a:schemeClr val="bg1"/>
                </a:solidFill>
              </a:rPr>
              <a:t>F#</a:t>
            </a:r>
          </a:p>
        </p:txBody>
      </p:sp>
      <p:sp>
        <p:nvSpPr>
          <p:cNvPr id="45" name="TextBox 44"/>
          <p:cNvSpPr txBox="1"/>
          <p:nvPr/>
        </p:nvSpPr>
        <p:spPr>
          <a:xfrm>
            <a:off x="7832448" y="4072533"/>
            <a:ext cx="3746935" cy="1513392"/>
          </a:xfrm>
          <a:prstGeom prst="rect">
            <a:avLst/>
          </a:prstGeom>
          <a:ln/>
        </p:spPr>
        <p:style>
          <a:lnRef idx="1">
            <a:schemeClr val="accent3"/>
          </a:lnRef>
          <a:fillRef idx="2">
            <a:schemeClr val="accent3"/>
          </a:fillRef>
          <a:effectRef idx="1">
            <a:schemeClr val="accent3"/>
          </a:effectRef>
          <a:fontRef idx="minor">
            <a:schemeClr val="dk1"/>
          </a:fontRef>
        </p:style>
        <p:txBody>
          <a:bodyPr wrap="square" lIns="121899" tIns="60949" rIns="121899" bIns="60949" rtlCol="0">
            <a:noAutofit/>
          </a:bodyPr>
          <a:lstStyle/>
          <a:p>
            <a:pPr algn="ctr"/>
            <a:r>
              <a:rPr lang="en-US" sz="2100" dirty="0" err="1">
                <a:solidFill>
                  <a:schemeClr val="bg1"/>
                </a:solidFill>
              </a:rPr>
              <a:t>ConcRT</a:t>
            </a:r>
            <a:endParaRPr lang="en-US" sz="2100" dirty="0">
              <a:solidFill>
                <a:schemeClr val="bg1"/>
              </a:solidFill>
            </a:endParaRPr>
          </a:p>
        </p:txBody>
      </p:sp>
      <p:sp>
        <p:nvSpPr>
          <p:cNvPr id="49" name="TextBox 48"/>
          <p:cNvSpPr txBox="1"/>
          <p:nvPr/>
        </p:nvSpPr>
        <p:spPr>
          <a:xfrm>
            <a:off x="7955384" y="4529734"/>
            <a:ext cx="3420853" cy="415476"/>
          </a:xfrm>
          <a:prstGeom prst="rect">
            <a:avLst/>
          </a:prstGeom>
          <a:ln/>
        </p:spPr>
        <p:style>
          <a:lnRef idx="1">
            <a:schemeClr val="accent3"/>
          </a:lnRef>
          <a:fillRef idx="2">
            <a:schemeClr val="accent3"/>
          </a:fillRef>
          <a:effectRef idx="1">
            <a:schemeClr val="accent3"/>
          </a:effectRef>
          <a:fontRef idx="minor">
            <a:schemeClr val="dk1"/>
          </a:fontRef>
        </p:style>
        <p:txBody>
          <a:bodyPr wrap="square" lIns="121899" tIns="60949" rIns="121899" bIns="60949" rtlCol="0">
            <a:spAutoFit/>
          </a:bodyPr>
          <a:lstStyle/>
          <a:p>
            <a:pPr algn="ctr"/>
            <a:r>
              <a:rPr lang="en-US" sz="1900" dirty="0">
                <a:solidFill>
                  <a:schemeClr val="bg1"/>
                </a:solidFill>
              </a:rPr>
              <a:t>Task Scheduler</a:t>
            </a:r>
          </a:p>
        </p:txBody>
      </p:sp>
      <p:sp>
        <p:nvSpPr>
          <p:cNvPr id="53" name="TextBox 52"/>
          <p:cNvSpPr txBox="1"/>
          <p:nvPr/>
        </p:nvSpPr>
        <p:spPr>
          <a:xfrm>
            <a:off x="7955384" y="4986934"/>
            <a:ext cx="3420853" cy="415476"/>
          </a:xfrm>
          <a:prstGeom prst="rect">
            <a:avLst/>
          </a:prstGeom>
          <a:ln/>
        </p:spPr>
        <p:style>
          <a:lnRef idx="1">
            <a:schemeClr val="accent3"/>
          </a:lnRef>
          <a:fillRef idx="2">
            <a:schemeClr val="accent3"/>
          </a:fillRef>
          <a:effectRef idx="1">
            <a:schemeClr val="accent3"/>
          </a:effectRef>
          <a:fontRef idx="minor">
            <a:schemeClr val="dk1"/>
          </a:fontRef>
        </p:style>
        <p:txBody>
          <a:bodyPr wrap="square" lIns="121899" tIns="60949" rIns="121899" bIns="60949" rtlCol="0">
            <a:spAutoFit/>
          </a:bodyPr>
          <a:lstStyle/>
          <a:p>
            <a:pPr algn="ctr"/>
            <a:r>
              <a:rPr lang="en-US" sz="1900" dirty="0">
                <a:solidFill>
                  <a:schemeClr val="bg1"/>
                </a:solidFill>
              </a:rPr>
              <a:t>Resource Manager</a:t>
            </a:r>
          </a:p>
        </p:txBody>
      </p:sp>
      <p:sp>
        <p:nvSpPr>
          <p:cNvPr id="54" name="TextBox 53"/>
          <p:cNvSpPr txBox="1"/>
          <p:nvPr/>
        </p:nvSpPr>
        <p:spPr>
          <a:xfrm>
            <a:off x="660228" y="4462541"/>
            <a:ext cx="1218883" cy="292366"/>
          </a:xfrm>
          <a:prstGeom prst="rect">
            <a:avLst/>
          </a:prstGeom>
          <a:ln/>
        </p:spPr>
        <p:style>
          <a:lnRef idx="1">
            <a:schemeClr val="accent1"/>
          </a:lnRef>
          <a:fillRef idx="2">
            <a:schemeClr val="accent1"/>
          </a:fillRef>
          <a:effectRef idx="1">
            <a:schemeClr val="accent1"/>
          </a:effectRef>
          <a:fontRef idx="minor">
            <a:schemeClr val="dk1"/>
          </a:fontRef>
        </p:style>
        <p:txBody>
          <a:bodyPr wrap="square" lIns="121899" tIns="60949" rIns="121899" bIns="60949" rtlCol="0">
            <a:spAutoFit/>
          </a:bodyPr>
          <a:lstStyle/>
          <a:p>
            <a:pPr algn="ctr"/>
            <a:r>
              <a:rPr lang="en-US" sz="1100" dirty="0">
                <a:solidFill>
                  <a:sysClr val="windowText" lastClr="000000"/>
                </a:solidFill>
              </a:rPr>
              <a:t>CPU</a:t>
            </a:r>
          </a:p>
        </p:txBody>
      </p:sp>
      <p:pic>
        <p:nvPicPr>
          <p:cNvPr id="5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9" y="1056971"/>
            <a:ext cx="6714350" cy="2784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6" y="2244278"/>
            <a:ext cx="5537559" cy="1914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18061"/>
            <a:ext cx="5000625" cy="2981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3193848" y="3020108"/>
            <a:ext cx="7471297" cy="2123658"/>
          </a:xfrm>
          <a:prstGeom prst="rect">
            <a:avLst/>
          </a:prstGeom>
          <a:solidFill>
            <a:schemeClr val="tx1"/>
          </a:solidFill>
          <a:ln w="28575">
            <a:solidFill>
              <a:schemeClr val="bg1"/>
            </a:solidFill>
          </a:ln>
          <a:effectLst/>
        </p:spPr>
        <p:txBody>
          <a:bodyPr wrap="square" lIns="91440" tIns="91440" rIns="91440" bIns="91440" rtlCol="0">
            <a:spAutoFit/>
          </a:bodyPr>
          <a:lstStyle/>
          <a:p>
            <a:r>
              <a:rPr lang="en-US" dirty="0" smtClean="0">
                <a:solidFill>
                  <a:srgbClr val="0000FF"/>
                </a:solidFill>
                <a:latin typeface="Consolas"/>
              </a:rPr>
              <a:t>private</a:t>
            </a:r>
            <a:r>
              <a:rPr lang="en-US" dirty="0" smtClean="0">
                <a:solidFill>
                  <a:prstClr val="black"/>
                </a:solidFill>
                <a:latin typeface="Consolas"/>
              </a:rPr>
              <a:t> </a:t>
            </a:r>
            <a:r>
              <a:rPr lang="en-US" dirty="0">
                <a:solidFill>
                  <a:srgbClr val="0000FF"/>
                </a:solidFill>
                <a:latin typeface="Consolas"/>
              </a:rPr>
              <a:t>static</a:t>
            </a:r>
            <a:r>
              <a:rPr lang="en-US" dirty="0">
                <a:solidFill>
                  <a:prstClr val="black"/>
                </a:solidFill>
                <a:latin typeface="Consolas"/>
              </a:rPr>
              <a:t> </a:t>
            </a:r>
            <a:r>
              <a:rPr lang="en-US" dirty="0" err="1">
                <a:solidFill>
                  <a:srgbClr val="2B91AF"/>
                </a:solidFill>
                <a:latin typeface="Consolas"/>
              </a:rPr>
              <a:t>ConcurrentDictionary</a:t>
            </a:r>
            <a:r>
              <a:rPr lang="en-US" dirty="0">
                <a:solidFill>
                  <a:prstClr val="black"/>
                </a:solidFill>
                <a:latin typeface="Consolas"/>
              </a:rPr>
              <a:t>&lt;</a:t>
            </a:r>
            <a:r>
              <a:rPr lang="en-US" dirty="0">
                <a:solidFill>
                  <a:srgbClr val="2B91AF"/>
                </a:solidFill>
                <a:latin typeface="Consolas"/>
              </a:rPr>
              <a:t>Uri</a:t>
            </a:r>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&gt; </a:t>
            </a:r>
            <a:r>
              <a:rPr lang="en-US" dirty="0" err="1">
                <a:solidFill>
                  <a:prstClr val="black"/>
                </a:solidFill>
                <a:latin typeface="Consolas"/>
              </a:rPr>
              <a:t>m_data</a:t>
            </a:r>
            <a:r>
              <a:rPr lang="en-US" dirty="0">
                <a:solidFill>
                  <a:prstClr val="black"/>
                </a:solidFill>
                <a:latin typeface="Consolas"/>
              </a:rPr>
              <a:t> = </a:t>
            </a:r>
            <a:endParaRPr lang="en-US" dirty="0" smtClean="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a:t>
            </a:r>
            <a:r>
              <a:rPr lang="en-US" dirty="0" smtClean="0">
                <a:solidFill>
                  <a:srgbClr val="0000FF"/>
                </a:solidFill>
                <a:latin typeface="Consolas"/>
              </a:rPr>
              <a:t>new</a:t>
            </a:r>
            <a:r>
              <a:rPr lang="en-US" dirty="0" smtClean="0">
                <a:solidFill>
                  <a:prstClr val="black"/>
                </a:solidFill>
                <a:latin typeface="Consolas"/>
              </a:rPr>
              <a:t> </a:t>
            </a:r>
            <a:r>
              <a:rPr lang="en-US" dirty="0" err="1">
                <a:solidFill>
                  <a:srgbClr val="2B91AF"/>
                </a:solidFill>
                <a:latin typeface="Consolas"/>
              </a:rPr>
              <a:t>ConcurrentDictionary</a:t>
            </a:r>
            <a:r>
              <a:rPr lang="en-US" dirty="0">
                <a:solidFill>
                  <a:prstClr val="black"/>
                </a:solidFill>
                <a:latin typeface="Consolas"/>
              </a:rPr>
              <a:t>&lt;</a:t>
            </a:r>
            <a:r>
              <a:rPr lang="en-US" dirty="0">
                <a:solidFill>
                  <a:srgbClr val="2B91AF"/>
                </a:solidFill>
                <a:latin typeface="Consolas"/>
              </a:rPr>
              <a:t>Uri</a:t>
            </a:r>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&gt;();</a:t>
            </a:r>
          </a:p>
          <a:p>
            <a:endParaRPr lang="en-US" dirty="0">
              <a:solidFill>
                <a:prstClr val="black"/>
              </a:solidFill>
              <a:latin typeface="Consolas"/>
            </a:endParaRPr>
          </a:p>
          <a:p>
            <a:r>
              <a:rPr lang="en-US" dirty="0" smtClean="0">
                <a:solidFill>
                  <a:srgbClr val="0000FF"/>
                </a:solidFill>
                <a:latin typeface="Consolas"/>
              </a:rPr>
              <a:t>private</a:t>
            </a:r>
            <a:r>
              <a:rPr lang="en-US" dirty="0" smtClean="0">
                <a:solidFill>
                  <a:prstClr val="black"/>
                </a:solidFill>
                <a:latin typeface="Consolas"/>
              </a:rPr>
              <a:t> </a:t>
            </a:r>
            <a:r>
              <a:rPr lang="en-US" dirty="0">
                <a:solidFill>
                  <a:srgbClr val="0000FF"/>
                </a:solidFill>
                <a:latin typeface="Consolas"/>
              </a:rPr>
              <a:t>static</a:t>
            </a:r>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a:t>
            </a:r>
            <a:r>
              <a:rPr lang="en-US" dirty="0" err="1">
                <a:solidFill>
                  <a:prstClr val="black"/>
                </a:solidFill>
                <a:latin typeface="Consolas"/>
              </a:rPr>
              <a:t>GetValue</a:t>
            </a:r>
            <a:r>
              <a:rPr lang="en-US" dirty="0">
                <a:solidFill>
                  <a:prstClr val="black"/>
                </a:solidFill>
                <a:latin typeface="Consolas"/>
              </a:rPr>
              <a:t>(</a:t>
            </a:r>
            <a:r>
              <a:rPr lang="en-US" dirty="0">
                <a:solidFill>
                  <a:srgbClr val="2B91AF"/>
                </a:solidFill>
                <a:latin typeface="Consolas"/>
              </a:rPr>
              <a:t>Uri</a:t>
            </a:r>
            <a:r>
              <a:rPr lang="en-US" dirty="0">
                <a:solidFill>
                  <a:prstClr val="black"/>
                </a:solidFill>
                <a:latin typeface="Consolas"/>
              </a:rPr>
              <a:t> </a:t>
            </a:r>
            <a:r>
              <a:rPr lang="en-US" dirty="0" err="1">
                <a:solidFill>
                  <a:prstClr val="black"/>
                </a:solidFill>
                <a:latin typeface="Consolas"/>
              </a:rPr>
              <a:t>url</a:t>
            </a:r>
            <a:r>
              <a:rPr lang="en-US" dirty="0">
                <a:solidFill>
                  <a:prstClr val="black"/>
                </a:solidFill>
                <a:latin typeface="Consolas"/>
              </a:rPr>
              <a:t>)</a:t>
            </a:r>
          </a:p>
          <a:p>
            <a:r>
              <a:rPr lang="en-US" dirty="0" smtClean="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   </a:t>
            </a:r>
            <a:r>
              <a:rPr lang="en-US" dirty="0" smtClean="0">
                <a:solidFill>
                  <a:srgbClr val="0000FF"/>
                </a:solidFill>
                <a:latin typeface="Consolas"/>
              </a:rPr>
              <a:t>return</a:t>
            </a:r>
            <a:r>
              <a:rPr lang="en-US" dirty="0" smtClean="0">
                <a:solidFill>
                  <a:prstClr val="black"/>
                </a:solidFill>
                <a:latin typeface="Consolas"/>
              </a:rPr>
              <a:t> </a:t>
            </a:r>
            <a:r>
              <a:rPr lang="en-US" dirty="0" err="1">
                <a:solidFill>
                  <a:prstClr val="black"/>
                </a:solidFill>
                <a:latin typeface="Consolas"/>
              </a:rPr>
              <a:t>m_data.GetOrAdd</a:t>
            </a:r>
            <a:r>
              <a:rPr lang="en-US" dirty="0">
                <a:solidFill>
                  <a:prstClr val="black"/>
                </a:solidFill>
                <a:latin typeface="Consolas"/>
              </a:rPr>
              <a:t>(</a:t>
            </a:r>
            <a:r>
              <a:rPr lang="en-US" dirty="0" err="1">
                <a:solidFill>
                  <a:prstClr val="black"/>
                </a:solidFill>
                <a:latin typeface="Consolas"/>
              </a:rPr>
              <a:t>url</a:t>
            </a:r>
            <a:r>
              <a:rPr lang="en-US" dirty="0">
                <a:solidFill>
                  <a:prstClr val="black"/>
                </a:solidFill>
                <a:latin typeface="Consolas"/>
              </a:rPr>
              <a:t>, u =&gt; Download(u));</a:t>
            </a:r>
          </a:p>
          <a:p>
            <a:r>
              <a:rPr lang="en-US" dirty="0" smtClean="0">
                <a:solidFill>
                  <a:prstClr val="black"/>
                </a:solidFill>
                <a:latin typeface="Consolas"/>
              </a:rPr>
              <a:t>}</a:t>
            </a:r>
            <a:endParaRPr lang="en-US" dirty="0" smtClean="0">
              <a:gradFill>
                <a:gsLst>
                  <a:gs pos="0">
                    <a:schemeClr val="tx1"/>
                  </a:gs>
                  <a:gs pos="86000">
                    <a:schemeClr val="tx1"/>
                  </a:gs>
                </a:gsLst>
                <a:lin ang="5400000" scaled="0"/>
              </a:gradFill>
            </a:endParaRPr>
          </a:p>
        </p:txBody>
      </p:sp>
      <p:sp>
        <p:nvSpPr>
          <p:cNvPr id="46" name="TextBox 45"/>
          <p:cNvSpPr txBox="1"/>
          <p:nvPr/>
        </p:nvSpPr>
        <p:spPr>
          <a:xfrm>
            <a:off x="4556721" y="1789661"/>
            <a:ext cx="3583249" cy="1569660"/>
          </a:xfrm>
          <a:prstGeom prst="rect">
            <a:avLst/>
          </a:prstGeom>
          <a:solidFill>
            <a:schemeClr val="tx1"/>
          </a:solidFill>
          <a:ln w="28575">
            <a:solidFill>
              <a:schemeClr val="bg1"/>
            </a:solidFill>
          </a:ln>
          <a:effectLst/>
        </p:spPr>
        <p:txBody>
          <a:bodyPr wrap="square" lIns="91440" tIns="91440" rIns="91440" bIns="91440" rtlCol="0">
            <a:spAutoFit/>
          </a:bodyPr>
          <a:lstStyle/>
          <a:p>
            <a:r>
              <a:rPr lang="en-US" dirty="0">
                <a:solidFill>
                  <a:srgbClr val="0000FF"/>
                </a:solidFill>
                <a:latin typeface="Consolas"/>
              </a:rPr>
              <a:t>l</a:t>
            </a:r>
            <a:r>
              <a:rPr lang="en-US" dirty="0" smtClean="0">
                <a:solidFill>
                  <a:srgbClr val="0000FF"/>
                </a:solidFill>
                <a:latin typeface="Consolas"/>
              </a:rPr>
              <a:t>et </a:t>
            </a:r>
            <a:r>
              <a:rPr lang="en-US" dirty="0" err="1" smtClean="0">
                <a:solidFill>
                  <a:prstClr val="black"/>
                </a:solidFill>
                <a:latin typeface="Consolas"/>
              </a:rPr>
              <a:t>runAll</a:t>
            </a:r>
            <a:r>
              <a:rPr lang="en-US" dirty="0" smtClean="0">
                <a:solidFill>
                  <a:prstClr val="black"/>
                </a:solidFill>
                <a:latin typeface="Consolas"/>
              </a:rPr>
              <a:t>() =</a:t>
            </a:r>
          </a:p>
          <a:p>
            <a:r>
              <a:rPr lang="en-US" dirty="0">
                <a:solidFill>
                  <a:prstClr val="black"/>
                </a:solidFill>
                <a:latin typeface="Consolas"/>
              </a:rPr>
              <a:t> </a:t>
            </a:r>
            <a:r>
              <a:rPr lang="en-US" dirty="0" smtClean="0">
                <a:solidFill>
                  <a:prstClr val="black"/>
                </a:solidFill>
                <a:latin typeface="Consolas"/>
              </a:rPr>
              <a:t>   </a:t>
            </a:r>
            <a:r>
              <a:rPr lang="en-US" dirty="0" err="1" smtClean="0">
                <a:solidFill>
                  <a:prstClr val="black"/>
                </a:solidFill>
                <a:latin typeface="Consolas"/>
              </a:rPr>
              <a:t>urlList</a:t>
            </a:r>
            <a:endParaRPr lang="en-US" dirty="0" smtClean="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|&gt; </a:t>
            </a:r>
            <a:r>
              <a:rPr lang="en-US" dirty="0" err="1" smtClean="0">
                <a:solidFill>
                  <a:prstClr val="black"/>
                </a:solidFill>
                <a:latin typeface="Consolas"/>
              </a:rPr>
              <a:t>Seq.map</a:t>
            </a:r>
            <a:r>
              <a:rPr lang="en-US" dirty="0" smtClean="0">
                <a:solidFill>
                  <a:prstClr val="black"/>
                </a:solidFill>
                <a:latin typeface="Consolas"/>
              </a:rPr>
              <a:t> </a:t>
            </a:r>
            <a:r>
              <a:rPr lang="en-US" dirty="0" err="1" smtClean="0">
                <a:solidFill>
                  <a:prstClr val="black"/>
                </a:solidFill>
                <a:latin typeface="Consolas"/>
              </a:rPr>
              <a:t>fetchAsync</a:t>
            </a:r>
            <a:endParaRPr lang="en-US" dirty="0" smtClean="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|&gt; </a:t>
            </a:r>
            <a:r>
              <a:rPr lang="en-US" dirty="0" err="1" smtClean="0">
                <a:solidFill>
                  <a:prstClr val="black"/>
                </a:solidFill>
                <a:latin typeface="Consolas"/>
              </a:rPr>
              <a:t>Async.Parallel</a:t>
            </a:r>
            <a:endParaRPr lang="en-US" dirty="0" smtClean="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   |&gt; </a:t>
            </a:r>
            <a:r>
              <a:rPr lang="en-US" dirty="0" err="1" smtClean="0">
                <a:solidFill>
                  <a:prstClr val="black"/>
                </a:solidFill>
                <a:latin typeface="Consolas"/>
              </a:rPr>
              <a:t>Async.StartAsTask</a:t>
            </a:r>
            <a:endParaRPr lang="en-US" dirty="0" smtClean="0">
              <a:gradFill>
                <a:gsLst>
                  <a:gs pos="0">
                    <a:schemeClr val="tx1"/>
                  </a:gs>
                  <a:gs pos="86000">
                    <a:schemeClr val="tx1"/>
                  </a:gs>
                </a:gsLst>
                <a:lin ang="5400000" scaled="0"/>
              </a:gradFill>
            </a:endParaRPr>
          </a:p>
        </p:txBody>
      </p:sp>
      <p:sp>
        <p:nvSpPr>
          <p:cNvPr id="48" name="TextBox 47"/>
          <p:cNvSpPr txBox="1"/>
          <p:nvPr/>
        </p:nvSpPr>
        <p:spPr>
          <a:xfrm>
            <a:off x="734097" y="1928160"/>
            <a:ext cx="6513093" cy="1292662"/>
          </a:xfrm>
          <a:prstGeom prst="rect">
            <a:avLst/>
          </a:prstGeom>
          <a:solidFill>
            <a:schemeClr val="tx1"/>
          </a:solidFill>
          <a:ln w="28575">
            <a:solidFill>
              <a:schemeClr val="bg1"/>
            </a:solidFill>
          </a:ln>
          <a:effectLst/>
        </p:spPr>
        <p:txBody>
          <a:bodyPr wrap="square" lIns="91440" tIns="91440" rIns="91440" bIns="91440" rtlCol="0">
            <a:spAutoFit/>
          </a:bodyPr>
          <a:lstStyle/>
          <a:p>
            <a:r>
              <a:rPr lang="en-US" dirty="0" err="1" smtClean="0">
                <a:solidFill>
                  <a:srgbClr val="0000FF"/>
                </a:solidFill>
                <a:latin typeface="Consolas"/>
              </a:rPr>
              <a:t>var</a:t>
            </a:r>
            <a:r>
              <a:rPr lang="en-US" dirty="0" smtClean="0">
                <a:solidFill>
                  <a:srgbClr val="0000FF"/>
                </a:solidFill>
                <a:latin typeface="Consolas"/>
              </a:rPr>
              <a:t> </a:t>
            </a:r>
            <a:r>
              <a:rPr lang="en-US" dirty="0" smtClean="0">
                <a:solidFill>
                  <a:prstClr val="black"/>
                </a:solidFill>
                <a:latin typeface="Consolas"/>
              </a:rPr>
              <a:t>results = </a:t>
            </a:r>
            <a:r>
              <a:rPr lang="en-US" dirty="0">
                <a:solidFill>
                  <a:srgbClr val="0000FF"/>
                </a:solidFill>
                <a:latin typeface="Consolas"/>
              </a:rPr>
              <a:t>from</a:t>
            </a:r>
            <a:r>
              <a:rPr lang="en-US" dirty="0" smtClean="0">
                <a:solidFill>
                  <a:prstClr val="black"/>
                </a:solidFill>
                <a:latin typeface="Consolas"/>
              </a:rPr>
              <a:t> item </a:t>
            </a:r>
            <a:r>
              <a:rPr lang="en-US" dirty="0">
                <a:solidFill>
                  <a:srgbClr val="0000FF"/>
                </a:solidFill>
                <a:latin typeface="Consolas"/>
              </a:rPr>
              <a:t>in</a:t>
            </a:r>
            <a:r>
              <a:rPr lang="en-US" dirty="0" smtClean="0">
                <a:solidFill>
                  <a:prstClr val="black"/>
                </a:solidFill>
                <a:latin typeface="Consolas"/>
              </a:rPr>
              <a:t> </a:t>
            </a:r>
            <a:r>
              <a:rPr lang="en-US" dirty="0" err="1" smtClean="0">
                <a:solidFill>
                  <a:prstClr val="black"/>
                </a:solidFill>
                <a:latin typeface="Consolas"/>
              </a:rPr>
              <a:t>LoadData</a:t>
            </a:r>
            <a:r>
              <a:rPr lang="en-US" dirty="0" smtClean="0">
                <a:solidFill>
                  <a:prstClr val="black"/>
                </a:solidFill>
                <a:latin typeface="Consolas"/>
              </a:rPr>
              <a:t>().</a:t>
            </a:r>
            <a:r>
              <a:rPr lang="en-US" dirty="0" err="1" smtClean="0">
                <a:solidFill>
                  <a:prstClr val="black"/>
                </a:solidFill>
                <a:latin typeface="Consolas"/>
              </a:rPr>
              <a:t>AsParallel</a:t>
            </a:r>
            <a:r>
              <a:rPr lang="en-US" dirty="0" smtClean="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             </a:t>
            </a:r>
            <a:r>
              <a:rPr lang="en-US" dirty="0">
                <a:solidFill>
                  <a:srgbClr val="0000FF"/>
                </a:solidFill>
                <a:latin typeface="Consolas"/>
              </a:rPr>
              <a:t>where</a:t>
            </a:r>
            <a:r>
              <a:rPr lang="en-US" dirty="0" smtClean="0">
                <a:solidFill>
                  <a:prstClr val="black"/>
                </a:solidFill>
                <a:latin typeface="Consolas"/>
              </a:rPr>
              <a:t> </a:t>
            </a:r>
            <a:r>
              <a:rPr lang="en-US" dirty="0" err="1" smtClean="0">
                <a:solidFill>
                  <a:prstClr val="black"/>
                </a:solidFill>
                <a:latin typeface="Consolas"/>
              </a:rPr>
              <a:t>IsValid</a:t>
            </a:r>
            <a:r>
              <a:rPr lang="en-US" dirty="0" smtClean="0">
                <a:solidFill>
                  <a:prstClr val="black"/>
                </a:solidFill>
                <a:latin typeface="Consolas"/>
              </a:rPr>
              <a:t>(item)</a:t>
            </a:r>
          </a:p>
          <a:p>
            <a:r>
              <a:rPr lang="en-US" dirty="0">
                <a:solidFill>
                  <a:prstClr val="black"/>
                </a:solidFill>
                <a:latin typeface="Consolas"/>
              </a:rPr>
              <a:t> </a:t>
            </a:r>
            <a:r>
              <a:rPr lang="en-US" dirty="0" smtClean="0">
                <a:solidFill>
                  <a:prstClr val="black"/>
                </a:solidFill>
                <a:latin typeface="Consolas"/>
              </a:rPr>
              <a:t>             </a:t>
            </a:r>
            <a:r>
              <a:rPr lang="en-US" dirty="0" err="1">
                <a:solidFill>
                  <a:srgbClr val="0000FF"/>
                </a:solidFill>
                <a:latin typeface="Consolas"/>
              </a:rPr>
              <a:t>orderby</a:t>
            </a:r>
            <a:r>
              <a:rPr lang="en-US" dirty="0" smtClean="0">
                <a:solidFill>
                  <a:prstClr val="black"/>
                </a:solidFill>
                <a:latin typeface="Consolas"/>
              </a:rPr>
              <a:t> item </a:t>
            </a:r>
            <a:r>
              <a:rPr lang="en-US" dirty="0">
                <a:solidFill>
                  <a:srgbClr val="0000FF"/>
                </a:solidFill>
                <a:latin typeface="Consolas"/>
              </a:rPr>
              <a:t>ascending</a:t>
            </a:r>
          </a:p>
          <a:p>
            <a:r>
              <a:rPr lang="en-US" dirty="0">
                <a:solidFill>
                  <a:prstClr val="black"/>
                </a:solidFill>
                <a:latin typeface="Consolas"/>
              </a:rPr>
              <a:t> </a:t>
            </a:r>
            <a:r>
              <a:rPr lang="en-US" dirty="0" smtClean="0">
                <a:solidFill>
                  <a:prstClr val="black"/>
                </a:solidFill>
                <a:latin typeface="Consolas"/>
              </a:rPr>
              <a:t>             </a:t>
            </a:r>
            <a:r>
              <a:rPr lang="en-US" dirty="0">
                <a:solidFill>
                  <a:srgbClr val="0000FF"/>
                </a:solidFill>
                <a:latin typeface="Consolas"/>
              </a:rPr>
              <a:t>select</a:t>
            </a:r>
            <a:r>
              <a:rPr lang="en-US" dirty="0" smtClean="0">
                <a:solidFill>
                  <a:prstClr val="black"/>
                </a:solidFill>
                <a:latin typeface="Consolas"/>
              </a:rPr>
              <a:t> </a:t>
            </a:r>
            <a:r>
              <a:rPr lang="en-US" dirty="0" err="1" smtClean="0">
                <a:solidFill>
                  <a:prstClr val="black"/>
                </a:solidFill>
                <a:latin typeface="Consolas"/>
              </a:rPr>
              <a:t>ComputeResult</a:t>
            </a:r>
            <a:r>
              <a:rPr lang="en-US" dirty="0" smtClean="0">
                <a:solidFill>
                  <a:prstClr val="black"/>
                </a:solidFill>
                <a:latin typeface="Consolas"/>
              </a:rPr>
              <a:t>(item);</a:t>
            </a:r>
            <a:endParaRPr lang="en-US" dirty="0" smtClean="0">
              <a:gradFill>
                <a:gsLst>
                  <a:gs pos="0">
                    <a:schemeClr val="tx1"/>
                  </a:gs>
                  <a:gs pos="86000">
                    <a:schemeClr val="tx1"/>
                  </a:gs>
                </a:gsLst>
                <a:lin ang="5400000" scaled="0"/>
              </a:gradFill>
            </a:endParaRPr>
          </a:p>
        </p:txBody>
      </p:sp>
      <p:sp>
        <p:nvSpPr>
          <p:cNvPr id="50" name="TextBox 49"/>
          <p:cNvSpPr txBox="1"/>
          <p:nvPr/>
        </p:nvSpPr>
        <p:spPr>
          <a:xfrm>
            <a:off x="2699465" y="2206769"/>
            <a:ext cx="4132633" cy="2123658"/>
          </a:xfrm>
          <a:prstGeom prst="rect">
            <a:avLst/>
          </a:prstGeom>
          <a:solidFill>
            <a:schemeClr val="tx1"/>
          </a:solidFill>
          <a:ln w="28575">
            <a:solidFill>
              <a:schemeClr val="bg1"/>
            </a:solidFill>
          </a:ln>
          <a:effectLst/>
        </p:spPr>
        <p:txBody>
          <a:bodyPr wrap="square" lIns="91440" tIns="91440" rIns="91440" bIns="91440" rtlCol="0">
            <a:spAutoFit/>
          </a:bodyPr>
          <a:lstStyle/>
          <a:p>
            <a:r>
              <a:rPr lang="en-US" dirty="0" err="1" smtClean="0">
                <a:solidFill>
                  <a:srgbClr val="2B91AF"/>
                </a:solidFill>
                <a:latin typeface="Consolas"/>
              </a:rPr>
              <a:t>Task</a:t>
            </a:r>
            <a:r>
              <a:rPr lang="en-US" dirty="0" err="1" smtClean="0">
                <a:solidFill>
                  <a:prstClr val="black"/>
                </a:solidFill>
                <a:latin typeface="Consolas"/>
              </a:rPr>
              <a:t>.Factory.StartNew</a:t>
            </a:r>
            <a:r>
              <a:rPr lang="en-US" dirty="0" smtClean="0">
                <a:solidFill>
                  <a:prstClr val="black"/>
                </a:solidFill>
                <a:latin typeface="Consolas"/>
              </a:rPr>
              <a:t>(() =&gt;</a:t>
            </a:r>
          </a:p>
          <a:p>
            <a:r>
              <a:rPr lang="en-US" dirty="0" smtClean="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   </a:t>
            </a:r>
            <a:r>
              <a:rPr lang="en-US" dirty="0" err="1">
                <a:solidFill>
                  <a:srgbClr val="2B91AF"/>
                </a:solidFill>
                <a:latin typeface="Consolas"/>
              </a:rPr>
              <a:t>Parallel</a:t>
            </a:r>
            <a:r>
              <a:rPr lang="en-US" dirty="0" err="1" smtClean="0">
                <a:solidFill>
                  <a:prstClr val="black"/>
                </a:solidFill>
                <a:latin typeface="Consolas"/>
              </a:rPr>
              <a:t>.For</a:t>
            </a:r>
            <a:r>
              <a:rPr lang="en-US" dirty="0" smtClean="0">
                <a:solidFill>
                  <a:prstClr val="black"/>
                </a:solidFill>
                <a:latin typeface="Consolas"/>
              </a:rPr>
              <a:t>(0, 1000, </a:t>
            </a:r>
            <a:r>
              <a:rPr lang="en-US" dirty="0" err="1" smtClean="0">
                <a:solidFill>
                  <a:prstClr val="black"/>
                </a:solidFill>
                <a:latin typeface="Consolas"/>
              </a:rPr>
              <a:t>i</a:t>
            </a:r>
            <a:r>
              <a:rPr lang="en-US" dirty="0" smtClean="0">
                <a:solidFill>
                  <a:prstClr val="black"/>
                </a:solidFill>
                <a:latin typeface="Consolas"/>
              </a:rPr>
              <a:t> =&gt;</a:t>
            </a:r>
          </a:p>
          <a:p>
            <a:r>
              <a:rPr lang="en-US" dirty="0">
                <a:solidFill>
                  <a:prstClr val="black"/>
                </a:solidFill>
                <a:latin typeface="Consolas"/>
              </a:rPr>
              <a:t> </a:t>
            </a:r>
            <a:r>
              <a:rPr lang="en-US" dirty="0" smtClean="0">
                <a:solidFill>
                  <a:prstClr val="black"/>
                </a:solidFill>
                <a:latin typeface="Consolas"/>
              </a:rPr>
              <a:t>   {</a:t>
            </a:r>
          </a:p>
          <a:p>
            <a:r>
              <a:rPr lang="en-US" dirty="0">
                <a:solidFill>
                  <a:prstClr val="black"/>
                </a:solidFill>
                <a:latin typeface="Consolas"/>
              </a:rPr>
              <a:t> </a:t>
            </a:r>
            <a:r>
              <a:rPr lang="en-US" dirty="0" smtClean="0">
                <a:solidFill>
                  <a:prstClr val="black"/>
                </a:solidFill>
                <a:latin typeface="Consolas"/>
              </a:rPr>
              <a:t>   </a:t>
            </a:r>
            <a:r>
              <a:rPr lang="en-US" dirty="0" smtClean="0">
                <a:solidFill>
                  <a:srgbClr val="0000FF"/>
                </a:solidFill>
                <a:latin typeface="Consolas"/>
              </a:rPr>
              <a:t>    </a:t>
            </a:r>
            <a:r>
              <a:rPr lang="en-US" dirty="0" smtClean="0">
                <a:solidFill>
                  <a:prstClr val="black"/>
                </a:solidFill>
                <a:latin typeface="Consolas"/>
              </a:rPr>
              <a:t>Compute(</a:t>
            </a:r>
            <a:r>
              <a:rPr lang="en-US" dirty="0" err="1" smtClean="0">
                <a:solidFill>
                  <a:prstClr val="black"/>
                </a:solidFill>
                <a:latin typeface="Consolas"/>
              </a:rPr>
              <a:t>i</a:t>
            </a:r>
            <a:r>
              <a:rPr lang="en-US" dirty="0" smtClean="0">
                <a:solidFill>
                  <a:prstClr val="black"/>
                </a:solidFill>
                <a:latin typeface="Consolas"/>
              </a:rPr>
              <a:t>);</a:t>
            </a:r>
          </a:p>
          <a:p>
            <a:r>
              <a:rPr lang="en-US" dirty="0">
                <a:solidFill>
                  <a:prstClr val="black"/>
                </a:solidFill>
                <a:latin typeface="Consolas"/>
              </a:rPr>
              <a:t> </a:t>
            </a:r>
            <a:r>
              <a:rPr lang="en-US" dirty="0" smtClean="0">
                <a:solidFill>
                  <a:prstClr val="black"/>
                </a:solidFill>
                <a:latin typeface="Consolas"/>
              </a:rPr>
              <a:t>   });</a:t>
            </a:r>
            <a:endParaRPr lang="en-US" dirty="0">
              <a:solidFill>
                <a:prstClr val="black"/>
              </a:solidFill>
              <a:latin typeface="Consolas"/>
            </a:endParaRPr>
          </a:p>
          <a:p>
            <a:r>
              <a:rPr lang="en-US" dirty="0" smtClean="0">
                <a:solidFill>
                  <a:prstClr val="black"/>
                </a:solidFill>
                <a:latin typeface="Consolas"/>
              </a:rPr>
              <a:t>}</a:t>
            </a:r>
            <a:endParaRPr lang="en-US" dirty="0" smtClean="0">
              <a:gradFill>
                <a:gsLst>
                  <a:gs pos="0">
                    <a:schemeClr val="tx1"/>
                  </a:gs>
                  <a:gs pos="86000">
                    <a:schemeClr val="tx1"/>
                  </a:gs>
                </a:gsLst>
                <a:lin ang="5400000" scaled="0"/>
              </a:gra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210" y="2386013"/>
            <a:ext cx="2476500" cy="695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2336491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10800000">
                                      <p:cBhvr>
                                        <p:cTn id="17" dur="2000" fill="hold"/>
                                        <p:tgtEl>
                                          <p:spTgt spid="1026"/>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grpId="1" nodeType="clickEffect">
                                  <p:stCondLst>
                                    <p:cond delay="0"/>
                                  </p:stCondLst>
                                  <p:childTnLst>
                                    <p:anim calcmode="lin" valueType="num">
                                      <p:cBhvr>
                                        <p:cTn id="25" dur="500"/>
                                        <p:tgtEl>
                                          <p:spTgt spid="48"/>
                                        </p:tgtEl>
                                        <p:attrNameLst>
                                          <p:attrName>ppt_w</p:attrName>
                                        </p:attrNameLst>
                                      </p:cBhvr>
                                      <p:tavLst>
                                        <p:tav tm="0">
                                          <p:val>
                                            <p:strVal val="ppt_w"/>
                                          </p:val>
                                        </p:tav>
                                        <p:tav tm="100000">
                                          <p:val>
                                            <p:fltVal val="0"/>
                                          </p:val>
                                        </p:tav>
                                      </p:tavLst>
                                    </p:anim>
                                    <p:anim calcmode="lin" valueType="num">
                                      <p:cBhvr>
                                        <p:cTn id="26" dur="500"/>
                                        <p:tgtEl>
                                          <p:spTgt spid="48"/>
                                        </p:tgtEl>
                                        <p:attrNameLst>
                                          <p:attrName>ppt_h</p:attrName>
                                        </p:attrNameLst>
                                      </p:cBhvr>
                                      <p:tavLst>
                                        <p:tav tm="0">
                                          <p:val>
                                            <p:strVal val="ppt_h"/>
                                          </p:val>
                                        </p:tav>
                                        <p:tav tm="100000">
                                          <p:val>
                                            <p:fltVal val="0"/>
                                          </p:val>
                                        </p:tav>
                                      </p:tavLst>
                                    </p:anim>
                                    <p:animEffect transition="out" filter="fade">
                                      <p:cBhvr>
                                        <p:cTn id="27" dur="500"/>
                                        <p:tgtEl>
                                          <p:spTgt spid="48"/>
                                        </p:tgtEl>
                                      </p:cBhvr>
                                    </p:animEffect>
                                    <p:set>
                                      <p:cBhvr>
                                        <p:cTn id="28" dur="1" fill="hold">
                                          <p:stCondLst>
                                            <p:cond delay="499"/>
                                          </p:stCondLst>
                                        </p:cTn>
                                        <p:tgtEl>
                                          <p:spTgt spid="48"/>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fltVal val="0"/>
                                          </p:val>
                                        </p:tav>
                                        <p:tav tm="100000">
                                          <p:val>
                                            <p:strVal val="#ppt_w"/>
                                          </p:val>
                                        </p:tav>
                                      </p:tavLst>
                                    </p:anim>
                                    <p:anim calcmode="lin" valueType="num">
                                      <p:cBhvr>
                                        <p:cTn id="32" dur="500" fill="hold"/>
                                        <p:tgtEl>
                                          <p:spTgt spid="50"/>
                                        </p:tgtEl>
                                        <p:attrNameLst>
                                          <p:attrName>ppt_h</p:attrName>
                                        </p:attrNameLst>
                                      </p:cBhvr>
                                      <p:tavLst>
                                        <p:tav tm="0">
                                          <p:val>
                                            <p:fltVal val="0"/>
                                          </p:val>
                                        </p:tav>
                                        <p:tav tm="100000">
                                          <p:val>
                                            <p:strVal val="#ppt_h"/>
                                          </p:val>
                                        </p:tav>
                                      </p:tavLst>
                                    </p:anim>
                                    <p:animEffect transition="in" filter="fade">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xit" presetSubtype="32" fill="hold" grpId="1" nodeType="clickEffect">
                                  <p:stCondLst>
                                    <p:cond delay="0"/>
                                  </p:stCondLst>
                                  <p:childTnLst>
                                    <p:anim calcmode="lin" valueType="num">
                                      <p:cBhvr>
                                        <p:cTn id="37" dur="500"/>
                                        <p:tgtEl>
                                          <p:spTgt spid="50"/>
                                        </p:tgtEl>
                                        <p:attrNameLst>
                                          <p:attrName>ppt_w</p:attrName>
                                        </p:attrNameLst>
                                      </p:cBhvr>
                                      <p:tavLst>
                                        <p:tav tm="0">
                                          <p:val>
                                            <p:strVal val="ppt_w"/>
                                          </p:val>
                                        </p:tav>
                                        <p:tav tm="100000">
                                          <p:val>
                                            <p:fltVal val="0"/>
                                          </p:val>
                                        </p:tav>
                                      </p:tavLst>
                                    </p:anim>
                                    <p:anim calcmode="lin" valueType="num">
                                      <p:cBhvr>
                                        <p:cTn id="38" dur="500"/>
                                        <p:tgtEl>
                                          <p:spTgt spid="50"/>
                                        </p:tgtEl>
                                        <p:attrNameLst>
                                          <p:attrName>ppt_h</p:attrName>
                                        </p:attrNameLst>
                                      </p:cBhvr>
                                      <p:tavLst>
                                        <p:tav tm="0">
                                          <p:val>
                                            <p:strVal val="ppt_h"/>
                                          </p:val>
                                        </p:tav>
                                        <p:tav tm="100000">
                                          <p:val>
                                            <p:fltVal val="0"/>
                                          </p:val>
                                        </p:tav>
                                      </p:tavLst>
                                    </p:anim>
                                    <p:animEffect transition="out" filter="fade">
                                      <p:cBhvr>
                                        <p:cTn id="39" dur="500"/>
                                        <p:tgtEl>
                                          <p:spTgt spid="50"/>
                                        </p:tgtEl>
                                      </p:cBhvr>
                                    </p:animEffect>
                                    <p:set>
                                      <p:cBhvr>
                                        <p:cTn id="40" dur="1" fill="hold">
                                          <p:stCondLst>
                                            <p:cond delay="499"/>
                                          </p:stCondLst>
                                        </p:cTn>
                                        <p:tgtEl>
                                          <p:spTgt spid="50"/>
                                        </p:tgtEl>
                                        <p:attrNameLst>
                                          <p:attrName>style.visibility</p:attrName>
                                        </p:attrNameLst>
                                      </p:cBhvr>
                                      <p:to>
                                        <p:strVal val="hidden"/>
                                      </p:to>
                                    </p:set>
                                  </p:childTnLst>
                                </p:cTn>
                              </p:par>
                              <p:par>
                                <p:cTn id="41" presetID="53" presetClass="entr" presetSubtype="16"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xit" presetSubtype="32" fill="hold" grpId="1" nodeType="clickEffect">
                                  <p:stCondLst>
                                    <p:cond delay="0"/>
                                  </p:stCondLst>
                                  <p:childTnLst>
                                    <p:anim calcmode="lin" valueType="num">
                                      <p:cBhvr>
                                        <p:cTn id="49" dur="500"/>
                                        <p:tgtEl>
                                          <p:spTgt spid="46"/>
                                        </p:tgtEl>
                                        <p:attrNameLst>
                                          <p:attrName>ppt_w</p:attrName>
                                        </p:attrNameLst>
                                      </p:cBhvr>
                                      <p:tavLst>
                                        <p:tav tm="0">
                                          <p:val>
                                            <p:strVal val="ppt_w"/>
                                          </p:val>
                                        </p:tav>
                                        <p:tav tm="100000">
                                          <p:val>
                                            <p:fltVal val="0"/>
                                          </p:val>
                                        </p:tav>
                                      </p:tavLst>
                                    </p:anim>
                                    <p:anim calcmode="lin" valueType="num">
                                      <p:cBhvr>
                                        <p:cTn id="50" dur="500"/>
                                        <p:tgtEl>
                                          <p:spTgt spid="46"/>
                                        </p:tgtEl>
                                        <p:attrNameLst>
                                          <p:attrName>ppt_h</p:attrName>
                                        </p:attrNameLst>
                                      </p:cBhvr>
                                      <p:tavLst>
                                        <p:tav tm="0">
                                          <p:val>
                                            <p:strVal val="ppt_h"/>
                                          </p:val>
                                        </p:tav>
                                        <p:tav tm="100000">
                                          <p:val>
                                            <p:fltVal val="0"/>
                                          </p:val>
                                        </p:tav>
                                      </p:tavLst>
                                    </p:anim>
                                    <p:animEffect transition="out" filter="fade">
                                      <p:cBhvr>
                                        <p:cTn id="51" dur="500"/>
                                        <p:tgtEl>
                                          <p:spTgt spid="46"/>
                                        </p:tgtEl>
                                      </p:cBhvr>
                                    </p:animEffect>
                                    <p:set>
                                      <p:cBhvr>
                                        <p:cTn id="52" dur="1" fill="hold">
                                          <p:stCondLst>
                                            <p:cond delay="499"/>
                                          </p:stCondLst>
                                        </p:cTn>
                                        <p:tgtEl>
                                          <p:spTgt spid="46"/>
                                        </p:tgtEl>
                                        <p:attrNameLst>
                                          <p:attrName>style.visibility</p:attrName>
                                        </p:attrNameLst>
                                      </p:cBhvr>
                                      <p:to>
                                        <p:strVal val="hidden"/>
                                      </p:to>
                                    </p:set>
                                  </p:childTnLst>
                                </p:cTn>
                              </p:par>
                              <p:par>
                                <p:cTn id="53" presetID="53" presetClass="entr" presetSubtype="16"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xit" presetSubtype="32" fill="hold" grpId="1" nodeType="clickEffect">
                                  <p:stCondLst>
                                    <p:cond delay="0"/>
                                  </p:stCondLst>
                                  <p:childTnLst>
                                    <p:anim calcmode="lin" valueType="num">
                                      <p:cBhvr>
                                        <p:cTn id="61" dur="500"/>
                                        <p:tgtEl>
                                          <p:spTgt spid="2"/>
                                        </p:tgtEl>
                                        <p:attrNameLst>
                                          <p:attrName>ppt_w</p:attrName>
                                        </p:attrNameLst>
                                      </p:cBhvr>
                                      <p:tavLst>
                                        <p:tav tm="0">
                                          <p:val>
                                            <p:strVal val="ppt_w"/>
                                          </p:val>
                                        </p:tav>
                                        <p:tav tm="100000">
                                          <p:val>
                                            <p:fltVal val="0"/>
                                          </p:val>
                                        </p:tav>
                                      </p:tavLst>
                                    </p:anim>
                                    <p:anim calcmode="lin" valueType="num">
                                      <p:cBhvr>
                                        <p:cTn id="62" dur="500"/>
                                        <p:tgtEl>
                                          <p:spTgt spid="2"/>
                                        </p:tgtEl>
                                        <p:attrNameLst>
                                          <p:attrName>ppt_h</p:attrName>
                                        </p:attrNameLst>
                                      </p:cBhvr>
                                      <p:tavLst>
                                        <p:tav tm="0">
                                          <p:val>
                                            <p:strVal val="ppt_h"/>
                                          </p:val>
                                        </p:tav>
                                        <p:tav tm="100000">
                                          <p:val>
                                            <p:fltVal val="0"/>
                                          </p:val>
                                        </p:tav>
                                      </p:tavLst>
                                    </p:anim>
                                    <p:animEffect transition="out" filter="fade">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par>
                                <p:cTn id="65" presetID="53" presetClass="entr" presetSubtype="16"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p:cTn id="67" dur="500" fill="hold"/>
                                        <p:tgtEl>
                                          <p:spTgt spid="57"/>
                                        </p:tgtEl>
                                        <p:attrNameLst>
                                          <p:attrName>ppt_w</p:attrName>
                                        </p:attrNameLst>
                                      </p:cBhvr>
                                      <p:tavLst>
                                        <p:tav tm="0">
                                          <p:val>
                                            <p:fltVal val="0"/>
                                          </p:val>
                                        </p:tav>
                                        <p:tav tm="100000">
                                          <p:val>
                                            <p:strVal val="#ppt_w"/>
                                          </p:val>
                                        </p:tav>
                                      </p:tavLst>
                                    </p:anim>
                                    <p:anim calcmode="lin" valueType="num">
                                      <p:cBhvr>
                                        <p:cTn id="68" dur="500" fill="hold"/>
                                        <p:tgtEl>
                                          <p:spTgt spid="57"/>
                                        </p:tgtEl>
                                        <p:attrNameLst>
                                          <p:attrName>ppt_h</p:attrName>
                                        </p:attrNameLst>
                                      </p:cBhvr>
                                      <p:tavLst>
                                        <p:tav tm="0">
                                          <p:val>
                                            <p:fltVal val="0"/>
                                          </p:val>
                                        </p:tav>
                                        <p:tav tm="100000">
                                          <p:val>
                                            <p:strVal val="#ppt_h"/>
                                          </p:val>
                                        </p:tav>
                                      </p:tavLst>
                                    </p:anim>
                                    <p:animEffect transition="in" filter="fade">
                                      <p:cBhvr>
                                        <p:cTn id="69" dur="500"/>
                                        <p:tgtEl>
                                          <p:spTgt spid="57"/>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xit" presetSubtype="32" fill="hold" nodeType="clickEffect">
                                  <p:stCondLst>
                                    <p:cond delay="0"/>
                                  </p:stCondLst>
                                  <p:childTnLst>
                                    <p:anim calcmode="lin" valueType="num">
                                      <p:cBhvr>
                                        <p:cTn id="73" dur="500"/>
                                        <p:tgtEl>
                                          <p:spTgt spid="57"/>
                                        </p:tgtEl>
                                        <p:attrNameLst>
                                          <p:attrName>ppt_w</p:attrName>
                                        </p:attrNameLst>
                                      </p:cBhvr>
                                      <p:tavLst>
                                        <p:tav tm="0">
                                          <p:val>
                                            <p:strVal val="ppt_w"/>
                                          </p:val>
                                        </p:tav>
                                        <p:tav tm="100000">
                                          <p:val>
                                            <p:fltVal val="0"/>
                                          </p:val>
                                        </p:tav>
                                      </p:tavLst>
                                    </p:anim>
                                    <p:anim calcmode="lin" valueType="num">
                                      <p:cBhvr>
                                        <p:cTn id="74" dur="500"/>
                                        <p:tgtEl>
                                          <p:spTgt spid="57"/>
                                        </p:tgtEl>
                                        <p:attrNameLst>
                                          <p:attrName>ppt_h</p:attrName>
                                        </p:attrNameLst>
                                      </p:cBhvr>
                                      <p:tavLst>
                                        <p:tav tm="0">
                                          <p:val>
                                            <p:strVal val="ppt_h"/>
                                          </p:val>
                                        </p:tav>
                                        <p:tav tm="100000">
                                          <p:val>
                                            <p:fltVal val="0"/>
                                          </p:val>
                                        </p:tav>
                                      </p:tavLst>
                                    </p:anim>
                                    <p:animEffect transition="out" filter="fade">
                                      <p:cBhvr>
                                        <p:cTn id="75" dur="500"/>
                                        <p:tgtEl>
                                          <p:spTgt spid="57"/>
                                        </p:tgtEl>
                                      </p:cBhvr>
                                    </p:animEffect>
                                    <p:set>
                                      <p:cBhvr>
                                        <p:cTn id="76" dur="1" fill="hold">
                                          <p:stCondLst>
                                            <p:cond delay="499"/>
                                          </p:stCondLst>
                                        </p:cTn>
                                        <p:tgtEl>
                                          <p:spTgt spid="57"/>
                                        </p:tgtEl>
                                        <p:attrNameLst>
                                          <p:attrName>style.visibility</p:attrName>
                                        </p:attrNameLst>
                                      </p:cBhvr>
                                      <p:to>
                                        <p:strVal val="hidden"/>
                                      </p:to>
                                    </p:set>
                                  </p:childTnLst>
                                </p:cTn>
                              </p:par>
                              <p:par>
                                <p:cTn id="77" presetID="53" presetClass="entr" presetSubtype="16"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p:cTn id="79" dur="500" fill="hold"/>
                                        <p:tgtEl>
                                          <p:spTgt spid="58"/>
                                        </p:tgtEl>
                                        <p:attrNameLst>
                                          <p:attrName>ppt_w</p:attrName>
                                        </p:attrNameLst>
                                      </p:cBhvr>
                                      <p:tavLst>
                                        <p:tav tm="0">
                                          <p:val>
                                            <p:fltVal val="0"/>
                                          </p:val>
                                        </p:tav>
                                        <p:tav tm="100000">
                                          <p:val>
                                            <p:strVal val="#ppt_w"/>
                                          </p:val>
                                        </p:tav>
                                      </p:tavLst>
                                    </p:anim>
                                    <p:anim calcmode="lin" valueType="num">
                                      <p:cBhvr>
                                        <p:cTn id="80" dur="500" fill="hold"/>
                                        <p:tgtEl>
                                          <p:spTgt spid="58"/>
                                        </p:tgtEl>
                                        <p:attrNameLst>
                                          <p:attrName>ppt_h</p:attrName>
                                        </p:attrNameLst>
                                      </p:cBhvr>
                                      <p:tavLst>
                                        <p:tav tm="0">
                                          <p:val>
                                            <p:fltVal val="0"/>
                                          </p:val>
                                        </p:tav>
                                        <p:tav tm="100000">
                                          <p:val>
                                            <p:strVal val="#ppt_h"/>
                                          </p:val>
                                        </p:tav>
                                      </p:tavLst>
                                    </p:anim>
                                    <p:animEffect transition="in" filter="fade">
                                      <p:cBhvr>
                                        <p:cTn id="81" dur="500"/>
                                        <p:tgtEl>
                                          <p:spTgt spid="58"/>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xit" presetSubtype="32" fill="hold" nodeType="clickEffect">
                                  <p:stCondLst>
                                    <p:cond delay="0"/>
                                  </p:stCondLst>
                                  <p:childTnLst>
                                    <p:anim calcmode="lin" valueType="num">
                                      <p:cBhvr>
                                        <p:cTn id="85" dur="500"/>
                                        <p:tgtEl>
                                          <p:spTgt spid="58"/>
                                        </p:tgtEl>
                                        <p:attrNameLst>
                                          <p:attrName>ppt_w</p:attrName>
                                        </p:attrNameLst>
                                      </p:cBhvr>
                                      <p:tavLst>
                                        <p:tav tm="0">
                                          <p:val>
                                            <p:strVal val="ppt_w"/>
                                          </p:val>
                                        </p:tav>
                                        <p:tav tm="100000">
                                          <p:val>
                                            <p:fltVal val="0"/>
                                          </p:val>
                                        </p:tav>
                                      </p:tavLst>
                                    </p:anim>
                                    <p:anim calcmode="lin" valueType="num">
                                      <p:cBhvr>
                                        <p:cTn id="86" dur="500"/>
                                        <p:tgtEl>
                                          <p:spTgt spid="58"/>
                                        </p:tgtEl>
                                        <p:attrNameLst>
                                          <p:attrName>ppt_h</p:attrName>
                                        </p:attrNameLst>
                                      </p:cBhvr>
                                      <p:tavLst>
                                        <p:tav tm="0">
                                          <p:val>
                                            <p:strVal val="ppt_h"/>
                                          </p:val>
                                        </p:tav>
                                        <p:tav tm="100000">
                                          <p:val>
                                            <p:fltVal val="0"/>
                                          </p:val>
                                        </p:tav>
                                      </p:tavLst>
                                    </p:anim>
                                    <p:animEffect transition="out" filter="fade">
                                      <p:cBhvr>
                                        <p:cTn id="87" dur="500"/>
                                        <p:tgtEl>
                                          <p:spTgt spid="58"/>
                                        </p:tgtEl>
                                      </p:cBhvr>
                                    </p:animEffect>
                                    <p:set>
                                      <p:cBhvr>
                                        <p:cTn id="88" dur="1" fill="hold">
                                          <p:stCondLst>
                                            <p:cond delay="499"/>
                                          </p:stCondLst>
                                        </p:cTn>
                                        <p:tgtEl>
                                          <p:spTgt spid="58"/>
                                        </p:tgtEl>
                                        <p:attrNameLst>
                                          <p:attrName>style.visibility</p:attrName>
                                        </p:attrNameLst>
                                      </p:cBhvr>
                                      <p:to>
                                        <p:strVal val="hidden"/>
                                      </p:to>
                                    </p:set>
                                  </p:childTnLst>
                                </p:cTn>
                              </p:par>
                              <p:par>
                                <p:cTn id="89" presetID="53" presetClass="entr" presetSubtype="16"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p:cTn id="91" dur="500" fill="hold"/>
                                        <p:tgtEl>
                                          <p:spTgt spid="59"/>
                                        </p:tgtEl>
                                        <p:attrNameLst>
                                          <p:attrName>ppt_w</p:attrName>
                                        </p:attrNameLst>
                                      </p:cBhvr>
                                      <p:tavLst>
                                        <p:tav tm="0">
                                          <p:val>
                                            <p:fltVal val="0"/>
                                          </p:val>
                                        </p:tav>
                                        <p:tav tm="100000">
                                          <p:val>
                                            <p:strVal val="#ppt_w"/>
                                          </p:val>
                                        </p:tav>
                                      </p:tavLst>
                                    </p:anim>
                                    <p:anim calcmode="lin" valueType="num">
                                      <p:cBhvr>
                                        <p:cTn id="92" dur="500" fill="hold"/>
                                        <p:tgtEl>
                                          <p:spTgt spid="59"/>
                                        </p:tgtEl>
                                        <p:attrNameLst>
                                          <p:attrName>ppt_h</p:attrName>
                                        </p:attrNameLst>
                                      </p:cBhvr>
                                      <p:tavLst>
                                        <p:tav tm="0">
                                          <p:val>
                                            <p:fltVal val="0"/>
                                          </p:val>
                                        </p:tav>
                                        <p:tav tm="100000">
                                          <p:val>
                                            <p:strVal val="#ppt_h"/>
                                          </p:val>
                                        </p:tav>
                                      </p:tavLst>
                                    </p:anim>
                                    <p:animEffect transition="in" filter="fade">
                                      <p:cBhvr>
                                        <p:cTn id="93" dur="500"/>
                                        <p:tgtEl>
                                          <p:spTgt spid="59"/>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xit" presetSubtype="32" fill="hold" nodeType="clickEffect">
                                  <p:stCondLst>
                                    <p:cond delay="0"/>
                                  </p:stCondLst>
                                  <p:childTnLst>
                                    <p:anim calcmode="lin" valueType="num">
                                      <p:cBhvr>
                                        <p:cTn id="97" dur="500"/>
                                        <p:tgtEl>
                                          <p:spTgt spid="59"/>
                                        </p:tgtEl>
                                        <p:attrNameLst>
                                          <p:attrName>ppt_w</p:attrName>
                                        </p:attrNameLst>
                                      </p:cBhvr>
                                      <p:tavLst>
                                        <p:tav tm="0">
                                          <p:val>
                                            <p:strVal val="ppt_w"/>
                                          </p:val>
                                        </p:tav>
                                        <p:tav tm="100000">
                                          <p:val>
                                            <p:fltVal val="0"/>
                                          </p:val>
                                        </p:tav>
                                      </p:tavLst>
                                    </p:anim>
                                    <p:anim calcmode="lin" valueType="num">
                                      <p:cBhvr>
                                        <p:cTn id="98" dur="500"/>
                                        <p:tgtEl>
                                          <p:spTgt spid="59"/>
                                        </p:tgtEl>
                                        <p:attrNameLst>
                                          <p:attrName>ppt_h</p:attrName>
                                        </p:attrNameLst>
                                      </p:cBhvr>
                                      <p:tavLst>
                                        <p:tav tm="0">
                                          <p:val>
                                            <p:strVal val="ppt_h"/>
                                          </p:val>
                                        </p:tav>
                                        <p:tav tm="100000">
                                          <p:val>
                                            <p:fltVal val="0"/>
                                          </p:val>
                                        </p:tav>
                                      </p:tavLst>
                                    </p:anim>
                                    <p:animEffect transition="out" filter="fade">
                                      <p:cBhvr>
                                        <p:cTn id="99" dur="500"/>
                                        <p:tgtEl>
                                          <p:spTgt spid="59"/>
                                        </p:tgtEl>
                                      </p:cBhvr>
                                    </p:animEffect>
                                    <p:set>
                                      <p:cBhvr>
                                        <p:cTn id="100"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6" grpId="0" animBg="1"/>
      <p:bldP spid="46" grpId="1" animBg="1"/>
      <p:bldP spid="48" grpId="0" animBg="1"/>
      <p:bldP spid="48" grpId="1" animBg="1"/>
      <p:bldP spid="50" grpId="0" animBg="1"/>
      <p:bldP spid="5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a:t>
            </a:r>
            <a:endParaRPr lang="en-US" dirty="0"/>
          </a:p>
        </p:txBody>
      </p:sp>
      <p:sp>
        <p:nvSpPr>
          <p:cNvPr id="3" name="Subtitle 2"/>
          <p:cNvSpPr>
            <a:spLocks noGrp="1"/>
          </p:cNvSpPr>
          <p:nvPr>
            <p:ph type="subTitle" idx="1"/>
          </p:nvPr>
        </p:nvSpPr>
        <p:spPr/>
        <p:txBody>
          <a:bodyPr/>
          <a:lstStyle/>
          <a:p>
            <a:r>
              <a:rPr lang="en-US" sz="2800" dirty="0"/>
              <a:t>Upgrade, and your code just get </a:t>
            </a:r>
            <a:r>
              <a:rPr lang="en-US" sz="2800" dirty="0" smtClean="0"/>
              <a:t>faster!</a:t>
            </a:r>
            <a:endParaRPr lang="en-US" sz="2800"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6142804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519112" y="228600"/>
            <a:ext cx="11149013" cy="609600"/>
          </a:xfrm>
        </p:spPr>
        <p:txBody>
          <a:bodyPr>
            <a:normAutofit/>
          </a:bodyPr>
          <a:lstStyle/>
          <a:p>
            <a:r>
              <a:rPr lang="en-US" dirty="0" smtClean="0">
                <a:solidFill>
                  <a:schemeClr val="bg1"/>
                </a:solidFill>
              </a:rPr>
              <a:t>This is synchronous code with .NET 4…</a:t>
            </a:r>
            <a:endParaRPr lang="en-US" dirty="0">
              <a:solidFill>
                <a:schemeClr val="bg1"/>
              </a:solidFill>
            </a:endParaRPr>
          </a:p>
        </p:txBody>
      </p:sp>
      <p:sp>
        <p:nvSpPr>
          <p:cNvPr id="4" name="Rectangle 3"/>
          <p:cNvSpPr/>
          <p:nvPr/>
        </p:nvSpPr>
        <p:spPr>
          <a:xfrm>
            <a:off x="609441" y="917510"/>
            <a:ext cx="10969943" cy="2200580"/>
          </a:xfrm>
          <a:prstGeom prst="rect">
            <a:avLst/>
          </a:prstGeom>
        </p:spPr>
        <p:style>
          <a:lnRef idx="2">
            <a:schemeClr val="dk1"/>
          </a:lnRef>
          <a:fillRef idx="1">
            <a:schemeClr val="lt1"/>
          </a:fillRef>
          <a:effectRef idx="0">
            <a:schemeClr val="dk1"/>
          </a:effectRef>
          <a:fontRef idx="minor">
            <a:schemeClr val="dk1"/>
          </a:fontRef>
        </p:style>
        <p:txBody>
          <a:bodyPr wrap="square" lIns="121899" tIns="60949" rIns="121899" bIns="60949">
            <a:spAutoFit/>
          </a:bodyPr>
          <a:lstStyle/>
          <a:p>
            <a:r>
              <a:rPr lang="en-US" sz="1500" dirty="0">
                <a:solidFill>
                  <a:srgbClr val="0000FF"/>
                </a:solidFill>
              </a:rPr>
              <a:t>public void</a:t>
            </a:r>
            <a:r>
              <a:rPr lang="en-US" sz="1500" dirty="0"/>
              <a:t> </a:t>
            </a:r>
            <a:r>
              <a:rPr lang="en-US" sz="1500" dirty="0" err="1"/>
              <a:t>CopyStreamToStream</a:t>
            </a:r>
            <a:r>
              <a:rPr lang="en-US" sz="1500" dirty="0"/>
              <a:t>(</a:t>
            </a:r>
            <a:r>
              <a:rPr lang="en-US" sz="1500" dirty="0">
                <a:solidFill>
                  <a:srgbClr val="2B91AF"/>
                </a:solidFill>
              </a:rPr>
              <a:t>Stream</a:t>
            </a:r>
            <a:r>
              <a:rPr lang="en-US" sz="1500" dirty="0"/>
              <a:t> source, </a:t>
            </a:r>
            <a:r>
              <a:rPr lang="en-US" sz="1500" dirty="0">
                <a:solidFill>
                  <a:srgbClr val="2B91AF"/>
                </a:solidFill>
              </a:rPr>
              <a:t>Stream</a:t>
            </a:r>
            <a:r>
              <a:rPr lang="en-US" sz="1500" dirty="0"/>
              <a:t> destination)</a:t>
            </a:r>
            <a:br>
              <a:rPr lang="en-US" sz="1500" dirty="0"/>
            </a:br>
            <a:r>
              <a:rPr lang="en-US" sz="1500" dirty="0"/>
              <a:t>{</a:t>
            </a:r>
            <a:br>
              <a:rPr lang="en-US" sz="1500" dirty="0"/>
            </a:br>
            <a:r>
              <a:rPr lang="en-US" sz="1500" dirty="0"/>
              <a:t>    </a:t>
            </a:r>
            <a:r>
              <a:rPr lang="en-US" sz="1500" dirty="0">
                <a:solidFill>
                  <a:srgbClr val="0000FF"/>
                </a:solidFill>
              </a:rPr>
              <a:t>byte</a:t>
            </a:r>
            <a:r>
              <a:rPr lang="en-US" sz="1500" dirty="0"/>
              <a:t>[] buffer = </a:t>
            </a:r>
            <a:r>
              <a:rPr lang="en-US" sz="1500" dirty="0">
                <a:solidFill>
                  <a:srgbClr val="0000FF"/>
                </a:solidFill>
              </a:rPr>
              <a:t>new</a:t>
            </a:r>
            <a:r>
              <a:rPr lang="en-US" sz="1500" dirty="0"/>
              <a:t> </a:t>
            </a:r>
            <a:r>
              <a:rPr lang="en-US" sz="1500" dirty="0">
                <a:solidFill>
                  <a:srgbClr val="0000FF"/>
                </a:solidFill>
              </a:rPr>
              <a:t>byte</a:t>
            </a:r>
            <a:r>
              <a:rPr lang="en-US" sz="1500" dirty="0"/>
              <a:t>[0x1000];</a:t>
            </a:r>
            <a:br>
              <a:rPr lang="en-US" sz="1500" dirty="0"/>
            </a:br>
            <a:r>
              <a:rPr lang="en-US" sz="1500" dirty="0"/>
              <a:t>    </a:t>
            </a:r>
            <a:r>
              <a:rPr lang="en-US" sz="1500" dirty="0" err="1">
                <a:solidFill>
                  <a:srgbClr val="0000FF"/>
                </a:solidFill>
              </a:rPr>
              <a:t>int</a:t>
            </a:r>
            <a:r>
              <a:rPr lang="en-US" sz="1500" dirty="0"/>
              <a:t> </a:t>
            </a:r>
            <a:r>
              <a:rPr lang="en-US" sz="1500" dirty="0" err="1"/>
              <a:t>numRead</a:t>
            </a:r>
            <a:r>
              <a:rPr lang="en-US" sz="1500" dirty="0"/>
              <a:t>;</a:t>
            </a:r>
            <a:br>
              <a:rPr lang="en-US" sz="1500" dirty="0"/>
            </a:br>
            <a:r>
              <a:rPr lang="en-US" sz="1500" dirty="0"/>
              <a:t>    </a:t>
            </a:r>
            <a:r>
              <a:rPr lang="en-US" sz="1500" dirty="0">
                <a:solidFill>
                  <a:srgbClr val="0000FF"/>
                </a:solidFill>
              </a:rPr>
              <a:t>while</a:t>
            </a:r>
            <a:r>
              <a:rPr lang="en-US" sz="1500" dirty="0"/>
              <a:t> ((</a:t>
            </a:r>
            <a:r>
              <a:rPr lang="en-US" sz="1500" dirty="0" err="1"/>
              <a:t>numRead</a:t>
            </a:r>
            <a:r>
              <a:rPr lang="en-US" sz="1500" dirty="0"/>
              <a:t> = </a:t>
            </a:r>
            <a:r>
              <a:rPr lang="en-US" sz="1500" dirty="0" err="1"/>
              <a:t>source.Read</a:t>
            </a:r>
            <a:r>
              <a:rPr lang="en-US" sz="1500" dirty="0"/>
              <a:t>(buffer, 0, </a:t>
            </a:r>
            <a:r>
              <a:rPr lang="en-US" sz="1500" dirty="0" err="1"/>
              <a:t>buffer.Length</a:t>
            </a:r>
            <a:r>
              <a:rPr lang="en-US" sz="1500" dirty="0"/>
              <a:t>)) != 0)</a:t>
            </a:r>
            <a:br>
              <a:rPr lang="en-US" sz="1500" dirty="0"/>
            </a:br>
            <a:r>
              <a:rPr lang="en-US" sz="1500" dirty="0"/>
              <a:t>    {</a:t>
            </a:r>
            <a:br>
              <a:rPr lang="en-US" sz="1500" dirty="0"/>
            </a:br>
            <a:r>
              <a:rPr lang="en-US" sz="1500" dirty="0"/>
              <a:t>        </a:t>
            </a:r>
            <a:r>
              <a:rPr lang="en-US" sz="1500" dirty="0" err="1"/>
              <a:t>destination.Write</a:t>
            </a:r>
            <a:r>
              <a:rPr lang="en-US" sz="1500" dirty="0"/>
              <a:t>(buffer, 0, </a:t>
            </a:r>
            <a:r>
              <a:rPr lang="en-US" sz="1500" dirty="0" err="1"/>
              <a:t>numRead</a:t>
            </a:r>
            <a:r>
              <a:rPr lang="en-US" sz="1500" dirty="0"/>
              <a:t>);</a:t>
            </a:r>
            <a:br>
              <a:rPr lang="en-US" sz="1500" dirty="0"/>
            </a:br>
            <a:r>
              <a:rPr lang="en-US" sz="1500" dirty="0"/>
              <a:t>    }</a:t>
            </a:r>
            <a:br>
              <a:rPr lang="en-US" sz="1500" dirty="0"/>
            </a:br>
            <a:r>
              <a:rPr lang="en-US" sz="1500" dirty="0"/>
              <a:t>}</a:t>
            </a:r>
          </a:p>
        </p:txBody>
      </p:sp>
    </p:spTree>
    <p:extLst>
      <p:ext uri="{BB962C8B-B14F-4D97-AF65-F5344CB8AC3E}">
        <p14:creationId xmlns:p14="http://schemas.microsoft.com/office/powerpoint/2010/main" val="39624144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441" y="917510"/>
            <a:ext cx="10969943" cy="2200580"/>
          </a:xfrm>
          <a:prstGeom prst="rect">
            <a:avLst/>
          </a:prstGeom>
        </p:spPr>
        <p:style>
          <a:lnRef idx="2">
            <a:schemeClr val="dk1"/>
          </a:lnRef>
          <a:fillRef idx="1">
            <a:schemeClr val="lt1"/>
          </a:fillRef>
          <a:effectRef idx="0">
            <a:schemeClr val="dk1"/>
          </a:effectRef>
          <a:fontRef idx="minor">
            <a:schemeClr val="dk1"/>
          </a:fontRef>
        </p:style>
        <p:txBody>
          <a:bodyPr wrap="square" lIns="121899" tIns="60949" rIns="121899" bIns="60949">
            <a:spAutoFit/>
          </a:bodyPr>
          <a:lstStyle/>
          <a:p>
            <a:r>
              <a:rPr lang="en-US" sz="1500" dirty="0">
                <a:solidFill>
                  <a:srgbClr val="0000FF"/>
                </a:solidFill>
              </a:rPr>
              <a:t>public void</a:t>
            </a:r>
            <a:r>
              <a:rPr lang="en-US" sz="1500" dirty="0"/>
              <a:t> </a:t>
            </a:r>
            <a:r>
              <a:rPr lang="en-US" sz="1500" dirty="0" err="1"/>
              <a:t>CopyStreamToStream</a:t>
            </a:r>
            <a:r>
              <a:rPr lang="en-US" sz="1500" dirty="0"/>
              <a:t>(</a:t>
            </a:r>
            <a:r>
              <a:rPr lang="en-US" sz="1500" dirty="0">
                <a:solidFill>
                  <a:srgbClr val="2B91AF"/>
                </a:solidFill>
              </a:rPr>
              <a:t>Stream</a:t>
            </a:r>
            <a:r>
              <a:rPr lang="en-US" sz="1500" dirty="0"/>
              <a:t> source, </a:t>
            </a:r>
            <a:r>
              <a:rPr lang="en-US" sz="1500" dirty="0">
                <a:solidFill>
                  <a:srgbClr val="2B91AF"/>
                </a:solidFill>
              </a:rPr>
              <a:t>Stream</a:t>
            </a:r>
            <a:r>
              <a:rPr lang="en-US" sz="1500" dirty="0"/>
              <a:t> destination)</a:t>
            </a:r>
            <a:br>
              <a:rPr lang="en-US" sz="1500" dirty="0"/>
            </a:br>
            <a:r>
              <a:rPr lang="en-US" sz="1500" dirty="0"/>
              <a:t>{</a:t>
            </a:r>
            <a:br>
              <a:rPr lang="en-US" sz="1500" dirty="0"/>
            </a:br>
            <a:r>
              <a:rPr lang="en-US" sz="1500" dirty="0"/>
              <a:t>    </a:t>
            </a:r>
            <a:r>
              <a:rPr lang="en-US" sz="1500" dirty="0">
                <a:solidFill>
                  <a:srgbClr val="0000FF"/>
                </a:solidFill>
              </a:rPr>
              <a:t>byte</a:t>
            </a:r>
            <a:r>
              <a:rPr lang="en-US" sz="1500" dirty="0"/>
              <a:t>[] buffer = </a:t>
            </a:r>
            <a:r>
              <a:rPr lang="en-US" sz="1500" dirty="0">
                <a:solidFill>
                  <a:srgbClr val="0000FF"/>
                </a:solidFill>
              </a:rPr>
              <a:t>new</a:t>
            </a:r>
            <a:r>
              <a:rPr lang="en-US" sz="1500" dirty="0"/>
              <a:t> </a:t>
            </a:r>
            <a:r>
              <a:rPr lang="en-US" sz="1500" dirty="0">
                <a:solidFill>
                  <a:srgbClr val="0000FF"/>
                </a:solidFill>
              </a:rPr>
              <a:t>byte</a:t>
            </a:r>
            <a:r>
              <a:rPr lang="en-US" sz="1500" dirty="0"/>
              <a:t>[0x1000];</a:t>
            </a:r>
            <a:br>
              <a:rPr lang="en-US" sz="1500" dirty="0"/>
            </a:br>
            <a:r>
              <a:rPr lang="en-US" sz="1500" dirty="0"/>
              <a:t>    </a:t>
            </a:r>
            <a:r>
              <a:rPr lang="en-US" sz="1500" dirty="0" err="1">
                <a:solidFill>
                  <a:srgbClr val="0000FF"/>
                </a:solidFill>
              </a:rPr>
              <a:t>int</a:t>
            </a:r>
            <a:r>
              <a:rPr lang="en-US" sz="1500" dirty="0"/>
              <a:t> </a:t>
            </a:r>
            <a:r>
              <a:rPr lang="en-US" sz="1500" dirty="0" err="1"/>
              <a:t>numRead</a:t>
            </a:r>
            <a:r>
              <a:rPr lang="en-US" sz="1500" dirty="0"/>
              <a:t>;</a:t>
            </a:r>
            <a:br>
              <a:rPr lang="en-US" sz="1500" dirty="0"/>
            </a:br>
            <a:r>
              <a:rPr lang="en-US" sz="1500" dirty="0"/>
              <a:t>    </a:t>
            </a:r>
            <a:r>
              <a:rPr lang="en-US" sz="1500" dirty="0">
                <a:solidFill>
                  <a:srgbClr val="0000FF"/>
                </a:solidFill>
              </a:rPr>
              <a:t>while</a:t>
            </a:r>
            <a:r>
              <a:rPr lang="en-US" sz="1500" dirty="0"/>
              <a:t> ((</a:t>
            </a:r>
            <a:r>
              <a:rPr lang="en-US" sz="1500" dirty="0" err="1"/>
              <a:t>numRead</a:t>
            </a:r>
            <a:r>
              <a:rPr lang="en-US" sz="1500" dirty="0"/>
              <a:t> = </a:t>
            </a:r>
            <a:r>
              <a:rPr lang="en-US" sz="1500" dirty="0" err="1"/>
              <a:t>source.Read</a:t>
            </a:r>
            <a:r>
              <a:rPr lang="en-US" sz="1500" dirty="0"/>
              <a:t>(buffer, 0, </a:t>
            </a:r>
            <a:r>
              <a:rPr lang="en-US" sz="1500" dirty="0" err="1"/>
              <a:t>buffer.Length</a:t>
            </a:r>
            <a:r>
              <a:rPr lang="en-US" sz="1500" dirty="0"/>
              <a:t>)) != 0)</a:t>
            </a:r>
            <a:br>
              <a:rPr lang="en-US" sz="1500" dirty="0"/>
            </a:br>
            <a:r>
              <a:rPr lang="en-US" sz="1500" dirty="0"/>
              <a:t>    {</a:t>
            </a:r>
            <a:br>
              <a:rPr lang="en-US" sz="1500" dirty="0"/>
            </a:br>
            <a:r>
              <a:rPr lang="en-US" sz="1500" dirty="0"/>
              <a:t>        </a:t>
            </a:r>
            <a:r>
              <a:rPr lang="en-US" sz="1500" dirty="0" err="1"/>
              <a:t>destination.Write</a:t>
            </a:r>
            <a:r>
              <a:rPr lang="en-US" sz="1500" dirty="0"/>
              <a:t>(buffer, 0, </a:t>
            </a:r>
            <a:r>
              <a:rPr lang="en-US" sz="1500" dirty="0" err="1"/>
              <a:t>numRead</a:t>
            </a:r>
            <a:r>
              <a:rPr lang="en-US" sz="1500" dirty="0"/>
              <a:t>);</a:t>
            </a:r>
            <a:br>
              <a:rPr lang="en-US" sz="1500" dirty="0"/>
            </a:br>
            <a:r>
              <a:rPr lang="en-US" sz="1500" dirty="0"/>
              <a:t>    }</a:t>
            </a:r>
            <a:br>
              <a:rPr lang="en-US" sz="1500" dirty="0"/>
            </a:br>
            <a:r>
              <a:rPr lang="en-US" sz="1500" dirty="0"/>
              <a:t>}</a:t>
            </a:r>
          </a:p>
        </p:txBody>
      </p:sp>
      <p:sp>
        <p:nvSpPr>
          <p:cNvPr id="5" name="Title 1"/>
          <p:cNvSpPr>
            <a:spLocks noGrp="1"/>
          </p:cNvSpPr>
          <p:nvPr>
            <p:ph type="title" idx="4294967295"/>
          </p:nvPr>
        </p:nvSpPr>
        <p:spPr>
          <a:xfrm>
            <a:off x="521493" y="228600"/>
            <a:ext cx="11149013" cy="609600"/>
          </a:xfrm>
        </p:spPr>
        <p:txBody>
          <a:bodyPr>
            <a:noAutofit/>
          </a:bodyPr>
          <a:lstStyle/>
          <a:p>
            <a:r>
              <a:rPr lang="en-US" sz="4300" dirty="0">
                <a:solidFill>
                  <a:schemeClr val="bg1"/>
                </a:solidFill>
              </a:rPr>
              <a:t>This is </a:t>
            </a:r>
            <a:r>
              <a:rPr lang="en-US" sz="4300" dirty="0" err="1">
                <a:solidFill>
                  <a:schemeClr val="bg1"/>
                </a:solidFill>
              </a:rPr>
              <a:t>async</a:t>
            </a:r>
            <a:r>
              <a:rPr lang="en-US" sz="4300" dirty="0">
                <a:solidFill>
                  <a:schemeClr val="bg1"/>
                </a:solidFill>
              </a:rPr>
              <a:t> (but blocking) code with .NET 4…</a:t>
            </a:r>
          </a:p>
        </p:txBody>
      </p:sp>
      <p:sp>
        <p:nvSpPr>
          <p:cNvPr id="4" name="Rectangle 3"/>
          <p:cNvSpPr/>
          <p:nvPr/>
        </p:nvSpPr>
        <p:spPr>
          <a:xfrm>
            <a:off x="609441" y="3821131"/>
            <a:ext cx="10969943" cy="2893077"/>
          </a:xfrm>
          <a:prstGeom prst="rect">
            <a:avLst/>
          </a:prstGeom>
        </p:spPr>
        <p:style>
          <a:lnRef idx="2">
            <a:schemeClr val="dk1"/>
          </a:lnRef>
          <a:fillRef idx="1">
            <a:schemeClr val="lt1"/>
          </a:fillRef>
          <a:effectRef idx="0">
            <a:schemeClr val="dk1"/>
          </a:effectRef>
          <a:fontRef idx="minor">
            <a:schemeClr val="dk1"/>
          </a:fontRef>
        </p:style>
        <p:txBody>
          <a:bodyPr wrap="square" lIns="121899" tIns="60949" rIns="121899" bIns="60949">
            <a:spAutoFit/>
          </a:bodyPr>
          <a:lstStyle/>
          <a:p>
            <a:r>
              <a:rPr lang="en-US" sz="1500" dirty="0">
                <a:solidFill>
                  <a:srgbClr val="0000FF"/>
                </a:solidFill>
              </a:rPr>
              <a:t>public </a:t>
            </a:r>
            <a:r>
              <a:rPr lang="en-US" sz="1500" dirty="0">
                <a:solidFill>
                  <a:srgbClr val="2B91AF"/>
                </a:solidFill>
              </a:rPr>
              <a:t>Task</a:t>
            </a:r>
            <a:r>
              <a:rPr lang="en-US" sz="1500" dirty="0"/>
              <a:t> </a:t>
            </a:r>
            <a:r>
              <a:rPr lang="en-US" sz="1500" dirty="0" err="1" smtClean="0"/>
              <a:t>CopyStreamToStream</a:t>
            </a:r>
            <a:r>
              <a:rPr lang="en-US" sz="1500" dirty="0" err="1" smtClean="0">
                <a:effectLst>
                  <a:glow rad="101600">
                    <a:srgbClr val="FFFF00">
                      <a:alpha val="60000"/>
                    </a:srgbClr>
                  </a:glow>
                </a:effectLst>
              </a:rPr>
              <a:t>Async</a:t>
            </a:r>
            <a:r>
              <a:rPr lang="en-US" sz="1500" dirty="0" smtClean="0"/>
              <a:t>(</a:t>
            </a:r>
            <a:r>
              <a:rPr lang="en-US" sz="1500" dirty="0" smtClean="0">
                <a:solidFill>
                  <a:srgbClr val="2B91AF"/>
                </a:solidFill>
              </a:rPr>
              <a:t>Stream</a:t>
            </a:r>
            <a:r>
              <a:rPr lang="en-US" sz="1500" dirty="0"/>
              <a:t> source, </a:t>
            </a:r>
            <a:r>
              <a:rPr lang="en-US" sz="1500" dirty="0">
                <a:solidFill>
                  <a:srgbClr val="2B91AF"/>
                </a:solidFill>
              </a:rPr>
              <a:t>Stream</a:t>
            </a:r>
            <a:r>
              <a:rPr lang="en-US" sz="1500" dirty="0"/>
              <a:t> destination)</a:t>
            </a:r>
            <a:br>
              <a:rPr lang="en-US" sz="1500" dirty="0"/>
            </a:br>
            <a:r>
              <a:rPr lang="en-US" sz="1500" dirty="0"/>
              <a:t>{</a:t>
            </a:r>
          </a:p>
          <a:p>
            <a:r>
              <a:rPr lang="en-US" sz="1500" dirty="0"/>
              <a:t>    </a:t>
            </a:r>
            <a:r>
              <a:rPr lang="en-US" sz="1500" dirty="0">
                <a:solidFill>
                  <a:srgbClr val="0000FF"/>
                </a:solidFill>
                <a:effectLst>
                  <a:glow rad="101600">
                    <a:srgbClr val="FFFF00">
                      <a:alpha val="60000"/>
                    </a:srgbClr>
                  </a:glow>
                </a:effectLst>
              </a:rPr>
              <a:t>return</a:t>
            </a:r>
            <a:r>
              <a:rPr lang="en-US" sz="1500" dirty="0">
                <a:effectLst>
                  <a:glow rad="101600">
                    <a:srgbClr val="FFFF00">
                      <a:alpha val="60000"/>
                    </a:srgbClr>
                  </a:glow>
                </a:effectLst>
              </a:rPr>
              <a:t> </a:t>
            </a:r>
            <a:r>
              <a:rPr lang="en-US" sz="1500" dirty="0" err="1">
                <a:solidFill>
                  <a:srgbClr val="2B91AF"/>
                </a:solidFill>
                <a:effectLst>
                  <a:glow rad="101600">
                    <a:srgbClr val="FFFF00">
                      <a:alpha val="60000"/>
                    </a:srgbClr>
                  </a:glow>
                </a:effectLst>
              </a:rPr>
              <a:t>Task</a:t>
            </a:r>
            <a:r>
              <a:rPr lang="en-US" sz="1500" dirty="0" err="1">
                <a:effectLst>
                  <a:glow rad="101600">
                    <a:srgbClr val="FFFF00">
                      <a:alpha val="60000"/>
                    </a:srgbClr>
                  </a:glow>
                </a:effectLst>
              </a:rPr>
              <a:t>.Factory.StartNew</a:t>
            </a:r>
            <a:r>
              <a:rPr lang="en-US" sz="1500" dirty="0">
                <a:effectLst>
                  <a:glow rad="101600">
                    <a:srgbClr val="FFFF00">
                      <a:alpha val="60000"/>
                    </a:srgbClr>
                  </a:glow>
                </a:effectLst>
              </a:rPr>
              <a:t>(() =&gt;</a:t>
            </a:r>
          </a:p>
          <a:p>
            <a:r>
              <a:rPr lang="en-US" sz="1500" dirty="0"/>
              <a:t>    </a:t>
            </a:r>
            <a:r>
              <a:rPr lang="en-US" sz="1500" dirty="0">
                <a:effectLst>
                  <a:glow rad="101600">
                    <a:srgbClr val="FFFF00">
                      <a:alpha val="60000"/>
                    </a:srgbClr>
                  </a:glow>
                </a:effectLst>
              </a:rPr>
              <a:t>{</a:t>
            </a:r>
            <a:r>
              <a:rPr lang="en-US" sz="1500" dirty="0"/>
              <a:t/>
            </a:r>
            <a:br>
              <a:rPr lang="en-US" sz="1500" dirty="0"/>
            </a:br>
            <a:r>
              <a:rPr lang="en-US" sz="1500" dirty="0"/>
              <a:t>        </a:t>
            </a:r>
            <a:r>
              <a:rPr lang="en-US" sz="1500" dirty="0">
                <a:solidFill>
                  <a:srgbClr val="0000FF"/>
                </a:solidFill>
              </a:rPr>
              <a:t>byte</a:t>
            </a:r>
            <a:r>
              <a:rPr lang="en-US" sz="1500" dirty="0"/>
              <a:t>[] buffer = </a:t>
            </a:r>
            <a:r>
              <a:rPr lang="en-US" sz="1500" dirty="0">
                <a:solidFill>
                  <a:srgbClr val="0000FF"/>
                </a:solidFill>
              </a:rPr>
              <a:t>new</a:t>
            </a:r>
            <a:r>
              <a:rPr lang="en-US" sz="1500" dirty="0"/>
              <a:t> </a:t>
            </a:r>
            <a:r>
              <a:rPr lang="en-US" sz="1500" dirty="0">
                <a:solidFill>
                  <a:srgbClr val="0000FF"/>
                </a:solidFill>
              </a:rPr>
              <a:t>byte</a:t>
            </a:r>
            <a:r>
              <a:rPr lang="en-US" sz="1500" dirty="0"/>
              <a:t>[0x1000];</a:t>
            </a:r>
            <a:br>
              <a:rPr lang="en-US" sz="1500" dirty="0"/>
            </a:br>
            <a:r>
              <a:rPr lang="en-US" sz="1500" dirty="0"/>
              <a:t>        </a:t>
            </a:r>
            <a:r>
              <a:rPr lang="en-US" sz="1500" dirty="0" err="1">
                <a:solidFill>
                  <a:srgbClr val="0000FF"/>
                </a:solidFill>
              </a:rPr>
              <a:t>int</a:t>
            </a:r>
            <a:r>
              <a:rPr lang="en-US" sz="1500" dirty="0"/>
              <a:t> </a:t>
            </a:r>
            <a:r>
              <a:rPr lang="en-US" sz="1500" dirty="0" err="1"/>
              <a:t>numRead</a:t>
            </a:r>
            <a:r>
              <a:rPr lang="en-US" sz="1500" dirty="0"/>
              <a:t>;</a:t>
            </a:r>
            <a:br>
              <a:rPr lang="en-US" sz="1500" dirty="0"/>
            </a:br>
            <a:r>
              <a:rPr lang="en-US" sz="1500" dirty="0"/>
              <a:t>        </a:t>
            </a:r>
            <a:r>
              <a:rPr lang="en-US" sz="1500" dirty="0">
                <a:solidFill>
                  <a:srgbClr val="0000FF"/>
                </a:solidFill>
              </a:rPr>
              <a:t>while</a:t>
            </a:r>
            <a:r>
              <a:rPr lang="en-US" sz="1500" dirty="0"/>
              <a:t> ((</a:t>
            </a:r>
            <a:r>
              <a:rPr lang="en-US" sz="1500" dirty="0" err="1"/>
              <a:t>numRead</a:t>
            </a:r>
            <a:r>
              <a:rPr lang="en-US" sz="1500" dirty="0"/>
              <a:t> = </a:t>
            </a:r>
            <a:r>
              <a:rPr lang="en-US" sz="1500" dirty="0" err="1"/>
              <a:t>source.Read</a:t>
            </a:r>
            <a:r>
              <a:rPr lang="en-US" sz="1500" dirty="0"/>
              <a:t>(buffer, 0, </a:t>
            </a:r>
            <a:r>
              <a:rPr lang="en-US" sz="1500" dirty="0" err="1"/>
              <a:t>buffer.Length</a:t>
            </a:r>
            <a:r>
              <a:rPr lang="en-US" sz="1500" dirty="0"/>
              <a:t>)) != 0)</a:t>
            </a:r>
            <a:br>
              <a:rPr lang="en-US" sz="1500" dirty="0"/>
            </a:br>
            <a:r>
              <a:rPr lang="en-US" sz="1500" dirty="0"/>
              <a:t>        {</a:t>
            </a:r>
            <a:br>
              <a:rPr lang="en-US" sz="1500" dirty="0"/>
            </a:br>
            <a:r>
              <a:rPr lang="en-US" sz="1500" dirty="0"/>
              <a:t>            </a:t>
            </a:r>
            <a:r>
              <a:rPr lang="en-US" sz="1500" dirty="0" err="1"/>
              <a:t>destination.Write</a:t>
            </a:r>
            <a:r>
              <a:rPr lang="en-US" sz="1500" dirty="0"/>
              <a:t>(buffer, 0, </a:t>
            </a:r>
            <a:r>
              <a:rPr lang="en-US" sz="1500" dirty="0" err="1"/>
              <a:t>numRead</a:t>
            </a:r>
            <a:r>
              <a:rPr lang="en-US" sz="1500" dirty="0"/>
              <a:t>);</a:t>
            </a:r>
            <a:br>
              <a:rPr lang="en-US" sz="1500" dirty="0"/>
            </a:br>
            <a:r>
              <a:rPr lang="en-US" sz="1500" dirty="0"/>
              <a:t>        }</a:t>
            </a:r>
          </a:p>
          <a:p>
            <a:r>
              <a:rPr lang="en-US" sz="1500" dirty="0"/>
              <a:t>    </a:t>
            </a:r>
            <a:r>
              <a:rPr lang="en-US" sz="1500" dirty="0">
                <a:effectLst>
                  <a:glow rad="101600">
                    <a:srgbClr val="FFFF00">
                      <a:alpha val="60000"/>
                    </a:srgbClr>
                  </a:glow>
                </a:effectLst>
              </a:rPr>
              <a:t>});</a:t>
            </a:r>
            <a:r>
              <a:rPr lang="en-US" sz="1500" dirty="0"/>
              <a:t/>
            </a:r>
            <a:br>
              <a:rPr lang="en-US" sz="1500" dirty="0"/>
            </a:br>
            <a:r>
              <a:rPr lang="en-US" sz="1500" dirty="0"/>
              <a:t>}</a:t>
            </a:r>
          </a:p>
        </p:txBody>
      </p:sp>
      <p:sp>
        <p:nvSpPr>
          <p:cNvPr id="7" name="Down Arrow 6"/>
          <p:cNvSpPr/>
          <p:nvPr/>
        </p:nvSpPr>
        <p:spPr>
          <a:xfrm>
            <a:off x="5840478" y="3240157"/>
            <a:ext cx="507868" cy="421418"/>
          </a:xfrm>
          <a:prstGeom prst="downArrow">
            <a:avLst/>
          </a:prstGeom>
        </p:spPr>
        <p:style>
          <a:lnRef idx="3">
            <a:schemeClr val="lt1"/>
          </a:lnRef>
          <a:fillRef idx="1">
            <a:schemeClr val="accent2"/>
          </a:fillRef>
          <a:effectRef idx="1">
            <a:schemeClr val="accent2"/>
          </a:effectRef>
          <a:fontRef idx="minor">
            <a:schemeClr val="lt1"/>
          </a:fontRef>
        </p:style>
        <p:txBody>
          <a:bodyPr lIns="121899" tIns="60949" rIns="121899" bIns="60949" rtlCol="0" anchor="ctr"/>
          <a:lstStyle/>
          <a:p>
            <a:pPr algn="ctr"/>
            <a:endParaRPr lang="en-US"/>
          </a:p>
        </p:txBody>
      </p:sp>
      <p:pic>
        <p:nvPicPr>
          <p:cNvPr id="8" name="Picture 7" descr="C:\Users\stoub\AppData\Local\Microsoft\Windows\Temporary Internet Files\Content.IE5\VLXEJNFX\MC90043958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525" y="4519076"/>
            <a:ext cx="3731403" cy="2369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39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9112" y="206375"/>
            <a:ext cx="11149013" cy="609600"/>
          </a:xfrm>
        </p:spPr>
        <p:txBody>
          <a:bodyPr>
            <a:normAutofit fontScale="90000"/>
          </a:bodyPr>
          <a:lstStyle/>
          <a:p>
            <a:r>
              <a:rPr lang="en-US" sz="5300" dirty="0">
                <a:solidFill>
                  <a:schemeClr val="bg1"/>
                </a:solidFill>
              </a:rPr>
              <a:t>This is </a:t>
            </a:r>
            <a:r>
              <a:rPr lang="en-US" sz="5300" dirty="0" err="1">
                <a:solidFill>
                  <a:schemeClr val="bg1"/>
                </a:solidFill>
              </a:rPr>
              <a:t>async</a:t>
            </a:r>
            <a:r>
              <a:rPr lang="en-US" sz="5300" dirty="0">
                <a:solidFill>
                  <a:schemeClr val="bg1"/>
                </a:solidFill>
              </a:rPr>
              <a:t> code  with .NET 4…</a:t>
            </a:r>
          </a:p>
        </p:txBody>
      </p:sp>
      <p:sp>
        <p:nvSpPr>
          <p:cNvPr id="6" name="Rectangle 5"/>
          <p:cNvSpPr/>
          <p:nvPr/>
        </p:nvSpPr>
        <p:spPr>
          <a:xfrm>
            <a:off x="609755" y="931304"/>
            <a:ext cx="6703854" cy="2200580"/>
          </a:xfrm>
          <a:prstGeom prst="rect">
            <a:avLst/>
          </a:prstGeom>
        </p:spPr>
        <p:style>
          <a:lnRef idx="2">
            <a:schemeClr val="dk1"/>
          </a:lnRef>
          <a:fillRef idx="1">
            <a:schemeClr val="lt1"/>
          </a:fillRef>
          <a:effectRef idx="0">
            <a:schemeClr val="dk1"/>
          </a:effectRef>
          <a:fontRef idx="minor">
            <a:schemeClr val="dk1"/>
          </a:fontRef>
        </p:style>
        <p:txBody>
          <a:bodyPr wrap="square" lIns="121899" tIns="60949" rIns="121899" bIns="60949">
            <a:spAutoFit/>
          </a:bodyPr>
          <a:lstStyle/>
          <a:p>
            <a:r>
              <a:rPr lang="en-US" sz="1500" dirty="0">
                <a:solidFill>
                  <a:srgbClr val="0000FF"/>
                </a:solidFill>
              </a:rPr>
              <a:t>public void</a:t>
            </a:r>
            <a:r>
              <a:rPr lang="en-US" sz="1500" dirty="0"/>
              <a:t> </a:t>
            </a:r>
            <a:r>
              <a:rPr lang="en-US" sz="1500" dirty="0" err="1"/>
              <a:t>CopyStreamToStream</a:t>
            </a:r>
            <a:r>
              <a:rPr lang="en-US" sz="1500" dirty="0"/>
              <a:t>(</a:t>
            </a:r>
            <a:r>
              <a:rPr lang="en-US" sz="1500" dirty="0">
                <a:solidFill>
                  <a:srgbClr val="2B91AF"/>
                </a:solidFill>
              </a:rPr>
              <a:t>Stream</a:t>
            </a:r>
            <a:r>
              <a:rPr lang="en-US" sz="1500" dirty="0"/>
              <a:t> source, </a:t>
            </a:r>
            <a:r>
              <a:rPr lang="en-US" sz="1500" dirty="0">
                <a:solidFill>
                  <a:srgbClr val="2B91AF"/>
                </a:solidFill>
              </a:rPr>
              <a:t>Stream</a:t>
            </a:r>
            <a:r>
              <a:rPr lang="en-US" sz="1500" dirty="0"/>
              <a:t> destination)</a:t>
            </a:r>
            <a:br>
              <a:rPr lang="en-US" sz="1500" dirty="0"/>
            </a:br>
            <a:r>
              <a:rPr lang="en-US" sz="1500" dirty="0"/>
              <a:t>{</a:t>
            </a:r>
            <a:br>
              <a:rPr lang="en-US" sz="1500" dirty="0"/>
            </a:br>
            <a:r>
              <a:rPr lang="en-US" sz="1500" dirty="0"/>
              <a:t>    </a:t>
            </a:r>
            <a:r>
              <a:rPr lang="en-US" sz="1500" dirty="0">
                <a:solidFill>
                  <a:srgbClr val="0000FF"/>
                </a:solidFill>
              </a:rPr>
              <a:t>byte</a:t>
            </a:r>
            <a:r>
              <a:rPr lang="en-US" sz="1500" dirty="0"/>
              <a:t>[] buffer = </a:t>
            </a:r>
            <a:r>
              <a:rPr lang="en-US" sz="1500" dirty="0">
                <a:solidFill>
                  <a:srgbClr val="0000FF"/>
                </a:solidFill>
              </a:rPr>
              <a:t>new</a:t>
            </a:r>
            <a:r>
              <a:rPr lang="en-US" sz="1500" dirty="0"/>
              <a:t> </a:t>
            </a:r>
            <a:r>
              <a:rPr lang="en-US" sz="1500" dirty="0">
                <a:solidFill>
                  <a:srgbClr val="0000FF"/>
                </a:solidFill>
              </a:rPr>
              <a:t>byte</a:t>
            </a:r>
            <a:r>
              <a:rPr lang="en-US" sz="1500" dirty="0"/>
              <a:t>[0x1000];</a:t>
            </a:r>
            <a:br>
              <a:rPr lang="en-US" sz="1500" dirty="0"/>
            </a:br>
            <a:r>
              <a:rPr lang="en-US" sz="1500" dirty="0"/>
              <a:t>    </a:t>
            </a:r>
            <a:r>
              <a:rPr lang="en-US" sz="1500" dirty="0" err="1">
                <a:solidFill>
                  <a:srgbClr val="0000FF"/>
                </a:solidFill>
              </a:rPr>
              <a:t>int</a:t>
            </a:r>
            <a:r>
              <a:rPr lang="en-US" sz="1500" dirty="0"/>
              <a:t> </a:t>
            </a:r>
            <a:r>
              <a:rPr lang="en-US" sz="1500" dirty="0" err="1"/>
              <a:t>numRead</a:t>
            </a:r>
            <a:r>
              <a:rPr lang="en-US" sz="1500" dirty="0"/>
              <a:t>;</a:t>
            </a:r>
            <a:br>
              <a:rPr lang="en-US" sz="1500" dirty="0"/>
            </a:br>
            <a:r>
              <a:rPr lang="en-US" sz="1500" dirty="0"/>
              <a:t>    </a:t>
            </a:r>
            <a:r>
              <a:rPr lang="en-US" sz="1500" dirty="0">
                <a:solidFill>
                  <a:srgbClr val="0000FF"/>
                </a:solidFill>
              </a:rPr>
              <a:t>while</a:t>
            </a:r>
            <a:r>
              <a:rPr lang="en-US" sz="1500" dirty="0"/>
              <a:t> ((</a:t>
            </a:r>
            <a:r>
              <a:rPr lang="en-US" sz="1500" dirty="0" err="1"/>
              <a:t>numRead</a:t>
            </a:r>
            <a:r>
              <a:rPr lang="en-US" sz="1500" dirty="0"/>
              <a:t> = </a:t>
            </a:r>
            <a:r>
              <a:rPr lang="en-US" sz="1500" dirty="0" err="1"/>
              <a:t>source.Read</a:t>
            </a:r>
            <a:r>
              <a:rPr lang="en-US" sz="1500" dirty="0"/>
              <a:t>(buffer, 0, </a:t>
            </a:r>
            <a:r>
              <a:rPr lang="en-US" sz="1500" dirty="0" err="1"/>
              <a:t>buffer.Length</a:t>
            </a:r>
            <a:r>
              <a:rPr lang="en-US" sz="1500" dirty="0"/>
              <a:t>)) != 0)</a:t>
            </a:r>
            <a:br>
              <a:rPr lang="en-US" sz="1500" dirty="0"/>
            </a:br>
            <a:r>
              <a:rPr lang="en-US" sz="1500" dirty="0"/>
              <a:t>    {</a:t>
            </a:r>
            <a:br>
              <a:rPr lang="en-US" sz="1500" dirty="0"/>
            </a:br>
            <a:r>
              <a:rPr lang="en-US" sz="1500" dirty="0"/>
              <a:t>        </a:t>
            </a:r>
            <a:r>
              <a:rPr lang="en-US" sz="1500" dirty="0" err="1"/>
              <a:t>destination.Write</a:t>
            </a:r>
            <a:r>
              <a:rPr lang="en-US" sz="1500" dirty="0"/>
              <a:t>(buffer, 0, </a:t>
            </a:r>
            <a:r>
              <a:rPr lang="en-US" sz="1500" dirty="0" err="1"/>
              <a:t>numRead</a:t>
            </a:r>
            <a:r>
              <a:rPr lang="en-US" sz="1500" dirty="0"/>
              <a:t>);</a:t>
            </a:r>
            <a:br>
              <a:rPr lang="en-US" sz="1500" dirty="0"/>
            </a:br>
            <a:r>
              <a:rPr lang="en-US" sz="1500" dirty="0"/>
              <a:t>    }</a:t>
            </a:r>
            <a:br>
              <a:rPr lang="en-US" sz="1500" dirty="0"/>
            </a:br>
            <a:r>
              <a:rPr lang="en-US" sz="1500" dirty="0"/>
              <a:t>}</a:t>
            </a:r>
          </a:p>
        </p:txBody>
      </p:sp>
      <p:sp>
        <p:nvSpPr>
          <p:cNvPr id="4" name="Rectangle 3"/>
          <p:cNvSpPr/>
          <p:nvPr/>
        </p:nvSpPr>
        <p:spPr>
          <a:xfrm>
            <a:off x="7415182" y="945119"/>
            <a:ext cx="4469236" cy="5455681"/>
          </a:xfrm>
          <a:prstGeom prst="rect">
            <a:avLst/>
          </a:prstGeom>
        </p:spPr>
        <p:style>
          <a:lnRef idx="2">
            <a:schemeClr val="dk1"/>
          </a:lnRef>
          <a:fillRef idx="1">
            <a:schemeClr val="lt1"/>
          </a:fillRef>
          <a:effectRef idx="0">
            <a:schemeClr val="dk1"/>
          </a:effectRef>
          <a:fontRef idx="minor">
            <a:schemeClr val="dk1"/>
          </a:fontRef>
        </p:style>
        <p:txBody>
          <a:bodyPr wrap="square" lIns="121899" tIns="60949" rIns="121899" bIns="60949" numCol="1">
            <a:noAutofit/>
          </a:bodyPr>
          <a:lstStyle/>
          <a:p>
            <a:r>
              <a:rPr lang="en-US" sz="700" dirty="0">
                <a:solidFill>
                  <a:srgbClr val="0000FF"/>
                </a:solidFill>
                <a:latin typeface="Consolas" pitchFamily="49" charset="0"/>
                <a:cs typeface="Consolas" pitchFamily="49" charset="0"/>
              </a:rPr>
              <a:t>public</a:t>
            </a:r>
            <a:r>
              <a:rPr lang="en-US" sz="700" dirty="0">
                <a:latin typeface="Consolas" pitchFamily="49" charset="0"/>
                <a:cs typeface="Consolas" pitchFamily="49" charset="0"/>
              </a:rPr>
              <a:t> </a:t>
            </a:r>
            <a:r>
              <a:rPr lang="en-US" sz="700" dirty="0" err="1">
                <a:solidFill>
                  <a:srgbClr val="2B91AF"/>
                </a:solidFill>
                <a:latin typeface="Consolas" pitchFamily="49" charset="0"/>
                <a:cs typeface="Consolas" pitchFamily="49" charset="0"/>
              </a:rPr>
              <a:t>IAsyncResult</a:t>
            </a:r>
            <a:r>
              <a:rPr lang="en-US" sz="700" dirty="0">
                <a:latin typeface="Consolas" pitchFamily="49" charset="0"/>
                <a:cs typeface="Consolas" pitchFamily="49" charset="0"/>
              </a:rPr>
              <a:t> </a:t>
            </a:r>
            <a:r>
              <a:rPr lang="en-US" sz="700" dirty="0" err="1">
                <a:latin typeface="Consolas" pitchFamily="49" charset="0"/>
                <a:cs typeface="Consolas" pitchFamily="49" charset="0"/>
              </a:rPr>
              <a:t>BeginCopyStreamToStream</a:t>
            </a:r>
            <a:r>
              <a:rPr lang="en-US" sz="700" dirty="0">
                <a:latin typeface="Consolas" pitchFamily="49" charset="0"/>
                <a:cs typeface="Consolas" pitchFamily="49" charset="0"/>
              </a:rPr>
              <a:t>(</a:t>
            </a:r>
          </a:p>
          <a:p>
            <a:r>
              <a:rPr lang="en-US" sz="700" dirty="0">
                <a:solidFill>
                  <a:srgbClr val="2B91AF"/>
                </a:solidFill>
                <a:latin typeface="Consolas" pitchFamily="49" charset="0"/>
                <a:cs typeface="Consolas" pitchFamily="49" charset="0"/>
              </a:rPr>
              <a:t>    Stream</a:t>
            </a:r>
            <a:r>
              <a:rPr lang="en-US" sz="700" dirty="0">
                <a:latin typeface="Consolas" pitchFamily="49" charset="0"/>
                <a:cs typeface="Consolas" pitchFamily="49" charset="0"/>
              </a:rPr>
              <a:t> source, </a:t>
            </a:r>
            <a:r>
              <a:rPr lang="en-US" sz="700" dirty="0">
                <a:solidFill>
                  <a:srgbClr val="2B91AF"/>
                </a:solidFill>
                <a:latin typeface="Consolas" pitchFamily="49" charset="0"/>
                <a:cs typeface="Consolas" pitchFamily="49" charset="0"/>
              </a:rPr>
              <a:t>Stream</a:t>
            </a:r>
            <a:r>
              <a:rPr lang="en-US" sz="700" dirty="0">
                <a:latin typeface="Consolas" pitchFamily="49" charset="0"/>
                <a:cs typeface="Consolas" pitchFamily="49" charset="0"/>
              </a:rPr>
              <a:t> destination, </a:t>
            </a:r>
            <a:r>
              <a:rPr lang="en-US" sz="700" dirty="0" err="1">
                <a:solidFill>
                  <a:srgbClr val="2B91AF"/>
                </a:solidFill>
                <a:latin typeface="Consolas" pitchFamily="49" charset="0"/>
                <a:cs typeface="Consolas" pitchFamily="49" charset="0"/>
              </a:rPr>
              <a:t>AsyncCallback</a:t>
            </a:r>
            <a:r>
              <a:rPr lang="en-US" sz="700" dirty="0">
                <a:latin typeface="Consolas" pitchFamily="49" charset="0"/>
                <a:cs typeface="Consolas" pitchFamily="49" charset="0"/>
              </a:rPr>
              <a:t> callback, </a:t>
            </a:r>
            <a:r>
              <a:rPr lang="en-US" sz="700" dirty="0">
                <a:solidFill>
                  <a:srgbClr val="0000FF"/>
                </a:solidFill>
                <a:latin typeface="Consolas" pitchFamily="49" charset="0"/>
                <a:cs typeface="Consolas" pitchFamily="49" charset="0"/>
              </a:rPr>
              <a:t>object</a:t>
            </a:r>
            <a:r>
              <a:rPr lang="en-US" sz="700" dirty="0">
                <a:latin typeface="Consolas" pitchFamily="49" charset="0"/>
                <a:cs typeface="Consolas" pitchFamily="49" charset="0"/>
              </a:rPr>
              <a:t> state)</a:t>
            </a:r>
            <a:br>
              <a:rPr lang="en-US" sz="700" dirty="0">
                <a:latin typeface="Consolas" pitchFamily="49" charset="0"/>
                <a:cs typeface="Consolas" pitchFamily="49" charset="0"/>
              </a:rPr>
            </a:b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solidFill>
                  <a:srgbClr val="0000FF"/>
                </a:solidFill>
                <a:latin typeface="Consolas" pitchFamily="49" charset="0"/>
                <a:cs typeface="Consolas" pitchFamily="49" charset="0"/>
              </a:rPr>
              <a:t>var</a:t>
            </a:r>
            <a:r>
              <a:rPr lang="en-US" sz="700" dirty="0">
                <a:latin typeface="Consolas" pitchFamily="49" charset="0"/>
                <a:cs typeface="Consolas" pitchFamily="49" charset="0"/>
              </a:rPr>
              <a:t> </a:t>
            </a:r>
            <a:r>
              <a:rPr lang="en-US" sz="700" dirty="0" err="1">
                <a:latin typeface="Consolas" pitchFamily="49" charset="0"/>
                <a:cs typeface="Consolas" pitchFamily="49" charset="0"/>
              </a:rPr>
              <a:t>tcs</a:t>
            </a:r>
            <a:r>
              <a:rPr lang="en-US" sz="700" dirty="0">
                <a:latin typeface="Consolas" pitchFamily="49" charset="0"/>
                <a:cs typeface="Consolas" pitchFamily="49" charset="0"/>
              </a:rPr>
              <a:t> = </a:t>
            </a:r>
            <a:r>
              <a:rPr lang="en-US" sz="700" dirty="0">
                <a:solidFill>
                  <a:srgbClr val="0000FF"/>
                </a:solidFill>
                <a:latin typeface="Consolas" pitchFamily="49" charset="0"/>
                <a:cs typeface="Consolas" pitchFamily="49" charset="0"/>
              </a:rPr>
              <a:t>new</a:t>
            </a:r>
            <a:r>
              <a:rPr lang="en-US" sz="700" dirty="0">
                <a:latin typeface="Consolas" pitchFamily="49" charset="0"/>
                <a:cs typeface="Consolas" pitchFamily="49" charset="0"/>
              </a:rPr>
              <a:t> </a:t>
            </a:r>
            <a:r>
              <a:rPr lang="en-US" sz="700" dirty="0" err="1">
                <a:solidFill>
                  <a:srgbClr val="2B91AF"/>
                </a:solidFill>
                <a:latin typeface="Consolas" pitchFamily="49" charset="0"/>
                <a:cs typeface="Consolas" pitchFamily="49" charset="0"/>
              </a:rPr>
              <a:t>TaskCompletionSource</a:t>
            </a:r>
            <a:r>
              <a:rPr lang="en-US" sz="700" dirty="0">
                <a:latin typeface="Consolas" pitchFamily="49" charset="0"/>
                <a:cs typeface="Consolas" pitchFamily="49" charset="0"/>
              </a:rPr>
              <a:t>&lt;</a:t>
            </a:r>
            <a:r>
              <a:rPr lang="en-US" sz="700" dirty="0">
                <a:solidFill>
                  <a:srgbClr val="0000FF"/>
                </a:solidFill>
                <a:latin typeface="Consolas" pitchFamily="49" charset="0"/>
                <a:cs typeface="Consolas" pitchFamily="49" charset="0"/>
              </a:rPr>
              <a:t>object</a:t>
            </a:r>
            <a:r>
              <a:rPr lang="en-US" sz="700" dirty="0">
                <a:latin typeface="Consolas" pitchFamily="49" charset="0"/>
                <a:cs typeface="Consolas" pitchFamily="49" charset="0"/>
              </a:rPr>
              <a:t>&gt;(state</a:t>
            </a:r>
            <a:r>
              <a:rPr lang="en-US" sz="700" dirty="0" smtClean="0">
                <a:latin typeface="Consolas" pitchFamily="49" charset="0"/>
                <a:cs typeface="Consolas" pitchFamily="49" charset="0"/>
              </a:rPr>
              <a:t>);</a:t>
            </a:r>
          </a:p>
          <a:p>
            <a:r>
              <a:rPr lang="en-US" sz="700" dirty="0">
                <a:latin typeface="Consolas" pitchFamily="49" charset="0"/>
                <a:cs typeface="Consolas" pitchFamily="49" charset="0"/>
              </a:rPr>
              <a:t> </a:t>
            </a:r>
            <a:r>
              <a:rPr lang="en-US" sz="700" dirty="0" smtClean="0">
                <a:latin typeface="Consolas" pitchFamily="49" charset="0"/>
                <a:cs typeface="Consolas" pitchFamily="49" charset="0"/>
              </a:rPr>
              <a:t>   </a:t>
            </a:r>
            <a:r>
              <a:rPr lang="en-US" sz="700" dirty="0">
                <a:solidFill>
                  <a:srgbClr val="0000FF"/>
                </a:solidFill>
                <a:latin typeface="Consolas" pitchFamily="49" charset="0"/>
                <a:cs typeface="Consolas" pitchFamily="49" charset="0"/>
              </a:rPr>
              <a:t>if</a:t>
            </a:r>
            <a:r>
              <a:rPr lang="en-US" sz="700" dirty="0" smtClean="0">
                <a:latin typeface="Consolas" pitchFamily="49" charset="0"/>
                <a:cs typeface="Consolas" pitchFamily="49" charset="0"/>
              </a:rPr>
              <a:t> (callback != null) </a:t>
            </a:r>
            <a:r>
              <a:rPr lang="en-US" sz="700" dirty="0" err="1" smtClean="0">
                <a:latin typeface="Consolas" pitchFamily="49" charset="0"/>
                <a:cs typeface="Consolas" pitchFamily="49" charset="0"/>
              </a:rPr>
              <a:t>tcs.Task.ContinueWith</a:t>
            </a:r>
            <a:r>
              <a:rPr lang="en-US" sz="700" dirty="0" smtClean="0">
                <a:latin typeface="Consolas" pitchFamily="49" charset="0"/>
                <a:cs typeface="Consolas" pitchFamily="49" charset="0"/>
              </a:rPr>
              <a:t>(_ =&gt; callback(</a:t>
            </a:r>
            <a:r>
              <a:rPr lang="en-US" sz="700" dirty="0" err="1" smtClean="0">
                <a:latin typeface="Consolas" pitchFamily="49" charset="0"/>
                <a:cs typeface="Consolas" pitchFamily="49" charset="0"/>
              </a:rPr>
              <a:t>tcs.Task</a:t>
            </a:r>
            <a:r>
              <a:rPr lang="en-US" sz="700" dirty="0" smtClean="0">
                <a:latin typeface="Consolas" pitchFamily="49" charset="0"/>
                <a:cs typeface="Consolas" pitchFamily="49" charset="0"/>
              </a:rPr>
              <a:t>));</a:t>
            </a:r>
            <a:r>
              <a:rPr lang="en-US" sz="700" dirty="0">
                <a:latin typeface="Consolas" pitchFamily="49" charset="0"/>
                <a:cs typeface="Consolas" pitchFamily="49" charset="0"/>
              </a:rPr>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solidFill>
                  <a:srgbClr val="0000FF"/>
                </a:solidFill>
                <a:latin typeface="Consolas" pitchFamily="49" charset="0"/>
                <a:cs typeface="Consolas" pitchFamily="49" charset="0"/>
              </a:rPr>
              <a:t>var</a:t>
            </a:r>
            <a:r>
              <a:rPr lang="en-US" sz="700" dirty="0">
                <a:latin typeface="Consolas" pitchFamily="49" charset="0"/>
                <a:cs typeface="Consolas" pitchFamily="49" charset="0"/>
              </a:rPr>
              <a:t> buffer = </a:t>
            </a:r>
            <a:r>
              <a:rPr lang="en-US" sz="700" dirty="0">
                <a:solidFill>
                  <a:srgbClr val="0000FF"/>
                </a:solidFill>
                <a:latin typeface="Consolas" pitchFamily="49" charset="0"/>
                <a:cs typeface="Consolas" pitchFamily="49" charset="0"/>
              </a:rPr>
              <a:t>new</a:t>
            </a: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byte</a:t>
            </a:r>
            <a:r>
              <a:rPr lang="en-US" sz="700" dirty="0">
                <a:latin typeface="Consolas" pitchFamily="49" charset="0"/>
                <a:cs typeface="Consolas" pitchFamily="49" charset="0"/>
              </a:rPr>
              <a:t>[0x1000];</a:t>
            </a:r>
          </a:p>
          <a:p>
            <a:r>
              <a:rPr lang="en-US" sz="700" dirty="0">
                <a:latin typeface="Consolas" pitchFamily="49" charset="0"/>
                <a:cs typeface="Consolas" pitchFamily="49" charset="0"/>
              </a:rPr>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2B91AF"/>
                </a:solidFill>
                <a:latin typeface="Consolas" pitchFamily="49" charset="0"/>
                <a:cs typeface="Consolas" pitchFamily="49" charset="0"/>
              </a:rPr>
              <a:t>Action</a:t>
            </a:r>
            <a:r>
              <a:rPr lang="en-US" sz="700" dirty="0">
                <a:latin typeface="Consolas" pitchFamily="49" charset="0"/>
                <a:cs typeface="Consolas" pitchFamily="49" charset="0"/>
              </a:rPr>
              <a:t>&lt;</a:t>
            </a:r>
            <a:r>
              <a:rPr lang="en-US" sz="700" dirty="0" err="1">
                <a:solidFill>
                  <a:srgbClr val="2B91AF"/>
                </a:solidFill>
                <a:latin typeface="Consolas" pitchFamily="49" charset="0"/>
                <a:cs typeface="Consolas" pitchFamily="49" charset="0"/>
              </a:rPr>
              <a:t>IAsyncResult</a:t>
            </a:r>
            <a:r>
              <a:rPr lang="en-US" sz="700" dirty="0">
                <a:latin typeface="Consolas" pitchFamily="49" charset="0"/>
                <a:cs typeface="Consolas" pitchFamily="49" charset="0"/>
              </a:rPr>
              <a:t>&gt; </a:t>
            </a:r>
            <a:r>
              <a:rPr lang="en-US" sz="700" dirty="0" err="1">
                <a:latin typeface="Consolas" pitchFamily="49" charset="0"/>
                <a:cs typeface="Consolas" pitchFamily="49" charset="0"/>
              </a:rPr>
              <a:t>readWriteLoop</a:t>
            </a:r>
            <a:r>
              <a:rPr lang="en-US" sz="700" dirty="0">
                <a:latin typeface="Consolas" pitchFamily="49" charset="0"/>
                <a:cs typeface="Consolas" pitchFamily="49" charset="0"/>
              </a:rPr>
              <a:t> = </a:t>
            </a:r>
            <a:r>
              <a:rPr lang="en-US" sz="700" dirty="0">
                <a:solidFill>
                  <a:srgbClr val="0000FF"/>
                </a:solidFill>
                <a:latin typeface="Consolas" pitchFamily="49" charset="0"/>
                <a:cs typeface="Consolas" pitchFamily="49" charset="0"/>
              </a:rPr>
              <a:t>null</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latin typeface="Consolas" pitchFamily="49" charset="0"/>
                <a:cs typeface="Consolas" pitchFamily="49" charset="0"/>
              </a:rPr>
              <a:t>readWriteLoop</a:t>
            </a:r>
            <a:r>
              <a:rPr lang="en-US" sz="700" dirty="0">
                <a:latin typeface="Consolas" pitchFamily="49" charset="0"/>
                <a:cs typeface="Consolas" pitchFamily="49" charset="0"/>
              </a:rPr>
              <a:t> = </a:t>
            </a:r>
            <a:r>
              <a:rPr lang="en-US" sz="700" dirty="0" err="1">
                <a:latin typeface="Consolas" pitchFamily="49" charset="0"/>
                <a:cs typeface="Consolas" pitchFamily="49" charset="0"/>
              </a:rPr>
              <a:t>iar</a:t>
            </a:r>
            <a:r>
              <a:rPr lang="en-US" sz="700" dirty="0">
                <a:latin typeface="Consolas" pitchFamily="49" charset="0"/>
                <a:cs typeface="Consolas" pitchFamily="49" charset="0"/>
              </a:rPr>
              <a:t> =&gt;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try</a:t>
            </a:r>
            <a:r>
              <a:rPr lang="en-US" sz="700" dirty="0">
                <a:latin typeface="Consolas" pitchFamily="49" charset="0"/>
                <a:cs typeface="Consolas" pitchFamily="49" charset="0"/>
              </a:rPr>
              <a: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for</a:t>
            </a:r>
            <a:r>
              <a:rPr lang="en-US" sz="700" dirty="0">
                <a:latin typeface="Consolas" pitchFamily="49" charset="0"/>
                <a:cs typeface="Consolas" pitchFamily="49" charset="0"/>
              </a:rPr>
              <a:t> (</a:t>
            </a:r>
            <a:r>
              <a:rPr lang="en-US" sz="700" dirty="0" err="1">
                <a:solidFill>
                  <a:srgbClr val="0000FF"/>
                </a:solidFill>
                <a:latin typeface="Consolas" pitchFamily="49" charset="0"/>
                <a:cs typeface="Consolas" pitchFamily="49" charset="0"/>
              </a:rPr>
              <a:t>bool</a:t>
            </a:r>
            <a:r>
              <a:rPr lang="en-US" sz="700" dirty="0">
                <a:latin typeface="Consolas" pitchFamily="49" charset="0"/>
                <a:cs typeface="Consolas" pitchFamily="49" charset="0"/>
              </a:rPr>
              <a:t> </a:t>
            </a:r>
            <a:r>
              <a:rPr lang="en-US" sz="700" dirty="0" err="1">
                <a:latin typeface="Consolas" pitchFamily="49" charset="0"/>
                <a:cs typeface="Consolas" pitchFamily="49" charset="0"/>
              </a:rPr>
              <a:t>isRead</a:t>
            </a:r>
            <a:r>
              <a:rPr lang="en-US" sz="700" dirty="0">
                <a:latin typeface="Consolas" pitchFamily="49" charset="0"/>
                <a:cs typeface="Consolas" pitchFamily="49" charset="0"/>
              </a:rPr>
              <a:t> = </a:t>
            </a:r>
            <a:r>
              <a:rPr lang="en-US" sz="700" dirty="0" err="1">
                <a:latin typeface="Consolas" pitchFamily="49" charset="0"/>
                <a:cs typeface="Consolas" pitchFamily="49" charset="0"/>
              </a:rPr>
              <a:t>iar</a:t>
            </a:r>
            <a:r>
              <a:rPr lang="en-US" sz="700" dirty="0">
                <a:latin typeface="Consolas" pitchFamily="49" charset="0"/>
                <a:cs typeface="Consolas" pitchFamily="49" charset="0"/>
              </a:rPr>
              <a:t> == </a:t>
            </a:r>
            <a:r>
              <a:rPr lang="en-US" sz="700" dirty="0">
                <a:solidFill>
                  <a:srgbClr val="0000FF"/>
                </a:solidFill>
                <a:latin typeface="Consolas" pitchFamily="49" charset="0"/>
                <a:cs typeface="Consolas" pitchFamily="49" charset="0"/>
              </a:rPr>
              <a:t>null</a:t>
            </a:r>
            <a:r>
              <a:rPr lang="en-US" sz="700" dirty="0">
                <a:latin typeface="Consolas" pitchFamily="49" charset="0"/>
                <a:cs typeface="Consolas" pitchFamily="49" charset="0"/>
              </a:rPr>
              <a:t>; ; </a:t>
            </a:r>
            <a:r>
              <a:rPr lang="en-US" sz="700" dirty="0" err="1">
                <a:latin typeface="Consolas" pitchFamily="49" charset="0"/>
                <a:cs typeface="Consolas" pitchFamily="49" charset="0"/>
              </a:rPr>
              <a:t>isRead</a:t>
            </a:r>
            <a:r>
              <a:rPr lang="en-US" sz="700" dirty="0">
                <a:latin typeface="Consolas" pitchFamily="49" charset="0"/>
                <a:cs typeface="Consolas" pitchFamily="49" charset="0"/>
              </a:rPr>
              <a:t> = !</a:t>
            </a:r>
            <a:r>
              <a:rPr lang="en-US" sz="700" dirty="0" err="1">
                <a:latin typeface="Consolas" pitchFamily="49" charset="0"/>
                <a:cs typeface="Consolas" pitchFamily="49" charset="0"/>
              </a:rPr>
              <a:t>isRead</a:t>
            </a:r>
            <a:r>
              <a:rPr lang="en-US" sz="700" dirty="0">
                <a:latin typeface="Consolas" pitchFamily="49" charset="0"/>
                <a:cs typeface="Consolas" pitchFamily="49" charset="0"/>
              </a:rPr>
              <a: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switch</a:t>
            </a:r>
            <a:r>
              <a:rPr lang="en-US" sz="700" dirty="0">
                <a:latin typeface="Consolas" pitchFamily="49" charset="0"/>
                <a:cs typeface="Consolas" pitchFamily="49" charset="0"/>
              </a:rPr>
              <a:t> (</a:t>
            </a:r>
            <a:r>
              <a:rPr lang="en-US" sz="700" dirty="0" err="1">
                <a:latin typeface="Consolas" pitchFamily="49" charset="0"/>
                <a:cs typeface="Consolas" pitchFamily="49" charset="0"/>
              </a:rPr>
              <a:t>isRead</a:t>
            </a:r>
            <a:r>
              <a:rPr lang="en-US" sz="700" dirty="0">
                <a:latin typeface="Consolas" pitchFamily="49" charset="0"/>
                <a:cs typeface="Consolas" pitchFamily="49" charset="0"/>
              </a:rPr>
              <a: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case</a:t>
            </a: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true</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latin typeface="Consolas" pitchFamily="49" charset="0"/>
                <a:cs typeface="Consolas" pitchFamily="49" charset="0"/>
              </a:rPr>
              <a:t>iar</a:t>
            </a:r>
            <a:r>
              <a:rPr lang="en-US" sz="700" dirty="0">
                <a:latin typeface="Consolas" pitchFamily="49" charset="0"/>
                <a:cs typeface="Consolas" pitchFamily="49" charset="0"/>
              </a:rPr>
              <a:t> = </a:t>
            </a:r>
            <a:r>
              <a:rPr lang="en-US" sz="700" dirty="0" err="1">
                <a:latin typeface="Consolas" pitchFamily="49" charset="0"/>
                <a:cs typeface="Consolas" pitchFamily="49" charset="0"/>
              </a:rPr>
              <a:t>source.BeginRead</a:t>
            </a:r>
            <a:r>
              <a:rPr lang="en-US" sz="700" dirty="0">
                <a:latin typeface="Consolas" pitchFamily="49" charset="0"/>
                <a:cs typeface="Consolas" pitchFamily="49" charset="0"/>
              </a:rPr>
              <a:t>(buffer, 0, </a:t>
            </a:r>
            <a:r>
              <a:rPr lang="en-US" sz="700" dirty="0" err="1">
                <a:latin typeface="Consolas" pitchFamily="49" charset="0"/>
                <a:cs typeface="Consolas" pitchFamily="49" charset="0"/>
              </a:rPr>
              <a:t>buffer.Length</a:t>
            </a:r>
            <a:r>
              <a:rPr lang="en-US" sz="700" dirty="0">
                <a:latin typeface="Consolas" pitchFamily="49" charset="0"/>
                <a:cs typeface="Consolas" pitchFamily="49" charset="0"/>
              </a:rPr>
              <a:t>, </a:t>
            </a:r>
          </a:p>
          <a:p>
            <a:r>
              <a:rPr lang="en-US" sz="700" dirty="0">
                <a:latin typeface="Consolas" pitchFamily="49" charset="0"/>
                <a:cs typeface="Consolas" pitchFamily="49" charset="0"/>
              </a:rPr>
              <a:t>                            </a:t>
            </a:r>
            <a:r>
              <a:rPr lang="en-US" sz="700" dirty="0" err="1">
                <a:latin typeface="Consolas" pitchFamily="49" charset="0"/>
                <a:cs typeface="Consolas" pitchFamily="49" charset="0"/>
              </a:rPr>
              <a:t>readResult</a:t>
            </a:r>
            <a:r>
              <a:rPr lang="en-US" sz="700" dirty="0">
                <a:latin typeface="Consolas" pitchFamily="49" charset="0"/>
                <a:cs typeface="Consolas" pitchFamily="49" charset="0"/>
              </a:rPr>
              <a:t> =&gt;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if</a:t>
            </a:r>
            <a:r>
              <a:rPr lang="en-US" sz="700" dirty="0">
                <a:latin typeface="Consolas" pitchFamily="49" charset="0"/>
                <a:cs typeface="Consolas" pitchFamily="49" charset="0"/>
              </a:rPr>
              <a:t> (</a:t>
            </a:r>
            <a:r>
              <a:rPr lang="en-US" sz="700" dirty="0" err="1">
                <a:latin typeface="Consolas" pitchFamily="49" charset="0"/>
                <a:cs typeface="Consolas" pitchFamily="49" charset="0"/>
              </a:rPr>
              <a:t>readResult.CompletedSynchronously</a:t>
            </a: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return</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latin typeface="Consolas" pitchFamily="49" charset="0"/>
                <a:cs typeface="Consolas" pitchFamily="49" charset="0"/>
              </a:rPr>
              <a:t>readWriteLoop</a:t>
            </a:r>
            <a:r>
              <a:rPr lang="en-US" sz="700" dirty="0">
                <a:latin typeface="Consolas" pitchFamily="49" charset="0"/>
                <a:cs typeface="Consolas" pitchFamily="49" charset="0"/>
              </a:rPr>
              <a:t>(</a:t>
            </a:r>
            <a:r>
              <a:rPr lang="en-US" sz="700" dirty="0" err="1">
                <a:latin typeface="Consolas" pitchFamily="49" charset="0"/>
                <a:cs typeface="Consolas" pitchFamily="49" charset="0"/>
              </a:rPr>
              <a:t>readResult</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 </a:t>
            </a:r>
            <a:r>
              <a:rPr lang="en-US" sz="700" dirty="0">
                <a:solidFill>
                  <a:srgbClr val="0000FF"/>
                </a:solidFill>
                <a:latin typeface="Consolas" pitchFamily="49" charset="0"/>
                <a:cs typeface="Consolas" pitchFamily="49" charset="0"/>
              </a:rPr>
              <a:t>null</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if</a:t>
            </a:r>
            <a:r>
              <a:rPr lang="en-US" sz="700" dirty="0">
                <a:latin typeface="Consolas" pitchFamily="49" charset="0"/>
                <a:cs typeface="Consolas" pitchFamily="49" charset="0"/>
              </a:rPr>
              <a:t> (!</a:t>
            </a:r>
            <a:r>
              <a:rPr lang="en-US" sz="700" dirty="0" err="1">
                <a:latin typeface="Consolas" pitchFamily="49" charset="0"/>
                <a:cs typeface="Consolas" pitchFamily="49" charset="0"/>
              </a:rPr>
              <a:t>iar.CompletedSynchronously</a:t>
            </a: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return</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break</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case</a:t>
            </a: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false</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solidFill>
                  <a:srgbClr val="0000FF"/>
                </a:solidFill>
                <a:latin typeface="Consolas" pitchFamily="49" charset="0"/>
                <a:cs typeface="Consolas" pitchFamily="49" charset="0"/>
              </a:rPr>
              <a:t>int</a:t>
            </a:r>
            <a:r>
              <a:rPr lang="en-US" sz="700" dirty="0">
                <a:latin typeface="Consolas" pitchFamily="49" charset="0"/>
                <a:cs typeface="Consolas" pitchFamily="49" charset="0"/>
              </a:rPr>
              <a:t> </a:t>
            </a:r>
            <a:r>
              <a:rPr lang="en-US" sz="700" dirty="0" err="1">
                <a:latin typeface="Consolas" pitchFamily="49" charset="0"/>
                <a:cs typeface="Consolas" pitchFamily="49" charset="0"/>
              </a:rPr>
              <a:t>numRead</a:t>
            </a:r>
            <a:r>
              <a:rPr lang="en-US" sz="700" dirty="0">
                <a:latin typeface="Consolas" pitchFamily="49" charset="0"/>
                <a:cs typeface="Consolas" pitchFamily="49" charset="0"/>
              </a:rPr>
              <a:t> = </a:t>
            </a:r>
            <a:r>
              <a:rPr lang="en-US" sz="700" dirty="0" err="1">
                <a:latin typeface="Consolas" pitchFamily="49" charset="0"/>
                <a:cs typeface="Consolas" pitchFamily="49" charset="0"/>
              </a:rPr>
              <a:t>source.EndRead</a:t>
            </a:r>
            <a:r>
              <a:rPr lang="en-US" sz="700" dirty="0">
                <a:latin typeface="Consolas" pitchFamily="49" charset="0"/>
                <a:cs typeface="Consolas" pitchFamily="49" charset="0"/>
              </a:rPr>
              <a:t>(</a:t>
            </a:r>
            <a:r>
              <a:rPr lang="en-US" sz="700" dirty="0" err="1">
                <a:latin typeface="Consolas" pitchFamily="49" charset="0"/>
                <a:cs typeface="Consolas" pitchFamily="49" charset="0"/>
              </a:rPr>
              <a:t>iar</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if</a:t>
            </a:r>
            <a:r>
              <a:rPr lang="en-US" sz="700" dirty="0">
                <a:latin typeface="Consolas" pitchFamily="49" charset="0"/>
                <a:cs typeface="Consolas" pitchFamily="49" charset="0"/>
              </a:rPr>
              <a:t> (</a:t>
            </a:r>
            <a:r>
              <a:rPr lang="en-US" sz="700" dirty="0" err="1">
                <a:latin typeface="Consolas" pitchFamily="49" charset="0"/>
                <a:cs typeface="Consolas" pitchFamily="49" charset="0"/>
              </a:rPr>
              <a:t>numRead</a:t>
            </a:r>
            <a:r>
              <a:rPr lang="en-US" sz="700" dirty="0">
                <a:latin typeface="Consolas" pitchFamily="49" charset="0"/>
                <a:cs typeface="Consolas" pitchFamily="49" charset="0"/>
              </a:rPr>
              <a:t> == 0)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latin typeface="Consolas" pitchFamily="49" charset="0"/>
                <a:cs typeface="Consolas" pitchFamily="49" charset="0"/>
              </a:rPr>
              <a:t>tcs.TrySetResult</a:t>
            </a:r>
            <a:r>
              <a:rPr lang="en-US" sz="700" dirty="0">
                <a:latin typeface="Consolas" pitchFamily="49" charset="0"/>
                <a:cs typeface="Consolas" pitchFamily="49" charset="0"/>
              </a:rPr>
              <a:t>(</a:t>
            </a:r>
            <a:r>
              <a:rPr lang="en-US" sz="700" dirty="0">
                <a:solidFill>
                  <a:srgbClr val="0000FF"/>
                </a:solidFill>
                <a:latin typeface="Consolas" pitchFamily="49" charset="0"/>
                <a:cs typeface="Consolas" pitchFamily="49" charset="0"/>
              </a:rPr>
              <a:t>null</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return</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latin typeface="Consolas" pitchFamily="49" charset="0"/>
                <a:cs typeface="Consolas" pitchFamily="49" charset="0"/>
              </a:rPr>
              <a:t>iar</a:t>
            </a:r>
            <a:r>
              <a:rPr lang="en-US" sz="700" dirty="0">
                <a:latin typeface="Consolas" pitchFamily="49" charset="0"/>
                <a:cs typeface="Consolas" pitchFamily="49" charset="0"/>
              </a:rPr>
              <a:t> = </a:t>
            </a:r>
            <a:r>
              <a:rPr lang="en-US" sz="700" dirty="0" err="1">
                <a:latin typeface="Consolas" pitchFamily="49" charset="0"/>
                <a:cs typeface="Consolas" pitchFamily="49" charset="0"/>
              </a:rPr>
              <a:t>destination.BeginWrite</a:t>
            </a:r>
            <a:r>
              <a:rPr lang="en-US" sz="700" dirty="0">
                <a:latin typeface="Consolas" pitchFamily="49" charset="0"/>
                <a:cs typeface="Consolas" pitchFamily="49" charset="0"/>
              </a:rPr>
              <a:t>(buffer, 0, </a:t>
            </a:r>
            <a:r>
              <a:rPr lang="en-US" sz="700" dirty="0" err="1">
                <a:latin typeface="Consolas" pitchFamily="49" charset="0"/>
                <a:cs typeface="Consolas" pitchFamily="49" charset="0"/>
              </a:rPr>
              <a:t>numRead</a:t>
            </a:r>
            <a:r>
              <a:rPr lang="en-US" sz="700" dirty="0">
                <a:latin typeface="Consolas" pitchFamily="49" charset="0"/>
                <a:cs typeface="Consolas" pitchFamily="49" charset="0"/>
              </a:rPr>
              <a:t>,</a:t>
            </a:r>
          </a:p>
          <a:p>
            <a:r>
              <a:rPr lang="en-US" sz="700" dirty="0">
                <a:latin typeface="Consolas" pitchFamily="49" charset="0"/>
                <a:cs typeface="Consolas" pitchFamily="49" charset="0"/>
              </a:rPr>
              <a:t>                            </a:t>
            </a:r>
            <a:r>
              <a:rPr lang="en-US" sz="700" dirty="0" err="1">
                <a:latin typeface="Consolas" pitchFamily="49" charset="0"/>
                <a:cs typeface="Consolas" pitchFamily="49" charset="0"/>
              </a:rPr>
              <a:t>writeResult</a:t>
            </a:r>
            <a:r>
              <a:rPr lang="en-US" sz="700" dirty="0">
                <a:latin typeface="Consolas" pitchFamily="49" charset="0"/>
                <a:cs typeface="Consolas" pitchFamily="49" charset="0"/>
              </a:rPr>
              <a:t> =&gt;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if</a:t>
            </a:r>
            <a:r>
              <a:rPr lang="en-US" sz="700" dirty="0">
                <a:latin typeface="Consolas" pitchFamily="49" charset="0"/>
                <a:cs typeface="Consolas" pitchFamily="49" charset="0"/>
              </a:rPr>
              <a:t> (</a:t>
            </a:r>
            <a:r>
              <a:rPr lang="en-US" sz="700" dirty="0" err="1">
                <a:latin typeface="Consolas" pitchFamily="49" charset="0"/>
                <a:cs typeface="Consolas" pitchFamily="49" charset="0"/>
              </a:rPr>
              <a:t>writeResult.CompletedSynchronously</a:t>
            </a: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return</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latin typeface="Consolas" pitchFamily="49" charset="0"/>
                <a:cs typeface="Consolas" pitchFamily="49" charset="0"/>
              </a:rPr>
              <a:t>destination.EndWrite</a:t>
            </a:r>
            <a:r>
              <a:rPr lang="en-US" sz="700" dirty="0">
                <a:latin typeface="Consolas" pitchFamily="49" charset="0"/>
                <a:cs typeface="Consolas" pitchFamily="49" charset="0"/>
              </a:rPr>
              <a:t>(</a:t>
            </a:r>
            <a:r>
              <a:rPr lang="en-US" sz="700" dirty="0" err="1">
                <a:latin typeface="Consolas" pitchFamily="49" charset="0"/>
                <a:cs typeface="Consolas" pitchFamily="49" charset="0"/>
              </a:rPr>
              <a:t>writeResult</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latin typeface="Consolas" pitchFamily="49" charset="0"/>
                <a:cs typeface="Consolas" pitchFamily="49" charset="0"/>
              </a:rPr>
              <a:t>readWriteLoop</a:t>
            </a:r>
            <a:r>
              <a:rPr lang="en-US" sz="700" dirty="0">
                <a:latin typeface="Consolas" pitchFamily="49" charset="0"/>
                <a:cs typeface="Consolas" pitchFamily="49" charset="0"/>
              </a:rPr>
              <a:t>(</a:t>
            </a:r>
            <a:r>
              <a:rPr lang="en-US" sz="700" dirty="0">
                <a:solidFill>
                  <a:srgbClr val="0000FF"/>
                </a:solidFill>
                <a:latin typeface="Consolas" pitchFamily="49" charset="0"/>
                <a:cs typeface="Consolas" pitchFamily="49" charset="0"/>
              </a:rPr>
              <a:t>null</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 </a:t>
            </a:r>
            <a:r>
              <a:rPr lang="en-US" sz="700" dirty="0">
                <a:solidFill>
                  <a:srgbClr val="0000FF"/>
                </a:solidFill>
                <a:latin typeface="Consolas" pitchFamily="49" charset="0"/>
                <a:cs typeface="Consolas" pitchFamily="49" charset="0"/>
              </a:rPr>
              <a:t>null</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if</a:t>
            </a:r>
            <a:r>
              <a:rPr lang="en-US" sz="700" dirty="0">
                <a:latin typeface="Consolas" pitchFamily="49" charset="0"/>
                <a:cs typeface="Consolas" pitchFamily="49" charset="0"/>
              </a:rPr>
              <a:t> (!</a:t>
            </a:r>
            <a:r>
              <a:rPr lang="en-US" sz="700" dirty="0" err="1">
                <a:latin typeface="Consolas" pitchFamily="49" charset="0"/>
                <a:cs typeface="Consolas" pitchFamily="49" charset="0"/>
              </a:rPr>
              <a:t>iar.CompletedSynchronously</a:t>
            </a: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return</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latin typeface="Consolas" pitchFamily="49" charset="0"/>
                <a:cs typeface="Consolas" pitchFamily="49" charset="0"/>
              </a:rPr>
              <a:t>destination.EndWrite</a:t>
            </a:r>
            <a:r>
              <a:rPr lang="en-US" sz="700" dirty="0">
                <a:latin typeface="Consolas" pitchFamily="49" charset="0"/>
                <a:cs typeface="Consolas" pitchFamily="49" charset="0"/>
              </a:rPr>
              <a:t>(</a:t>
            </a:r>
            <a:r>
              <a:rPr lang="en-US" sz="700" dirty="0" err="1">
                <a:latin typeface="Consolas" pitchFamily="49" charset="0"/>
                <a:cs typeface="Consolas" pitchFamily="49" charset="0"/>
              </a:rPr>
              <a:t>iar</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break</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br>
              <a:rPr lang="en-US" sz="700" dirty="0">
                <a:latin typeface="Consolas" pitchFamily="49" charset="0"/>
                <a:cs typeface="Consolas" pitchFamily="49" charset="0"/>
              </a:rPr>
            </a:br>
            <a:r>
              <a:rPr lang="en-US" sz="700" dirty="0">
                <a:latin typeface="Consolas" pitchFamily="49" charset="0"/>
                <a:cs typeface="Consolas" pitchFamily="49" charset="0"/>
              </a:rPr>
              <a:t>            }</a:t>
            </a:r>
            <a:br>
              <a:rPr lang="en-US" sz="700" dirty="0">
                <a:latin typeface="Consolas" pitchFamily="49" charset="0"/>
                <a:cs typeface="Consolas" pitchFamily="49" charset="0"/>
              </a:rPr>
            </a:br>
            <a:r>
              <a:rPr lang="en-US" sz="700" dirty="0">
                <a:latin typeface="Consolas" pitchFamily="49" charset="0"/>
                <a:cs typeface="Consolas" pitchFamily="49" charset="0"/>
              </a:rPr>
              <a: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catch</a:t>
            </a:r>
            <a:r>
              <a:rPr lang="en-US" sz="700" dirty="0">
                <a:latin typeface="Consolas" pitchFamily="49" charset="0"/>
                <a:cs typeface="Consolas" pitchFamily="49" charset="0"/>
              </a:rPr>
              <a:t> (</a:t>
            </a:r>
            <a:r>
              <a:rPr lang="en-US" sz="700" dirty="0">
                <a:solidFill>
                  <a:srgbClr val="2B91AF"/>
                </a:solidFill>
                <a:latin typeface="Consolas" pitchFamily="49" charset="0"/>
                <a:cs typeface="Consolas" pitchFamily="49" charset="0"/>
              </a:rPr>
              <a:t>Exception</a:t>
            </a:r>
            <a:r>
              <a:rPr lang="en-US" sz="700" dirty="0">
                <a:latin typeface="Consolas" pitchFamily="49" charset="0"/>
                <a:cs typeface="Consolas" pitchFamily="49" charset="0"/>
              </a:rPr>
              <a:t> e) { </a:t>
            </a:r>
          </a:p>
          <a:p>
            <a:r>
              <a:rPr lang="en-US" sz="700" dirty="0">
                <a:latin typeface="Consolas" pitchFamily="49" charset="0"/>
                <a:cs typeface="Consolas" pitchFamily="49" charset="0"/>
              </a:rPr>
              <a:t>            </a:t>
            </a:r>
            <a:r>
              <a:rPr lang="en-US" sz="700" dirty="0" err="1">
                <a:latin typeface="Consolas" pitchFamily="49" charset="0"/>
                <a:cs typeface="Consolas" pitchFamily="49" charset="0"/>
              </a:rPr>
              <a:t>tcs.TrySetException</a:t>
            </a:r>
            <a:r>
              <a:rPr lang="en-US" sz="700" dirty="0">
                <a:latin typeface="Consolas" pitchFamily="49" charset="0"/>
                <a:cs typeface="Consolas" pitchFamily="49" charset="0"/>
              </a:rPr>
              <a:t>(e); </a:t>
            </a:r>
            <a:endParaRPr lang="en-US" sz="700" dirty="0" smtClean="0">
              <a:latin typeface="Consolas" pitchFamily="49" charset="0"/>
              <a:cs typeface="Consolas" pitchFamily="49" charset="0"/>
            </a:endParaRPr>
          </a:p>
          <a:p>
            <a:r>
              <a:rPr lang="en-US" sz="700" dirty="0">
                <a:latin typeface="Consolas" pitchFamily="49" charset="0"/>
                <a:cs typeface="Consolas" pitchFamily="49" charset="0"/>
              </a:rPr>
              <a:t> </a:t>
            </a:r>
            <a:r>
              <a:rPr lang="en-US" sz="700" dirty="0" smtClean="0">
                <a:latin typeface="Consolas" pitchFamily="49" charset="0"/>
                <a:cs typeface="Consolas" pitchFamily="49" charset="0"/>
              </a:rPr>
              <a:t>       }</a:t>
            </a:r>
            <a:r>
              <a:rPr lang="en-US" sz="700" dirty="0">
                <a:latin typeface="Consolas" pitchFamily="49" charset="0"/>
                <a:cs typeface="Consolas" pitchFamily="49" charset="0"/>
              </a:rPr>
              <a:t/>
            </a:r>
            <a:br>
              <a:rPr lang="en-US" sz="700" dirty="0">
                <a:latin typeface="Consolas" pitchFamily="49" charset="0"/>
                <a:cs typeface="Consolas" pitchFamily="49" charset="0"/>
              </a:rPr>
            </a:br>
            <a:r>
              <a:rPr lang="en-US" sz="700" dirty="0">
                <a:latin typeface="Consolas" pitchFamily="49" charset="0"/>
                <a:cs typeface="Consolas" pitchFamily="49" charset="0"/>
              </a:rPr>
              <a: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err="1">
                <a:latin typeface="Consolas" pitchFamily="49" charset="0"/>
                <a:cs typeface="Consolas" pitchFamily="49" charset="0"/>
              </a:rPr>
              <a:t>readWriteLoop</a:t>
            </a:r>
            <a:r>
              <a:rPr lang="en-US" sz="700" dirty="0">
                <a:latin typeface="Consolas" pitchFamily="49" charset="0"/>
                <a:cs typeface="Consolas" pitchFamily="49" charset="0"/>
              </a:rPr>
              <a:t>(</a:t>
            </a:r>
            <a:r>
              <a:rPr lang="en-US" sz="700" dirty="0">
                <a:solidFill>
                  <a:srgbClr val="0000FF"/>
                </a:solidFill>
                <a:latin typeface="Consolas" pitchFamily="49" charset="0"/>
                <a:cs typeface="Consolas" pitchFamily="49" charset="0"/>
              </a:rPr>
              <a:t>null</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return</a:t>
            </a:r>
            <a:r>
              <a:rPr lang="en-US" sz="700" dirty="0">
                <a:latin typeface="Consolas" pitchFamily="49" charset="0"/>
                <a:cs typeface="Consolas" pitchFamily="49" charset="0"/>
              </a:rPr>
              <a:t> </a:t>
            </a:r>
            <a:r>
              <a:rPr lang="en-US" sz="700" dirty="0" err="1">
                <a:latin typeface="Consolas" pitchFamily="49" charset="0"/>
                <a:cs typeface="Consolas" pitchFamily="49" charset="0"/>
              </a:rPr>
              <a:t>tcs.Task</a:t>
            </a:r>
            <a:r>
              <a:rPr lang="en-US" sz="700" dirty="0">
                <a:latin typeface="Consolas" pitchFamily="49" charset="0"/>
                <a:cs typeface="Consolas" pitchFamily="49" charset="0"/>
              </a:rPr>
              <a:t>;</a:t>
            </a:r>
            <a:br>
              <a:rPr lang="en-US" sz="700" dirty="0">
                <a:latin typeface="Consolas" pitchFamily="49" charset="0"/>
                <a:cs typeface="Consolas" pitchFamily="49" charset="0"/>
              </a:rPr>
            </a:br>
            <a:r>
              <a:rPr lang="en-US" sz="700" dirty="0">
                <a:latin typeface="Consolas" pitchFamily="49" charset="0"/>
                <a:cs typeface="Consolas" pitchFamily="49" charset="0"/>
              </a:rPr>
              <a:t>}</a:t>
            </a:r>
            <a:endParaRPr lang="en-US" sz="700" dirty="0">
              <a:solidFill>
                <a:srgbClr val="0000FF"/>
              </a:solidFill>
              <a:latin typeface="Consolas" pitchFamily="49" charset="0"/>
              <a:cs typeface="Consolas" pitchFamily="49" charset="0"/>
            </a:endParaRPr>
          </a:p>
          <a:p>
            <a:endParaRPr lang="en-US" sz="700" dirty="0">
              <a:solidFill>
                <a:srgbClr val="0000FF"/>
              </a:solidFill>
              <a:latin typeface="Consolas" pitchFamily="49" charset="0"/>
              <a:cs typeface="Consolas" pitchFamily="49" charset="0"/>
            </a:endParaRPr>
          </a:p>
          <a:p>
            <a:r>
              <a:rPr lang="en-US" sz="700" dirty="0">
                <a:solidFill>
                  <a:srgbClr val="0000FF"/>
                </a:solidFill>
                <a:latin typeface="Consolas" pitchFamily="49" charset="0"/>
                <a:cs typeface="Consolas" pitchFamily="49" charset="0"/>
              </a:rPr>
              <a:t>public</a:t>
            </a:r>
            <a:r>
              <a:rPr lang="en-US" sz="700" dirty="0">
                <a:latin typeface="Consolas" pitchFamily="49" charset="0"/>
                <a:cs typeface="Consolas" pitchFamily="49" charset="0"/>
              </a:rPr>
              <a:t> </a:t>
            </a:r>
            <a:r>
              <a:rPr lang="en-US" sz="700" dirty="0">
                <a:solidFill>
                  <a:srgbClr val="0000FF"/>
                </a:solidFill>
                <a:latin typeface="Consolas" pitchFamily="49" charset="0"/>
                <a:cs typeface="Consolas" pitchFamily="49" charset="0"/>
              </a:rPr>
              <a:t>void</a:t>
            </a:r>
            <a:r>
              <a:rPr lang="en-US" sz="700" dirty="0">
                <a:latin typeface="Consolas" pitchFamily="49" charset="0"/>
                <a:cs typeface="Consolas" pitchFamily="49" charset="0"/>
              </a:rPr>
              <a:t> </a:t>
            </a:r>
            <a:r>
              <a:rPr lang="en-US" sz="700" dirty="0" err="1">
                <a:latin typeface="Consolas" pitchFamily="49" charset="0"/>
                <a:cs typeface="Consolas" pitchFamily="49" charset="0"/>
              </a:rPr>
              <a:t>EndCopyStreamToStream</a:t>
            </a:r>
            <a:r>
              <a:rPr lang="en-US" sz="700" dirty="0">
                <a:latin typeface="Consolas" pitchFamily="49" charset="0"/>
                <a:cs typeface="Consolas" pitchFamily="49" charset="0"/>
              </a:rPr>
              <a:t>(</a:t>
            </a:r>
            <a:r>
              <a:rPr lang="en-US" sz="700" dirty="0" err="1">
                <a:solidFill>
                  <a:srgbClr val="2B91AF"/>
                </a:solidFill>
                <a:latin typeface="Consolas" pitchFamily="49" charset="0"/>
                <a:cs typeface="Consolas" pitchFamily="49" charset="0"/>
              </a:rPr>
              <a:t>IAsyncResult</a:t>
            </a:r>
            <a:r>
              <a:rPr lang="en-US" sz="700" dirty="0">
                <a:latin typeface="Consolas" pitchFamily="49" charset="0"/>
                <a:cs typeface="Consolas" pitchFamily="49" charset="0"/>
              </a:rPr>
              <a:t> </a:t>
            </a:r>
            <a:r>
              <a:rPr lang="en-US" sz="700" dirty="0" err="1">
                <a:latin typeface="Consolas" pitchFamily="49" charset="0"/>
                <a:cs typeface="Consolas" pitchFamily="49" charset="0"/>
              </a:rPr>
              <a:t>asyncResult</a:t>
            </a:r>
            <a:r>
              <a:rPr lang="en-US" sz="700" dirty="0">
                <a:latin typeface="Consolas" pitchFamily="49" charset="0"/>
                <a:cs typeface="Consolas" pitchFamily="49" charset="0"/>
              </a:rPr>
              <a:t>) {</a:t>
            </a:r>
            <a:br>
              <a:rPr lang="en-US" sz="700" dirty="0">
                <a:latin typeface="Consolas" pitchFamily="49" charset="0"/>
                <a:cs typeface="Consolas" pitchFamily="49" charset="0"/>
              </a:rPr>
            </a:br>
            <a:r>
              <a:rPr lang="en-US" sz="700" dirty="0">
                <a:latin typeface="Consolas" pitchFamily="49" charset="0"/>
                <a:cs typeface="Consolas" pitchFamily="49" charset="0"/>
              </a:rPr>
              <a:t>    ((</a:t>
            </a:r>
            <a:r>
              <a:rPr lang="en-US" sz="700" dirty="0">
                <a:solidFill>
                  <a:srgbClr val="2B91AF"/>
                </a:solidFill>
                <a:latin typeface="Consolas" pitchFamily="49" charset="0"/>
                <a:cs typeface="Consolas" pitchFamily="49" charset="0"/>
              </a:rPr>
              <a:t>Task</a:t>
            </a:r>
            <a:r>
              <a:rPr lang="en-US" sz="700" dirty="0">
                <a:latin typeface="Consolas" pitchFamily="49" charset="0"/>
                <a:cs typeface="Consolas" pitchFamily="49" charset="0"/>
              </a:rPr>
              <a:t>)</a:t>
            </a:r>
            <a:r>
              <a:rPr lang="en-US" sz="700" dirty="0" err="1">
                <a:latin typeface="Consolas" pitchFamily="49" charset="0"/>
                <a:cs typeface="Consolas" pitchFamily="49" charset="0"/>
              </a:rPr>
              <a:t>asyncResult</a:t>
            </a:r>
            <a:r>
              <a:rPr lang="en-US" sz="700" dirty="0">
                <a:latin typeface="Consolas" pitchFamily="49" charset="0"/>
                <a:cs typeface="Consolas" pitchFamily="49" charset="0"/>
              </a:rPr>
              <a:t>).Wait();</a:t>
            </a:r>
            <a:br>
              <a:rPr lang="en-US" sz="700" dirty="0">
                <a:latin typeface="Consolas" pitchFamily="49" charset="0"/>
                <a:cs typeface="Consolas" pitchFamily="49" charset="0"/>
              </a:rPr>
            </a:br>
            <a:r>
              <a:rPr lang="en-US" sz="700" dirty="0">
                <a:latin typeface="Consolas" pitchFamily="49" charset="0"/>
                <a:cs typeface="Consolas" pitchFamily="49" charset="0"/>
              </a:rPr>
              <a:t>}</a:t>
            </a:r>
          </a:p>
        </p:txBody>
      </p:sp>
      <p:sp>
        <p:nvSpPr>
          <p:cNvPr id="5" name="Bent-Up Arrow 4"/>
          <p:cNvSpPr/>
          <p:nvPr/>
        </p:nvSpPr>
        <p:spPr>
          <a:xfrm rot="5400000">
            <a:off x="6166909" y="3413603"/>
            <a:ext cx="1155136" cy="992155"/>
          </a:xfrm>
          <a:prstGeom prst="bentUpArrow">
            <a:avLst/>
          </a:prstGeom>
        </p:spPr>
        <p:style>
          <a:lnRef idx="3">
            <a:schemeClr val="lt1"/>
          </a:lnRef>
          <a:fillRef idx="1">
            <a:schemeClr val="accent2"/>
          </a:fillRef>
          <a:effectRef idx="1">
            <a:schemeClr val="accent2"/>
          </a:effectRef>
          <a:fontRef idx="minor">
            <a:schemeClr val="lt1"/>
          </a:fontRef>
        </p:style>
        <p:txBody>
          <a:bodyPr lIns="121899" tIns="60949" rIns="121899" bIns="60949" rtlCol="0" anchor="ctr"/>
          <a:lstStyle/>
          <a:p>
            <a:pPr algn="ctr"/>
            <a:endParaRPr lang="en-US"/>
          </a:p>
        </p:txBody>
      </p:sp>
      <p:pic>
        <p:nvPicPr>
          <p:cNvPr id="8" name="Picture 7" descr="C:\Users\stoub\AppData\Local\Microsoft\Windows\Temporary Internet Files\Content.IE5\VLXEJNFX\MC90043958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918" y="4163396"/>
            <a:ext cx="3731403" cy="2369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272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1493" y="209550"/>
            <a:ext cx="11149013" cy="609600"/>
          </a:xfrm>
        </p:spPr>
        <p:txBody>
          <a:bodyPr>
            <a:normAutofit fontScale="90000"/>
          </a:bodyPr>
          <a:lstStyle/>
          <a:p>
            <a:r>
              <a:rPr lang="en-US" sz="5300" dirty="0">
                <a:solidFill>
                  <a:schemeClr val="bg1"/>
                </a:solidFill>
              </a:rPr>
              <a:t>This is </a:t>
            </a:r>
            <a:r>
              <a:rPr lang="en-US" sz="5300" dirty="0" err="1">
                <a:solidFill>
                  <a:schemeClr val="bg1"/>
                </a:solidFill>
              </a:rPr>
              <a:t>async</a:t>
            </a:r>
            <a:r>
              <a:rPr lang="en-US" sz="5300" dirty="0">
                <a:solidFill>
                  <a:schemeClr val="bg1"/>
                </a:solidFill>
              </a:rPr>
              <a:t> code with .NET 4.5…</a:t>
            </a:r>
          </a:p>
        </p:txBody>
      </p:sp>
      <p:sp>
        <p:nvSpPr>
          <p:cNvPr id="6" name="Rectangle 5"/>
          <p:cNvSpPr/>
          <p:nvPr/>
        </p:nvSpPr>
        <p:spPr>
          <a:xfrm>
            <a:off x="609440" y="928194"/>
            <a:ext cx="10969943" cy="2200580"/>
          </a:xfrm>
          <a:prstGeom prst="rect">
            <a:avLst/>
          </a:prstGeom>
        </p:spPr>
        <p:style>
          <a:lnRef idx="2">
            <a:schemeClr val="dk1"/>
          </a:lnRef>
          <a:fillRef idx="1">
            <a:schemeClr val="lt1"/>
          </a:fillRef>
          <a:effectRef idx="0">
            <a:schemeClr val="dk1"/>
          </a:effectRef>
          <a:fontRef idx="minor">
            <a:schemeClr val="dk1"/>
          </a:fontRef>
        </p:style>
        <p:txBody>
          <a:bodyPr wrap="square" lIns="121899" tIns="60949" rIns="121899" bIns="60949">
            <a:spAutoFit/>
          </a:bodyPr>
          <a:lstStyle/>
          <a:p>
            <a:r>
              <a:rPr lang="en-US" sz="1500" dirty="0">
                <a:solidFill>
                  <a:srgbClr val="0000FF"/>
                </a:solidFill>
              </a:rPr>
              <a:t>public void</a:t>
            </a:r>
            <a:r>
              <a:rPr lang="en-US" sz="1500" dirty="0"/>
              <a:t> </a:t>
            </a:r>
            <a:r>
              <a:rPr lang="en-US" sz="1500" dirty="0" err="1"/>
              <a:t>CopyStreamToStream</a:t>
            </a:r>
            <a:r>
              <a:rPr lang="en-US" sz="1500" dirty="0"/>
              <a:t>(</a:t>
            </a:r>
            <a:r>
              <a:rPr lang="en-US" sz="1500" dirty="0">
                <a:solidFill>
                  <a:srgbClr val="2B91AF"/>
                </a:solidFill>
              </a:rPr>
              <a:t>Stream</a:t>
            </a:r>
            <a:r>
              <a:rPr lang="en-US" sz="1500" dirty="0"/>
              <a:t> source, </a:t>
            </a:r>
            <a:r>
              <a:rPr lang="en-US" sz="1500" dirty="0">
                <a:solidFill>
                  <a:srgbClr val="2B91AF"/>
                </a:solidFill>
              </a:rPr>
              <a:t>Stream</a:t>
            </a:r>
            <a:r>
              <a:rPr lang="en-US" sz="1500" dirty="0"/>
              <a:t> destination)</a:t>
            </a:r>
            <a:br>
              <a:rPr lang="en-US" sz="1500" dirty="0"/>
            </a:br>
            <a:r>
              <a:rPr lang="en-US" sz="1500" dirty="0"/>
              <a:t>{</a:t>
            </a:r>
            <a:br>
              <a:rPr lang="en-US" sz="1500" dirty="0"/>
            </a:br>
            <a:r>
              <a:rPr lang="en-US" sz="1500" dirty="0"/>
              <a:t>    </a:t>
            </a:r>
            <a:r>
              <a:rPr lang="en-US" sz="1500" dirty="0">
                <a:solidFill>
                  <a:srgbClr val="0000FF"/>
                </a:solidFill>
              </a:rPr>
              <a:t>byte</a:t>
            </a:r>
            <a:r>
              <a:rPr lang="en-US" sz="1500" dirty="0"/>
              <a:t>[] buffer = </a:t>
            </a:r>
            <a:r>
              <a:rPr lang="en-US" sz="1500" dirty="0">
                <a:solidFill>
                  <a:srgbClr val="0000FF"/>
                </a:solidFill>
              </a:rPr>
              <a:t>new</a:t>
            </a:r>
            <a:r>
              <a:rPr lang="en-US" sz="1500" dirty="0"/>
              <a:t> </a:t>
            </a:r>
            <a:r>
              <a:rPr lang="en-US" sz="1500" dirty="0">
                <a:solidFill>
                  <a:srgbClr val="0000FF"/>
                </a:solidFill>
              </a:rPr>
              <a:t>byte</a:t>
            </a:r>
            <a:r>
              <a:rPr lang="en-US" sz="1500" dirty="0"/>
              <a:t>[0x1000];</a:t>
            </a:r>
            <a:br>
              <a:rPr lang="en-US" sz="1500" dirty="0"/>
            </a:br>
            <a:r>
              <a:rPr lang="en-US" sz="1500" dirty="0"/>
              <a:t>    </a:t>
            </a:r>
            <a:r>
              <a:rPr lang="en-US" sz="1500" dirty="0" err="1">
                <a:solidFill>
                  <a:srgbClr val="0000FF"/>
                </a:solidFill>
              </a:rPr>
              <a:t>int</a:t>
            </a:r>
            <a:r>
              <a:rPr lang="en-US" sz="1500" dirty="0"/>
              <a:t> </a:t>
            </a:r>
            <a:r>
              <a:rPr lang="en-US" sz="1500" dirty="0" err="1"/>
              <a:t>numRead</a:t>
            </a:r>
            <a:r>
              <a:rPr lang="en-US" sz="1500" dirty="0"/>
              <a:t>;</a:t>
            </a:r>
            <a:br>
              <a:rPr lang="en-US" sz="1500" dirty="0"/>
            </a:br>
            <a:r>
              <a:rPr lang="en-US" sz="1500" dirty="0"/>
              <a:t>    </a:t>
            </a:r>
            <a:r>
              <a:rPr lang="en-US" sz="1500" dirty="0">
                <a:solidFill>
                  <a:srgbClr val="0000FF"/>
                </a:solidFill>
              </a:rPr>
              <a:t>while</a:t>
            </a:r>
            <a:r>
              <a:rPr lang="en-US" sz="1500" dirty="0"/>
              <a:t> ((</a:t>
            </a:r>
            <a:r>
              <a:rPr lang="en-US" sz="1500" dirty="0" err="1"/>
              <a:t>numRead</a:t>
            </a:r>
            <a:r>
              <a:rPr lang="en-US" sz="1500" dirty="0"/>
              <a:t> = </a:t>
            </a:r>
            <a:r>
              <a:rPr lang="en-US" sz="1500" dirty="0" err="1"/>
              <a:t>source.Read</a:t>
            </a:r>
            <a:r>
              <a:rPr lang="en-US" sz="1500" dirty="0"/>
              <a:t>(buffer, 0, </a:t>
            </a:r>
            <a:r>
              <a:rPr lang="en-US" sz="1500" dirty="0" err="1"/>
              <a:t>buffer.Length</a:t>
            </a:r>
            <a:r>
              <a:rPr lang="en-US" sz="1500" dirty="0"/>
              <a:t>)) != 0)</a:t>
            </a:r>
            <a:br>
              <a:rPr lang="en-US" sz="1500" dirty="0"/>
            </a:br>
            <a:r>
              <a:rPr lang="en-US" sz="1500" dirty="0"/>
              <a:t>    {</a:t>
            </a:r>
            <a:br>
              <a:rPr lang="en-US" sz="1500" dirty="0"/>
            </a:br>
            <a:r>
              <a:rPr lang="en-US" sz="1500" dirty="0"/>
              <a:t>        </a:t>
            </a:r>
            <a:r>
              <a:rPr lang="en-US" sz="1500" dirty="0" err="1"/>
              <a:t>destination.Write</a:t>
            </a:r>
            <a:r>
              <a:rPr lang="en-US" sz="1500" dirty="0"/>
              <a:t>(buffer, 0, </a:t>
            </a:r>
            <a:r>
              <a:rPr lang="en-US" sz="1500" dirty="0" err="1"/>
              <a:t>numRead</a:t>
            </a:r>
            <a:r>
              <a:rPr lang="en-US" sz="1500" dirty="0"/>
              <a:t>);</a:t>
            </a:r>
            <a:br>
              <a:rPr lang="en-US" sz="1500" dirty="0"/>
            </a:br>
            <a:r>
              <a:rPr lang="en-US" sz="1500" dirty="0"/>
              <a:t>    }</a:t>
            </a:r>
            <a:br>
              <a:rPr lang="en-US" sz="1500" dirty="0"/>
            </a:br>
            <a:r>
              <a:rPr lang="en-US" sz="1500" dirty="0"/>
              <a:t>}</a:t>
            </a:r>
          </a:p>
        </p:txBody>
      </p:sp>
      <p:sp>
        <p:nvSpPr>
          <p:cNvPr id="7" name="Rectangle 6"/>
          <p:cNvSpPr/>
          <p:nvPr/>
        </p:nvSpPr>
        <p:spPr>
          <a:xfrm>
            <a:off x="609440" y="3939210"/>
            <a:ext cx="10969943" cy="2200580"/>
          </a:xfrm>
          <a:prstGeom prst="rect">
            <a:avLst/>
          </a:prstGeom>
        </p:spPr>
        <p:style>
          <a:lnRef idx="2">
            <a:schemeClr val="dk1"/>
          </a:lnRef>
          <a:fillRef idx="1">
            <a:schemeClr val="lt1"/>
          </a:fillRef>
          <a:effectRef idx="0">
            <a:schemeClr val="dk1"/>
          </a:effectRef>
          <a:fontRef idx="minor">
            <a:schemeClr val="dk1"/>
          </a:fontRef>
        </p:style>
        <p:txBody>
          <a:bodyPr wrap="square" lIns="121899" tIns="60949" rIns="121899" bIns="60949">
            <a:spAutoFit/>
          </a:bodyPr>
          <a:lstStyle/>
          <a:p>
            <a:r>
              <a:rPr lang="en-US" sz="1500" dirty="0">
                <a:solidFill>
                  <a:srgbClr val="0000FF"/>
                </a:solidFill>
                <a:effectLst/>
              </a:rPr>
              <a:t>public </a:t>
            </a:r>
            <a:r>
              <a:rPr lang="en-US" sz="1500" dirty="0" err="1">
                <a:solidFill>
                  <a:srgbClr val="0000FF"/>
                </a:solidFill>
                <a:effectLst/>
              </a:rPr>
              <a:t>async</a:t>
            </a:r>
            <a:r>
              <a:rPr lang="en-US" sz="1500" dirty="0">
                <a:solidFill>
                  <a:srgbClr val="0000FF"/>
                </a:solidFill>
                <a:effectLst/>
              </a:rPr>
              <a:t> </a:t>
            </a:r>
            <a:r>
              <a:rPr lang="en-US" sz="1500" dirty="0">
                <a:solidFill>
                  <a:srgbClr val="2B91AF"/>
                </a:solidFill>
                <a:effectLst/>
              </a:rPr>
              <a:t>Task</a:t>
            </a:r>
            <a:r>
              <a:rPr lang="en-US" sz="1500" dirty="0">
                <a:effectLst/>
              </a:rPr>
              <a:t> </a:t>
            </a:r>
            <a:r>
              <a:rPr lang="en-US" sz="1500" dirty="0" err="1">
                <a:effectLst/>
              </a:rPr>
              <a:t>CopyStreamToStreamAsync</a:t>
            </a:r>
            <a:r>
              <a:rPr lang="en-US" sz="1500" dirty="0">
                <a:effectLst/>
              </a:rPr>
              <a:t>(</a:t>
            </a:r>
            <a:r>
              <a:rPr lang="en-US" sz="1500" dirty="0">
                <a:solidFill>
                  <a:srgbClr val="2B91AF"/>
                </a:solidFill>
                <a:effectLst/>
              </a:rPr>
              <a:t>Stream</a:t>
            </a:r>
            <a:r>
              <a:rPr lang="en-US" sz="1500" dirty="0">
                <a:effectLst/>
              </a:rPr>
              <a:t> source, </a:t>
            </a:r>
            <a:r>
              <a:rPr lang="en-US" sz="1500" dirty="0">
                <a:solidFill>
                  <a:srgbClr val="2B91AF"/>
                </a:solidFill>
                <a:effectLst/>
              </a:rPr>
              <a:t>Stream</a:t>
            </a:r>
            <a:r>
              <a:rPr lang="en-US" sz="1500" dirty="0">
                <a:effectLst/>
              </a:rPr>
              <a:t> destination)</a:t>
            </a:r>
            <a:br>
              <a:rPr lang="en-US" sz="1500" dirty="0">
                <a:effectLst/>
              </a:rPr>
            </a:br>
            <a:r>
              <a:rPr lang="en-US" sz="1500" dirty="0">
                <a:effectLst/>
              </a:rPr>
              <a:t>{</a:t>
            </a:r>
            <a:br>
              <a:rPr lang="en-US" sz="1500" dirty="0">
                <a:effectLst/>
              </a:rPr>
            </a:br>
            <a:r>
              <a:rPr lang="en-US" sz="1500" dirty="0">
                <a:effectLst/>
              </a:rPr>
              <a:t>    </a:t>
            </a:r>
            <a:r>
              <a:rPr lang="en-US" sz="1500" dirty="0">
                <a:solidFill>
                  <a:srgbClr val="0000FF"/>
                </a:solidFill>
                <a:effectLst/>
              </a:rPr>
              <a:t>byte</a:t>
            </a:r>
            <a:r>
              <a:rPr lang="en-US" sz="1500" dirty="0">
                <a:effectLst/>
              </a:rPr>
              <a:t>[] buffer = </a:t>
            </a:r>
            <a:r>
              <a:rPr lang="en-US" sz="1500" dirty="0">
                <a:solidFill>
                  <a:srgbClr val="0000FF"/>
                </a:solidFill>
                <a:effectLst/>
              </a:rPr>
              <a:t>new</a:t>
            </a:r>
            <a:r>
              <a:rPr lang="en-US" sz="1500" dirty="0">
                <a:effectLst/>
              </a:rPr>
              <a:t> </a:t>
            </a:r>
            <a:r>
              <a:rPr lang="en-US" sz="1500" dirty="0">
                <a:solidFill>
                  <a:srgbClr val="0000FF"/>
                </a:solidFill>
                <a:effectLst/>
              </a:rPr>
              <a:t>byte</a:t>
            </a:r>
            <a:r>
              <a:rPr lang="en-US" sz="1500" dirty="0">
                <a:effectLst/>
              </a:rPr>
              <a:t>[0x1000];</a:t>
            </a:r>
            <a:br>
              <a:rPr lang="en-US" sz="1500" dirty="0">
                <a:effectLst/>
              </a:rPr>
            </a:br>
            <a:r>
              <a:rPr lang="en-US" sz="1500" dirty="0">
                <a:effectLst/>
              </a:rPr>
              <a:t>    </a:t>
            </a:r>
            <a:r>
              <a:rPr lang="en-US" sz="1500" dirty="0" err="1">
                <a:solidFill>
                  <a:srgbClr val="0000FF"/>
                </a:solidFill>
                <a:effectLst/>
              </a:rPr>
              <a:t>int</a:t>
            </a:r>
            <a:r>
              <a:rPr lang="en-US" sz="1500" dirty="0">
                <a:effectLst/>
              </a:rPr>
              <a:t> </a:t>
            </a:r>
            <a:r>
              <a:rPr lang="en-US" sz="1500" dirty="0" err="1">
                <a:effectLst/>
              </a:rPr>
              <a:t>numRead</a:t>
            </a:r>
            <a:r>
              <a:rPr lang="en-US" sz="1500" dirty="0">
                <a:effectLst/>
              </a:rPr>
              <a:t>;</a:t>
            </a:r>
            <a:br>
              <a:rPr lang="en-US" sz="1500" dirty="0">
                <a:effectLst/>
              </a:rPr>
            </a:br>
            <a:r>
              <a:rPr lang="en-US" sz="1500" dirty="0">
                <a:effectLst/>
              </a:rPr>
              <a:t>    </a:t>
            </a:r>
            <a:r>
              <a:rPr lang="en-US" sz="1500" dirty="0">
                <a:solidFill>
                  <a:srgbClr val="0000FF"/>
                </a:solidFill>
                <a:effectLst/>
              </a:rPr>
              <a:t>while</a:t>
            </a:r>
            <a:r>
              <a:rPr lang="en-US" sz="1500" dirty="0">
                <a:effectLst/>
              </a:rPr>
              <a:t> ((</a:t>
            </a:r>
            <a:r>
              <a:rPr lang="en-US" sz="1500" dirty="0" err="1">
                <a:effectLst/>
              </a:rPr>
              <a:t>numRead</a:t>
            </a:r>
            <a:r>
              <a:rPr lang="en-US" sz="1500" dirty="0">
                <a:effectLst/>
              </a:rPr>
              <a:t> = </a:t>
            </a:r>
            <a:r>
              <a:rPr lang="en-US" sz="1500" dirty="0">
                <a:solidFill>
                  <a:srgbClr val="0000FF"/>
                </a:solidFill>
                <a:effectLst/>
              </a:rPr>
              <a:t>await </a:t>
            </a:r>
            <a:r>
              <a:rPr lang="en-US" sz="1500" dirty="0" err="1">
                <a:effectLst/>
              </a:rPr>
              <a:t>source.ReadAsync</a:t>
            </a:r>
            <a:r>
              <a:rPr lang="en-US" sz="1500" dirty="0">
                <a:effectLst/>
              </a:rPr>
              <a:t>(buffer, 0, </a:t>
            </a:r>
            <a:r>
              <a:rPr lang="en-US" sz="1500" dirty="0" err="1">
                <a:effectLst/>
              </a:rPr>
              <a:t>buffer.Length</a:t>
            </a:r>
            <a:r>
              <a:rPr lang="en-US" sz="1500" dirty="0">
                <a:effectLst/>
              </a:rPr>
              <a:t>)) != 0)</a:t>
            </a:r>
            <a:br>
              <a:rPr lang="en-US" sz="1500" dirty="0">
                <a:effectLst/>
              </a:rPr>
            </a:br>
            <a:r>
              <a:rPr lang="en-US" sz="1500" dirty="0">
                <a:effectLst/>
              </a:rPr>
              <a:t>    {</a:t>
            </a:r>
            <a:br>
              <a:rPr lang="en-US" sz="1500" dirty="0">
                <a:effectLst/>
              </a:rPr>
            </a:br>
            <a:r>
              <a:rPr lang="en-US" sz="1500" dirty="0">
                <a:effectLst/>
              </a:rPr>
              <a:t>        </a:t>
            </a:r>
            <a:r>
              <a:rPr lang="en-US" sz="1500" dirty="0">
                <a:solidFill>
                  <a:srgbClr val="0000FF"/>
                </a:solidFill>
                <a:effectLst/>
              </a:rPr>
              <a:t> await </a:t>
            </a:r>
            <a:r>
              <a:rPr lang="en-US" sz="1500" dirty="0" err="1">
                <a:effectLst/>
              </a:rPr>
              <a:t>destination.WriteAsync</a:t>
            </a:r>
            <a:r>
              <a:rPr lang="en-US" sz="1500" dirty="0">
                <a:effectLst/>
              </a:rPr>
              <a:t>(buffer, 0, </a:t>
            </a:r>
            <a:r>
              <a:rPr lang="en-US" sz="1500" dirty="0" err="1">
                <a:effectLst/>
              </a:rPr>
              <a:t>numRead</a:t>
            </a:r>
            <a:r>
              <a:rPr lang="en-US" sz="1500" dirty="0">
                <a:effectLst/>
              </a:rPr>
              <a:t>);</a:t>
            </a:r>
            <a:br>
              <a:rPr lang="en-US" sz="1500" dirty="0">
                <a:effectLst/>
              </a:rPr>
            </a:br>
            <a:r>
              <a:rPr lang="en-US" sz="1500" dirty="0">
                <a:effectLst/>
              </a:rPr>
              <a:t>    }</a:t>
            </a:r>
            <a:br>
              <a:rPr lang="en-US" sz="1500" dirty="0">
                <a:effectLst/>
              </a:rPr>
            </a:br>
            <a:r>
              <a:rPr lang="en-US" sz="1500" dirty="0">
                <a:effectLst/>
              </a:rPr>
              <a:t>}</a:t>
            </a:r>
          </a:p>
        </p:txBody>
      </p:sp>
      <p:sp>
        <p:nvSpPr>
          <p:cNvPr id="9" name="Down Arrow 8"/>
          <p:cNvSpPr/>
          <p:nvPr/>
        </p:nvSpPr>
        <p:spPr>
          <a:xfrm>
            <a:off x="5840477" y="3191876"/>
            <a:ext cx="507868" cy="588395"/>
          </a:xfrm>
          <a:prstGeom prst="downArrow">
            <a:avLst/>
          </a:prstGeom>
        </p:spPr>
        <p:style>
          <a:lnRef idx="3">
            <a:schemeClr val="lt1"/>
          </a:lnRef>
          <a:fillRef idx="1">
            <a:schemeClr val="accent2"/>
          </a:fillRef>
          <a:effectRef idx="1">
            <a:schemeClr val="accent2"/>
          </a:effectRef>
          <a:fontRef idx="minor">
            <a:schemeClr val="lt1"/>
          </a:fontRef>
        </p:style>
        <p:txBody>
          <a:bodyPr lIns="121899" tIns="60949" rIns="121899" bIns="60949" rtlCol="0" anchor="ctr"/>
          <a:lstStyle/>
          <a:p>
            <a:pPr algn="ctr"/>
            <a:endParaRPr lang="en-US"/>
          </a:p>
        </p:txBody>
      </p:sp>
    </p:spTree>
    <p:extLst>
      <p:ext uri="{BB962C8B-B14F-4D97-AF65-F5344CB8AC3E}">
        <p14:creationId xmlns:p14="http://schemas.microsoft.com/office/powerpoint/2010/main" val="5559851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1493" y="209550"/>
            <a:ext cx="11149013" cy="609600"/>
          </a:xfrm>
        </p:spPr>
        <p:txBody>
          <a:bodyPr>
            <a:normAutofit fontScale="90000"/>
          </a:bodyPr>
          <a:lstStyle/>
          <a:p>
            <a:r>
              <a:rPr lang="en-US" sz="5300" dirty="0">
                <a:solidFill>
                  <a:schemeClr val="bg1"/>
                </a:solidFill>
              </a:rPr>
              <a:t>This is </a:t>
            </a:r>
            <a:r>
              <a:rPr lang="en-US" sz="5300" dirty="0" err="1">
                <a:solidFill>
                  <a:schemeClr val="bg1"/>
                </a:solidFill>
              </a:rPr>
              <a:t>async</a:t>
            </a:r>
            <a:r>
              <a:rPr lang="en-US" sz="5300" dirty="0">
                <a:solidFill>
                  <a:schemeClr val="bg1"/>
                </a:solidFill>
              </a:rPr>
              <a:t> code with .NET 4.5…</a:t>
            </a:r>
          </a:p>
        </p:txBody>
      </p:sp>
      <p:sp>
        <p:nvSpPr>
          <p:cNvPr id="6" name="Rectangle 5"/>
          <p:cNvSpPr/>
          <p:nvPr/>
        </p:nvSpPr>
        <p:spPr>
          <a:xfrm>
            <a:off x="609440" y="928194"/>
            <a:ext cx="10969943" cy="2200580"/>
          </a:xfrm>
          <a:prstGeom prst="rect">
            <a:avLst/>
          </a:prstGeom>
        </p:spPr>
        <p:style>
          <a:lnRef idx="2">
            <a:schemeClr val="dk1"/>
          </a:lnRef>
          <a:fillRef idx="1">
            <a:schemeClr val="lt1"/>
          </a:fillRef>
          <a:effectRef idx="0">
            <a:schemeClr val="dk1"/>
          </a:effectRef>
          <a:fontRef idx="minor">
            <a:schemeClr val="dk1"/>
          </a:fontRef>
        </p:style>
        <p:txBody>
          <a:bodyPr wrap="square" lIns="121899" tIns="60949" rIns="121899" bIns="60949">
            <a:spAutoFit/>
          </a:bodyPr>
          <a:lstStyle/>
          <a:p>
            <a:r>
              <a:rPr lang="en-US" sz="1500" dirty="0">
                <a:solidFill>
                  <a:srgbClr val="0000FF"/>
                </a:solidFill>
              </a:rPr>
              <a:t>public void</a:t>
            </a:r>
            <a:r>
              <a:rPr lang="en-US" sz="1500" dirty="0"/>
              <a:t> </a:t>
            </a:r>
            <a:r>
              <a:rPr lang="en-US" sz="1500" dirty="0" err="1"/>
              <a:t>CopyStreamToStream</a:t>
            </a:r>
            <a:r>
              <a:rPr lang="en-US" sz="1500" dirty="0"/>
              <a:t>(</a:t>
            </a:r>
            <a:r>
              <a:rPr lang="en-US" sz="1500" dirty="0">
                <a:solidFill>
                  <a:srgbClr val="2B91AF"/>
                </a:solidFill>
              </a:rPr>
              <a:t>Stream</a:t>
            </a:r>
            <a:r>
              <a:rPr lang="en-US" sz="1500" dirty="0"/>
              <a:t> source, </a:t>
            </a:r>
            <a:r>
              <a:rPr lang="en-US" sz="1500" dirty="0">
                <a:solidFill>
                  <a:srgbClr val="2B91AF"/>
                </a:solidFill>
              </a:rPr>
              <a:t>Stream</a:t>
            </a:r>
            <a:r>
              <a:rPr lang="en-US" sz="1500" dirty="0"/>
              <a:t> destination)</a:t>
            </a:r>
            <a:br>
              <a:rPr lang="en-US" sz="1500" dirty="0"/>
            </a:br>
            <a:r>
              <a:rPr lang="en-US" sz="1500" dirty="0"/>
              <a:t>{</a:t>
            </a:r>
            <a:br>
              <a:rPr lang="en-US" sz="1500" dirty="0"/>
            </a:br>
            <a:r>
              <a:rPr lang="en-US" sz="1500" dirty="0"/>
              <a:t>    </a:t>
            </a:r>
            <a:r>
              <a:rPr lang="en-US" sz="1500" dirty="0">
                <a:solidFill>
                  <a:srgbClr val="0000FF"/>
                </a:solidFill>
              </a:rPr>
              <a:t>byte</a:t>
            </a:r>
            <a:r>
              <a:rPr lang="en-US" sz="1500" dirty="0"/>
              <a:t>[] buffer = </a:t>
            </a:r>
            <a:r>
              <a:rPr lang="en-US" sz="1500" dirty="0">
                <a:solidFill>
                  <a:srgbClr val="0000FF"/>
                </a:solidFill>
              </a:rPr>
              <a:t>new</a:t>
            </a:r>
            <a:r>
              <a:rPr lang="en-US" sz="1500" dirty="0"/>
              <a:t> </a:t>
            </a:r>
            <a:r>
              <a:rPr lang="en-US" sz="1500" dirty="0">
                <a:solidFill>
                  <a:srgbClr val="0000FF"/>
                </a:solidFill>
              </a:rPr>
              <a:t>byte</a:t>
            </a:r>
            <a:r>
              <a:rPr lang="en-US" sz="1500" dirty="0"/>
              <a:t>[0x1000];</a:t>
            </a:r>
            <a:br>
              <a:rPr lang="en-US" sz="1500" dirty="0"/>
            </a:br>
            <a:r>
              <a:rPr lang="en-US" sz="1500" dirty="0"/>
              <a:t>    </a:t>
            </a:r>
            <a:r>
              <a:rPr lang="en-US" sz="1500" dirty="0" err="1">
                <a:solidFill>
                  <a:srgbClr val="0000FF"/>
                </a:solidFill>
              </a:rPr>
              <a:t>int</a:t>
            </a:r>
            <a:r>
              <a:rPr lang="en-US" sz="1500" dirty="0"/>
              <a:t> </a:t>
            </a:r>
            <a:r>
              <a:rPr lang="en-US" sz="1500" dirty="0" err="1"/>
              <a:t>numRead</a:t>
            </a:r>
            <a:r>
              <a:rPr lang="en-US" sz="1500" dirty="0"/>
              <a:t>;</a:t>
            </a:r>
            <a:br>
              <a:rPr lang="en-US" sz="1500" dirty="0"/>
            </a:br>
            <a:r>
              <a:rPr lang="en-US" sz="1500" dirty="0"/>
              <a:t>    </a:t>
            </a:r>
            <a:r>
              <a:rPr lang="en-US" sz="1500" dirty="0">
                <a:solidFill>
                  <a:srgbClr val="0000FF"/>
                </a:solidFill>
              </a:rPr>
              <a:t>while</a:t>
            </a:r>
            <a:r>
              <a:rPr lang="en-US" sz="1500" dirty="0"/>
              <a:t> ((</a:t>
            </a:r>
            <a:r>
              <a:rPr lang="en-US" sz="1500" dirty="0" err="1"/>
              <a:t>numRead</a:t>
            </a:r>
            <a:r>
              <a:rPr lang="en-US" sz="1500" dirty="0"/>
              <a:t> = </a:t>
            </a:r>
            <a:r>
              <a:rPr lang="en-US" sz="1500" dirty="0" err="1"/>
              <a:t>source.Read</a:t>
            </a:r>
            <a:r>
              <a:rPr lang="en-US" sz="1500" dirty="0"/>
              <a:t>(buffer, 0, </a:t>
            </a:r>
            <a:r>
              <a:rPr lang="en-US" sz="1500" dirty="0" err="1"/>
              <a:t>buffer.Length</a:t>
            </a:r>
            <a:r>
              <a:rPr lang="en-US" sz="1500" dirty="0"/>
              <a:t>)) != 0)</a:t>
            </a:r>
            <a:br>
              <a:rPr lang="en-US" sz="1500" dirty="0"/>
            </a:br>
            <a:r>
              <a:rPr lang="en-US" sz="1500" dirty="0"/>
              <a:t>    {</a:t>
            </a:r>
            <a:br>
              <a:rPr lang="en-US" sz="1500" dirty="0"/>
            </a:br>
            <a:r>
              <a:rPr lang="en-US" sz="1500" dirty="0"/>
              <a:t>        </a:t>
            </a:r>
            <a:r>
              <a:rPr lang="en-US" sz="1500" dirty="0" err="1"/>
              <a:t>destination.Write</a:t>
            </a:r>
            <a:r>
              <a:rPr lang="en-US" sz="1500" dirty="0"/>
              <a:t>(buffer, 0, </a:t>
            </a:r>
            <a:r>
              <a:rPr lang="en-US" sz="1500" dirty="0" err="1"/>
              <a:t>numRead</a:t>
            </a:r>
            <a:r>
              <a:rPr lang="en-US" sz="1500" dirty="0"/>
              <a:t>);</a:t>
            </a:r>
            <a:br>
              <a:rPr lang="en-US" sz="1500" dirty="0"/>
            </a:br>
            <a:r>
              <a:rPr lang="en-US" sz="1500" dirty="0"/>
              <a:t>    }</a:t>
            </a:r>
            <a:br>
              <a:rPr lang="en-US" sz="1500" dirty="0"/>
            </a:br>
            <a:r>
              <a:rPr lang="en-US" sz="1500" dirty="0"/>
              <a:t>}</a:t>
            </a:r>
          </a:p>
        </p:txBody>
      </p:sp>
      <p:sp>
        <p:nvSpPr>
          <p:cNvPr id="7" name="Rectangle 6"/>
          <p:cNvSpPr/>
          <p:nvPr/>
        </p:nvSpPr>
        <p:spPr>
          <a:xfrm>
            <a:off x="609440" y="3939210"/>
            <a:ext cx="10969943" cy="2200580"/>
          </a:xfrm>
          <a:prstGeom prst="rect">
            <a:avLst/>
          </a:prstGeom>
        </p:spPr>
        <p:style>
          <a:lnRef idx="2">
            <a:schemeClr val="dk1"/>
          </a:lnRef>
          <a:fillRef idx="1">
            <a:schemeClr val="lt1"/>
          </a:fillRef>
          <a:effectRef idx="0">
            <a:schemeClr val="dk1"/>
          </a:effectRef>
          <a:fontRef idx="minor">
            <a:schemeClr val="dk1"/>
          </a:fontRef>
        </p:style>
        <p:txBody>
          <a:bodyPr wrap="square" lIns="121899" tIns="60949" rIns="121899" bIns="60949">
            <a:spAutoFit/>
          </a:bodyPr>
          <a:lstStyle/>
          <a:p>
            <a:r>
              <a:rPr lang="en-US" sz="1500" dirty="0">
                <a:solidFill>
                  <a:srgbClr val="0000FF"/>
                </a:solidFill>
              </a:rPr>
              <a:t>public </a:t>
            </a:r>
            <a:r>
              <a:rPr lang="en-US" sz="1500" dirty="0" err="1">
                <a:solidFill>
                  <a:srgbClr val="0000FF"/>
                </a:solidFill>
                <a:effectLst>
                  <a:glow rad="101600">
                    <a:srgbClr val="FFFF00">
                      <a:alpha val="60000"/>
                    </a:srgbClr>
                  </a:glow>
                </a:effectLst>
              </a:rPr>
              <a:t>async</a:t>
            </a:r>
            <a:r>
              <a:rPr lang="en-US" sz="1500" dirty="0">
                <a:solidFill>
                  <a:srgbClr val="0000FF"/>
                </a:solidFill>
                <a:effectLst>
                  <a:glow rad="101600">
                    <a:srgbClr val="FFFF00">
                      <a:alpha val="60000"/>
                    </a:srgbClr>
                  </a:glow>
                </a:effectLst>
              </a:rPr>
              <a:t> </a:t>
            </a:r>
            <a:r>
              <a:rPr lang="en-US" sz="1500" dirty="0">
                <a:solidFill>
                  <a:srgbClr val="2B91AF"/>
                </a:solidFill>
              </a:rPr>
              <a:t>Task</a:t>
            </a:r>
            <a:r>
              <a:rPr lang="en-US" sz="1500" dirty="0"/>
              <a:t> </a:t>
            </a:r>
            <a:r>
              <a:rPr lang="en-US" sz="1500" dirty="0" err="1"/>
              <a:t>CopyStreamToStream</a:t>
            </a:r>
            <a:r>
              <a:rPr lang="en-US" sz="1500" dirty="0" err="1">
                <a:effectLst>
                  <a:glow rad="101600">
                    <a:srgbClr val="FFFF00">
                      <a:alpha val="60000"/>
                    </a:srgbClr>
                  </a:glow>
                </a:effectLst>
              </a:rPr>
              <a:t>Async</a:t>
            </a:r>
            <a:r>
              <a:rPr lang="en-US" sz="1500" dirty="0"/>
              <a:t>(</a:t>
            </a:r>
            <a:r>
              <a:rPr lang="en-US" sz="1500" dirty="0">
                <a:solidFill>
                  <a:srgbClr val="2B91AF"/>
                </a:solidFill>
              </a:rPr>
              <a:t>Stream</a:t>
            </a:r>
            <a:r>
              <a:rPr lang="en-US" sz="1500" dirty="0"/>
              <a:t> source, </a:t>
            </a:r>
            <a:r>
              <a:rPr lang="en-US" sz="1500" dirty="0">
                <a:solidFill>
                  <a:srgbClr val="2B91AF"/>
                </a:solidFill>
              </a:rPr>
              <a:t>Stream</a:t>
            </a:r>
            <a:r>
              <a:rPr lang="en-US" sz="1500" dirty="0"/>
              <a:t> destination)</a:t>
            </a:r>
            <a:br>
              <a:rPr lang="en-US" sz="1500" dirty="0"/>
            </a:br>
            <a:r>
              <a:rPr lang="en-US" sz="1500" dirty="0"/>
              <a:t>{</a:t>
            </a:r>
            <a:br>
              <a:rPr lang="en-US" sz="1500" dirty="0"/>
            </a:br>
            <a:r>
              <a:rPr lang="en-US" sz="1500" dirty="0"/>
              <a:t>    </a:t>
            </a:r>
            <a:r>
              <a:rPr lang="en-US" sz="1500" dirty="0">
                <a:solidFill>
                  <a:srgbClr val="0000FF"/>
                </a:solidFill>
              </a:rPr>
              <a:t>byte</a:t>
            </a:r>
            <a:r>
              <a:rPr lang="en-US" sz="1500" dirty="0"/>
              <a:t>[] buffer = </a:t>
            </a:r>
            <a:r>
              <a:rPr lang="en-US" sz="1500" dirty="0">
                <a:solidFill>
                  <a:srgbClr val="0000FF"/>
                </a:solidFill>
              </a:rPr>
              <a:t>new</a:t>
            </a:r>
            <a:r>
              <a:rPr lang="en-US" sz="1500" dirty="0"/>
              <a:t> </a:t>
            </a:r>
            <a:r>
              <a:rPr lang="en-US" sz="1500" dirty="0">
                <a:solidFill>
                  <a:srgbClr val="0000FF"/>
                </a:solidFill>
              </a:rPr>
              <a:t>byte</a:t>
            </a:r>
            <a:r>
              <a:rPr lang="en-US" sz="1500" dirty="0"/>
              <a:t>[0x1000];</a:t>
            </a:r>
            <a:br>
              <a:rPr lang="en-US" sz="1500" dirty="0"/>
            </a:br>
            <a:r>
              <a:rPr lang="en-US" sz="1500" dirty="0"/>
              <a:t>    </a:t>
            </a:r>
            <a:r>
              <a:rPr lang="en-US" sz="1500" dirty="0" err="1">
                <a:solidFill>
                  <a:srgbClr val="0000FF"/>
                </a:solidFill>
              </a:rPr>
              <a:t>int</a:t>
            </a:r>
            <a:r>
              <a:rPr lang="en-US" sz="1500" dirty="0"/>
              <a:t> </a:t>
            </a:r>
            <a:r>
              <a:rPr lang="en-US" sz="1500" dirty="0" err="1"/>
              <a:t>numRead</a:t>
            </a:r>
            <a:r>
              <a:rPr lang="en-US" sz="1500" dirty="0"/>
              <a:t>;</a:t>
            </a:r>
            <a:br>
              <a:rPr lang="en-US" sz="1500" dirty="0"/>
            </a:br>
            <a:r>
              <a:rPr lang="en-US" sz="1500" dirty="0"/>
              <a:t>    </a:t>
            </a:r>
            <a:r>
              <a:rPr lang="en-US" sz="1500" dirty="0">
                <a:solidFill>
                  <a:srgbClr val="0000FF"/>
                </a:solidFill>
              </a:rPr>
              <a:t>while</a:t>
            </a:r>
            <a:r>
              <a:rPr lang="en-US" sz="1500" dirty="0"/>
              <a:t> ((</a:t>
            </a:r>
            <a:r>
              <a:rPr lang="en-US" sz="1500" dirty="0" err="1"/>
              <a:t>numRead</a:t>
            </a:r>
            <a:r>
              <a:rPr lang="en-US" sz="1500" dirty="0"/>
              <a:t> = </a:t>
            </a:r>
            <a:r>
              <a:rPr lang="en-US" sz="1500" dirty="0">
                <a:solidFill>
                  <a:srgbClr val="0000FF"/>
                </a:solidFill>
                <a:effectLst>
                  <a:glow rad="101600">
                    <a:srgbClr val="FFFF00">
                      <a:alpha val="60000"/>
                    </a:srgbClr>
                  </a:glow>
                </a:effectLst>
              </a:rPr>
              <a:t>await </a:t>
            </a:r>
            <a:r>
              <a:rPr lang="en-US" sz="1500" dirty="0" err="1">
                <a:effectLst/>
              </a:rPr>
              <a:t>s</a:t>
            </a:r>
            <a:r>
              <a:rPr lang="en-US" sz="1500" dirty="0" err="1"/>
              <a:t>ource.Read</a:t>
            </a:r>
            <a:r>
              <a:rPr lang="en-US" sz="1500" dirty="0" err="1">
                <a:effectLst>
                  <a:glow rad="101600">
                    <a:srgbClr val="FFFF00">
                      <a:alpha val="60000"/>
                    </a:srgbClr>
                  </a:glow>
                </a:effectLst>
              </a:rPr>
              <a:t>Async</a:t>
            </a:r>
            <a:r>
              <a:rPr lang="en-US" sz="1500" dirty="0"/>
              <a:t>(buffer, 0, </a:t>
            </a:r>
            <a:r>
              <a:rPr lang="en-US" sz="1500" dirty="0" err="1"/>
              <a:t>buffer.Length</a:t>
            </a:r>
            <a:r>
              <a:rPr lang="en-US" sz="1500" dirty="0"/>
              <a:t>)) != 0)</a:t>
            </a:r>
            <a:br>
              <a:rPr lang="en-US" sz="1500" dirty="0"/>
            </a:br>
            <a:r>
              <a:rPr lang="en-US" sz="1500" dirty="0"/>
              <a:t>    {</a:t>
            </a:r>
            <a:br>
              <a:rPr lang="en-US" sz="1500" dirty="0"/>
            </a:br>
            <a:r>
              <a:rPr lang="en-US" sz="1500" dirty="0"/>
              <a:t>        </a:t>
            </a:r>
            <a:r>
              <a:rPr lang="en-US" sz="1500" dirty="0">
                <a:solidFill>
                  <a:srgbClr val="0000FF"/>
                </a:solidFill>
              </a:rPr>
              <a:t> </a:t>
            </a:r>
            <a:r>
              <a:rPr lang="en-US" sz="1500" dirty="0">
                <a:solidFill>
                  <a:srgbClr val="0000FF"/>
                </a:solidFill>
                <a:effectLst>
                  <a:glow rad="101600">
                    <a:srgbClr val="FFFF00">
                      <a:alpha val="60000"/>
                    </a:srgbClr>
                  </a:glow>
                </a:effectLst>
              </a:rPr>
              <a:t>await </a:t>
            </a:r>
            <a:r>
              <a:rPr lang="en-US" sz="1500" dirty="0" err="1"/>
              <a:t>destination.Write</a:t>
            </a:r>
            <a:r>
              <a:rPr lang="en-US" sz="1500" dirty="0" err="1">
                <a:effectLst>
                  <a:glow rad="101600">
                    <a:srgbClr val="FFFF00">
                      <a:alpha val="60000"/>
                    </a:srgbClr>
                  </a:glow>
                </a:effectLst>
              </a:rPr>
              <a:t>Async</a:t>
            </a:r>
            <a:r>
              <a:rPr lang="en-US" sz="1500" dirty="0"/>
              <a:t>(buffer, 0, </a:t>
            </a:r>
            <a:r>
              <a:rPr lang="en-US" sz="1500" dirty="0" err="1"/>
              <a:t>numRead</a:t>
            </a:r>
            <a:r>
              <a:rPr lang="en-US" sz="1500" dirty="0"/>
              <a:t>);</a:t>
            </a:r>
            <a:br>
              <a:rPr lang="en-US" sz="1500" dirty="0"/>
            </a:br>
            <a:r>
              <a:rPr lang="en-US" sz="1500" dirty="0"/>
              <a:t>    }</a:t>
            </a:r>
            <a:br>
              <a:rPr lang="en-US" sz="1500" dirty="0"/>
            </a:br>
            <a:r>
              <a:rPr lang="en-US" sz="1500" dirty="0"/>
              <a:t>}</a:t>
            </a:r>
          </a:p>
        </p:txBody>
      </p:sp>
      <p:pic>
        <p:nvPicPr>
          <p:cNvPr id="10" name="Picture 9" descr="C:\Users\stoub\AppData\Local\Microsoft\Windows\Temporary Internet Files\Content.IE5\WJI7779A\MC90044131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630" y="3725341"/>
            <a:ext cx="3656648" cy="2743200"/>
          </a:xfrm>
          <a:prstGeom prst="rect">
            <a:avLst/>
          </a:prstGeom>
          <a:noFill/>
          <a:extLst>
            <a:ext uri="{909E8E84-426E-40DD-AFC4-6F175D3DCCD1}">
              <a14:hiddenFill xmlns:a14="http://schemas.microsoft.com/office/drawing/2010/main">
                <a:solidFill>
                  <a:srgbClr val="FFFFFF"/>
                </a:solidFill>
              </a14:hiddenFill>
            </a:ext>
          </a:extLst>
        </p:spPr>
      </p:pic>
      <p:sp>
        <p:nvSpPr>
          <p:cNvPr id="9" name="Down Arrow 8"/>
          <p:cNvSpPr/>
          <p:nvPr/>
        </p:nvSpPr>
        <p:spPr>
          <a:xfrm>
            <a:off x="5840477" y="3191876"/>
            <a:ext cx="507868" cy="588395"/>
          </a:xfrm>
          <a:prstGeom prst="downArrow">
            <a:avLst/>
          </a:prstGeom>
        </p:spPr>
        <p:style>
          <a:lnRef idx="3">
            <a:schemeClr val="lt1"/>
          </a:lnRef>
          <a:fillRef idx="1">
            <a:schemeClr val="accent2"/>
          </a:fillRef>
          <a:effectRef idx="1">
            <a:schemeClr val="accent2"/>
          </a:effectRef>
          <a:fontRef idx="minor">
            <a:schemeClr val="lt1"/>
          </a:fontRef>
        </p:style>
        <p:txBody>
          <a:bodyPr lIns="121899" tIns="60949" rIns="121899" bIns="60949" rtlCol="0" anchor="ctr"/>
          <a:lstStyle/>
          <a:p>
            <a:pPr algn="ctr"/>
            <a:endParaRPr lang="en-US"/>
          </a:p>
        </p:txBody>
      </p:sp>
    </p:spTree>
    <p:extLst>
      <p:ext uri="{BB962C8B-B14F-4D97-AF65-F5344CB8AC3E}">
        <p14:creationId xmlns:p14="http://schemas.microsoft.com/office/powerpoint/2010/main" val="111499848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9A772780AAE043B02F447FDD204C6F" ma:contentTypeVersion="0" ma:contentTypeDescription="Create a new document." ma:contentTypeScope="" ma:versionID="8521d547e6875f8e9efeb25124febd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398F5B9-1216-4199-A61C-51656FD1E4FF}"/>
</file>

<file path=customXml/itemProps2.xml><?xml version="1.0" encoding="utf-8"?>
<ds:datastoreItem xmlns:ds="http://schemas.openxmlformats.org/officeDocument/2006/customXml" ds:itemID="{1E0AE61E-949E-4F3D-88F1-51ACA81862E8}"/>
</file>

<file path=customXml/itemProps3.xml><?xml version="1.0" encoding="utf-8"?>
<ds:datastoreItem xmlns:ds="http://schemas.openxmlformats.org/officeDocument/2006/customXml" ds:itemID="{1FF9B252-F9F6-4189-A96A-207BAF7D54F0}"/>
</file>

<file path=docProps/app.xml><?xml version="1.0" encoding="utf-8"?>
<Properties xmlns="http://schemas.openxmlformats.org/officeDocument/2006/extended-properties" xmlns:vt="http://schemas.openxmlformats.org/officeDocument/2006/docPropsVTypes">
  <Template>BUILD_Breakout_Template _ SAMPLE for Scott 7.28</Template>
  <TotalTime>0</TotalTime>
  <Words>1364</Words>
  <Application>Microsoft Office PowerPoint</Application>
  <PresentationFormat>Custom</PresentationFormat>
  <Paragraphs>371</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BUILD_Breakout_Template _ SAMPLE for Scott 7.28</vt:lpstr>
      <vt:lpstr>Building parallelized apps with .NET and Visual Studio</vt:lpstr>
      <vt:lpstr>Agenda</vt:lpstr>
      <vt:lpstr>.NET 4 &amp; Visual Studio 2010</vt:lpstr>
      <vt:lpstr>Performance</vt:lpstr>
      <vt:lpstr>This is synchronous code with .NET 4…</vt:lpstr>
      <vt:lpstr>This is async (but blocking) code with .NET 4…</vt:lpstr>
      <vt:lpstr>This is async code  with .NET 4…</vt:lpstr>
      <vt:lpstr>This is async code with .NET 4.5…</vt:lpstr>
      <vt:lpstr>This is async code with .NET 4.5…</vt:lpstr>
      <vt:lpstr>New Task Methods Supporting Async</vt:lpstr>
      <vt:lpstr>Async CTP vs .NET 4.5</vt:lpstr>
      <vt:lpstr>More Control</vt:lpstr>
      <vt:lpstr>More Control</vt:lpstr>
      <vt:lpstr>Parallel Programming Models</vt:lpstr>
      <vt:lpstr>TPL Dataflow Overview</vt:lpstr>
      <vt:lpstr>TPL Dataflow Simple Producer/Consumer Example</vt:lpstr>
      <vt:lpstr>TPL Dataflow Dataflow Networks</vt:lpstr>
      <vt:lpstr>System.Threading.Tasks.Dataflow.dll</vt:lpstr>
      <vt:lpstr>Parallel Debugging Additions</vt:lpstr>
      <vt:lpstr>Parallel Debugging</vt:lpstr>
      <vt:lpstr>Concurrency Visualizer</vt:lpstr>
      <vt:lpstr>Concurrency Visualizer</vt:lpstr>
      <vt:lpstr>.NET 4.5 &amp; Visual Studio 11</vt:lpstr>
      <vt:lpstr>For more information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SAC-808T: Building parallelized appa with .NET and Visual Studio</dc:title>
  <dc:subject>BUILD</dc:subject>
  <dc:creator>Stephen Toub</dc:creator>
  <cp:keywords>Developers, IT Pros, TDMs, Technical Decision Makers, PDC, Build, Developer Conference, ISVs, Programmers, Partners</cp:keywords>
  <dc:description>Template: Sam Moore, Silver Fox Productions, Inc.
Formatting: Erin Baranick, Silver Fox Productions
Event Date: September 13th–16th</dc:description>
  <cp:lastModifiedBy/>
  <cp:revision>1</cp:revision>
  <dcterms:created xsi:type="dcterms:W3CDTF">2011-08-24T01:17:52Z</dcterms:created>
  <dcterms:modified xsi:type="dcterms:W3CDTF">2011-09-16T20:59:49Z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0x0101005A9A772780AAE043B02F447FDD204C6F</vt:lpwstr>
  </property>
</Properties>
</file>