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5"/>
  </p:notesMasterIdLst>
  <p:sldIdLst>
    <p:sldId id="275" r:id="rId2"/>
    <p:sldId id="317" r:id="rId3"/>
    <p:sldId id="260" r:id="rId4"/>
    <p:sldId id="307" r:id="rId5"/>
    <p:sldId id="308" r:id="rId6"/>
    <p:sldId id="309" r:id="rId7"/>
    <p:sldId id="310" r:id="rId8"/>
    <p:sldId id="311" r:id="rId9"/>
    <p:sldId id="312" r:id="rId10"/>
    <p:sldId id="348" r:id="rId11"/>
    <p:sldId id="313" r:id="rId12"/>
    <p:sldId id="314" r:id="rId13"/>
    <p:sldId id="315" r:id="rId14"/>
    <p:sldId id="316" r:id="rId15"/>
    <p:sldId id="320" r:id="rId16"/>
    <p:sldId id="321" r:id="rId17"/>
    <p:sldId id="322" r:id="rId18"/>
    <p:sldId id="323" r:id="rId19"/>
    <p:sldId id="324" r:id="rId20"/>
    <p:sldId id="325" r:id="rId21"/>
    <p:sldId id="326" r:id="rId22"/>
    <p:sldId id="327" r:id="rId23"/>
    <p:sldId id="349" r:id="rId24"/>
    <p:sldId id="350" r:id="rId25"/>
    <p:sldId id="351" r:id="rId26"/>
    <p:sldId id="338" r:id="rId27"/>
    <p:sldId id="329" r:id="rId28"/>
    <p:sldId id="346" r:id="rId29"/>
    <p:sldId id="345" r:id="rId30"/>
    <p:sldId id="347" r:id="rId31"/>
    <p:sldId id="344" r:id="rId32"/>
    <p:sldId id="318" r:id="rId33"/>
    <p:sldId id="27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2285569-578A-4BC9-B4A1-36D9B228F593}">
          <p14:sldIdLst>
            <p14:sldId id="275"/>
            <p14:sldId id="317"/>
          </p14:sldIdLst>
        </p14:section>
        <p14:section name="Performance Implications" id="{59471E66-4215-45FD-962E-56939DA3658C}">
          <p14:sldIdLst>
            <p14:sldId id="260"/>
            <p14:sldId id="307"/>
            <p14:sldId id="308"/>
            <p14:sldId id="309"/>
          </p14:sldIdLst>
        </p14:section>
        <p14:section name="Performance Tips &amp; Tricks" id="{CF6170AA-C5AF-4391-A6B6-BF1519076595}">
          <p14:sldIdLst>
            <p14:sldId id="310"/>
            <p14:sldId id="311"/>
            <p14:sldId id="312"/>
            <p14:sldId id="348"/>
            <p14:sldId id="313"/>
            <p14:sldId id="314"/>
            <p14:sldId id="315"/>
            <p14:sldId id="316"/>
            <p14:sldId id="320"/>
            <p14:sldId id="321"/>
            <p14:sldId id="322"/>
            <p14:sldId id="323"/>
            <p14:sldId id="324"/>
            <p14:sldId id="325"/>
            <p14:sldId id="326"/>
            <p14:sldId id="327"/>
            <p14:sldId id="349"/>
            <p14:sldId id="350"/>
            <p14:sldId id="351"/>
            <p14:sldId id="338"/>
            <p14:sldId id="329"/>
          </p14:sldIdLst>
        </p14:section>
        <p14:section name="Async Implementation" id="{084447B7-75F6-49BC-844B-F80902EE73F3}">
          <p14:sldIdLst>
            <p14:sldId id="346"/>
            <p14:sldId id="345"/>
            <p14:sldId id="347"/>
            <p14:sldId id="344"/>
          </p14:sldIdLst>
        </p14:section>
        <p14:section name="Summary" id="{ABB75B34-81FE-475F-9FE3-ECD2A1AD62FA}">
          <p14:sldIdLst>
            <p14:sldId id="318"/>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85"/>
    <a:srgbClr val="B4DBFF"/>
    <a:srgbClr val="5BCDFF"/>
    <a:srgbClr val="F0FFFF"/>
    <a:srgbClr val="F0F0FF"/>
    <a:srgbClr val="0F3F76"/>
    <a:srgbClr val="005299"/>
    <a:srgbClr val="343F76"/>
    <a:srgbClr val="00CDFF"/>
    <a:srgbClr val="00B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0" autoAdjust="0"/>
    <p:restoredTop sz="91006" autoAdjust="0"/>
  </p:normalViewPr>
  <p:slideViewPr>
    <p:cSldViewPr snapToGrid="0" snapToObjects="1" showGuides="1">
      <p:cViewPr>
        <p:scale>
          <a:sx n="100" d="100"/>
          <a:sy n="100" d="100"/>
        </p:scale>
        <p:origin x="-1962" y="-462"/>
      </p:cViewPr>
      <p:guideLst>
        <p:guide orient="horz" pos="287"/>
        <p:guide orient="horz" pos="3884"/>
        <p:guide orient="horz" pos="1158"/>
        <p:guide orient="horz" pos="1245"/>
        <p:guide pos="287"/>
        <p:guide pos="5467"/>
        <p:guide pos="4602"/>
        <p:guide pos="4517"/>
        <p:guide pos="3646"/>
        <p:guide pos="3561"/>
      </p:guideLst>
    </p:cSldViewPr>
  </p:slideViewPr>
  <p:outlineViewPr>
    <p:cViewPr>
      <p:scale>
        <a:sx n="33" d="100"/>
        <a:sy n="33" d="100"/>
      </p:scale>
      <p:origin x="0" y="2316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4A0E7-05A2-4A97-AC7C-BBA353E5E88F}" type="datetimeFigureOut">
              <a:rPr lang="en-US" smtClean="0"/>
              <a:t>3/3/2012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B2C58-10BA-469C-8483-D519C8CE87C3}" type="slidenum">
              <a:rPr lang="en-US" smtClean="0"/>
              <a:t>‹#›</a:t>
            </a:fld>
            <a:endParaRPr lang="en-US"/>
          </a:p>
        </p:txBody>
      </p:sp>
    </p:spTree>
    <p:extLst>
      <p:ext uri="{BB962C8B-B14F-4D97-AF65-F5344CB8AC3E}">
        <p14:creationId xmlns:p14="http://schemas.microsoft.com/office/powerpoint/2010/main" val="108149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5</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10</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14</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17</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21</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22</a:t>
            </a:fld>
            <a:endParaRPr lang="en-US"/>
          </a:p>
        </p:txBody>
      </p:sp>
    </p:spTree>
    <p:extLst>
      <p:ext uri="{BB962C8B-B14F-4D97-AF65-F5344CB8AC3E}">
        <p14:creationId xmlns:p14="http://schemas.microsoft.com/office/powerpoint/2010/main" val="274234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1B2C58-10BA-469C-8483-D519C8CE87C3}" type="slidenum">
              <a:rPr lang="en-US" smtClean="0"/>
              <a:t>27</a:t>
            </a:fld>
            <a:endParaRPr lang="en-US"/>
          </a:p>
        </p:txBody>
      </p:sp>
    </p:spTree>
    <p:extLst>
      <p:ext uri="{BB962C8B-B14F-4D97-AF65-F5344CB8AC3E}">
        <p14:creationId xmlns:p14="http://schemas.microsoft.com/office/powerpoint/2010/main" val="2742349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3" y="1976438"/>
            <a:ext cx="82327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80" r:id="rId1"/>
    <p:sldLayoutId id="2147483699" r:id="rId2"/>
    <p:sldLayoutId id="2147483684"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453875" y="1979612"/>
            <a:ext cx="8225139"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48"/>
          <p:cNvSpPr txBox="1">
            <a:spLocks/>
          </p:cNvSpPr>
          <p:nvPr/>
        </p:nvSpPr>
        <p:spPr>
          <a:xfrm>
            <a:off x="447977" y="455613"/>
            <a:ext cx="8240411" cy="1382712"/>
          </a:xfrm>
          <a:prstGeom prst="rect">
            <a:avLst/>
          </a:prstGeom>
          <a:effectLst/>
        </p:spPr>
        <p:txBody>
          <a:bodyPr vert="horz" lIns="182880" tIns="18288" rIns="182880" bIns="18288"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effectLst>
                  <a:outerShdw blurRad="25400" dist="12700" dir="3600000" algn="ctr">
                    <a:srgbClr val="000000">
                      <a:alpha val="50000"/>
                    </a:srgbClr>
                  </a:outerShdw>
                </a:effectLst>
                <a:uLnTx/>
                <a:uFillTx/>
                <a:latin typeface="Segoe Light"/>
                <a:ea typeface="+mj-ea"/>
                <a:cs typeface="Segoe Light"/>
              </a:rPr>
              <a:t>The Zen of </a:t>
            </a:r>
            <a:r>
              <a:rPr kumimoji="0" lang="en-US" sz="5000" b="1" i="0" u="none" strike="noStrike" kern="1200" cap="none" spc="0" normalizeH="0" baseline="0" noProof="0" dirty="0" err="1" smtClean="0">
                <a:ln>
                  <a:noFill/>
                </a:ln>
                <a:effectLst>
                  <a:outerShdw blurRad="25400" dist="12700" dir="3600000" algn="ctr">
                    <a:srgbClr val="000000">
                      <a:alpha val="50000"/>
                    </a:srgbClr>
                  </a:outerShdw>
                </a:effectLst>
                <a:uLnTx/>
                <a:uFillTx/>
                <a:latin typeface="Segoe Light"/>
                <a:ea typeface="+mj-ea"/>
                <a:cs typeface="Segoe Light"/>
              </a:rPr>
              <a:t>Async</a:t>
            </a:r>
            <a:endParaRPr kumimoji="0" lang="en-US" sz="50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sp>
        <p:nvSpPr>
          <p:cNvPr id="6" name="Content Placeholder 15"/>
          <p:cNvSpPr txBox="1">
            <a:spLocks/>
          </p:cNvSpPr>
          <p:nvPr/>
        </p:nvSpPr>
        <p:spPr>
          <a:xfrm>
            <a:off x="453875" y="1979612"/>
            <a:ext cx="8224988" cy="4189412"/>
          </a:xfrm>
          <a:prstGeom prst="rect">
            <a:avLst/>
          </a:prstGeom>
        </p:spPr>
        <p:txBody>
          <a:bodyPr lIns="0" tIns="0" rIns="0" bIns="0" anchor="ctr"/>
          <a:lstStyle/>
          <a:p>
            <a:pPr marL="342900" marR="0" lvl="0" indent="-342900" algn="ctr" defTabSz="457200" rtl="0" eaLnBrk="1" fontAlgn="auto" latinLnBrk="0" hangingPunct="1">
              <a:lnSpc>
                <a:spcPct val="100000"/>
              </a:lnSpc>
              <a:spcBef>
                <a:spcPct val="20000"/>
              </a:spcBef>
              <a:spcAft>
                <a:spcPts val="600"/>
              </a:spcAft>
              <a:buClrTx/>
              <a:buSzTx/>
              <a:tabLst/>
              <a:defRPr/>
            </a:pPr>
            <a:r>
              <a:rPr kumimoji="0" lang="en-US" sz="3600" i="0" u="none" strike="noStrike" kern="1200" cap="none" spc="0" normalizeH="0" baseline="0" noProof="0" dirty="0" smtClean="0">
                <a:ln>
                  <a:noFill/>
                </a:ln>
                <a:solidFill>
                  <a:schemeClr val="bg1"/>
                </a:solidFill>
                <a:effectLst/>
                <a:uLnTx/>
                <a:uFillTx/>
                <a:latin typeface="Segoe"/>
                <a:ea typeface="+mn-ea"/>
                <a:cs typeface="Segoe"/>
              </a:rPr>
              <a:t>Stephen Toub</a:t>
            </a:r>
            <a:endParaRPr lang="en-US" sz="3600" dirty="0" smtClean="0">
              <a:solidFill>
                <a:schemeClr val="bg1"/>
              </a:solidFill>
              <a:latin typeface="Segoe"/>
              <a:cs typeface="Segoe"/>
            </a:endParaRPr>
          </a:p>
          <a:p>
            <a:pPr marL="342900" marR="0" lvl="0" indent="-342900" algn="ctr" defTabSz="457200" rtl="0" eaLnBrk="1" fontAlgn="auto" latinLnBrk="0" hangingPunct="1">
              <a:lnSpc>
                <a:spcPct val="100000"/>
              </a:lnSpc>
              <a:spcBef>
                <a:spcPct val="20000"/>
              </a:spcBef>
              <a:spcAft>
                <a:spcPts val="600"/>
              </a:spcAft>
              <a:buClrTx/>
              <a:buSzTx/>
              <a:tabLst/>
              <a:defRPr/>
            </a:pPr>
            <a:r>
              <a:rPr kumimoji="0" lang="en-US" sz="3600" i="0" u="none" strike="noStrike" kern="1200" cap="none" spc="0" normalizeH="0" baseline="0" noProof="0" dirty="0" smtClean="0">
                <a:ln>
                  <a:noFill/>
                </a:ln>
                <a:solidFill>
                  <a:schemeClr val="bg1"/>
                </a:solidFill>
                <a:effectLst/>
                <a:uLnTx/>
                <a:uFillTx/>
                <a:latin typeface="Segoe"/>
                <a:ea typeface="+mn-ea"/>
                <a:cs typeface="Segoe"/>
              </a:rPr>
              <a:t>Microsoft Corporation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830997"/>
          </a:xfrm>
          <a:prstGeom prst="rect">
            <a:avLst/>
          </a:prstGeom>
        </p:spPr>
        <p:txBody>
          <a:bodyPr wrap="square">
            <a:spAutoFit/>
          </a:bodyPr>
          <a:lstStyle/>
          <a:p>
            <a:r>
              <a:rPr lang="en-US" sz="4800" b="1" dirty="0" smtClean="0">
                <a:solidFill>
                  <a:srgbClr val="DEF1F8"/>
                </a:solidFill>
                <a:ea typeface="+mj-ea"/>
                <a:cs typeface="+mj-cs"/>
              </a:rPr>
              <a:t>Zero Allocations</a:t>
            </a:r>
            <a:endParaRPr lang="en-US" b="1" dirty="0"/>
          </a:p>
        </p:txBody>
      </p:sp>
    </p:spTree>
    <p:extLst>
      <p:ext uri="{BB962C8B-B14F-4D97-AF65-F5344CB8AC3E}">
        <p14:creationId xmlns:p14="http://schemas.microsoft.com/office/powerpoint/2010/main" val="2267947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dirty="0"/>
              <a:t>Many </a:t>
            </a:r>
            <a:r>
              <a:rPr lang="en-US" dirty="0" err="1"/>
              <a:t>async</a:t>
            </a:r>
            <a:r>
              <a:rPr lang="en-US" dirty="0"/>
              <a:t> methods will complete synchronously</a:t>
            </a:r>
          </a:p>
          <a:p>
            <a:pPr lvl="1"/>
            <a:r>
              <a:rPr lang="en-US" dirty="0"/>
              <a:t>That’s the case we (and you) care most about</a:t>
            </a:r>
          </a:p>
          <a:p>
            <a:pPr lvl="1"/>
            <a:endParaRPr lang="en-US" dirty="0"/>
          </a:p>
          <a:p>
            <a:r>
              <a:rPr lang="en-US" dirty="0"/>
              <a:t>Allocations may still occur for Tasks</a:t>
            </a:r>
          </a:p>
          <a:p>
            <a:pPr lvl="1"/>
            <a:r>
              <a:rPr lang="en-US" dirty="0"/>
              <a:t>Framework caches some common tasks, e.g.</a:t>
            </a:r>
          </a:p>
          <a:p>
            <a:pPr lvl="2"/>
            <a:endParaRPr lang="en-US" dirty="0"/>
          </a:p>
          <a:p>
            <a:pPr marL="460375" lvl="1" indent="0">
              <a:buNone/>
            </a:pPr>
            <a:endParaRPr lang="en-US" dirty="0"/>
          </a:p>
          <a:p>
            <a:pPr marL="460375" lvl="1" indent="0">
              <a:buNone/>
            </a:pPr>
            <a:endParaRPr lang="en-US" dirty="0"/>
          </a:p>
          <a:p>
            <a:pPr lvl="1"/>
            <a:r>
              <a:rPr lang="en-US" dirty="0"/>
              <a:t>You can cache additional cases…</a:t>
            </a:r>
          </a:p>
        </p:txBody>
      </p:sp>
      <p:sp>
        <p:nvSpPr>
          <p:cNvPr id="41" name="Title 40"/>
          <p:cNvSpPr>
            <a:spLocks noGrp="1"/>
          </p:cNvSpPr>
          <p:nvPr>
            <p:ph type="title"/>
          </p:nvPr>
        </p:nvSpPr>
        <p:spPr>
          <a:xfrm>
            <a:off x="455613" y="466725"/>
            <a:ext cx="8088312" cy="777240"/>
          </a:xfrm>
        </p:spPr>
        <p:txBody>
          <a:bodyPr/>
          <a:lstStyle/>
          <a:p>
            <a:r>
              <a:rPr lang="en-US" dirty="0" smtClean="0"/>
              <a:t>Allocations and </a:t>
            </a:r>
            <a:r>
              <a:rPr lang="en-US" dirty="0" err="1" smtClean="0"/>
              <a:t>Async</a:t>
            </a:r>
            <a:r>
              <a:rPr lang="en-US" dirty="0" smtClean="0"/>
              <a:t> Methods</a:t>
            </a:r>
            <a:endParaRPr lang="en-US" dirty="0"/>
          </a:p>
        </p:txBody>
      </p:sp>
      <p:sp>
        <p:nvSpPr>
          <p:cNvPr id="42" name="Text Placeholder 41"/>
          <p:cNvSpPr>
            <a:spLocks noGrp="1"/>
          </p:cNvSpPr>
          <p:nvPr>
            <p:ph type="body" sz="quarter" idx="10"/>
          </p:nvPr>
        </p:nvSpPr>
        <p:spPr/>
        <p:txBody>
          <a:bodyPr/>
          <a:lstStyle/>
          <a:p>
            <a:r>
              <a:rPr lang="en-US" dirty="0" smtClean="0"/>
              <a:t>Synchronous Completion</a:t>
            </a:r>
            <a:endParaRPr lang="en-US" dirty="0"/>
          </a:p>
        </p:txBody>
      </p:sp>
      <p:sp>
        <p:nvSpPr>
          <p:cNvPr id="11" name="TextBox 10"/>
          <p:cNvSpPr txBox="1"/>
          <p:nvPr/>
        </p:nvSpPr>
        <p:spPr>
          <a:xfrm>
            <a:off x="1394390" y="4242571"/>
            <a:ext cx="2529909"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a:t>
            </a:r>
            <a:r>
              <a:rPr lang="en-US" sz="900" dirty="0" err="1" smtClean="0">
                <a:solidFill>
                  <a:srgbClr val="0000FF"/>
                </a:solidFill>
                <a:latin typeface="Consolas"/>
              </a:rPr>
              <a:t>async</a:t>
            </a:r>
            <a:r>
              <a:rPr lang="en-US" sz="900" dirty="0" smtClean="0">
                <a:solidFill>
                  <a:srgbClr val="0000FF"/>
                </a:solidFill>
                <a:latin typeface="Consolas"/>
              </a:rPr>
              <a:t> </a:t>
            </a:r>
            <a:r>
              <a:rPr lang="en-US" sz="900" dirty="0" smtClean="0">
                <a:solidFill>
                  <a:srgbClr val="2B91AF"/>
                </a:solidFill>
                <a:latin typeface="Consolas"/>
              </a:rPr>
              <a:t>Task</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FooAsync</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 </a:t>
            </a:r>
            <a:r>
              <a:rPr lang="en-US" sz="900" dirty="0">
                <a:solidFill>
                  <a:srgbClr val="008000"/>
                </a:solidFill>
                <a:latin typeface="Consolas"/>
              </a:rPr>
              <a:t>// doesn’t yield</a:t>
            </a:r>
          </a:p>
          <a:p>
            <a:r>
              <a:rPr lang="en-US" sz="900" dirty="0" smtClean="0">
                <a:solidFill>
                  <a:srgbClr val="0000FF"/>
                </a:solidFill>
                <a:latin typeface="Consolas"/>
              </a:rPr>
              <a:t>    return</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0" name="TextBox 9"/>
          <p:cNvSpPr txBox="1"/>
          <p:nvPr/>
        </p:nvSpPr>
        <p:spPr>
          <a:xfrm>
            <a:off x="2973670" y="4747396"/>
            <a:ext cx="2529909"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a:t>
            </a:r>
            <a:r>
              <a:rPr lang="en-US" sz="900" dirty="0" err="1" smtClean="0">
                <a:solidFill>
                  <a:srgbClr val="0000FF"/>
                </a:solidFill>
                <a:latin typeface="Consolas"/>
              </a:rPr>
              <a:t>async</a:t>
            </a:r>
            <a:r>
              <a:rPr lang="en-US" sz="900" dirty="0" smtClean="0">
                <a:solidFill>
                  <a:srgbClr val="0000FF"/>
                </a:solidFill>
                <a:latin typeface="Consolas"/>
              </a:rPr>
              <a:t> </a:t>
            </a:r>
            <a:r>
              <a:rPr lang="en-US" sz="900" dirty="0" smtClean="0">
                <a:solidFill>
                  <a:srgbClr val="2B91AF"/>
                </a:solidFill>
                <a:latin typeface="Consolas"/>
              </a:rPr>
              <a:t>Task</a:t>
            </a:r>
            <a:r>
              <a:rPr lang="en-US" sz="900" dirty="0" smtClean="0">
                <a:latin typeface="Consolas" pitchFamily="49" charset="0"/>
                <a:cs typeface="Consolas" pitchFamily="49" charset="0"/>
              </a:rPr>
              <a:t>&lt;</a:t>
            </a:r>
            <a:r>
              <a:rPr lang="en-US" sz="900" dirty="0" err="1" smtClean="0">
                <a:solidFill>
                  <a:srgbClr val="0000FF"/>
                </a:solidFill>
                <a:latin typeface="Consolas"/>
              </a:rPr>
              <a:t>bool</a:t>
            </a:r>
            <a:r>
              <a:rPr lang="en-US" sz="900" dirty="0" smtClean="0">
                <a:latin typeface="Consolas" pitchFamily="49" charset="0"/>
                <a:cs typeface="Consolas" pitchFamily="49" charset="0"/>
              </a:rPr>
              <a:t>&gt; </a:t>
            </a:r>
            <a:r>
              <a:rPr lang="en-US" sz="900" dirty="0" err="1" smtClean="0">
                <a:latin typeface="Consolas" pitchFamily="49" charset="0"/>
                <a:cs typeface="Consolas" pitchFamily="49" charset="0"/>
              </a:rPr>
              <a:t>FooAsync</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 </a:t>
            </a:r>
            <a:r>
              <a:rPr lang="en-US" sz="900" dirty="0">
                <a:solidFill>
                  <a:srgbClr val="008000"/>
                </a:solidFill>
                <a:latin typeface="Consolas"/>
              </a:rPr>
              <a:t>// doesn’t yield</a:t>
            </a:r>
            <a:endParaRPr lang="en-US" sz="900" dirty="0" smtClean="0">
              <a:latin typeface="Consolas" pitchFamily="49" charset="0"/>
              <a:cs typeface="Consolas" pitchFamily="49" charset="0"/>
            </a:endParaRPr>
          </a:p>
          <a:p>
            <a:r>
              <a:rPr lang="en-US" sz="900" dirty="0" smtClean="0">
                <a:solidFill>
                  <a:srgbClr val="0000FF"/>
                </a:solidFill>
                <a:latin typeface="Consolas"/>
              </a:rPr>
              <a:t>    return</a:t>
            </a:r>
            <a:r>
              <a:rPr lang="en-US" sz="900" dirty="0" smtClean="0">
                <a:latin typeface="Consolas" pitchFamily="49" charset="0"/>
                <a:cs typeface="Consolas" pitchFamily="49" charset="0"/>
              </a:rPr>
              <a:t> </a:t>
            </a:r>
            <a:r>
              <a:rPr lang="en-US" sz="900" dirty="0">
                <a:solidFill>
                  <a:srgbClr val="0000FF"/>
                </a:solidFill>
                <a:latin typeface="Consolas"/>
              </a:rPr>
              <a:t>true</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4" name="TextBox 13"/>
          <p:cNvSpPr txBox="1"/>
          <p:nvPr/>
        </p:nvSpPr>
        <p:spPr>
          <a:xfrm>
            <a:off x="4729882" y="5241154"/>
            <a:ext cx="2529909"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a:t>
            </a:r>
            <a:r>
              <a:rPr lang="en-US" sz="900" dirty="0" err="1" smtClean="0">
                <a:solidFill>
                  <a:srgbClr val="0000FF"/>
                </a:solidFill>
                <a:latin typeface="Consolas"/>
              </a:rPr>
              <a:t>async</a:t>
            </a:r>
            <a:r>
              <a:rPr lang="en-US" sz="900" dirty="0" smtClean="0">
                <a:solidFill>
                  <a:srgbClr val="0000FF"/>
                </a:solidFill>
                <a:latin typeface="Consolas"/>
              </a:rPr>
              <a:t> </a:t>
            </a:r>
            <a:r>
              <a:rPr lang="en-US" sz="900" dirty="0" smtClean="0">
                <a:solidFill>
                  <a:srgbClr val="2B91AF"/>
                </a:solidFill>
                <a:latin typeface="Consolas"/>
              </a:rPr>
              <a:t>Task</a:t>
            </a:r>
            <a:r>
              <a:rPr lang="en-US" sz="900" dirty="0" smtClean="0">
                <a:latin typeface="Consolas" pitchFamily="49" charset="0"/>
                <a:cs typeface="Consolas" pitchFamily="49" charset="0"/>
              </a:rPr>
              <a:t>&lt;</a:t>
            </a:r>
            <a:r>
              <a:rPr lang="en-US" sz="900" dirty="0" smtClean="0">
                <a:solidFill>
                  <a:srgbClr val="0000FF"/>
                </a:solidFill>
                <a:latin typeface="Consolas"/>
              </a:rPr>
              <a:t>object</a:t>
            </a:r>
            <a:r>
              <a:rPr lang="en-US" sz="900" dirty="0" smtClean="0">
                <a:latin typeface="Consolas" pitchFamily="49" charset="0"/>
                <a:cs typeface="Consolas" pitchFamily="49" charset="0"/>
              </a:rPr>
              <a:t>&gt; </a:t>
            </a:r>
            <a:r>
              <a:rPr lang="en-US" sz="900" dirty="0" err="1" smtClean="0">
                <a:latin typeface="Consolas" pitchFamily="49" charset="0"/>
                <a:cs typeface="Consolas" pitchFamily="49" charset="0"/>
              </a:rPr>
              <a:t>FooAsync</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 </a:t>
            </a:r>
            <a:r>
              <a:rPr lang="en-US" sz="900" dirty="0">
                <a:solidFill>
                  <a:srgbClr val="008000"/>
                </a:solidFill>
                <a:latin typeface="Consolas"/>
              </a:rPr>
              <a:t>// doesn’t yield</a:t>
            </a:r>
            <a:endParaRPr lang="en-US" sz="900" dirty="0" smtClean="0">
              <a:latin typeface="Consolas" pitchFamily="49" charset="0"/>
              <a:cs typeface="Consolas" pitchFamily="49" charset="0"/>
            </a:endParaRPr>
          </a:p>
          <a:p>
            <a:r>
              <a:rPr lang="en-US" sz="900" dirty="0" smtClean="0">
                <a:solidFill>
                  <a:srgbClr val="0000FF"/>
                </a:solidFill>
                <a:latin typeface="Consolas"/>
              </a:rPr>
              <a:t>    return</a:t>
            </a:r>
            <a:r>
              <a:rPr lang="en-US" sz="900" dirty="0" smtClean="0">
                <a:latin typeface="Consolas" pitchFamily="49" charset="0"/>
                <a:cs typeface="Consolas" pitchFamily="49" charset="0"/>
              </a:rPr>
              <a:t> </a:t>
            </a:r>
            <a:r>
              <a:rPr lang="en-US" sz="900" dirty="0" smtClean="0">
                <a:solidFill>
                  <a:srgbClr val="0000FF"/>
                </a:solidFill>
                <a:latin typeface="Consolas"/>
              </a:rPr>
              <a:t>null</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2" name="TextBox 11"/>
          <p:cNvSpPr txBox="1"/>
          <p:nvPr/>
        </p:nvSpPr>
        <p:spPr>
          <a:xfrm>
            <a:off x="6404411" y="5773435"/>
            <a:ext cx="2529909"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a:t>
            </a:r>
            <a:r>
              <a:rPr lang="en-US" sz="900" dirty="0" err="1" smtClean="0">
                <a:solidFill>
                  <a:srgbClr val="0000FF"/>
                </a:solidFill>
                <a:latin typeface="Consolas"/>
              </a:rPr>
              <a:t>async</a:t>
            </a:r>
            <a:r>
              <a:rPr lang="en-US" sz="900" dirty="0" smtClean="0">
                <a:solidFill>
                  <a:srgbClr val="0000FF"/>
                </a:solidFill>
                <a:latin typeface="Consolas"/>
              </a:rPr>
              <a:t> </a:t>
            </a:r>
            <a:r>
              <a:rPr lang="en-US" sz="900" dirty="0" smtClean="0">
                <a:solidFill>
                  <a:srgbClr val="2B91AF"/>
                </a:solidFill>
                <a:latin typeface="Consolas"/>
              </a:rPr>
              <a:t>Task</a:t>
            </a:r>
            <a:r>
              <a:rPr lang="en-US" sz="900" dirty="0" smtClean="0">
                <a:latin typeface="Consolas" pitchFamily="49" charset="0"/>
                <a:cs typeface="Consolas" pitchFamily="49" charset="0"/>
              </a:rPr>
              <a:t>&lt;</a:t>
            </a:r>
            <a:r>
              <a:rPr lang="en-US" sz="900" dirty="0" err="1" smtClean="0">
                <a:solidFill>
                  <a:srgbClr val="0000FF"/>
                </a:solidFill>
                <a:latin typeface="Consolas"/>
              </a:rPr>
              <a:t>int</a:t>
            </a:r>
            <a:r>
              <a:rPr lang="en-US" sz="900" dirty="0" smtClean="0">
                <a:latin typeface="Consolas" pitchFamily="49" charset="0"/>
                <a:cs typeface="Consolas" pitchFamily="49" charset="0"/>
              </a:rPr>
              <a:t>&gt; </a:t>
            </a:r>
            <a:r>
              <a:rPr lang="en-US" sz="900" dirty="0" err="1" smtClean="0">
                <a:latin typeface="Consolas" pitchFamily="49" charset="0"/>
                <a:cs typeface="Consolas" pitchFamily="49" charset="0"/>
              </a:rPr>
              <a:t>FooAsync</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 </a:t>
            </a:r>
            <a:r>
              <a:rPr lang="en-US" sz="900" dirty="0">
                <a:solidFill>
                  <a:srgbClr val="008000"/>
                </a:solidFill>
                <a:latin typeface="Consolas"/>
              </a:rPr>
              <a:t>// doesn’t yield</a:t>
            </a:r>
            <a:endParaRPr lang="en-US" sz="900" dirty="0" smtClean="0">
              <a:latin typeface="Consolas" pitchFamily="49" charset="0"/>
              <a:cs typeface="Consolas" pitchFamily="49" charset="0"/>
            </a:endParaRPr>
          </a:p>
          <a:p>
            <a:r>
              <a:rPr lang="en-US" sz="900" dirty="0" smtClean="0">
                <a:solidFill>
                  <a:srgbClr val="0000FF"/>
                </a:solidFill>
                <a:latin typeface="Consolas"/>
              </a:rPr>
              <a:t>    return</a:t>
            </a:r>
            <a:r>
              <a:rPr lang="en-US" sz="900" dirty="0" smtClean="0">
                <a:solidFill>
                  <a:schemeClr val="bg1"/>
                </a:solidFill>
                <a:latin typeface="Consolas" pitchFamily="49" charset="0"/>
                <a:cs typeface="Consolas" pitchFamily="49" charset="0"/>
              </a:rPr>
              <a:t> </a:t>
            </a:r>
            <a:r>
              <a:rPr lang="en-US" sz="900" dirty="0">
                <a:solidFill>
                  <a:schemeClr val="bg1"/>
                </a:solidFill>
                <a:latin typeface="Consolas"/>
              </a:rPr>
              <a:t>0</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a:t>
            </a:r>
          </a:p>
        </p:txBody>
      </p:sp>
    </p:spTree>
    <p:extLst>
      <p:ext uri="{BB962C8B-B14F-4D97-AF65-F5344CB8AC3E}">
        <p14:creationId xmlns:p14="http://schemas.microsoft.com/office/powerpoint/2010/main" val="127681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4"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7"/>
            <a:ext cx="8232775" cy="4189413"/>
          </a:xfrm>
        </p:spPr>
        <p:txBody>
          <a:bodyPr>
            <a:normAutofit fontScale="55000" lnSpcReduction="20000"/>
          </a:bodyPr>
          <a:lstStyle/>
          <a:p>
            <a:r>
              <a:rPr lang="en-US" sz="2600" dirty="0" smtClean="0"/>
              <a:t>Basic </a:t>
            </a:r>
            <a:r>
              <a:rPr lang="en-US" sz="2600" dirty="0"/>
              <a:t>implementation:</a:t>
            </a:r>
          </a:p>
          <a:p>
            <a:endParaRPr lang="en-US" sz="2600" dirty="0"/>
          </a:p>
          <a:p>
            <a:endParaRPr lang="en-US" sz="2600" dirty="0"/>
          </a:p>
          <a:p>
            <a:endParaRPr lang="en-US" sz="2600" dirty="0"/>
          </a:p>
          <a:p>
            <a:pPr marL="60325" indent="0">
              <a:buNone/>
            </a:pPr>
            <a:r>
              <a:rPr lang="en-US" sz="2600" dirty="0"/>
              <a:t>	Framework unlikely to cache all necessary Task&lt;</a:t>
            </a:r>
            <a:r>
              <a:rPr lang="en-US" sz="2600" dirty="0" err="1"/>
              <a:t>int</a:t>
            </a:r>
            <a:r>
              <a:rPr lang="en-US" sz="2600" dirty="0"/>
              <a:t>&gt; objects </a:t>
            </a:r>
          </a:p>
          <a:p>
            <a:r>
              <a:rPr lang="en-US" sz="2600" dirty="0"/>
              <a:t>Now consider common usage</a:t>
            </a:r>
            <a:r>
              <a:rPr lang="en-US" sz="2600" dirty="0" smtClean="0"/>
              <a:t>:</a:t>
            </a:r>
          </a:p>
          <a:p>
            <a:endParaRPr lang="en-US" sz="2600" dirty="0"/>
          </a:p>
          <a:p>
            <a:endParaRPr lang="en-US" sz="2600" dirty="0"/>
          </a:p>
          <a:p>
            <a:endParaRPr lang="en-US" sz="2600" dirty="0"/>
          </a:p>
          <a:p>
            <a:pPr marL="57150" indent="0">
              <a:buNone/>
            </a:pPr>
            <a:endParaRPr lang="en-US" sz="2600" dirty="0"/>
          </a:p>
          <a:p>
            <a:pPr marL="60325" indent="0">
              <a:buNone/>
            </a:pPr>
            <a:r>
              <a:rPr lang="en-US" sz="2600" i="1" dirty="0"/>
              <a:t>	count</a:t>
            </a:r>
            <a:r>
              <a:rPr lang="en-US" sz="2600" dirty="0"/>
              <a:t> (</a:t>
            </a:r>
            <a:r>
              <a:rPr lang="en-US" sz="2600" dirty="0" err="1"/>
              <a:t>buffer.Length</a:t>
            </a:r>
            <a:r>
              <a:rPr lang="en-US" sz="2600" dirty="0"/>
              <a:t>) is always the </a:t>
            </a:r>
            <a:r>
              <a:rPr lang="en-US" sz="2600" dirty="0" smtClean="0"/>
              <a:t>same.</a:t>
            </a:r>
          </a:p>
          <a:p>
            <a:pPr marL="60325" indent="0">
              <a:buNone/>
            </a:pPr>
            <a:r>
              <a:rPr lang="en-US" sz="2600" dirty="0" smtClean="0"/>
              <a:t>		So… </a:t>
            </a:r>
            <a:r>
              <a:rPr lang="en-US" sz="2600" dirty="0" err="1" smtClean="0"/>
              <a:t>numRead</a:t>
            </a:r>
            <a:r>
              <a:rPr lang="en-US" sz="2600" dirty="0" smtClean="0"/>
              <a:t> will frequently be the same.</a:t>
            </a:r>
            <a:endParaRPr lang="en-US" sz="2600" dirty="0"/>
          </a:p>
        </p:txBody>
      </p:sp>
      <p:sp>
        <p:nvSpPr>
          <p:cNvPr id="41" name="Title 40"/>
          <p:cNvSpPr>
            <a:spLocks noGrp="1"/>
          </p:cNvSpPr>
          <p:nvPr>
            <p:ph type="title"/>
          </p:nvPr>
        </p:nvSpPr>
        <p:spPr>
          <a:xfrm>
            <a:off x="455613" y="466725"/>
            <a:ext cx="8088312" cy="777240"/>
          </a:xfrm>
        </p:spPr>
        <p:txBody>
          <a:bodyPr/>
          <a:lstStyle/>
          <a:p>
            <a:r>
              <a:rPr lang="en-US" dirty="0" smtClean="0"/>
              <a:t>Task Caching</a:t>
            </a:r>
            <a:endParaRPr lang="en-US" dirty="0"/>
          </a:p>
        </p:txBody>
      </p:sp>
      <p:sp>
        <p:nvSpPr>
          <p:cNvPr id="42" name="Text Placeholder 41"/>
          <p:cNvSpPr>
            <a:spLocks noGrp="1"/>
          </p:cNvSpPr>
          <p:nvPr>
            <p:ph type="body" sz="quarter" idx="10"/>
          </p:nvPr>
        </p:nvSpPr>
        <p:spPr/>
        <p:txBody>
          <a:bodyPr/>
          <a:lstStyle/>
          <a:p>
            <a:r>
              <a:rPr lang="en-US" dirty="0" err="1" smtClean="0"/>
              <a:t>MemoryStream.ReadAsync</a:t>
            </a:r>
            <a:r>
              <a:rPr lang="en-US" dirty="0"/>
              <a:t>: </a:t>
            </a:r>
            <a:r>
              <a:rPr lang="en-US" dirty="0" smtClean="0"/>
              <a:t>Naïve</a:t>
            </a:r>
            <a:endParaRPr lang="en-US" dirty="0"/>
          </a:p>
        </p:txBody>
      </p:sp>
      <p:sp>
        <p:nvSpPr>
          <p:cNvPr id="12" name="TextBox 11"/>
          <p:cNvSpPr txBox="1"/>
          <p:nvPr/>
        </p:nvSpPr>
        <p:spPr>
          <a:xfrm>
            <a:off x="1079046" y="3969754"/>
            <a:ext cx="5504496" cy="133882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a:t>
            </a:r>
            <a:r>
              <a:rPr lang="en-US" sz="900" dirty="0" smtClean="0">
                <a:solidFill>
                  <a:srgbClr val="0000FF"/>
                </a:solidFill>
                <a:latin typeface="Consolas"/>
              </a:rPr>
              <a:t>static </a:t>
            </a:r>
            <a:r>
              <a:rPr lang="en-US" sz="900" dirty="0" err="1" smtClean="0">
                <a:solidFill>
                  <a:srgbClr val="0000FF"/>
                </a:solidFill>
                <a:latin typeface="Consolas"/>
              </a:rPr>
              <a:t>async</a:t>
            </a:r>
            <a:r>
              <a:rPr lang="en-US" sz="900" dirty="0" smtClean="0">
                <a:solidFill>
                  <a:srgbClr val="0000FF"/>
                </a:solidFill>
                <a:latin typeface="Consolas"/>
              </a:rPr>
              <a:t> </a:t>
            </a:r>
            <a:r>
              <a:rPr lang="en-US" sz="900" dirty="0">
                <a:solidFill>
                  <a:srgbClr val="2B91AF"/>
                </a:solidFill>
                <a:latin typeface="Consolas"/>
              </a:rPr>
              <a:t>Task</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CopyStreamAsync</a:t>
            </a:r>
            <a:r>
              <a:rPr lang="en-US" sz="900" dirty="0" smtClean="0">
                <a:latin typeface="Consolas" pitchFamily="49" charset="0"/>
                <a:cs typeface="Consolas" pitchFamily="49" charset="0"/>
              </a:rPr>
              <a:t>(</a:t>
            </a:r>
            <a:r>
              <a:rPr lang="en-US" sz="900" dirty="0">
                <a:solidFill>
                  <a:srgbClr val="2B91AF"/>
                </a:solidFill>
                <a:latin typeface="Consolas"/>
              </a:rPr>
              <a:t>Stream</a:t>
            </a:r>
            <a:r>
              <a:rPr lang="en-US" sz="900" dirty="0" smtClean="0">
                <a:latin typeface="Consolas" pitchFamily="49" charset="0"/>
                <a:cs typeface="Consolas" pitchFamily="49" charset="0"/>
              </a:rPr>
              <a:t> input, </a:t>
            </a:r>
            <a:r>
              <a:rPr lang="en-US" sz="900" dirty="0">
                <a:solidFill>
                  <a:srgbClr val="2B91AF"/>
                </a:solidFill>
                <a:latin typeface="Consolas"/>
              </a:rPr>
              <a:t>Stream</a:t>
            </a:r>
            <a:r>
              <a:rPr lang="en-US" sz="900" dirty="0" smtClean="0">
                <a:latin typeface="Consolas" pitchFamily="49" charset="0"/>
                <a:cs typeface="Consolas" pitchFamily="49" charset="0"/>
              </a:rPr>
              <a:t> output)</a:t>
            </a:r>
          </a:p>
          <a:p>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err="1">
                <a:solidFill>
                  <a:srgbClr val="0000FF"/>
                </a:solidFill>
                <a:latin typeface="Consolas"/>
              </a:rPr>
              <a:t>var</a:t>
            </a:r>
            <a:r>
              <a:rPr lang="en-US" sz="900" dirty="0" smtClean="0">
                <a:latin typeface="Consolas" pitchFamily="49" charset="0"/>
                <a:cs typeface="Consolas" pitchFamily="49" charset="0"/>
              </a:rPr>
              <a:t> buffer = </a:t>
            </a:r>
            <a:r>
              <a:rPr lang="en-US" sz="900" dirty="0">
                <a:solidFill>
                  <a:srgbClr val="0000FF"/>
                </a:solidFill>
                <a:latin typeface="Consolas"/>
              </a:rPr>
              <a:t>new</a:t>
            </a:r>
            <a:r>
              <a:rPr lang="en-US" sz="900" dirty="0" smtClean="0">
                <a:latin typeface="Consolas" pitchFamily="49" charset="0"/>
                <a:cs typeface="Consolas" pitchFamily="49" charset="0"/>
              </a:rPr>
              <a:t> </a:t>
            </a:r>
            <a:r>
              <a:rPr lang="en-US" sz="900" dirty="0">
                <a:solidFill>
                  <a:srgbClr val="0000FF"/>
                </a:solidFill>
                <a:latin typeface="Consolas"/>
              </a:rPr>
              <a:t>byte</a:t>
            </a:r>
            <a:r>
              <a:rPr lang="en-US" sz="900" dirty="0" smtClean="0">
                <a:latin typeface="Consolas" pitchFamily="49" charset="0"/>
                <a:cs typeface="Consolas" pitchFamily="49" charset="0"/>
              </a:rPr>
              <a:t>[0x1000];</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err="1">
                <a:solidFill>
                  <a:srgbClr val="0000FF"/>
                </a:solidFill>
                <a:latin typeface="Consolas"/>
              </a:rPr>
              <a:t>int</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numRead</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a:solidFill>
                  <a:srgbClr val="0000FF"/>
                </a:solidFill>
                <a:latin typeface="Consolas"/>
              </a:rPr>
              <a:t>while</a:t>
            </a:r>
            <a:r>
              <a:rPr lang="en-US" sz="900" dirty="0" smtClean="0">
                <a:latin typeface="Consolas" pitchFamily="49" charset="0"/>
                <a:cs typeface="Consolas" pitchFamily="49" charset="0"/>
              </a:rPr>
              <a:t>((</a:t>
            </a:r>
            <a:r>
              <a:rPr lang="en-US" sz="900" dirty="0" err="1" smtClean="0">
                <a:latin typeface="Consolas" pitchFamily="49" charset="0"/>
                <a:cs typeface="Consolas" pitchFamily="49" charset="0"/>
              </a:rPr>
              <a:t>numRead</a:t>
            </a:r>
            <a:r>
              <a:rPr lang="en-US" sz="900" dirty="0" smtClean="0">
                <a:latin typeface="Consolas" pitchFamily="49" charset="0"/>
                <a:cs typeface="Consolas" pitchFamily="49" charset="0"/>
              </a:rPr>
              <a:t> = </a:t>
            </a:r>
            <a:r>
              <a:rPr lang="en-US" sz="900" dirty="0">
                <a:solidFill>
                  <a:srgbClr val="0000FF"/>
                </a:solidFill>
                <a:latin typeface="Consolas"/>
              </a:rPr>
              <a:t>await</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input.ReadAsync</a:t>
            </a:r>
            <a:r>
              <a:rPr lang="en-US" sz="900" dirty="0" smtClean="0">
                <a:latin typeface="Consolas" pitchFamily="49" charset="0"/>
                <a:cs typeface="Consolas" pitchFamily="49" charset="0"/>
              </a:rPr>
              <a:t>(buffer, 0, </a:t>
            </a:r>
            <a:r>
              <a:rPr lang="en-US" sz="900" dirty="0" err="1" smtClean="0">
                <a:latin typeface="Consolas" pitchFamily="49" charset="0"/>
                <a:cs typeface="Consolas" pitchFamily="49" charset="0"/>
              </a:rPr>
              <a:t>buffer.Length</a:t>
            </a:r>
            <a:r>
              <a:rPr lang="en-US" sz="900" dirty="0" smtClean="0">
                <a:latin typeface="Consolas" pitchFamily="49" charset="0"/>
                <a:cs typeface="Consolas" pitchFamily="49" charset="0"/>
              </a:rPr>
              <a:t>)) &gt; 0)</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a:solidFill>
                  <a:srgbClr val="0000FF"/>
                </a:solidFill>
                <a:latin typeface="Consolas"/>
              </a:rPr>
              <a:t>await</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output.WriteAsync</a:t>
            </a:r>
            <a:r>
              <a:rPr lang="en-US" sz="900" dirty="0" smtClean="0">
                <a:latin typeface="Consolas" pitchFamily="49" charset="0"/>
                <a:cs typeface="Consolas" pitchFamily="49" charset="0"/>
              </a:rPr>
              <a:t>(buffer, 0, </a:t>
            </a:r>
            <a:r>
              <a:rPr lang="en-US" sz="900" dirty="0" err="1" smtClean="0">
                <a:latin typeface="Consolas" pitchFamily="49" charset="0"/>
                <a:cs typeface="Consolas" pitchFamily="49" charset="0"/>
              </a:rPr>
              <a:t>numRead</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br>
              <a:rPr lang="en-US" sz="900" dirty="0" smtClean="0">
                <a:latin typeface="Consolas" pitchFamily="49" charset="0"/>
                <a:cs typeface="Consolas" pitchFamily="49" charset="0"/>
              </a:rPr>
            </a:b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p:txBody>
      </p:sp>
      <p:sp>
        <p:nvSpPr>
          <p:cNvPr id="13" name="TextBox 12"/>
          <p:cNvSpPr txBox="1"/>
          <p:nvPr/>
        </p:nvSpPr>
        <p:spPr>
          <a:xfrm>
            <a:off x="1095375" y="2409006"/>
            <a:ext cx="5488167" cy="9233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override </a:t>
            </a:r>
            <a:r>
              <a:rPr lang="en-US" sz="900" dirty="0" err="1">
                <a:solidFill>
                  <a:srgbClr val="0000FF"/>
                </a:solidFill>
                <a:latin typeface="Consolas"/>
              </a:rPr>
              <a:t>async</a:t>
            </a:r>
            <a:r>
              <a:rPr lang="en-US" sz="900" dirty="0">
                <a:solidFill>
                  <a:srgbClr val="0000FF"/>
                </a:solidFill>
                <a:latin typeface="Consolas"/>
              </a:rPr>
              <a:t> </a:t>
            </a:r>
            <a:r>
              <a:rPr lang="en-US" sz="900" dirty="0">
                <a:solidFill>
                  <a:srgbClr val="2B91AF"/>
                </a:solidFill>
                <a:latin typeface="Consolas"/>
              </a:rPr>
              <a:t>Task</a:t>
            </a:r>
            <a:r>
              <a:rPr lang="en-US" sz="900" dirty="0" smtClean="0">
                <a:latin typeface="Consolas" pitchFamily="49" charset="0"/>
                <a:cs typeface="Consolas" pitchFamily="49" charset="0"/>
              </a:rPr>
              <a:t>&lt;</a:t>
            </a:r>
            <a:r>
              <a:rPr lang="en-US" sz="900" dirty="0" err="1">
                <a:solidFill>
                  <a:srgbClr val="0000FF"/>
                </a:solidFill>
                <a:latin typeface="Consolas"/>
              </a:rPr>
              <a:t>int</a:t>
            </a:r>
            <a:r>
              <a:rPr lang="en-US" sz="900" dirty="0" smtClean="0">
                <a:latin typeface="Consolas" pitchFamily="49" charset="0"/>
                <a:cs typeface="Consolas" pitchFamily="49" charset="0"/>
              </a:rPr>
              <a:t>&gt; </a:t>
            </a:r>
            <a:r>
              <a:rPr lang="en-US" sz="900" dirty="0" err="1" smtClean="0">
                <a:latin typeface="Consolas" pitchFamily="49" charset="0"/>
                <a:cs typeface="Consolas" pitchFamily="49" charset="0"/>
              </a:rPr>
              <a:t>ReadAsync</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a:solidFill>
                  <a:srgbClr val="0000FF"/>
                </a:solidFill>
                <a:latin typeface="Consolas"/>
              </a:rPr>
              <a:t>byte</a:t>
            </a:r>
            <a:r>
              <a:rPr lang="en-US" sz="900" dirty="0" smtClean="0">
                <a:latin typeface="Consolas" pitchFamily="49" charset="0"/>
                <a:cs typeface="Consolas" pitchFamily="49" charset="0"/>
              </a:rPr>
              <a:t> [] buffer, </a:t>
            </a:r>
            <a:r>
              <a:rPr lang="en-US" sz="900" dirty="0" err="1">
                <a:solidFill>
                  <a:srgbClr val="0000FF"/>
                </a:solidFill>
                <a:latin typeface="Consolas"/>
              </a:rPr>
              <a:t>int</a:t>
            </a:r>
            <a:r>
              <a:rPr lang="en-US" sz="900" dirty="0" smtClean="0">
                <a:latin typeface="Consolas" pitchFamily="49" charset="0"/>
                <a:cs typeface="Consolas" pitchFamily="49" charset="0"/>
              </a:rPr>
              <a:t> offset, </a:t>
            </a:r>
            <a:r>
              <a:rPr lang="en-US" sz="900" dirty="0" err="1">
                <a:solidFill>
                  <a:srgbClr val="0000FF"/>
                </a:solidFill>
                <a:latin typeface="Consolas"/>
              </a:rPr>
              <a:t>int</a:t>
            </a:r>
            <a:r>
              <a:rPr lang="en-US" sz="900" dirty="0" smtClean="0">
                <a:latin typeface="Consolas" pitchFamily="49" charset="0"/>
                <a:cs typeface="Consolas" pitchFamily="49" charset="0"/>
              </a:rPr>
              <a:t> count, </a:t>
            </a:r>
            <a:r>
              <a:rPr lang="en-US" sz="900" dirty="0" err="1">
                <a:solidFill>
                  <a:srgbClr val="2B91AF"/>
                </a:solidFill>
                <a:latin typeface="Consolas"/>
              </a:rPr>
              <a:t>CancellationToken</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cancellationToken</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cancellationToken.ThrowIfCancellationRequested</a:t>
            </a:r>
            <a:r>
              <a:rPr lang="en-US" sz="900" dirty="0" smtClean="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a:solidFill>
                  <a:srgbClr val="0000FF"/>
                </a:solidFill>
                <a:latin typeface="Consolas"/>
              </a:rPr>
              <a:t>return</a:t>
            </a:r>
            <a:r>
              <a:rPr lang="en-US" sz="900" dirty="0" smtClean="0">
                <a:latin typeface="Consolas" pitchFamily="49" charset="0"/>
                <a:cs typeface="Consolas" pitchFamily="49" charset="0"/>
              </a:rPr>
              <a:t> Read(buffer, offset, count);</a:t>
            </a:r>
          </a:p>
          <a:p>
            <a:r>
              <a:rPr lang="en-US" sz="900" dirty="0">
                <a:latin typeface="Consolas" pitchFamily="49" charset="0"/>
                <a:cs typeface="Consolas" pitchFamily="49" charset="0"/>
              </a:rPr>
              <a:t>}</a:t>
            </a:r>
          </a:p>
        </p:txBody>
      </p:sp>
    </p:spTree>
    <p:extLst>
      <p:ext uri="{BB962C8B-B14F-4D97-AF65-F5344CB8AC3E}">
        <p14:creationId xmlns:p14="http://schemas.microsoft.com/office/powerpoint/2010/main" val="151675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sz="2600" dirty="0"/>
              <a:t>Caching the last successful </a:t>
            </a:r>
            <a:r>
              <a:rPr lang="en-US" sz="2600" dirty="0" smtClean="0"/>
              <a:t>task</a:t>
            </a:r>
            <a:endParaRPr lang="en-US" sz="2600" dirty="0"/>
          </a:p>
        </p:txBody>
      </p:sp>
      <p:sp>
        <p:nvSpPr>
          <p:cNvPr id="41" name="Title 40"/>
          <p:cNvSpPr>
            <a:spLocks noGrp="1"/>
          </p:cNvSpPr>
          <p:nvPr>
            <p:ph type="title"/>
          </p:nvPr>
        </p:nvSpPr>
        <p:spPr>
          <a:xfrm>
            <a:off x="455613" y="466725"/>
            <a:ext cx="8088312" cy="777240"/>
          </a:xfrm>
        </p:spPr>
        <p:txBody>
          <a:bodyPr/>
          <a:lstStyle/>
          <a:p>
            <a:r>
              <a:rPr lang="en-US" dirty="0" smtClean="0"/>
              <a:t>Task Caching</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err="1" smtClean="0"/>
              <a:t>MemoryStream.ReadAsync</a:t>
            </a:r>
            <a:r>
              <a:rPr lang="en-US" dirty="0" smtClean="0"/>
              <a:t>: Optimized</a:t>
            </a:r>
            <a:endParaRPr lang="en-US" dirty="0"/>
          </a:p>
        </p:txBody>
      </p:sp>
      <p:sp>
        <p:nvSpPr>
          <p:cNvPr id="10" name="TextBox 9"/>
          <p:cNvSpPr txBox="1"/>
          <p:nvPr/>
        </p:nvSpPr>
        <p:spPr>
          <a:xfrm>
            <a:off x="1036252" y="2657487"/>
            <a:ext cx="5669348" cy="327782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private</a:t>
            </a:r>
            <a:r>
              <a:rPr lang="en-US" sz="900" dirty="0">
                <a:latin typeface="Consolas" pitchFamily="49" charset="0"/>
                <a:cs typeface="Consolas" pitchFamily="49" charset="0"/>
              </a:rPr>
              <a:t> </a:t>
            </a:r>
            <a:r>
              <a:rPr lang="en-US" sz="900" dirty="0">
                <a:solidFill>
                  <a:srgbClr val="2B91AF"/>
                </a:solidFill>
                <a:latin typeface="Consolas"/>
              </a:rPr>
              <a:t>Task</a:t>
            </a:r>
            <a:r>
              <a:rPr lang="en-US" sz="900" dirty="0">
                <a:latin typeface="Consolas" pitchFamily="49" charset="0"/>
                <a:cs typeface="Consolas" pitchFamily="49" charset="0"/>
              </a:rPr>
              <a:t>&lt;</a:t>
            </a:r>
            <a:r>
              <a:rPr lang="en-US" sz="900" dirty="0" err="1">
                <a:solidFill>
                  <a:srgbClr val="0000FF"/>
                </a:solidFill>
                <a:latin typeface="Consolas"/>
              </a:rPr>
              <a:t>int</a:t>
            </a:r>
            <a:r>
              <a:rPr lang="en-US" sz="900" dirty="0">
                <a:latin typeface="Consolas" pitchFamily="49" charset="0"/>
                <a:cs typeface="Consolas" pitchFamily="49" charset="0"/>
              </a:rPr>
              <a:t>&gt; </a:t>
            </a:r>
            <a:r>
              <a:rPr lang="en-US" sz="900" dirty="0" err="1">
                <a:latin typeface="Consolas" pitchFamily="49" charset="0"/>
                <a:cs typeface="Consolas" pitchFamily="49" charset="0"/>
              </a:rPr>
              <a:t>m_lastTask</a:t>
            </a:r>
            <a:r>
              <a:rPr lang="en-US" sz="900" dirty="0">
                <a:latin typeface="Consolas" pitchFamily="49" charset="0"/>
                <a:cs typeface="Consolas" pitchFamily="49" charset="0"/>
              </a:rPr>
              <a:t>;</a:t>
            </a:r>
          </a:p>
          <a:p>
            <a:endParaRPr lang="en-US" sz="900" dirty="0">
              <a:latin typeface="Consolas" pitchFamily="49" charset="0"/>
              <a:cs typeface="Consolas" pitchFamily="49" charset="0"/>
            </a:endParaRPr>
          </a:p>
          <a:p>
            <a:r>
              <a:rPr lang="en-US" sz="900" dirty="0">
                <a:solidFill>
                  <a:srgbClr val="0000FF"/>
                </a:solidFill>
                <a:latin typeface="Consolas"/>
              </a:rPr>
              <a:t>public override </a:t>
            </a:r>
            <a:r>
              <a:rPr lang="en-US" sz="900" dirty="0">
                <a:solidFill>
                  <a:srgbClr val="2B91AF"/>
                </a:solidFill>
                <a:latin typeface="Consolas"/>
              </a:rPr>
              <a:t>Task</a:t>
            </a:r>
            <a:r>
              <a:rPr lang="en-US" sz="900" dirty="0">
                <a:latin typeface="Consolas" pitchFamily="49" charset="0"/>
                <a:cs typeface="Consolas" pitchFamily="49" charset="0"/>
              </a:rPr>
              <a:t>&lt;</a:t>
            </a:r>
            <a:r>
              <a:rPr lang="en-US" sz="900" dirty="0" err="1">
                <a:solidFill>
                  <a:srgbClr val="0000FF"/>
                </a:solidFill>
                <a:latin typeface="Consolas"/>
              </a:rPr>
              <a:t>int</a:t>
            </a:r>
            <a:r>
              <a:rPr lang="en-US" sz="900" dirty="0">
                <a:latin typeface="Consolas" pitchFamily="49" charset="0"/>
                <a:cs typeface="Consolas" pitchFamily="49" charset="0"/>
              </a:rPr>
              <a:t>&gt; </a:t>
            </a:r>
            <a:r>
              <a:rPr lang="en-US" sz="900" dirty="0" err="1">
                <a:latin typeface="Consolas" pitchFamily="49" charset="0"/>
                <a:cs typeface="Consolas" pitchFamily="49" charset="0"/>
              </a:rPr>
              <a:t>ReadAsync</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byte</a:t>
            </a:r>
            <a:r>
              <a:rPr lang="en-US" sz="900" dirty="0">
                <a:latin typeface="Consolas" pitchFamily="49" charset="0"/>
                <a:cs typeface="Consolas" pitchFamily="49" charset="0"/>
              </a:rPr>
              <a:t> [] buffer, </a:t>
            </a:r>
            <a:r>
              <a:rPr lang="en-US" sz="900" dirty="0" err="1">
                <a:solidFill>
                  <a:srgbClr val="0000FF"/>
                </a:solidFill>
                <a:latin typeface="Consolas"/>
              </a:rPr>
              <a:t>int</a:t>
            </a:r>
            <a:r>
              <a:rPr lang="en-US" sz="900" dirty="0">
                <a:latin typeface="Consolas" pitchFamily="49" charset="0"/>
                <a:cs typeface="Consolas" pitchFamily="49" charset="0"/>
              </a:rPr>
              <a:t> offset, </a:t>
            </a:r>
            <a:r>
              <a:rPr lang="en-US" sz="900" dirty="0" err="1">
                <a:solidFill>
                  <a:srgbClr val="0000FF"/>
                </a:solidFill>
                <a:latin typeface="Consolas"/>
              </a:rPr>
              <a:t>int</a:t>
            </a:r>
            <a:r>
              <a:rPr lang="en-US" sz="900" dirty="0">
                <a:latin typeface="Consolas" pitchFamily="49" charset="0"/>
                <a:cs typeface="Consolas" pitchFamily="49" charset="0"/>
              </a:rPr>
              <a:t> count,</a:t>
            </a:r>
          </a:p>
          <a:p>
            <a:r>
              <a:rPr lang="en-US" sz="900" dirty="0">
                <a:latin typeface="Consolas" pitchFamily="49" charset="0"/>
                <a:cs typeface="Consolas" pitchFamily="49" charset="0"/>
              </a:rPr>
              <a:t>  </a:t>
            </a:r>
            <a:r>
              <a:rPr lang="en-US" sz="900" dirty="0" err="1">
                <a:solidFill>
                  <a:srgbClr val="2B91AF"/>
                </a:solidFill>
                <a:latin typeface="Consolas"/>
              </a:rPr>
              <a:t>CancellationToken</a:t>
            </a:r>
            <a:r>
              <a:rPr lang="en-US" sz="900" dirty="0">
                <a:latin typeface="Consolas" pitchFamily="49" charset="0"/>
                <a:cs typeface="Consolas" pitchFamily="49" charset="0"/>
              </a:rPr>
              <a:t> </a:t>
            </a:r>
            <a:r>
              <a:rPr lang="en-US" sz="900" dirty="0" err="1">
                <a:latin typeface="Consolas" pitchFamily="49" charset="0"/>
                <a:cs typeface="Consolas" pitchFamily="49" charset="0"/>
              </a:rPr>
              <a:t>cancellationToken</a:t>
            </a:r>
            <a:r>
              <a:rPr lang="en-US" sz="900" dirty="0">
                <a:latin typeface="Consolas" pitchFamily="49" charset="0"/>
                <a:cs typeface="Consolas" pitchFamily="49" charset="0"/>
              </a:rPr>
              <a:t>) </a:t>
            </a:r>
          </a:p>
          <a:p>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if</a:t>
            </a:r>
            <a:r>
              <a:rPr lang="en-US" sz="900" dirty="0">
                <a:latin typeface="Consolas" pitchFamily="49" charset="0"/>
                <a:cs typeface="Consolas" pitchFamily="49" charset="0"/>
              </a:rPr>
              <a:t> (</a:t>
            </a:r>
            <a:r>
              <a:rPr lang="en-US" sz="900" dirty="0" err="1">
                <a:latin typeface="Consolas" pitchFamily="49" charset="0"/>
                <a:cs typeface="Consolas" pitchFamily="49" charset="0"/>
              </a:rPr>
              <a:t>cancellationToken.IsCancellationRequested</a:t>
            </a:r>
            <a:r>
              <a:rPr lang="en-US" sz="900" dirty="0">
                <a:latin typeface="Consolas" pitchFamily="49" charset="0"/>
                <a:cs typeface="Consolas" pitchFamily="49" charset="0"/>
              </a:rPr>
              <a:t>) </a:t>
            </a: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a:latin typeface="Consolas" pitchFamily="49" charset="0"/>
                <a:cs typeface="Consolas" pitchFamily="49" charset="0"/>
              </a:rPr>
              <a:t>      </a:t>
            </a:r>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latin typeface="Consolas" pitchFamily="49" charset="0"/>
                <a:cs typeface="Consolas" pitchFamily="49" charset="0"/>
              </a:rPr>
              <a:t>tcs</a:t>
            </a:r>
            <a:r>
              <a:rPr lang="en-US" sz="900" dirty="0">
                <a:latin typeface="Consolas" pitchFamily="49" charset="0"/>
                <a:cs typeface="Consolas" pitchFamily="49" charset="0"/>
              </a:rPr>
              <a:t> = </a:t>
            </a:r>
            <a:r>
              <a:rPr lang="en-US" sz="900" dirty="0">
                <a:solidFill>
                  <a:srgbClr val="0000FF"/>
                </a:solidFill>
                <a:latin typeface="Consolas"/>
              </a:rPr>
              <a:t>new</a:t>
            </a:r>
            <a:r>
              <a:rPr lang="en-US" sz="900" dirty="0">
                <a:latin typeface="Consolas" pitchFamily="49" charset="0"/>
                <a:cs typeface="Consolas" pitchFamily="49" charset="0"/>
              </a:rPr>
              <a:t> </a:t>
            </a:r>
            <a:r>
              <a:rPr lang="en-US" sz="900" dirty="0" err="1">
                <a:solidFill>
                  <a:srgbClr val="2B91AF"/>
                </a:solidFill>
                <a:latin typeface="Consolas"/>
              </a:rPr>
              <a:t>TaskCompletionSource</a:t>
            </a:r>
            <a:r>
              <a:rPr lang="en-US" sz="900" dirty="0">
                <a:latin typeface="Consolas" pitchFamily="49" charset="0"/>
                <a:cs typeface="Consolas" pitchFamily="49" charset="0"/>
              </a:rPr>
              <a:t>&lt;</a:t>
            </a:r>
            <a:r>
              <a:rPr lang="en-US" sz="900" dirty="0" err="1">
                <a:solidFill>
                  <a:srgbClr val="0000FF"/>
                </a:solidFill>
                <a:latin typeface="Consolas"/>
              </a:rPr>
              <a:t>int</a:t>
            </a:r>
            <a:r>
              <a:rPr lang="en-US" sz="900" dirty="0">
                <a:latin typeface="Consolas" pitchFamily="49" charset="0"/>
                <a:cs typeface="Consolas" pitchFamily="49" charset="0"/>
              </a:rPr>
              <a:t>&gt;();</a:t>
            </a:r>
          </a:p>
          <a:p>
            <a:r>
              <a:rPr lang="en-US" sz="900" dirty="0">
                <a:latin typeface="Consolas" pitchFamily="49" charset="0"/>
                <a:cs typeface="Consolas" pitchFamily="49" charset="0"/>
              </a:rPr>
              <a:t>      </a:t>
            </a:r>
            <a:r>
              <a:rPr lang="en-US" sz="900" dirty="0" err="1">
                <a:latin typeface="Consolas" pitchFamily="49" charset="0"/>
                <a:cs typeface="Consolas" pitchFamily="49" charset="0"/>
              </a:rPr>
              <a:t>tcs.SetCanceled</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 </a:t>
            </a:r>
            <a:r>
              <a:rPr lang="en-US" sz="900" dirty="0" err="1">
                <a:latin typeface="Consolas" pitchFamily="49" charset="0"/>
                <a:cs typeface="Consolas" pitchFamily="49" charset="0"/>
              </a:rPr>
              <a:t>tcs.Task</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p>
          <a:p>
            <a:endParaRPr lang="en-US" sz="900" dirty="0">
              <a:latin typeface="Consolas" pitchFamily="49" charset="0"/>
              <a:cs typeface="Consolas" pitchFamily="49" charset="0"/>
            </a:endParaRPr>
          </a:p>
          <a:p>
            <a:r>
              <a:rPr lang="en-US" sz="900" dirty="0">
                <a:latin typeface="Consolas" pitchFamily="49" charset="0"/>
                <a:cs typeface="Consolas" pitchFamily="49" charset="0"/>
              </a:rPr>
              <a:t>  </a:t>
            </a:r>
            <a:r>
              <a:rPr lang="en-US" sz="900" dirty="0" smtClean="0">
                <a:solidFill>
                  <a:srgbClr val="0000FF"/>
                </a:solidFill>
                <a:latin typeface="Consolas"/>
              </a:rPr>
              <a:t>try</a:t>
            </a:r>
            <a:r>
              <a:rPr lang="en-US" sz="900" dirty="0">
                <a:latin typeface="Consolas" pitchFamily="49" charset="0"/>
                <a:cs typeface="Consolas" pitchFamily="49" charset="0"/>
              </a:rPr>
              <a:t> </a:t>
            </a: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a:latin typeface="Consolas" pitchFamily="49" charset="0"/>
                <a:cs typeface="Consolas" pitchFamily="49" charset="0"/>
              </a:rPr>
              <a:t>      </a:t>
            </a:r>
            <a:r>
              <a:rPr lang="en-US" sz="900" dirty="0" err="1">
                <a:solidFill>
                  <a:srgbClr val="0000FF"/>
                </a:solidFill>
                <a:latin typeface="Consolas"/>
              </a:rPr>
              <a:t>int</a:t>
            </a:r>
            <a:r>
              <a:rPr lang="en-US" sz="900" dirty="0">
                <a:latin typeface="Consolas" pitchFamily="49" charset="0"/>
                <a:cs typeface="Consolas" pitchFamily="49" charset="0"/>
              </a:rPr>
              <a:t> </a:t>
            </a:r>
            <a:r>
              <a:rPr lang="en-US" sz="900" dirty="0" err="1">
                <a:latin typeface="Consolas" pitchFamily="49" charset="0"/>
                <a:cs typeface="Consolas" pitchFamily="49" charset="0"/>
              </a:rPr>
              <a:t>numRead</a:t>
            </a:r>
            <a:r>
              <a:rPr lang="en-US" sz="900" dirty="0">
                <a:latin typeface="Consolas" pitchFamily="49" charset="0"/>
                <a:cs typeface="Consolas" pitchFamily="49" charset="0"/>
              </a:rPr>
              <a:t> = </a:t>
            </a:r>
            <a:r>
              <a:rPr lang="en-US" sz="900" dirty="0" err="1">
                <a:solidFill>
                  <a:srgbClr val="0000FF"/>
                </a:solidFill>
                <a:latin typeface="Consolas"/>
              </a:rPr>
              <a:t>this</a:t>
            </a:r>
            <a:r>
              <a:rPr lang="en-US" sz="900" dirty="0" err="1">
                <a:latin typeface="Consolas" pitchFamily="49" charset="0"/>
                <a:cs typeface="Consolas" pitchFamily="49" charset="0"/>
              </a:rPr>
              <a:t>.Read</a:t>
            </a:r>
            <a:r>
              <a:rPr lang="en-US" sz="900" dirty="0">
                <a:latin typeface="Consolas" pitchFamily="49" charset="0"/>
                <a:cs typeface="Consolas" pitchFamily="49" charset="0"/>
              </a:rPr>
              <a:t>(buffer, offset, count);</a:t>
            </a:r>
          </a:p>
          <a:p>
            <a:r>
              <a:rPr lang="en-US" sz="900" dirty="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 </a:t>
            </a:r>
            <a:r>
              <a:rPr lang="en-US" sz="900" dirty="0" err="1">
                <a:latin typeface="Consolas" pitchFamily="49" charset="0"/>
                <a:cs typeface="Consolas" pitchFamily="49" charset="0"/>
              </a:rPr>
              <a:t>m_lastTask</a:t>
            </a:r>
            <a:r>
              <a:rPr lang="en-US" sz="900" dirty="0">
                <a:latin typeface="Consolas" pitchFamily="49" charset="0"/>
                <a:cs typeface="Consolas" pitchFamily="49" charset="0"/>
              </a:rPr>
              <a:t> != </a:t>
            </a:r>
            <a:r>
              <a:rPr lang="en-US" sz="900" dirty="0">
                <a:solidFill>
                  <a:srgbClr val="0000FF"/>
                </a:solidFill>
                <a:latin typeface="Consolas"/>
              </a:rPr>
              <a:t>null</a:t>
            </a:r>
            <a:r>
              <a:rPr lang="en-US" sz="900" dirty="0">
                <a:latin typeface="Consolas" pitchFamily="49" charset="0"/>
                <a:cs typeface="Consolas" pitchFamily="49" charset="0"/>
              </a:rPr>
              <a:t> &amp;&amp; </a:t>
            </a:r>
            <a:r>
              <a:rPr lang="en-US" sz="900" dirty="0" err="1">
                <a:latin typeface="Consolas" pitchFamily="49" charset="0"/>
                <a:cs typeface="Consolas" pitchFamily="49" charset="0"/>
              </a:rPr>
              <a:t>numRead</a:t>
            </a:r>
            <a:r>
              <a:rPr lang="en-US" sz="900" dirty="0">
                <a:latin typeface="Consolas" pitchFamily="49" charset="0"/>
                <a:cs typeface="Consolas" pitchFamily="49" charset="0"/>
              </a:rPr>
              <a:t> == </a:t>
            </a:r>
            <a:r>
              <a:rPr lang="en-US" sz="900" dirty="0" err="1">
                <a:latin typeface="Consolas" pitchFamily="49" charset="0"/>
                <a:cs typeface="Consolas" pitchFamily="49" charset="0"/>
              </a:rPr>
              <a:t>m_lastTask.Result</a:t>
            </a:r>
            <a:r>
              <a:rPr lang="en-US" sz="900" dirty="0">
                <a:latin typeface="Consolas" pitchFamily="49" charset="0"/>
                <a:cs typeface="Consolas" pitchFamily="49" charset="0"/>
              </a:rPr>
              <a:t> ?</a:t>
            </a:r>
          </a:p>
          <a:p>
            <a:r>
              <a:rPr lang="en-US" sz="900" dirty="0">
                <a:latin typeface="Consolas" pitchFamily="49" charset="0"/>
                <a:cs typeface="Consolas" pitchFamily="49" charset="0"/>
              </a:rPr>
              <a:t>          </a:t>
            </a:r>
            <a:r>
              <a:rPr lang="en-US" sz="900" dirty="0" err="1">
                <a:latin typeface="Consolas" pitchFamily="49" charset="0"/>
                <a:cs typeface="Consolas" pitchFamily="49" charset="0"/>
              </a:rPr>
              <a:t>m_lastTask</a:t>
            </a:r>
            <a:r>
              <a:rPr lang="en-US" sz="900" dirty="0">
                <a:latin typeface="Consolas" pitchFamily="49" charset="0"/>
                <a:cs typeface="Consolas" pitchFamily="49" charset="0"/>
              </a:rPr>
              <a:t> : (</a:t>
            </a:r>
            <a:r>
              <a:rPr lang="en-US" sz="900" dirty="0" err="1">
                <a:latin typeface="Consolas" pitchFamily="49" charset="0"/>
                <a:cs typeface="Consolas" pitchFamily="49" charset="0"/>
              </a:rPr>
              <a:t>m_lastTask</a:t>
            </a:r>
            <a:r>
              <a:rPr lang="en-US" sz="900" dirty="0">
                <a:latin typeface="Consolas" pitchFamily="49" charset="0"/>
                <a:cs typeface="Consolas" pitchFamily="49" charset="0"/>
              </a:rPr>
              <a:t> = </a:t>
            </a:r>
            <a:r>
              <a:rPr lang="en-US" sz="900" dirty="0" err="1">
                <a:solidFill>
                  <a:srgbClr val="2B91AF"/>
                </a:solidFill>
                <a:latin typeface="Consolas"/>
              </a:rPr>
              <a:t>Task</a:t>
            </a:r>
            <a:r>
              <a:rPr lang="en-US" sz="900" dirty="0" err="1">
                <a:latin typeface="Consolas" pitchFamily="49" charset="0"/>
                <a:cs typeface="Consolas" pitchFamily="49" charset="0"/>
              </a:rPr>
              <a:t>.FromResult</a:t>
            </a:r>
            <a:r>
              <a:rPr lang="en-US" sz="900" dirty="0">
                <a:latin typeface="Consolas" pitchFamily="49" charset="0"/>
                <a:cs typeface="Consolas" pitchFamily="49" charset="0"/>
              </a:rPr>
              <a:t>(</a:t>
            </a:r>
            <a:r>
              <a:rPr lang="en-US" sz="900" dirty="0" err="1">
                <a:latin typeface="Consolas" pitchFamily="49" charset="0"/>
                <a:cs typeface="Consolas" pitchFamily="49" charset="0"/>
              </a:rPr>
              <a:t>numRead</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p>
          <a:p>
            <a:r>
              <a:rPr lang="en-US" sz="900" dirty="0">
                <a:latin typeface="Consolas" pitchFamily="49" charset="0"/>
                <a:cs typeface="Consolas" pitchFamily="49" charset="0"/>
              </a:rPr>
              <a:t>  </a:t>
            </a:r>
            <a:r>
              <a:rPr lang="en-US" sz="900" dirty="0">
                <a:solidFill>
                  <a:srgbClr val="0000FF"/>
                </a:solidFill>
                <a:latin typeface="Consolas"/>
              </a:rPr>
              <a:t>catch</a:t>
            </a:r>
            <a:r>
              <a:rPr lang="en-US" sz="900" dirty="0">
                <a:latin typeface="Consolas" pitchFamily="49" charset="0"/>
                <a:cs typeface="Consolas" pitchFamily="49" charset="0"/>
              </a:rPr>
              <a:t>(</a:t>
            </a:r>
            <a:r>
              <a:rPr lang="en-US" sz="900" dirty="0">
                <a:solidFill>
                  <a:srgbClr val="2B91AF"/>
                </a:solidFill>
                <a:latin typeface="Consolas"/>
              </a:rPr>
              <a:t>Exception</a:t>
            </a:r>
            <a:r>
              <a:rPr lang="en-US" sz="900" dirty="0">
                <a:latin typeface="Consolas" pitchFamily="49" charset="0"/>
                <a:cs typeface="Consolas" pitchFamily="49" charset="0"/>
              </a:rPr>
              <a:t> e) </a:t>
            </a: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a:latin typeface="Consolas" pitchFamily="49" charset="0"/>
                <a:cs typeface="Consolas" pitchFamily="49" charset="0"/>
              </a:rPr>
              <a:t>      </a:t>
            </a:r>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latin typeface="Consolas" pitchFamily="49" charset="0"/>
                <a:cs typeface="Consolas" pitchFamily="49" charset="0"/>
              </a:rPr>
              <a:t>tcs</a:t>
            </a:r>
            <a:r>
              <a:rPr lang="en-US" sz="900" dirty="0">
                <a:latin typeface="Consolas" pitchFamily="49" charset="0"/>
                <a:cs typeface="Consolas" pitchFamily="49" charset="0"/>
              </a:rPr>
              <a:t> = </a:t>
            </a:r>
            <a:r>
              <a:rPr lang="en-US" sz="900" dirty="0">
                <a:solidFill>
                  <a:srgbClr val="0000FF"/>
                </a:solidFill>
                <a:latin typeface="Consolas"/>
              </a:rPr>
              <a:t>new</a:t>
            </a:r>
            <a:r>
              <a:rPr lang="en-US" sz="900" dirty="0">
                <a:latin typeface="Consolas" pitchFamily="49" charset="0"/>
                <a:cs typeface="Consolas" pitchFamily="49" charset="0"/>
              </a:rPr>
              <a:t> </a:t>
            </a:r>
            <a:r>
              <a:rPr lang="en-US" sz="900" dirty="0" err="1">
                <a:solidFill>
                  <a:srgbClr val="2B91AF"/>
                </a:solidFill>
                <a:latin typeface="Consolas"/>
              </a:rPr>
              <a:t>TaskCompletionSource</a:t>
            </a:r>
            <a:r>
              <a:rPr lang="en-US" sz="900" dirty="0">
                <a:latin typeface="Consolas" pitchFamily="49" charset="0"/>
                <a:cs typeface="Consolas" pitchFamily="49" charset="0"/>
              </a:rPr>
              <a:t>&lt;</a:t>
            </a:r>
            <a:r>
              <a:rPr lang="en-US" sz="900" dirty="0" err="1">
                <a:solidFill>
                  <a:srgbClr val="0000FF"/>
                </a:solidFill>
                <a:latin typeface="Consolas"/>
              </a:rPr>
              <a:t>int</a:t>
            </a:r>
            <a:r>
              <a:rPr lang="en-US" sz="900" dirty="0">
                <a:latin typeface="Consolas" pitchFamily="49" charset="0"/>
                <a:cs typeface="Consolas" pitchFamily="49" charset="0"/>
              </a:rPr>
              <a:t>&gt;();</a:t>
            </a:r>
          </a:p>
          <a:p>
            <a:r>
              <a:rPr lang="en-US" sz="900" dirty="0">
                <a:latin typeface="Consolas" pitchFamily="49" charset="0"/>
                <a:cs typeface="Consolas" pitchFamily="49" charset="0"/>
              </a:rPr>
              <a:t>      </a:t>
            </a:r>
            <a:r>
              <a:rPr lang="en-US" sz="900" dirty="0" err="1">
                <a:latin typeface="Consolas" pitchFamily="49" charset="0"/>
                <a:cs typeface="Consolas" pitchFamily="49" charset="0"/>
              </a:rPr>
              <a:t>tcs.SetException</a:t>
            </a:r>
            <a:r>
              <a:rPr lang="en-US" sz="900" dirty="0">
                <a:latin typeface="Consolas" pitchFamily="49" charset="0"/>
                <a:cs typeface="Consolas" pitchFamily="49" charset="0"/>
              </a:rPr>
              <a:t>(e);</a:t>
            </a:r>
          </a:p>
          <a:p>
            <a:r>
              <a:rPr lang="en-US" sz="900" dirty="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 </a:t>
            </a:r>
            <a:r>
              <a:rPr lang="en-US" sz="900" dirty="0" err="1">
                <a:latin typeface="Consolas" pitchFamily="49" charset="0"/>
                <a:cs typeface="Consolas" pitchFamily="49" charset="0"/>
              </a:rPr>
              <a:t>tcs.Task</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p>
          <a:p>
            <a:r>
              <a:rPr lang="en-US" sz="900" dirty="0">
                <a:latin typeface="Consolas" pitchFamily="49" charset="0"/>
                <a:cs typeface="Consolas" pitchFamily="49" charset="0"/>
              </a:rPr>
              <a:t>}</a:t>
            </a:r>
          </a:p>
        </p:txBody>
      </p:sp>
      <p:sp>
        <p:nvSpPr>
          <p:cNvPr id="11" name="Rectangle 10"/>
          <p:cNvSpPr/>
          <p:nvPr/>
        </p:nvSpPr>
        <p:spPr bwMode="auto">
          <a:xfrm>
            <a:off x="1415707" y="4456523"/>
            <a:ext cx="4004018" cy="534578"/>
          </a:xfrm>
          <a:prstGeom prst="rect">
            <a:avLst/>
          </a:prstGeom>
          <a:solidFill>
            <a:srgbClr val="FFFF00">
              <a:alpha val="14000"/>
            </a:srgbClr>
          </a:solid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4546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1569660"/>
          </a:xfrm>
          <a:prstGeom prst="rect">
            <a:avLst/>
          </a:prstGeom>
        </p:spPr>
        <p:txBody>
          <a:bodyPr wrap="square">
            <a:spAutoFit/>
          </a:bodyPr>
          <a:lstStyle/>
          <a:p>
            <a:r>
              <a:rPr lang="en-US" sz="4800" b="1" dirty="0" err="1" smtClean="0">
                <a:solidFill>
                  <a:srgbClr val="DEF1F8"/>
                </a:solidFill>
                <a:ea typeface="+mj-ea"/>
                <a:cs typeface="+mj-cs"/>
              </a:rPr>
              <a:t>MemoryStream</a:t>
            </a:r>
            <a:r>
              <a:rPr lang="en-US" sz="4800" b="1" dirty="0" smtClean="0">
                <a:solidFill>
                  <a:srgbClr val="DEF1F8"/>
                </a:solidFill>
                <a:ea typeface="+mj-ea"/>
                <a:cs typeface="+mj-cs"/>
              </a:rPr>
              <a:t/>
            </a:r>
            <a:br>
              <a:rPr lang="en-US" sz="4800" b="1" dirty="0" smtClean="0">
                <a:solidFill>
                  <a:srgbClr val="DEF1F8"/>
                </a:solidFill>
                <a:ea typeface="+mj-ea"/>
                <a:cs typeface="+mj-cs"/>
              </a:rPr>
            </a:br>
            <a:r>
              <a:rPr lang="en-US" sz="4800" b="1" dirty="0" smtClean="0">
                <a:solidFill>
                  <a:srgbClr val="DEF1F8"/>
                </a:solidFill>
                <a:ea typeface="+mj-ea"/>
                <a:cs typeface="+mj-cs"/>
              </a:rPr>
              <a:t>Task Caching</a:t>
            </a:r>
            <a:endParaRPr lang="en-US" b="1" dirty="0"/>
          </a:p>
        </p:txBody>
      </p:sp>
    </p:spTree>
    <p:extLst>
      <p:ext uri="{BB962C8B-B14F-4D97-AF65-F5344CB8AC3E}">
        <p14:creationId xmlns:p14="http://schemas.microsoft.com/office/powerpoint/2010/main" val="3423376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sz="2600" dirty="0"/>
              <a:t>Return contents of page at URL</a:t>
            </a:r>
          </a:p>
          <a:p>
            <a:endParaRPr lang="en-US" sz="2600" dirty="0"/>
          </a:p>
          <a:p>
            <a:endParaRPr lang="en-US" sz="2600" dirty="0"/>
          </a:p>
          <a:p>
            <a:endParaRPr lang="en-US" sz="2600" dirty="0"/>
          </a:p>
          <a:p>
            <a:pPr marL="0" indent="0">
              <a:buNone/>
            </a:pPr>
            <a:endParaRPr lang="en-US" sz="2600" dirty="0"/>
          </a:p>
          <a:p>
            <a:pPr lvl="1"/>
            <a:r>
              <a:rPr lang="en-US" sz="2400" dirty="0"/>
              <a:t>String data cached, but new Task&lt;string&gt; each time</a:t>
            </a:r>
          </a:p>
        </p:txBody>
      </p:sp>
      <p:sp>
        <p:nvSpPr>
          <p:cNvPr id="41" name="Title 40"/>
          <p:cNvSpPr>
            <a:spLocks noGrp="1"/>
          </p:cNvSpPr>
          <p:nvPr>
            <p:ph type="title"/>
          </p:nvPr>
        </p:nvSpPr>
        <p:spPr>
          <a:xfrm>
            <a:off x="455613" y="466725"/>
            <a:ext cx="8088312" cy="777240"/>
          </a:xfrm>
        </p:spPr>
        <p:txBody>
          <a:bodyPr/>
          <a:lstStyle/>
          <a:p>
            <a:r>
              <a:rPr lang="en-US" dirty="0" smtClean="0"/>
              <a:t>Caching the Right Types</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a:t>Web Content </a:t>
            </a:r>
            <a:r>
              <a:rPr lang="en-US" dirty="0" smtClean="0"/>
              <a:t>Cache: Naïve </a:t>
            </a:r>
            <a:endParaRPr lang="en-US" dirty="0"/>
          </a:p>
        </p:txBody>
      </p:sp>
      <p:sp>
        <p:nvSpPr>
          <p:cNvPr id="12" name="TextBox 11"/>
          <p:cNvSpPr txBox="1"/>
          <p:nvPr/>
        </p:nvSpPr>
        <p:spPr>
          <a:xfrm>
            <a:off x="1036252" y="2640190"/>
            <a:ext cx="7315200" cy="2092881"/>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0000FF"/>
                </a:solidFill>
                <a:latin typeface="Consolas"/>
              </a:rPr>
              <a:t>private static</a:t>
            </a:r>
            <a:r>
              <a:rPr lang="en-US" sz="1000" dirty="0">
                <a:latin typeface="Consolas" pitchFamily="49" charset="0"/>
                <a:cs typeface="Consolas" pitchFamily="49" charset="0"/>
              </a:rPr>
              <a:t> </a:t>
            </a:r>
            <a:r>
              <a:rPr lang="en-US" sz="1000" dirty="0" err="1">
                <a:solidFill>
                  <a:srgbClr val="2B91AF"/>
                </a:solidFill>
                <a:latin typeface="Consolas"/>
              </a:rPr>
              <a:t>ConcurrentDictionary</a:t>
            </a:r>
            <a:r>
              <a:rPr lang="en-US" sz="1000" dirty="0">
                <a:latin typeface="Consolas" pitchFamily="49" charset="0"/>
                <a:cs typeface="Consolas" pitchFamily="49" charset="0"/>
              </a:rPr>
              <a:t>&lt;</a:t>
            </a:r>
            <a:r>
              <a:rPr lang="en-US" sz="1000" dirty="0" err="1">
                <a:solidFill>
                  <a:srgbClr val="0000FF"/>
                </a:solidFill>
                <a:latin typeface="Consolas"/>
              </a:rPr>
              <a:t>string</a:t>
            </a:r>
            <a:r>
              <a:rPr lang="en-US" sz="1000" dirty="0" err="1">
                <a:latin typeface="Consolas" pitchFamily="49" charset="0"/>
                <a:cs typeface="Consolas" pitchFamily="49" charset="0"/>
              </a:rPr>
              <a:t>,</a:t>
            </a:r>
            <a:r>
              <a:rPr lang="en-US" sz="1000" dirty="0" err="1">
                <a:solidFill>
                  <a:srgbClr val="0000FF"/>
                </a:solidFill>
                <a:effectLst>
                  <a:glow rad="228600">
                    <a:srgbClr val="FFFF00">
                      <a:alpha val="40000"/>
                    </a:srgbClr>
                  </a:glow>
                </a:effectLst>
                <a:latin typeface="Consolas"/>
              </a:rPr>
              <a:t>string</a:t>
            </a:r>
            <a:r>
              <a:rPr lang="en-US" sz="1000" dirty="0">
                <a:latin typeface="Consolas" pitchFamily="49" charset="0"/>
                <a:cs typeface="Consolas" pitchFamily="49" charset="0"/>
              </a:rPr>
              <a:t>&gt; </a:t>
            </a:r>
            <a:r>
              <a:rPr lang="en-US" sz="1000" dirty="0" err="1">
                <a:latin typeface="Consolas" pitchFamily="49" charset="0"/>
                <a:cs typeface="Consolas" pitchFamily="49" charset="0"/>
              </a:rPr>
              <a:t>s_urlToContents</a:t>
            </a:r>
            <a:r>
              <a:rPr lang="en-US" sz="1000" dirty="0" smtClean="0">
                <a:latin typeface="Consolas" pitchFamily="49" charset="0"/>
                <a:cs typeface="Consolas" pitchFamily="49" charset="0"/>
              </a:rPr>
              <a:t>;</a:t>
            </a:r>
          </a:p>
          <a:p>
            <a:r>
              <a:rPr lang="en-US" sz="1000" dirty="0">
                <a:solidFill>
                  <a:srgbClr val="0000FF"/>
                </a:solidFill>
                <a:latin typeface="Consolas"/>
              </a:rPr>
              <a:t>private static </a:t>
            </a:r>
            <a:r>
              <a:rPr lang="en-US" sz="1000" dirty="0" err="1">
                <a:solidFill>
                  <a:srgbClr val="2B91AF"/>
                </a:solidFill>
                <a:latin typeface="Consolas"/>
              </a:rPr>
              <a:t>HttpClient</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s_httpClient</a:t>
            </a:r>
            <a:r>
              <a:rPr lang="en-US" sz="1000" dirty="0" smtClean="0">
                <a:latin typeface="Consolas" pitchFamily="49" charset="0"/>
                <a:cs typeface="Consolas" pitchFamily="49" charset="0"/>
              </a:rPr>
              <a:t> = </a:t>
            </a:r>
            <a:r>
              <a:rPr lang="en-US" sz="1000" dirty="0">
                <a:solidFill>
                  <a:srgbClr val="0000FF"/>
                </a:solidFill>
                <a:latin typeface="Consolas"/>
              </a:rPr>
              <a:t>new</a:t>
            </a:r>
            <a:r>
              <a:rPr lang="en-US" sz="1000" dirty="0" smtClean="0">
                <a:latin typeface="Consolas" pitchFamily="49" charset="0"/>
                <a:cs typeface="Consolas" pitchFamily="49" charset="0"/>
              </a:rPr>
              <a:t> </a:t>
            </a:r>
            <a:r>
              <a:rPr lang="en-US" sz="1000" dirty="0" err="1">
                <a:solidFill>
                  <a:srgbClr val="2B91AF"/>
                </a:solidFill>
                <a:latin typeface="Consolas"/>
              </a:rPr>
              <a:t>HttpClient</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endParaRPr lang="en-US" sz="1000" dirty="0">
              <a:latin typeface="Consolas" pitchFamily="49" charset="0"/>
              <a:cs typeface="Consolas" pitchFamily="49" charset="0"/>
            </a:endParaRPr>
          </a:p>
          <a:p>
            <a:r>
              <a:rPr lang="en-US" sz="1000" dirty="0">
                <a:solidFill>
                  <a:srgbClr val="0000FF"/>
                </a:solidFill>
                <a:latin typeface="Consolas"/>
              </a:rPr>
              <a:t>public static </a:t>
            </a:r>
            <a:r>
              <a:rPr lang="en-US" sz="1000" dirty="0" err="1">
                <a:solidFill>
                  <a:srgbClr val="0000FF"/>
                </a:solidFill>
                <a:latin typeface="Consolas"/>
              </a:rPr>
              <a:t>async</a:t>
            </a:r>
            <a:r>
              <a:rPr lang="en-US" sz="1000" dirty="0">
                <a:solidFill>
                  <a:srgbClr val="0000FF"/>
                </a:solidFill>
                <a:latin typeface="Consolas"/>
              </a:rPr>
              <a:t> </a:t>
            </a:r>
            <a:r>
              <a:rPr lang="en-US" sz="1000" dirty="0">
                <a:solidFill>
                  <a:srgbClr val="2B91AF"/>
                </a:solidFill>
                <a:latin typeface="Consolas"/>
              </a:rPr>
              <a:t>Task</a:t>
            </a:r>
            <a:r>
              <a:rPr lang="en-US" sz="1000" dirty="0">
                <a:latin typeface="Consolas" pitchFamily="49" charset="0"/>
                <a:cs typeface="Consolas" pitchFamily="49" charset="0"/>
              </a:rPr>
              <a:t>&lt;</a:t>
            </a:r>
            <a:r>
              <a:rPr lang="en-US" sz="1000" dirty="0">
                <a:solidFill>
                  <a:srgbClr val="0000FF"/>
                </a:solidFill>
                <a:latin typeface="Consolas"/>
              </a:rPr>
              <a:t>string</a:t>
            </a:r>
            <a:r>
              <a:rPr lang="en-US" sz="1000" dirty="0">
                <a:latin typeface="Consolas" pitchFamily="49" charset="0"/>
                <a:cs typeface="Consolas" pitchFamily="49" charset="0"/>
              </a:rPr>
              <a:t>&gt; </a:t>
            </a:r>
            <a:r>
              <a:rPr lang="en-US" sz="1000" dirty="0" err="1">
                <a:latin typeface="Consolas" pitchFamily="49" charset="0"/>
                <a:cs typeface="Consolas" pitchFamily="49" charset="0"/>
              </a:rPr>
              <a:t>GetContentsAsync</a:t>
            </a:r>
            <a:r>
              <a:rPr lang="en-US" sz="1000" dirty="0">
                <a:latin typeface="Consolas" pitchFamily="49" charset="0"/>
                <a:cs typeface="Consolas" pitchFamily="49" charset="0"/>
              </a:rPr>
              <a:t>(</a:t>
            </a:r>
            <a:r>
              <a:rPr lang="en-US" sz="1000" dirty="0">
                <a:solidFill>
                  <a:srgbClr val="0000FF"/>
                </a:solidFill>
                <a:latin typeface="Consolas"/>
              </a:rPr>
              <a:t>string</a:t>
            </a:r>
            <a:r>
              <a:rPr lang="en-US" sz="1000" dirty="0">
                <a:latin typeface="Consolas" pitchFamily="49" charset="0"/>
                <a:cs typeface="Consolas" pitchFamily="49" charset="0"/>
              </a:rPr>
              <a:t> </a:t>
            </a:r>
            <a:r>
              <a:rPr lang="en-US" sz="1000" dirty="0" err="1">
                <a:latin typeface="Consolas" pitchFamily="49" charset="0"/>
                <a:cs typeface="Consolas" pitchFamily="49" charset="0"/>
              </a:rPr>
              <a:t>url</a:t>
            </a:r>
            <a:r>
              <a:rPr lang="en-US" sz="1000" dirty="0">
                <a:latin typeface="Consolas" pitchFamily="49" charset="0"/>
                <a:cs typeface="Consolas" pitchFamily="49" charset="0"/>
              </a:rPr>
              <a:t>)</a:t>
            </a:r>
          </a:p>
          <a:p>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smtClean="0">
                <a:solidFill>
                  <a:srgbClr val="0000FF"/>
                </a:solidFill>
                <a:latin typeface="Consolas"/>
              </a:rPr>
              <a:t>string</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contents;</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smtClean="0">
                <a:solidFill>
                  <a:srgbClr val="0000FF"/>
                </a:solidFill>
                <a:latin typeface="Consolas"/>
              </a:rPr>
              <a:t>if</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a:t>
            </a:r>
            <a:r>
              <a:rPr lang="en-US" sz="1000" dirty="0" err="1">
                <a:latin typeface="Consolas" pitchFamily="49" charset="0"/>
                <a:cs typeface="Consolas" pitchFamily="49" charset="0"/>
              </a:rPr>
              <a:t>s_urlToContents.TryGetValue</a:t>
            </a:r>
            <a:r>
              <a:rPr lang="en-US" sz="1000" dirty="0">
                <a:latin typeface="Consolas" pitchFamily="49" charset="0"/>
                <a:cs typeface="Consolas" pitchFamily="49" charset="0"/>
              </a:rPr>
              <a:t>(</a:t>
            </a:r>
            <a:r>
              <a:rPr lang="en-US" sz="1000" dirty="0" err="1">
                <a:latin typeface="Consolas" pitchFamily="49" charset="0"/>
                <a:cs typeface="Consolas" pitchFamily="49" charset="0"/>
              </a:rPr>
              <a:t>url</a:t>
            </a:r>
            <a:r>
              <a:rPr lang="en-US" sz="1000" dirty="0">
                <a:latin typeface="Consolas" pitchFamily="49" charset="0"/>
                <a:cs typeface="Consolas" pitchFamily="49" charset="0"/>
              </a:rPr>
              <a:t>, </a:t>
            </a:r>
            <a:r>
              <a:rPr lang="en-US" sz="1000" dirty="0">
                <a:solidFill>
                  <a:srgbClr val="0000FF"/>
                </a:solidFill>
                <a:latin typeface="Consolas"/>
              </a:rPr>
              <a:t>out</a:t>
            </a:r>
            <a:r>
              <a:rPr lang="en-US" sz="1000" dirty="0">
                <a:latin typeface="Consolas" pitchFamily="49" charset="0"/>
                <a:cs typeface="Consolas" pitchFamily="49" charset="0"/>
              </a:rPr>
              <a:t> contents))</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smtClean="0">
                <a:solidFill>
                  <a:srgbClr val="0000FF"/>
                </a:solidFill>
                <a:latin typeface="Consolas"/>
              </a:rPr>
              <a:t>string </a:t>
            </a:r>
            <a:r>
              <a:rPr lang="en-US" sz="1000" dirty="0" smtClean="0">
                <a:latin typeface="Consolas" pitchFamily="49" charset="0"/>
                <a:cs typeface="Consolas" pitchFamily="49" charset="0"/>
              </a:rPr>
              <a:t>contents = </a:t>
            </a:r>
            <a:r>
              <a:rPr lang="en-US" sz="1000" dirty="0">
                <a:solidFill>
                  <a:srgbClr val="0000FF"/>
                </a:solidFill>
                <a:latin typeface="Consolas"/>
              </a:rPr>
              <a:t>await</a:t>
            </a:r>
            <a:r>
              <a:rPr lang="en-US" sz="1000" dirty="0">
                <a:latin typeface="Consolas" pitchFamily="49" charset="0"/>
                <a:cs typeface="Consolas" pitchFamily="49" charset="0"/>
              </a:rPr>
              <a:t> </a:t>
            </a:r>
            <a:r>
              <a:rPr lang="en-US" sz="1000" dirty="0" err="1" smtClean="0">
                <a:latin typeface="Consolas" pitchFamily="49" charset="0"/>
                <a:cs typeface="Consolas" pitchFamily="49" charset="0"/>
              </a:rPr>
              <a:t>s_httpClient.GetStringAsync</a:t>
            </a:r>
            <a:r>
              <a:rPr lang="en-US" sz="1000" dirty="0" smtClean="0">
                <a:latin typeface="Consolas" pitchFamily="49" charset="0"/>
                <a:cs typeface="Consolas" pitchFamily="49" charset="0"/>
              </a:rPr>
              <a:t>(</a:t>
            </a:r>
            <a:r>
              <a:rPr lang="en-US" sz="1000" dirty="0" err="1" smtClean="0">
                <a:latin typeface="Consolas" pitchFamily="49" charset="0"/>
                <a:cs typeface="Consolas" pitchFamily="49" charset="0"/>
              </a:rPr>
              <a:t>url</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s_urlToContents.TryAdd</a:t>
            </a:r>
            <a:r>
              <a:rPr lang="en-US" sz="1000" dirty="0" smtClean="0">
                <a:latin typeface="Consolas" pitchFamily="49" charset="0"/>
                <a:cs typeface="Consolas" pitchFamily="49" charset="0"/>
              </a:rPr>
              <a:t>(</a:t>
            </a:r>
            <a:r>
              <a:rPr lang="en-US" sz="1000" dirty="0" err="1" smtClean="0">
                <a:latin typeface="Consolas" pitchFamily="49" charset="0"/>
                <a:cs typeface="Consolas" pitchFamily="49" charset="0"/>
              </a:rPr>
              <a:t>url</a:t>
            </a:r>
            <a:r>
              <a:rPr lang="en-US" sz="1000" dirty="0">
                <a:latin typeface="Consolas" pitchFamily="49" charset="0"/>
                <a:cs typeface="Consolas" pitchFamily="49" charset="0"/>
              </a:rPr>
              <a:t>, contents);</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smtClean="0">
                <a:solidFill>
                  <a:srgbClr val="0000FF"/>
                </a:solidFill>
                <a:latin typeface="Consolas"/>
              </a:rPr>
              <a:t>return</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contents;</a:t>
            </a:r>
          </a:p>
          <a:p>
            <a:r>
              <a:rPr lang="en-US" sz="1000" dirty="0">
                <a:latin typeface="Consolas" pitchFamily="49" charset="0"/>
                <a:cs typeface="Consolas" pitchFamily="49" charset="0"/>
              </a:rPr>
              <a:t>}</a:t>
            </a:r>
          </a:p>
        </p:txBody>
      </p:sp>
    </p:spTree>
    <p:extLst>
      <p:ext uri="{BB962C8B-B14F-4D97-AF65-F5344CB8AC3E}">
        <p14:creationId xmlns:p14="http://schemas.microsoft.com/office/powerpoint/2010/main" val="621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sz="2600" dirty="0"/>
              <a:t>Cache the Task&lt;string&gt; instead of the </a:t>
            </a:r>
            <a:r>
              <a:rPr lang="en-US" sz="2600" dirty="0" smtClean="0"/>
              <a:t>string</a:t>
            </a:r>
            <a:endParaRPr lang="en-US" sz="2600" dirty="0"/>
          </a:p>
        </p:txBody>
      </p:sp>
      <p:sp>
        <p:nvSpPr>
          <p:cNvPr id="41" name="Title 40"/>
          <p:cNvSpPr>
            <a:spLocks noGrp="1"/>
          </p:cNvSpPr>
          <p:nvPr>
            <p:ph type="title"/>
          </p:nvPr>
        </p:nvSpPr>
        <p:spPr>
          <a:xfrm>
            <a:off x="455613" y="466725"/>
            <a:ext cx="8088312" cy="777240"/>
          </a:xfrm>
        </p:spPr>
        <p:txBody>
          <a:bodyPr/>
          <a:lstStyle/>
          <a:p>
            <a:r>
              <a:rPr lang="en-US" dirty="0" smtClean="0"/>
              <a:t>Caching the Right Types</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a:t>Web Content </a:t>
            </a:r>
            <a:r>
              <a:rPr lang="en-US" dirty="0" smtClean="0"/>
              <a:t>Cache: Optimized</a:t>
            </a:r>
            <a:endParaRPr lang="en-US" dirty="0"/>
          </a:p>
        </p:txBody>
      </p:sp>
      <p:sp>
        <p:nvSpPr>
          <p:cNvPr id="10" name="TextBox 9"/>
          <p:cNvSpPr txBox="1"/>
          <p:nvPr/>
        </p:nvSpPr>
        <p:spPr>
          <a:xfrm>
            <a:off x="1037015" y="2636981"/>
            <a:ext cx="7315200" cy="2708434"/>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0000FF"/>
                </a:solidFill>
                <a:latin typeface="Consolas"/>
              </a:rPr>
              <a:t>private static </a:t>
            </a:r>
            <a:r>
              <a:rPr lang="en-US" sz="1000" dirty="0" err="1" smtClean="0">
                <a:solidFill>
                  <a:srgbClr val="2B91AF"/>
                </a:solidFill>
                <a:latin typeface="Consolas"/>
              </a:rPr>
              <a:t>ConcurrentDictionary</a:t>
            </a:r>
            <a:r>
              <a:rPr lang="en-US" sz="1000" dirty="0" smtClean="0">
                <a:latin typeface="Consolas" pitchFamily="49" charset="0"/>
                <a:cs typeface="Consolas" pitchFamily="49" charset="0"/>
              </a:rPr>
              <a:t>&lt;</a:t>
            </a:r>
            <a:r>
              <a:rPr lang="en-US" sz="1000" dirty="0" err="1" smtClean="0">
                <a:solidFill>
                  <a:srgbClr val="0000FF"/>
                </a:solidFill>
                <a:latin typeface="Consolas"/>
              </a:rPr>
              <a:t>string</a:t>
            </a:r>
            <a:r>
              <a:rPr lang="en-US" sz="1000" dirty="0" err="1" smtClean="0">
                <a:latin typeface="Consolas" pitchFamily="49" charset="0"/>
                <a:cs typeface="Consolas" pitchFamily="49" charset="0"/>
              </a:rPr>
              <a:t>,</a:t>
            </a:r>
            <a:r>
              <a:rPr lang="en-US" sz="1000" dirty="0" err="1" smtClean="0">
                <a:solidFill>
                  <a:srgbClr val="2B91AF"/>
                </a:solidFill>
                <a:effectLst>
                  <a:glow rad="228600">
                    <a:srgbClr val="FFFF00">
                      <a:alpha val="40000"/>
                    </a:srgbClr>
                  </a:glow>
                </a:effectLst>
                <a:latin typeface="Consolas"/>
              </a:rPr>
              <a:t>Task</a:t>
            </a:r>
            <a:r>
              <a:rPr lang="en-US" sz="1000" dirty="0" smtClean="0">
                <a:effectLst>
                  <a:glow rad="228600">
                    <a:srgbClr val="FFFF00">
                      <a:alpha val="40000"/>
                    </a:srgbClr>
                  </a:glow>
                </a:effectLst>
                <a:latin typeface="Consolas" pitchFamily="49" charset="0"/>
                <a:cs typeface="Consolas" pitchFamily="49" charset="0"/>
              </a:rPr>
              <a:t>&lt;</a:t>
            </a:r>
            <a:r>
              <a:rPr lang="en-US" sz="1000" dirty="0" smtClean="0">
                <a:solidFill>
                  <a:srgbClr val="0000FF"/>
                </a:solidFill>
                <a:effectLst>
                  <a:glow rad="228600">
                    <a:srgbClr val="FFFF00">
                      <a:alpha val="40000"/>
                    </a:srgbClr>
                  </a:glow>
                </a:effectLst>
                <a:latin typeface="Consolas"/>
              </a:rPr>
              <a:t>string</a:t>
            </a:r>
            <a:r>
              <a:rPr lang="en-US" sz="1000" dirty="0">
                <a:effectLst>
                  <a:glow rad="228600">
                    <a:srgbClr val="FFFF00">
                      <a:alpha val="40000"/>
                    </a:srgbClr>
                  </a:glow>
                </a:effectLst>
                <a:latin typeface="Consolas" pitchFamily="49" charset="0"/>
                <a:cs typeface="Consolas" pitchFamily="49" charset="0"/>
              </a:rPr>
              <a:t>&gt;</a:t>
            </a:r>
            <a:r>
              <a:rPr lang="en-US" sz="1000" dirty="0">
                <a:latin typeface="Consolas" pitchFamily="49" charset="0"/>
                <a:cs typeface="Consolas" pitchFamily="49" charset="0"/>
              </a:rPr>
              <a:t>&gt; </a:t>
            </a:r>
            <a:r>
              <a:rPr lang="en-US" sz="1000" dirty="0" err="1">
                <a:latin typeface="Consolas" pitchFamily="49" charset="0"/>
                <a:cs typeface="Consolas" pitchFamily="49" charset="0"/>
              </a:rPr>
              <a:t>s_urlToContents</a:t>
            </a:r>
            <a:r>
              <a:rPr lang="en-US" sz="1000" dirty="0">
                <a:latin typeface="Consolas" pitchFamily="49" charset="0"/>
                <a:cs typeface="Consolas" pitchFamily="49" charset="0"/>
              </a:rPr>
              <a:t>;</a:t>
            </a:r>
          </a:p>
          <a:p>
            <a:r>
              <a:rPr lang="en-US" sz="1000" dirty="0">
                <a:solidFill>
                  <a:srgbClr val="0000FF"/>
                </a:solidFill>
                <a:latin typeface="Consolas"/>
              </a:rPr>
              <a:t>private static </a:t>
            </a:r>
            <a:r>
              <a:rPr lang="en-US" sz="1000" dirty="0" err="1">
                <a:solidFill>
                  <a:srgbClr val="2B91AF"/>
                </a:solidFill>
                <a:latin typeface="Consolas"/>
              </a:rPr>
              <a:t>HttpClient</a:t>
            </a:r>
            <a:r>
              <a:rPr lang="en-US" sz="1000" dirty="0">
                <a:latin typeface="Consolas" pitchFamily="49" charset="0"/>
                <a:cs typeface="Consolas" pitchFamily="49" charset="0"/>
              </a:rPr>
              <a:t> </a:t>
            </a:r>
            <a:r>
              <a:rPr lang="en-US" sz="1000" dirty="0" err="1">
                <a:latin typeface="Consolas" pitchFamily="49" charset="0"/>
                <a:cs typeface="Consolas" pitchFamily="49" charset="0"/>
              </a:rPr>
              <a:t>s_httpClient</a:t>
            </a:r>
            <a:r>
              <a:rPr lang="en-US" sz="1000" dirty="0">
                <a:latin typeface="Consolas" pitchFamily="49" charset="0"/>
                <a:cs typeface="Consolas" pitchFamily="49" charset="0"/>
              </a:rPr>
              <a:t> = </a:t>
            </a:r>
            <a:r>
              <a:rPr lang="en-US" sz="1000" dirty="0">
                <a:solidFill>
                  <a:srgbClr val="0000FF"/>
                </a:solidFill>
                <a:latin typeface="Consolas"/>
              </a:rPr>
              <a:t>new</a:t>
            </a:r>
            <a:r>
              <a:rPr lang="en-US" sz="1000" dirty="0">
                <a:latin typeface="Consolas" pitchFamily="49" charset="0"/>
                <a:cs typeface="Consolas" pitchFamily="49" charset="0"/>
              </a:rPr>
              <a:t> </a:t>
            </a:r>
            <a:r>
              <a:rPr lang="en-US" sz="1000" dirty="0" err="1">
                <a:solidFill>
                  <a:srgbClr val="2B91AF"/>
                </a:solidFill>
                <a:latin typeface="Consolas"/>
              </a:rPr>
              <a:t>HttpClient</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endParaRPr lang="en-US" sz="1000" dirty="0">
              <a:latin typeface="Consolas" pitchFamily="49" charset="0"/>
              <a:cs typeface="Consolas" pitchFamily="49" charset="0"/>
            </a:endParaRPr>
          </a:p>
          <a:p>
            <a:r>
              <a:rPr lang="en-US" sz="1000" dirty="0">
                <a:solidFill>
                  <a:srgbClr val="0000FF"/>
                </a:solidFill>
                <a:latin typeface="Consolas"/>
              </a:rPr>
              <a:t>public static </a:t>
            </a:r>
            <a:r>
              <a:rPr lang="en-US" sz="1000" dirty="0">
                <a:solidFill>
                  <a:srgbClr val="2B91AF"/>
                </a:solidFill>
                <a:latin typeface="Consolas"/>
              </a:rPr>
              <a:t>Task</a:t>
            </a:r>
            <a:r>
              <a:rPr lang="en-US" sz="1000" dirty="0">
                <a:latin typeface="Consolas" pitchFamily="49" charset="0"/>
                <a:cs typeface="Consolas" pitchFamily="49" charset="0"/>
              </a:rPr>
              <a:t>&lt;</a:t>
            </a:r>
            <a:r>
              <a:rPr lang="en-US" sz="1000" dirty="0">
                <a:solidFill>
                  <a:srgbClr val="0000FF"/>
                </a:solidFill>
                <a:latin typeface="Consolas"/>
              </a:rPr>
              <a:t>string</a:t>
            </a:r>
            <a:r>
              <a:rPr lang="en-US" sz="1000" dirty="0">
                <a:latin typeface="Consolas" pitchFamily="49" charset="0"/>
                <a:cs typeface="Consolas" pitchFamily="49" charset="0"/>
              </a:rPr>
              <a:t>&gt; </a:t>
            </a:r>
            <a:r>
              <a:rPr lang="en-US" sz="1000" dirty="0" err="1">
                <a:latin typeface="Consolas" pitchFamily="49" charset="0"/>
                <a:cs typeface="Consolas" pitchFamily="49" charset="0"/>
              </a:rPr>
              <a:t>GetContentsAsync</a:t>
            </a:r>
            <a:r>
              <a:rPr lang="en-US" sz="1000" dirty="0">
                <a:latin typeface="Consolas" pitchFamily="49" charset="0"/>
                <a:cs typeface="Consolas" pitchFamily="49" charset="0"/>
              </a:rPr>
              <a:t>(</a:t>
            </a:r>
            <a:r>
              <a:rPr lang="en-US" sz="1000" dirty="0">
                <a:solidFill>
                  <a:srgbClr val="0000FF"/>
                </a:solidFill>
                <a:latin typeface="Consolas"/>
              </a:rPr>
              <a:t>string</a:t>
            </a:r>
            <a:r>
              <a:rPr lang="en-US" sz="1000" dirty="0">
                <a:latin typeface="Consolas" pitchFamily="49" charset="0"/>
                <a:cs typeface="Consolas" pitchFamily="49" charset="0"/>
              </a:rPr>
              <a:t> </a:t>
            </a:r>
            <a:r>
              <a:rPr lang="en-US" sz="1000" dirty="0" err="1">
                <a:latin typeface="Consolas" pitchFamily="49" charset="0"/>
                <a:cs typeface="Consolas" pitchFamily="49" charset="0"/>
              </a:rPr>
              <a:t>url</a:t>
            </a:r>
            <a:r>
              <a:rPr lang="en-US" sz="1000" dirty="0">
                <a:latin typeface="Consolas" pitchFamily="49" charset="0"/>
                <a:cs typeface="Consolas" pitchFamily="49" charset="0"/>
              </a:rPr>
              <a:t>) </a:t>
            </a:r>
            <a:endParaRPr lang="en-US" sz="1000" dirty="0" smtClean="0">
              <a:latin typeface="Consolas" pitchFamily="49" charset="0"/>
              <a:cs typeface="Consolas" pitchFamily="49" charset="0"/>
            </a:endParaRPr>
          </a:p>
          <a:p>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r>
              <a:rPr lang="en-US" sz="1000" dirty="0">
                <a:latin typeface="Consolas" pitchFamily="49" charset="0"/>
                <a:cs typeface="Consolas" pitchFamily="49" charset="0"/>
              </a:rPr>
              <a:t>  </a:t>
            </a:r>
            <a:r>
              <a:rPr lang="en-US" sz="1000" dirty="0">
                <a:solidFill>
                  <a:srgbClr val="2B91AF"/>
                </a:solidFill>
                <a:latin typeface="Consolas"/>
              </a:rPr>
              <a:t>Task</a:t>
            </a:r>
            <a:r>
              <a:rPr lang="en-US" sz="1000" dirty="0">
                <a:latin typeface="Consolas" pitchFamily="49" charset="0"/>
                <a:cs typeface="Consolas" pitchFamily="49" charset="0"/>
              </a:rPr>
              <a:t>&lt;</a:t>
            </a:r>
            <a:r>
              <a:rPr lang="en-US" sz="1000" dirty="0">
                <a:solidFill>
                  <a:srgbClr val="0000FF"/>
                </a:solidFill>
                <a:latin typeface="Consolas"/>
              </a:rPr>
              <a:t>string</a:t>
            </a:r>
            <a:r>
              <a:rPr lang="en-US" sz="1000" dirty="0">
                <a:latin typeface="Consolas" pitchFamily="49" charset="0"/>
                <a:cs typeface="Consolas" pitchFamily="49" charset="0"/>
              </a:rPr>
              <a:t>&gt; </a:t>
            </a:r>
            <a:r>
              <a:rPr lang="en-US" sz="1000" dirty="0" smtClean="0">
                <a:latin typeface="Consolas" pitchFamily="49" charset="0"/>
                <a:cs typeface="Consolas" pitchFamily="49" charset="0"/>
              </a:rPr>
              <a:t>contents;</a:t>
            </a:r>
            <a:endParaRPr lang="en-US" sz="1000" dirty="0">
              <a:latin typeface="Consolas" pitchFamily="49" charset="0"/>
              <a:cs typeface="Consolas" pitchFamily="49" charset="0"/>
            </a:endParaRPr>
          </a:p>
          <a:p>
            <a:r>
              <a:rPr lang="en-US" sz="1000" dirty="0">
                <a:latin typeface="Consolas" pitchFamily="49" charset="0"/>
                <a:cs typeface="Consolas" pitchFamily="49" charset="0"/>
              </a:rPr>
              <a:t>  </a:t>
            </a:r>
            <a:r>
              <a:rPr lang="en-US" sz="1000" dirty="0">
                <a:solidFill>
                  <a:srgbClr val="0000FF"/>
                </a:solidFill>
                <a:latin typeface="Consolas"/>
              </a:rPr>
              <a:t>if</a:t>
            </a:r>
            <a:r>
              <a:rPr lang="en-US" sz="1000" dirty="0">
                <a:latin typeface="Consolas" pitchFamily="49" charset="0"/>
                <a:cs typeface="Consolas" pitchFamily="49" charset="0"/>
              </a:rPr>
              <a:t> (!</a:t>
            </a:r>
            <a:r>
              <a:rPr lang="en-US" sz="1000" dirty="0" err="1">
                <a:latin typeface="Consolas" pitchFamily="49" charset="0"/>
                <a:cs typeface="Consolas" pitchFamily="49" charset="0"/>
              </a:rPr>
              <a:t>s_urlToContents.TryGetValue</a:t>
            </a:r>
            <a:r>
              <a:rPr lang="en-US" sz="1000" dirty="0">
                <a:latin typeface="Consolas" pitchFamily="49" charset="0"/>
                <a:cs typeface="Consolas" pitchFamily="49" charset="0"/>
              </a:rPr>
              <a:t>(</a:t>
            </a:r>
            <a:r>
              <a:rPr lang="en-US" sz="1000" dirty="0" err="1">
                <a:latin typeface="Consolas" pitchFamily="49" charset="0"/>
                <a:cs typeface="Consolas" pitchFamily="49" charset="0"/>
              </a:rPr>
              <a:t>url</a:t>
            </a:r>
            <a:r>
              <a:rPr lang="en-US" sz="1000" dirty="0">
                <a:latin typeface="Consolas" pitchFamily="49" charset="0"/>
                <a:cs typeface="Consolas" pitchFamily="49" charset="0"/>
              </a:rPr>
              <a:t>, </a:t>
            </a:r>
            <a:r>
              <a:rPr lang="en-US" sz="1000" dirty="0">
                <a:solidFill>
                  <a:srgbClr val="0000FF"/>
                </a:solidFill>
                <a:latin typeface="Consolas"/>
              </a:rPr>
              <a:t>out</a:t>
            </a:r>
            <a:r>
              <a:rPr lang="en-US" sz="1000" dirty="0">
                <a:latin typeface="Consolas" pitchFamily="49" charset="0"/>
                <a:cs typeface="Consolas" pitchFamily="49" charset="0"/>
              </a:rPr>
              <a:t> </a:t>
            </a:r>
            <a:r>
              <a:rPr lang="en-US" sz="1000" dirty="0" smtClean="0">
                <a:latin typeface="Consolas" pitchFamily="49" charset="0"/>
                <a:cs typeface="Consolas" pitchFamily="49" charset="0"/>
              </a:rPr>
              <a:t>contents)) </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contents = </a:t>
            </a:r>
            <a:r>
              <a:rPr lang="en-US" sz="1000" dirty="0" err="1" smtClean="0">
                <a:latin typeface="Consolas" pitchFamily="49" charset="0"/>
                <a:cs typeface="Consolas" pitchFamily="49" charset="0"/>
              </a:rPr>
              <a:t>s_httpClient.GetStringAsync</a:t>
            </a:r>
            <a:r>
              <a:rPr lang="en-US" sz="1000" dirty="0" smtClean="0">
                <a:latin typeface="Consolas" pitchFamily="49" charset="0"/>
                <a:cs typeface="Consolas" pitchFamily="49" charset="0"/>
              </a:rPr>
              <a:t>(</a:t>
            </a:r>
            <a:r>
              <a:rPr lang="en-US" sz="1000" dirty="0" err="1" smtClean="0">
                <a:latin typeface="Consolas" pitchFamily="49" charset="0"/>
                <a:cs typeface="Consolas" pitchFamily="49" charset="0"/>
              </a:rPr>
              <a:t>url</a:t>
            </a:r>
            <a:r>
              <a:rPr lang="en-US" sz="1000" dirty="0" smtClean="0">
                <a:latin typeface="Consolas" pitchFamily="49" charset="0"/>
                <a:cs typeface="Consolas" pitchFamily="49" charset="0"/>
              </a:rPr>
              <a:t>);</a:t>
            </a:r>
          </a:p>
          <a:p>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contents.ContinueWith</a:t>
            </a:r>
            <a:r>
              <a:rPr lang="en-US" sz="1000" dirty="0" smtClean="0">
                <a:latin typeface="Consolas" pitchFamily="49" charset="0"/>
                <a:cs typeface="Consolas" pitchFamily="49" charset="0"/>
              </a:rPr>
              <a:t>((</a:t>
            </a:r>
            <a:r>
              <a:rPr lang="en-US" sz="1000" dirty="0" err="1" smtClean="0">
                <a:latin typeface="Consolas" pitchFamily="49" charset="0"/>
                <a:cs typeface="Consolas" pitchFamily="49" charset="0"/>
              </a:rPr>
              <a:t>t,state</a:t>
            </a:r>
            <a:r>
              <a:rPr lang="en-US" sz="1000" dirty="0" smtClean="0">
                <a:latin typeface="Consolas" pitchFamily="49" charset="0"/>
                <a:cs typeface="Consolas" pitchFamily="49" charset="0"/>
              </a:rPr>
              <a:t>) =&gt; </a:t>
            </a:r>
            <a:r>
              <a:rPr lang="en-US" sz="1000" dirty="0" err="1" smtClean="0">
                <a:latin typeface="Consolas" pitchFamily="49" charset="0"/>
                <a:cs typeface="Consolas" pitchFamily="49" charset="0"/>
              </a:rPr>
              <a:t>s_urlToContents.TryAdd</a:t>
            </a:r>
            <a:r>
              <a:rPr lang="en-US" sz="1000" dirty="0" smtClean="0">
                <a:latin typeface="Consolas" pitchFamily="49" charset="0"/>
                <a:cs typeface="Consolas" pitchFamily="49" charset="0"/>
              </a:rPr>
              <a:t>((</a:t>
            </a:r>
            <a:r>
              <a:rPr lang="en-US" sz="1000" dirty="0">
                <a:solidFill>
                  <a:srgbClr val="0000FF"/>
                </a:solidFill>
                <a:latin typeface="Consolas"/>
              </a:rPr>
              <a:t>string</a:t>
            </a:r>
            <a:r>
              <a:rPr lang="en-US" sz="1000" dirty="0" smtClean="0">
                <a:latin typeface="Consolas" pitchFamily="49" charset="0"/>
                <a:cs typeface="Consolas" pitchFamily="49" charset="0"/>
              </a:rPr>
              <a:t>)state, t),</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url</a:t>
            </a:r>
            <a:r>
              <a:rPr lang="en-US" sz="1000" dirty="0" smtClean="0">
                <a:latin typeface="Consolas" pitchFamily="49" charset="0"/>
                <a:cs typeface="Consolas" pitchFamily="49" charset="0"/>
              </a:rPr>
              <a:t>,</a:t>
            </a:r>
          </a:p>
          <a:p>
            <a:r>
              <a:rPr lang="en-US" sz="1000" dirty="0" smtClean="0">
                <a:latin typeface="Consolas" pitchFamily="49" charset="0"/>
                <a:cs typeface="Consolas" pitchFamily="49" charset="0"/>
              </a:rPr>
              <a:t>         </a:t>
            </a:r>
            <a:r>
              <a:rPr lang="en-US" sz="1000" dirty="0" err="1">
                <a:solidFill>
                  <a:srgbClr val="2B91AF"/>
                </a:solidFill>
                <a:latin typeface="Consolas"/>
              </a:rPr>
              <a:t>CancellationToken</a:t>
            </a:r>
            <a:r>
              <a:rPr lang="en-US" sz="1000" dirty="0" err="1">
                <a:latin typeface="Consolas" pitchFamily="49" charset="0"/>
                <a:cs typeface="Consolas" pitchFamily="49" charset="0"/>
              </a:rPr>
              <a:t>.None</a:t>
            </a:r>
            <a:r>
              <a:rPr lang="en-US" sz="1000" dirty="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err="1">
                <a:solidFill>
                  <a:srgbClr val="2B91AF"/>
                </a:solidFill>
                <a:latin typeface="Consolas"/>
              </a:rPr>
              <a:t>TaskContinuationOptions</a:t>
            </a:r>
            <a:r>
              <a:rPr lang="en-US" sz="1000" dirty="0" err="1">
                <a:latin typeface="Consolas" pitchFamily="49" charset="0"/>
                <a:cs typeface="Consolas" pitchFamily="49" charset="0"/>
              </a:rPr>
              <a:t>.OnlyOnRanToCompletion</a:t>
            </a:r>
            <a:r>
              <a:rPr lang="en-US" sz="1000" dirty="0">
                <a:latin typeface="Consolas" pitchFamily="49" charset="0"/>
                <a:cs typeface="Consolas" pitchFamily="49" charset="0"/>
              </a:rPr>
              <a:t> | </a:t>
            </a:r>
            <a:r>
              <a:rPr lang="en-US" sz="1000" dirty="0" err="1" smtClean="0">
                <a:solidFill>
                  <a:srgbClr val="2B91AF"/>
                </a:solidFill>
                <a:latin typeface="Consolas"/>
              </a:rPr>
              <a:t>TaskContinuationOptions</a:t>
            </a:r>
            <a:r>
              <a:rPr lang="en-US" sz="1000" dirty="0" err="1" smtClean="0">
                <a:latin typeface="Consolas" pitchFamily="49" charset="0"/>
                <a:cs typeface="Consolas" pitchFamily="49" charset="0"/>
              </a:rPr>
              <a:t>.ExecuteSynchronously</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err="1">
                <a:solidFill>
                  <a:srgbClr val="2B91AF"/>
                </a:solidFill>
                <a:latin typeface="Consolas"/>
              </a:rPr>
              <a:t>TaskScheduler</a:t>
            </a:r>
            <a:r>
              <a:rPr lang="en-US" sz="1000" dirty="0" err="1">
                <a:latin typeface="Consolas" pitchFamily="49" charset="0"/>
                <a:cs typeface="Consolas" pitchFamily="49" charset="0"/>
              </a:rPr>
              <a:t>.Default</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a:solidFill>
                  <a:srgbClr val="0000FF"/>
                </a:solidFill>
                <a:latin typeface="Consolas"/>
              </a:rPr>
              <a:t>return</a:t>
            </a:r>
            <a:r>
              <a:rPr lang="en-US" sz="1000" dirty="0">
                <a:latin typeface="Consolas" pitchFamily="49" charset="0"/>
                <a:cs typeface="Consolas" pitchFamily="49" charset="0"/>
              </a:rPr>
              <a:t> contents;</a:t>
            </a:r>
          </a:p>
          <a:p>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p:txBody>
      </p:sp>
    </p:spTree>
    <p:extLst>
      <p:ext uri="{BB962C8B-B14F-4D97-AF65-F5344CB8AC3E}">
        <p14:creationId xmlns:p14="http://schemas.microsoft.com/office/powerpoint/2010/main" val="3158326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830997"/>
          </a:xfrm>
          <a:prstGeom prst="rect">
            <a:avLst/>
          </a:prstGeom>
        </p:spPr>
        <p:txBody>
          <a:bodyPr wrap="square">
            <a:spAutoFit/>
          </a:bodyPr>
          <a:lstStyle/>
          <a:p>
            <a:r>
              <a:rPr lang="en-US" sz="4800" b="1" dirty="0">
                <a:solidFill>
                  <a:srgbClr val="DEF1F8"/>
                </a:solidFill>
                <a:ea typeface="+mj-ea"/>
                <a:cs typeface="+mj-cs"/>
              </a:rPr>
              <a:t>Value Caching </a:t>
            </a:r>
            <a:r>
              <a:rPr lang="en-US" sz="4800" b="1" dirty="0" err="1">
                <a:solidFill>
                  <a:srgbClr val="DEF1F8"/>
                </a:solidFill>
                <a:ea typeface="+mj-ea"/>
                <a:cs typeface="+mj-cs"/>
              </a:rPr>
              <a:t>vs</a:t>
            </a:r>
            <a:r>
              <a:rPr lang="en-US" sz="4800" b="1" dirty="0">
                <a:solidFill>
                  <a:srgbClr val="DEF1F8"/>
                </a:solidFill>
                <a:ea typeface="+mj-ea"/>
                <a:cs typeface="+mj-cs"/>
              </a:rPr>
              <a:t> Task Caching</a:t>
            </a:r>
            <a:endParaRPr lang="en-US" b="1" dirty="0"/>
          </a:p>
        </p:txBody>
      </p:sp>
    </p:spTree>
    <p:extLst>
      <p:ext uri="{BB962C8B-B14F-4D97-AF65-F5344CB8AC3E}">
        <p14:creationId xmlns:p14="http://schemas.microsoft.com/office/powerpoint/2010/main" val="42652294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92500" lnSpcReduction="20000"/>
          </a:bodyPr>
          <a:lstStyle/>
          <a:p>
            <a:r>
              <a:rPr lang="en-US" sz="2600" dirty="0" err="1" smtClean="0"/>
              <a:t>SynchronizationContext</a:t>
            </a:r>
            <a:endParaRPr lang="en-US" sz="2600" dirty="0" smtClean="0"/>
          </a:p>
          <a:p>
            <a:pPr lvl="1"/>
            <a:r>
              <a:rPr lang="en-US" sz="2400" dirty="0" smtClean="0"/>
              <a:t>Post: </a:t>
            </a:r>
            <a:r>
              <a:rPr lang="en-US" sz="2400" dirty="0" err="1" smtClean="0"/>
              <a:t>ThreadPool.QueueUserWorkItem</a:t>
            </a:r>
            <a:endParaRPr lang="en-US" sz="2400" dirty="0" smtClean="0"/>
          </a:p>
          <a:p>
            <a:r>
              <a:rPr lang="en-US" sz="2600" dirty="0" err="1" smtClean="0"/>
              <a:t>WindowsFormSynchronizationContext</a:t>
            </a:r>
            <a:endParaRPr lang="en-US" sz="2600" dirty="0"/>
          </a:p>
          <a:p>
            <a:pPr lvl="1"/>
            <a:r>
              <a:rPr lang="en-US" sz="2400" dirty="0"/>
              <a:t>Post: </a:t>
            </a:r>
            <a:r>
              <a:rPr lang="en-US" sz="2400" dirty="0" err="1" smtClean="0"/>
              <a:t>Control.BeginInvoke</a:t>
            </a:r>
            <a:endParaRPr lang="en-US" sz="2600" dirty="0"/>
          </a:p>
          <a:p>
            <a:r>
              <a:rPr lang="en-US" sz="2600" dirty="0" err="1"/>
              <a:t>DispatcherSynchronizationContext</a:t>
            </a:r>
            <a:endParaRPr lang="en-US" sz="2600" dirty="0"/>
          </a:p>
          <a:p>
            <a:pPr lvl="1"/>
            <a:r>
              <a:rPr lang="en-US" sz="2400" dirty="0"/>
              <a:t>Post: </a:t>
            </a:r>
            <a:r>
              <a:rPr lang="en-US" sz="2400" dirty="0" err="1" smtClean="0"/>
              <a:t>Dispatcher.BeginInvoke</a:t>
            </a:r>
            <a:endParaRPr lang="en-US" sz="2400" dirty="0" smtClean="0"/>
          </a:p>
          <a:p>
            <a:r>
              <a:rPr lang="en-US" sz="2600" dirty="0" err="1" smtClean="0"/>
              <a:t>AspNetSynchronizationContext</a:t>
            </a:r>
            <a:endParaRPr lang="en-US" sz="2600" dirty="0"/>
          </a:p>
          <a:p>
            <a:pPr lvl="1"/>
            <a:r>
              <a:rPr lang="en-US" sz="2400" dirty="0"/>
              <a:t>Post: Ensures </a:t>
            </a:r>
            <a:r>
              <a:rPr lang="en-US" sz="2400" dirty="0" smtClean="0"/>
              <a:t>serialized execution</a:t>
            </a:r>
            <a:endParaRPr lang="en-US" sz="2600" dirty="0"/>
          </a:p>
          <a:p>
            <a:r>
              <a:rPr lang="en-US" sz="2600" dirty="0" smtClean="0"/>
              <a:t>…</a:t>
            </a:r>
            <a:endParaRPr lang="en-US" sz="2600" dirty="0"/>
          </a:p>
        </p:txBody>
      </p:sp>
      <p:sp>
        <p:nvSpPr>
          <p:cNvPr id="41" name="Title 40"/>
          <p:cNvSpPr>
            <a:spLocks noGrp="1"/>
          </p:cNvSpPr>
          <p:nvPr>
            <p:ph type="title"/>
          </p:nvPr>
        </p:nvSpPr>
        <p:spPr>
          <a:xfrm>
            <a:off x="455613" y="466725"/>
            <a:ext cx="8088312" cy="777240"/>
          </a:xfrm>
        </p:spPr>
        <p:txBody>
          <a:bodyPr/>
          <a:lstStyle/>
          <a:p>
            <a:r>
              <a:rPr lang="en-US" dirty="0" err="1"/>
              <a:t>SynchronizationContext</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a:t>Represents a target for work</a:t>
            </a:r>
          </a:p>
        </p:txBody>
      </p:sp>
    </p:spTree>
    <p:extLst>
      <p:ext uri="{BB962C8B-B14F-4D97-AF65-F5344CB8AC3E}">
        <p14:creationId xmlns:p14="http://schemas.microsoft.com/office/powerpoint/2010/main" val="2985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92500" lnSpcReduction="10000"/>
          </a:bodyPr>
          <a:lstStyle/>
          <a:p>
            <a:r>
              <a:rPr lang="en-US" sz="2600" dirty="0"/>
              <a:t>“await task;” continues on:</a:t>
            </a:r>
          </a:p>
          <a:p>
            <a:pPr lvl="1"/>
            <a:r>
              <a:rPr lang="en-US" sz="2400" dirty="0"/>
              <a:t>Current </a:t>
            </a:r>
            <a:r>
              <a:rPr lang="en-US" sz="2400" dirty="0" err="1"/>
              <a:t>SynchronizationContext</a:t>
            </a:r>
            <a:endParaRPr lang="en-US" sz="2400" dirty="0"/>
          </a:p>
          <a:p>
            <a:pPr lvl="1"/>
            <a:r>
              <a:rPr lang="en-US" sz="2400" dirty="0"/>
              <a:t>If null, current </a:t>
            </a:r>
            <a:r>
              <a:rPr lang="en-US" sz="2400" dirty="0" err="1"/>
              <a:t>TaskScheduler</a:t>
            </a:r>
            <a:endParaRPr lang="en-US" sz="2400" dirty="0"/>
          </a:p>
          <a:p>
            <a:endParaRPr lang="en-US" sz="2600" dirty="0"/>
          </a:p>
          <a:p>
            <a:r>
              <a:rPr lang="en-US" sz="2600" dirty="0"/>
              <a:t>For application-level code:</a:t>
            </a:r>
          </a:p>
          <a:p>
            <a:pPr lvl="1"/>
            <a:r>
              <a:rPr lang="en-US" sz="2400" dirty="0"/>
              <a:t>This behavior is </a:t>
            </a:r>
            <a:r>
              <a:rPr lang="en-US" sz="2400" b="1" dirty="0"/>
              <a:t>almost always</a:t>
            </a:r>
            <a:r>
              <a:rPr lang="en-US" sz="2400" dirty="0"/>
              <a:t> what you want.</a:t>
            </a:r>
          </a:p>
          <a:p>
            <a:r>
              <a:rPr lang="en-US" sz="2600" dirty="0"/>
              <a:t>For library-level code:</a:t>
            </a:r>
          </a:p>
          <a:p>
            <a:pPr lvl="1"/>
            <a:r>
              <a:rPr lang="en-US" sz="2400" dirty="0"/>
              <a:t>This behavior is </a:t>
            </a:r>
            <a:r>
              <a:rPr lang="en-US" sz="2400" b="1" dirty="0"/>
              <a:t>almost never</a:t>
            </a:r>
            <a:r>
              <a:rPr lang="en-US" sz="2400" dirty="0"/>
              <a:t> what you want!</a:t>
            </a:r>
          </a:p>
        </p:txBody>
      </p:sp>
      <p:sp>
        <p:nvSpPr>
          <p:cNvPr id="41" name="Title 40"/>
          <p:cNvSpPr>
            <a:spLocks noGrp="1"/>
          </p:cNvSpPr>
          <p:nvPr>
            <p:ph type="title"/>
          </p:nvPr>
        </p:nvSpPr>
        <p:spPr>
          <a:xfrm>
            <a:off x="455613" y="466725"/>
            <a:ext cx="8088312" cy="777240"/>
          </a:xfrm>
        </p:spPr>
        <p:txBody>
          <a:bodyPr/>
          <a:lstStyle/>
          <a:p>
            <a:r>
              <a:rPr lang="en-US" dirty="0" err="1"/>
              <a:t>SynchronizationContext</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smtClean="0"/>
              <a:t>Default “await” interaction</a:t>
            </a:r>
            <a:endParaRPr lang="en-US" dirty="0"/>
          </a:p>
        </p:txBody>
      </p:sp>
    </p:spTree>
    <p:extLst>
      <p:ext uri="{BB962C8B-B14F-4D97-AF65-F5344CB8AC3E}">
        <p14:creationId xmlns:p14="http://schemas.microsoft.com/office/powerpoint/2010/main" val="46887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Autofit/>
          </a:bodyPr>
          <a:lstStyle/>
          <a:p>
            <a:r>
              <a:rPr lang="en-US" sz="1800" dirty="0" smtClean="0"/>
              <a:t>Assumptions:</a:t>
            </a:r>
          </a:p>
          <a:p>
            <a:pPr lvl="1"/>
            <a:r>
              <a:rPr lang="en-US" sz="1600" dirty="0" smtClean="0"/>
              <a:t>You already know about C#/VB </a:t>
            </a:r>
            <a:r>
              <a:rPr lang="en-US" sz="1600" dirty="0" err="1"/>
              <a:t>A</a:t>
            </a:r>
            <a:r>
              <a:rPr lang="en-US" sz="1600" dirty="0" err="1" smtClean="0"/>
              <a:t>sync</a:t>
            </a:r>
            <a:r>
              <a:rPr lang="en-US" sz="1600" dirty="0" smtClean="0"/>
              <a:t> methods.</a:t>
            </a:r>
          </a:p>
          <a:p>
            <a:pPr lvl="1"/>
            <a:r>
              <a:rPr lang="en-US" sz="1600" dirty="0" smtClean="0"/>
              <a:t>You want a L400 discussion about low-level implementation and performance.</a:t>
            </a:r>
          </a:p>
          <a:p>
            <a:pPr lvl="1"/>
            <a:endParaRPr lang="en-US" sz="1600" dirty="0" smtClean="0"/>
          </a:p>
          <a:p>
            <a:r>
              <a:rPr lang="en-US" sz="1800" dirty="0" smtClean="0"/>
              <a:t>Performance implications of C#/VB </a:t>
            </a:r>
            <a:r>
              <a:rPr lang="en-US" sz="1800" dirty="0" err="1" smtClean="0"/>
              <a:t>Async</a:t>
            </a:r>
            <a:endParaRPr lang="en-US" sz="1800" dirty="0" smtClean="0"/>
          </a:p>
          <a:p>
            <a:pPr lvl="1"/>
            <a:r>
              <a:rPr lang="en-US" sz="1600" dirty="0" smtClean="0"/>
              <a:t>What they are and when you should (and shouldn’t) care</a:t>
            </a:r>
          </a:p>
          <a:p>
            <a:r>
              <a:rPr lang="en-US" sz="1800" dirty="0" smtClean="0"/>
              <a:t>Best practices for best performance</a:t>
            </a:r>
          </a:p>
          <a:p>
            <a:pPr lvl="1"/>
            <a:r>
              <a:rPr lang="en-US" sz="1600" dirty="0" smtClean="0"/>
              <a:t>Tips for optimizing when optimization matters</a:t>
            </a:r>
          </a:p>
          <a:p>
            <a:r>
              <a:rPr lang="en-US" sz="1800" dirty="0"/>
              <a:t>C#/VB </a:t>
            </a:r>
            <a:r>
              <a:rPr lang="en-US" sz="1800" dirty="0" err="1"/>
              <a:t>Async</a:t>
            </a:r>
            <a:r>
              <a:rPr lang="en-US" sz="1800" dirty="0"/>
              <a:t> implementation details</a:t>
            </a:r>
          </a:p>
          <a:p>
            <a:pPr lvl="1"/>
            <a:r>
              <a:rPr lang="en-US" sz="1600" dirty="0"/>
              <a:t>Some things have </a:t>
            </a:r>
            <a:r>
              <a:rPr lang="en-US" sz="1600" dirty="0" smtClean="0"/>
              <a:t>changed</a:t>
            </a:r>
            <a:endParaRPr lang="en-US" sz="1600" dirty="0"/>
          </a:p>
        </p:txBody>
      </p:sp>
      <p:sp>
        <p:nvSpPr>
          <p:cNvPr id="41" name="Title 40"/>
          <p:cNvSpPr>
            <a:spLocks noGrp="1"/>
          </p:cNvSpPr>
          <p:nvPr>
            <p:ph type="title"/>
          </p:nvPr>
        </p:nvSpPr>
        <p:spPr/>
        <p:txBody>
          <a:bodyPr/>
          <a:lstStyle/>
          <a:p>
            <a:r>
              <a:rPr lang="en-US" dirty="0" smtClean="0"/>
              <a:t>Agenda</a:t>
            </a:r>
            <a:endParaRPr lang="en-US" dirty="0"/>
          </a:p>
        </p:txBody>
      </p:sp>
      <p:sp>
        <p:nvSpPr>
          <p:cNvPr id="42" name="Text Placeholder 41"/>
          <p:cNvSpPr>
            <a:spLocks noGrp="1"/>
          </p:cNvSpPr>
          <p:nvPr>
            <p:ph type="body" sz="quarter" idx="10"/>
          </p:nvPr>
        </p:nvSpPr>
        <p:spPr>
          <a:xfrm>
            <a:off x="455613" y="1243965"/>
            <a:ext cx="7478712" cy="594360"/>
          </a:xfrm>
        </p:spPr>
        <p:txBody>
          <a:bodyPr/>
          <a:lstStyle/>
          <a:p>
            <a:r>
              <a:rPr lang="en-US" dirty="0" smtClean="0"/>
              <a:t>(but we can discuss anything relevant on your minds)</a:t>
            </a:r>
            <a:endParaRPr lang="en-US" dirty="0"/>
          </a:p>
        </p:txBody>
      </p:sp>
    </p:spTree>
    <p:extLst>
      <p:ext uri="{BB962C8B-B14F-4D97-AF65-F5344CB8AC3E}">
        <p14:creationId xmlns:p14="http://schemas.microsoft.com/office/powerpoint/2010/main" val="307924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92500" lnSpcReduction="20000"/>
          </a:bodyPr>
          <a:lstStyle/>
          <a:p>
            <a:r>
              <a:rPr lang="en-US" dirty="0" err="1"/>
              <a:t>Task.ConfigureAwait</a:t>
            </a:r>
            <a:r>
              <a:rPr lang="en-US" dirty="0"/>
              <a:t>(</a:t>
            </a:r>
            <a:r>
              <a:rPr lang="en-US" dirty="0" err="1"/>
              <a:t>bool</a:t>
            </a:r>
            <a:r>
              <a:rPr lang="en-US" dirty="0"/>
              <a:t> </a:t>
            </a:r>
            <a:r>
              <a:rPr lang="en-US" dirty="0" err="1"/>
              <a:t>continueOnCapturedContext</a:t>
            </a:r>
            <a:r>
              <a:rPr lang="en-US" dirty="0"/>
              <a:t>)</a:t>
            </a:r>
          </a:p>
          <a:p>
            <a:pPr lvl="1"/>
            <a:r>
              <a:rPr lang="en-US" dirty="0"/>
              <a:t>true </a:t>
            </a:r>
            <a:r>
              <a:rPr lang="en-US" i="1" dirty="0"/>
              <a:t>(default)</a:t>
            </a:r>
          </a:p>
          <a:p>
            <a:pPr lvl="2"/>
            <a:r>
              <a:rPr lang="en-US" dirty="0" smtClean="0"/>
              <a:t>Run continuation on the current </a:t>
            </a:r>
            <a:r>
              <a:rPr lang="en-US" dirty="0"/>
              <a:t>context/scheduler</a:t>
            </a:r>
          </a:p>
          <a:p>
            <a:pPr lvl="1"/>
            <a:r>
              <a:rPr lang="en-US" dirty="0"/>
              <a:t>false</a:t>
            </a:r>
          </a:p>
          <a:p>
            <a:pPr lvl="2"/>
            <a:r>
              <a:rPr lang="en-US" dirty="0" smtClean="0"/>
              <a:t>Continue </a:t>
            </a:r>
            <a:r>
              <a:rPr lang="en-US" dirty="0"/>
              <a:t>executing where </a:t>
            </a:r>
            <a:r>
              <a:rPr lang="en-US" dirty="0" smtClean="0"/>
              <a:t>awaited </a:t>
            </a:r>
            <a:r>
              <a:rPr lang="en-US" dirty="0"/>
              <a:t>task completes</a:t>
            </a:r>
          </a:p>
          <a:p>
            <a:endParaRPr lang="en-US" dirty="0"/>
          </a:p>
          <a:p>
            <a:r>
              <a:rPr lang="en-US" dirty="0"/>
              <a:t>Implications</a:t>
            </a:r>
          </a:p>
          <a:p>
            <a:pPr lvl="1"/>
            <a:r>
              <a:rPr lang="en-US" dirty="0"/>
              <a:t>Performance</a:t>
            </a:r>
          </a:p>
          <a:p>
            <a:pPr lvl="2"/>
            <a:r>
              <a:rPr lang="en-US" dirty="0"/>
              <a:t>Avoids unnecessary thread marshaling</a:t>
            </a:r>
          </a:p>
          <a:p>
            <a:pPr lvl="1"/>
            <a:r>
              <a:rPr lang="en-US" dirty="0"/>
              <a:t>Deadlock</a:t>
            </a:r>
          </a:p>
          <a:p>
            <a:pPr lvl="2"/>
            <a:r>
              <a:rPr lang="en-US" dirty="0"/>
              <a:t>Code shouldn’t block UI thread, but avoids deadlocks if it </a:t>
            </a:r>
            <a:r>
              <a:rPr lang="en-US" dirty="0" smtClean="0"/>
              <a:t>does</a:t>
            </a:r>
            <a:endParaRPr lang="en-US" dirty="0"/>
          </a:p>
        </p:txBody>
      </p:sp>
      <p:sp>
        <p:nvSpPr>
          <p:cNvPr id="41" name="Title 40"/>
          <p:cNvSpPr>
            <a:spLocks noGrp="1"/>
          </p:cNvSpPr>
          <p:nvPr>
            <p:ph type="title"/>
          </p:nvPr>
        </p:nvSpPr>
        <p:spPr>
          <a:xfrm>
            <a:off x="455613" y="466725"/>
            <a:ext cx="8088312" cy="777240"/>
          </a:xfrm>
        </p:spPr>
        <p:txBody>
          <a:bodyPr/>
          <a:lstStyle/>
          <a:p>
            <a:r>
              <a:rPr lang="en-US" dirty="0" err="1"/>
              <a:t>SynchronizationContext</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smtClean="0"/>
              <a:t>Changing the interaction</a:t>
            </a:r>
            <a:endParaRPr lang="en-US" dirty="0"/>
          </a:p>
        </p:txBody>
      </p:sp>
    </p:spTree>
    <p:extLst>
      <p:ext uri="{BB962C8B-B14F-4D97-AF65-F5344CB8AC3E}">
        <p14:creationId xmlns:p14="http://schemas.microsoft.com/office/powerpoint/2010/main" val="120892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830997"/>
          </a:xfrm>
          <a:prstGeom prst="rect">
            <a:avLst/>
          </a:prstGeom>
        </p:spPr>
        <p:txBody>
          <a:bodyPr wrap="square">
            <a:spAutoFit/>
          </a:bodyPr>
          <a:lstStyle/>
          <a:p>
            <a:r>
              <a:rPr lang="en-US" sz="4800" b="1" dirty="0">
                <a:solidFill>
                  <a:srgbClr val="DEF1F8"/>
                </a:solidFill>
                <a:ea typeface="+mj-ea"/>
                <a:cs typeface="+mj-cs"/>
              </a:rPr>
              <a:t>Use </a:t>
            </a:r>
            <a:r>
              <a:rPr lang="en-US" sz="4800" b="1" dirty="0" err="1">
                <a:solidFill>
                  <a:srgbClr val="DEF1F8"/>
                </a:solidFill>
                <a:ea typeface="+mj-ea"/>
                <a:cs typeface="+mj-cs"/>
              </a:rPr>
              <a:t>ConfigureAwait</a:t>
            </a:r>
            <a:r>
              <a:rPr lang="en-US" sz="4800" b="1" dirty="0">
                <a:solidFill>
                  <a:srgbClr val="DEF1F8"/>
                </a:solidFill>
                <a:ea typeface="+mj-ea"/>
                <a:cs typeface="+mj-cs"/>
              </a:rPr>
              <a:t>(false)</a:t>
            </a:r>
            <a:endParaRPr lang="en-US" b="1" dirty="0"/>
          </a:p>
        </p:txBody>
      </p:sp>
    </p:spTree>
    <p:extLst>
      <p:ext uri="{BB962C8B-B14F-4D97-AF65-F5344CB8AC3E}">
        <p14:creationId xmlns:p14="http://schemas.microsoft.com/office/powerpoint/2010/main" val="273160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4" name="Title 1"/>
          <p:cNvSpPr txBox="1">
            <a:spLocks/>
          </p:cNvSpPr>
          <p:nvPr/>
        </p:nvSpPr>
        <p:spPr>
          <a:xfrm>
            <a:off x="727664" y="2510545"/>
            <a:ext cx="7533905" cy="1523494"/>
          </a:xfrm>
          <a:prstGeom prst="rect">
            <a:avLst/>
          </a:prstGeom>
        </p:spPr>
        <p:txBody>
          <a:bodyPr/>
          <a:lstStyle>
            <a:lvl1pPr algn="ctr" defTabSz="4572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smtClean="0"/>
              <a:t>Use ConfigureAwait(false)</a:t>
            </a:r>
            <a:endParaRPr lang="en-US" sz="3200" dirty="0"/>
          </a:p>
        </p:txBody>
      </p:sp>
      <p:sp>
        <p:nvSpPr>
          <p:cNvPr id="5" name="Rectangle 4"/>
          <p:cNvSpPr/>
          <p:nvPr/>
        </p:nvSpPr>
        <p:spPr bwMode="auto">
          <a:xfrm>
            <a:off x="727664" y="1721304"/>
            <a:ext cx="8261847" cy="4369433"/>
          </a:xfrm>
          <a:prstGeom prst="rect">
            <a:avLst/>
          </a:prstGeom>
          <a:solidFill>
            <a:schemeClr val="accent4"/>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smtClean="0">
              <a:gradFill>
                <a:gsLst>
                  <a:gs pos="0">
                    <a:schemeClr val="tx1"/>
                  </a:gs>
                  <a:gs pos="100000">
                    <a:schemeClr val="tx1"/>
                  </a:gs>
                </a:gsLst>
                <a:lin ang="5400000" scaled="0"/>
              </a:gradFill>
            </a:endParaRPr>
          </a:p>
        </p:txBody>
      </p:sp>
      <p:sp>
        <p:nvSpPr>
          <p:cNvPr id="6" name="TextBox 5"/>
          <p:cNvSpPr txBox="1"/>
          <p:nvPr/>
        </p:nvSpPr>
        <p:spPr>
          <a:xfrm>
            <a:off x="957180" y="2082261"/>
            <a:ext cx="3700615" cy="975262"/>
          </a:xfrm>
          <a:prstGeom prst="rect">
            <a:avLst/>
          </a:prstGeom>
          <a:solidFill>
            <a:schemeClr val="tx1"/>
          </a:solidFill>
          <a:ln>
            <a:solidFill>
              <a:schemeClr val="accent2"/>
            </a:solidFill>
          </a:ln>
          <a:effectLst>
            <a:outerShdw blurRad="50800" dist="38100" dir="2700000" algn="tl" rotWithShape="0">
              <a:prstClr val="black">
                <a:alpha val="40000"/>
              </a:prstClr>
            </a:outerShdw>
          </a:effectLst>
        </p:spPr>
        <p:txBody>
          <a:bodyPr wrap="square" lIns="0" tIns="0" rIns="0" bIns="0" rtlCol="0">
            <a:normAutofit/>
          </a:bodyPr>
          <a:lstStyle/>
          <a:p>
            <a:r>
              <a:rPr lang="en-US" sz="1200" dirty="0" err="1">
                <a:solidFill>
                  <a:srgbClr val="0000FF"/>
                </a:solidFill>
                <a:latin typeface="Consolas"/>
              </a:rPr>
              <a:t>async</a:t>
            </a:r>
            <a:r>
              <a:rPr lang="en-US" sz="1200" dirty="0">
                <a:solidFill>
                  <a:srgbClr val="0000FF"/>
                </a:solidFill>
                <a:latin typeface="Consolas"/>
              </a:rPr>
              <a:t> void </a:t>
            </a:r>
            <a:r>
              <a:rPr lang="en-US" sz="1200" dirty="0" smtClean="0">
                <a:solidFill>
                  <a:schemeClr val="bg1"/>
                </a:solidFill>
                <a:latin typeface="Consolas" pitchFamily="49" charset="0"/>
                <a:cs typeface="Consolas" pitchFamily="49" charset="0"/>
              </a:rPr>
              <a:t>button1_Click(…)</a:t>
            </a:r>
          </a:p>
          <a:p>
            <a:r>
              <a:rPr lang="en-US" sz="1200" dirty="0" smtClean="0">
                <a:solidFill>
                  <a:schemeClr val="bg1"/>
                </a:solidFill>
                <a:latin typeface="Consolas" pitchFamily="49" charset="0"/>
                <a:cs typeface="Consolas" pitchFamily="49" charset="0"/>
              </a:rPr>
              <a:t>{</a:t>
            </a:r>
          </a:p>
          <a:p>
            <a:r>
              <a:rPr lang="en-US" sz="1200" dirty="0" smtClean="0">
                <a:solidFill>
                  <a:schemeClr val="bg1"/>
                </a:solidFill>
                <a:latin typeface="Consolas" pitchFamily="49" charset="0"/>
                <a:cs typeface="Consolas" pitchFamily="49" charset="0"/>
              </a:rPr>
              <a:t>    </a:t>
            </a:r>
            <a:r>
              <a:rPr lang="en-US" sz="1200" dirty="0" smtClean="0">
                <a:solidFill>
                  <a:srgbClr val="0000FF"/>
                </a:solidFill>
                <a:latin typeface="Consolas"/>
              </a:rPr>
              <a:t>await </a:t>
            </a:r>
            <a:r>
              <a:rPr lang="en-US" sz="1200" dirty="0" err="1" smtClean="0">
                <a:solidFill>
                  <a:schemeClr val="bg1"/>
                </a:solidFill>
                <a:latin typeface="Consolas" pitchFamily="49" charset="0"/>
                <a:cs typeface="Consolas" pitchFamily="49" charset="0"/>
              </a:rPr>
              <a:t>DoWorkAsync</a:t>
            </a:r>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a:t>
            </a:r>
            <a:endParaRPr lang="en-US" sz="1200" dirty="0" smtClean="0">
              <a:solidFill>
                <a:schemeClr val="bg1"/>
              </a:solidFill>
              <a:latin typeface="Consolas" pitchFamily="49" charset="0"/>
              <a:cs typeface="Consolas" pitchFamily="49" charset="0"/>
            </a:endParaRPr>
          </a:p>
        </p:txBody>
      </p:sp>
      <p:sp>
        <p:nvSpPr>
          <p:cNvPr id="7" name="TextBox 6"/>
          <p:cNvSpPr txBox="1"/>
          <p:nvPr/>
        </p:nvSpPr>
        <p:spPr>
          <a:xfrm>
            <a:off x="957180" y="2082261"/>
            <a:ext cx="3700615" cy="975261"/>
          </a:xfrm>
          <a:prstGeom prst="rect">
            <a:avLst/>
          </a:prstGeom>
          <a:solidFill>
            <a:schemeClr val="tx1"/>
          </a:solidFill>
          <a:ln>
            <a:solidFill>
              <a:schemeClr val="accent2"/>
            </a:solidFill>
          </a:ln>
          <a:effectLst>
            <a:outerShdw blurRad="50800" dist="38100" dir="2700000" algn="tl" rotWithShape="0">
              <a:prstClr val="black">
                <a:alpha val="40000"/>
              </a:prstClr>
            </a:outerShdw>
          </a:effectLst>
        </p:spPr>
        <p:txBody>
          <a:bodyPr wrap="square" lIns="0" tIns="0" rIns="0" bIns="0" rtlCol="0">
            <a:normAutofit/>
          </a:bodyPr>
          <a:lstStyle/>
          <a:p>
            <a:r>
              <a:rPr lang="en-US" sz="1200" dirty="0" err="1">
                <a:solidFill>
                  <a:srgbClr val="0000FF"/>
                </a:solidFill>
                <a:latin typeface="Consolas"/>
              </a:rPr>
              <a:t>async</a:t>
            </a:r>
            <a:r>
              <a:rPr lang="en-US" sz="1200" dirty="0">
                <a:solidFill>
                  <a:srgbClr val="0000FF"/>
                </a:solidFill>
                <a:latin typeface="Consolas"/>
              </a:rPr>
              <a:t> void </a:t>
            </a:r>
            <a:r>
              <a:rPr lang="en-US" sz="1200" dirty="0" smtClean="0">
                <a:solidFill>
                  <a:schemeClr val="bg1"/>
                </a:solidFill>
                <a:latin typeface="Consolas" pitchFamily="49" charset="0"/>
                <a:cs typeface="Consolas" pitchFamily="49" charset="0"/>
              </a:rPr>
              <a:t>button1_Click(…)</a:t>
            </a:r>
          </a:p>
          <a:p>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 </a:t>
            </a:r>
            <a:r>
              <a:rPr lang="en-US" sz="1200" dirty="0" smtClean="0">
                <a:solidFill>
                  <a:schemeClr val="bg1"/>
                </a:solidFill>
                <a:latin typeface="Consolas" pitchFamily="49" charset="0"/>
                <a:cs typeface="Consolas" pitchFamily="49" charset="0"/>
              </a:rPr>
              <a:t>   </a:t>
            </a:r>
            <a:r>
              <a:rPr lang="en-US" sz="1200" dirty="0" err="1" smtClean="0">
                <a:solidFill>
                  <a:schemeClr val="bg1"/>
                </a:solidFill>
                <a:latin typeface="Consolas" pitchFamily="49" charset="0"/>
                <a:cs typeface="Consolas" pitchFamily="49" charset="0"/>
              </a:rPr>
              <a:t>DoWorkAsync</a:t>
            </a:r>
            <a:r>
              <a:rPr lang="en-US" sz="1200" dirty="0" smtClean="0">
                <a:solidFill>
                  <a:schemeClr val="bg1"/>
                </a:solidFill>
                <a:latin typeface="Consolas" pitchFamily="49" charset="0"/>
                <a:cs typeface="Consolas" pitchFamily="49" charset="0"/>
              </a:rPr>
              <a:t>().Wait();</a:t>
            </a:r>
          </a:p>
          <a:p>
            <a:r>
              <a:rPr lang="en-US" sz="1200" dirty="0">
                <a:solidFill>
                  <a:schemeClr val="bg1"/>
                </a:solidFill>
                <a:latin typeface="Consolas" pitchFamily="49" charset="0"/>
                <a:cs typeface="Consolas" pitchFamily="49" charset="0"/>
              </a:rPr>
              <a:t>}</a:t>
            </a:r>
            <a:endParaRPr lang="en-US" sz="1200" dirty="0" smtClean="0">
              <a:solidFill>
                <a:schemeClr val="bg1"/>
              </a:solidFill>
              <a:latin typeface="Consolas" pitchFamily="49" charset="0"/>
              <a:cs typeface="Consolas" pitchFamily="49" charset="0"/>
            </a:endParaRPr>
          </a:p>
        </p:txBody>
      </p:sp>
      <p:sp>
        <p:nvSpPr>
          <p:cNvPr id="8" name="TextBox 7"/>
          <p:cNvSpPr txBox="1"/>
          <p:nvPr/>
        </p:nvSpPr>
        <p:spPr>
          <a:xfrm>
            <a:off x="4858587" y="2082262"/>
            <a:ext cx="3961563" cy="975263"/>
          </a:xfrm>
          <a:prstGeom prst="rect">
            <a:avLst/>
          </a:prstGeom>
          <a:solidFill>
            <a:schemeClr val="tx1"/>
          </a:solidFill>
          <a:ln>
            <a:solidFill>
              <a:schemeClr val="accent2"/>
            </a:solidFill>
          </a:ln>
          <a:effectLst>
            <a:outerShdw blurRad="50800" dist="38100" dir="2700000" algn="tl" rotWithShape="0">
              <a:prstClr val="black">
                <a:alpha val="40000"/>
              </a:prstClr>
            </a:outerShdw>
          </a:effectLst>
        </p:spPr>
        <p:txBody>
          <a:bodyPr wrap="square" lIns="0" tIns="0" rIns="0" bIns="0" rtlCol="0">
            <a:normAutofit/>
          </a:bodyPr>
          <a:lstStyle/>
          <a:p>
            <a:r>
              <a:rPr lang="en-US" sz="1200" dirty="0" err="1">
                <a:solidFill>
                  <a:srgbClr val="0000FF"/>
                </a:solidFill>
                <a:latin typeface="Consolas"/>
              </a:rPr>
              <a:t>async</a:t>
            </a:r>
            <a:r>
              <a:rPr lang="en-US" sz="1200" dirty="0" smtClean="0">
                <a:solidFill>
                  <a:schemeClr val="bg1"/>
                </a:solidFill>
                <a:latin typeface="Consolas" pitchFamily="49" charset="0"/>
                <a:cs typeface="Consolas" pitchFamily="49" charset="0"/>
              </a:rPr>
              <a:t> </a:t>
            </a:r>
            <a:r>
              <a:rPr lang="en-US" sz="1200" dirty="0">
                <a:solidFill>
                  <a:srgbClr val="2B91AF"/>
                </a:solidFill>
                <a:latin typeface="Consolas"/>
              </a:rPr>
              <a:t>Task</a:t>
            </a:r>
            <a:r>
              <a:rPr lang="en-US" sz="1200" dirty="0" smtClean="0">
                <a:solidFill>
                  <a:schemeClr val="bg1"/>
                </a:solidFill>
                <a:latin typeface="Consolas" pitchFamily="49" charset="0"/>
                <a:cs typeface="Consolas" pitchFamily="49" charset="0"/>
              </a:rPr>
              <a:t> </a:t>
            </a:r>
            <a:r>
              <a:rPr lang="en-US" sz="1200" dirty="0" err="1" smtClean="0">
                <a:solidFill>
                  <a:schemeClr val="bg1"/>
                </a:solidFill>
                <a:latin typeface="Consolas" pitchFamily="49" charset="0"/>
                <a:cs typeface="Consolas" pitchFamily="49" charset="0"/>
              </a:rPr>
              <a:t>DoWorkAsync</a:t>
            </a:r>
            <a:r>
              <a:rPr lang="en-US" sz="1200" dirty="0" smtClean="0">
                <a:solidFill>
                  <a:schemeClr val="bg1"/>
                </a:solidFill>
                <a:latin typeface="Consolas" pitchFamily="49" charset="0"/>
                <a:cs typeface="Consolas" pitchFamily="49" charset="0"/>
              </a:rPr>
              <a:t>()</a:t>
            </a:r>
          </a:p>
          <a:p>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 </a:t>
            </a:r>
            <a:r>
              <a:rPr lang="en-US" sz="1200" dirty="0" smtClean="0">
                <a:solidFill>
                  <a:schemeClr val="bg1"/>
                </a:solidFill>
                <a:latin typeface="Consolas" pitchFamily="49" charset="0"/>
                <a:cs typeface="Consolas" pitchFamily="49" charset="0"/>
              </a:rPr>
              <a:t>   </a:t>
            </a:r>
            <a:r>
              <a:rPr lang="en-US" sz="1200" dirty="0">
                <a:solidFill>
                  <a:srgbClr val="0000FF"/>
                </a:solidFill>
                <a:latin typeface="Consolas"/>
              </a:rPr>
              <a:t>await</a:t>
            </a:r>
            <a:r>
              <a:rPr lang="en-US" sz="1200" dirty="0" smtClean="0">
                <a:solidFill>
                  <a:schemeClr val="bg1"/>
                </a:solidFill>
                <a:latin typeface="Consolas" pitchFamily="49" charset="0"/>
                <a:cs typeface="Consolas" pitchFamily="49" charset="0"/>
              </a:rPr>
              <a:t> </a:t>
            </a:r>
            <a:r>
              <a:rPr lang="en-US" sz="1200" dirty="0" err="1">
                <a:solidFill>
                  <a:srgbClr val="2B91AF"/>
                </a:solidFill>
                <a:latin typeface="Consolas"/>
              </a:rPr>
              <a:t>Task</a:t>
            </a:r>
            <a:r>
              <a:rPr lang="en-US" sz="1200" dirty="0" err="1" smtClean="0">
                <a:solidFill>
                  <a:schemeClr val="bg1"/>
                </a:solidFill>
                <a:latin typeface="Consolas" pitchFamily="49" charset="0"/>
                <a:cs typeface="Consolas" pitchFamily="49" charset="0"/>
              </a:rPr>
              <a:t>.Run</a:t>
            </a:r>
            <a:r>
              <a:rPr lang="en-US" sz="1200" dirty="0" smtClean="0">
                <a:solidFill>
                  <a:schemeClr val="bg1"/>
                </a:solidFill>
                <a:latin typeface="Consolas" pitchFamily="49" charset="0"/>
                <a:cs typeface="Consolas" pitchFamily="49" charset="0"/>
              </a:rPr>
              <a:t>(…);</a:t>
            </a:r>
          </a:p>
          <a:p>
            <a:r>
              <a:rPr lang="en-US" sz="1200" dirty="0" smtClean="0">
                <a:solidFill>
                  <a:schemeClr val="bg1"/>
                </a:solidFill>
                <a:latin typeface="Consolas" pitchFamily="49" charset="0"/>
                <a:cs typeface="Consolas" pitchFamily="49" charset="0"/>
              </a:rPr>
              <a:t>    </a:t>
            </a:r>
            <a:r>
              <a:rPr lang="en-US" sz="1200" dirty="0" err="1">
                <a:solidFill>
                  <a:srgbClr val="2B91AF"/>
                </a:solidFill>
                <a:latin typeface="Consolas"/>
              </a:rPr>
              <a:t>Console</a:t>
            </a:r>
            <a:r>
              <a:rPr lang="en-US" sz="1200" dirty="0" err="1" smtClean="0">
                <a:solidFill>
                  <a:schemeClr val="bg1"/>
                </a:solidFill>
                <a:latin typeface="Consolas" pitchFamily="49" charset="0"/>
                <a:cs typeface="Consolas" pitchFamily="49" charset="0"/>
              </a:rPr>
              <a:t>.WriteLine</a:t>
            </a:r>
            <a:r>
              <a:rPr lang="en-US" sz="1200" dirty="0" smtClean="0">
                <a:solidFill>
                  <a:schemeClr val="bg1"/>
                </a:solidFill>
                <a:latin typeface="Consolas" pitchFamily="49" charset="0"/>
                <a:cs typeface="Consolas" pitchFamily="49" charset="0"/>
              </a:rPr>
              <a:t>(</a:t>
            </a:r>
            <a:r>
              <a:rPr lang="en-US" sz="1200" dirty="0">
                <a:solidFill>
                  <a:srgbClr val="A31515"/>
                </a:solidFill>
                <a:latin typeface="Consolas"/>
              </a:rPr>
              <a:t>"Done task"</a:t>
            </a:r>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a:t>
            </a:r>
            <a:endParaRPr lang="en-US" sz="1200" dirty="0" smtClean="0">
              <a:solidFill>
                <a:schemeClr val="bg1"/>
              </a:solidFill>
              <a:latin typeface="Consolas" pitchFamily="49" charset="0"/>
              <a:cs typeface="Consolas" pitchFamily="49" charset="0"/>
            </a:endParaRPr>
          </a:p>
        </p:txBody>
      </p:sp>
      <p:sp>
        <p:nvSpPr>
          <p:cNvPr id="10" name="Line Callout 1 9"/>
          <p:cNvSpPr/>
          <p:nvPr/>
        </p:nvSpPr>
        <p:spPr bwMode="auto">
          <a:xfrm>
            <a:off x="900466" y="3581411"/>
            <a:ext cx="1797264" cy="627884"/>
          </a:xfrm>
          <a:prstGeom prst="borderCallout1">
            <a:avLst>
              <a:gd name="adj1" fmla="val 840"/>
              <a:gd name="adj2" fmla="val 31933"/>
              <a:gd name="adj3" fmla="val -108168"/>
              <a:gd name="adj4" fmla="val 32221"/>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bg1"/>
                </a:solidFill>
              </a:rPr>
              <a:t>1. </a:t>
            </a:r>
            <a:r>
              <a:rPr lang="en-US" sz="1100" dirty="0" err="1" smtClean="0">
                <a:solidFill>
                  <a:schemeClr val="bg1"/>
                </a:solidFill>
              </a:rPr>
              <a:t>DoWorkAsync</a:t>
            </a:r>
            <a:r>
              <a:rPr lang="en-US" sz="1100" dirty="0" smtClean="0">
                <a:solidFill>
                  <a:schemeClr val="bg1"/>
                </a:solidFill>
              </a:rPr>
              <a:t> invoked on UI thread</a:t>
            </a:r>
          </a:p>
        </p:txBody>
      </p:sp>
      <p:pic>
        <p:nvPicPr>
          <p:cNvPr id="15" name="Picture 2" descr="C:\Users\stoub\AppData\Local\Microsoft\Windows\Temporary Internet Files\Content.IE5\RZWYEKTS\MC90043253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247" y="2145322"/>
            <a:ext cx="790326" cy="81695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123605" y="5461269"/>
            <a:ext cx="3469963" cy="516605"/>
          </a:xfrm>
          <a:prstGeom prst="rect">
            <a:avLst/>
          </a:prstGeom>
          <a:solidFill>
            <a:schemeClr val="tx1"/>
          </a:solidFill>
          <a:ln w="28575">
            <a:solidFill>
              <a:schemeClr val="accent1"/>
            </a:solidFill>
          </a:ln>
          <a:effectLst>
            <a:outerShdw blurRad="50800" dist="38100" dir="2700000" algn="tl" rotWithShape="0">
              <a:prstClr val="black">
                <a:alpha val="40000"/>
              </a:prstClr>
            </a:outerShdw>
          </a:effectLst>
        </p:spPr>
        <p:txBody>
          <a:bodyPr wrap="square" lIns="0" tIns="0" rIns="0" bIns="0" rtlCol="0" anchor="ctr">
            <a:normAutofit/>
          </a:bodyPr>
          <a:lstStyle/>
          <a:p>
            <a:pPr algn="ctr"/>
            <a:r>
              <a:rPr lang="en-US" sz="1400" b="1" dirty="0" smtClean="0">
                <a:solidFill>
                  <a:schemeClr val="bg1"/>
                </a:solidFill>
              </a:rPr>
              <a:t>.</a:t>
            </a:r>
            <a:r>
              <a:rPr lang="en-US" sz="1400" b="1" dirty="0" err="1" smtClean="0">
                <a:solidFill>
                  <a:schemeClr val="bg1"/>
                </a:solidFill>
              </a:rPr>
              <a:t>ConfigureAwait</a:t>
            </a:r>
            <a:r>
              <a:rPr lang="en-US" sz="1400" b="1" dirty="0" smtClean="0">
                <a:solidFill>
                  <a:schemeClr val="bg1"/>
                </a:solidFill>
              </a:rPr>
              <a:t>(false) avoids deadlock.</a:t>
            </a:r>
          </a:p>
        </p:txBody>
      </p:sp>
      <p:sp>
        <p:nvSpPr>
          <p:cNvPr id="19" name="TextBox 18"/>
          <p:cNvSpPr txBox="1"/>
          <p:nvPr/>
        </p:nvSpPr>
        <p:spPr>
          <a:xfrm>
            <a:off x="4858588" y="2082263"/>
            <a:ext cx="3961562" cy="975262"/>
          </a:xfrm>
          <a:prstGeom prst="rect">
            <a:avLst/>
          </a:prstGeom>
          <a:solidFill>
            <a:schemeClr val="tx1"/>
          </a:solidFill>
          <a:ln>
            <a:solidFill>
              <a:schemeClr val="accent2"/>
            </a:solidFill>
          </a:ln>
          <a:effectLst>
            <a:outerShdw blurRad="50800" dist="38100" dir="2700000" algn="tl" rotWithShape="0">
              <a:prstClr val="black">
                <a:alpha val="40000"/>
              </a:prstClr>
            </a:outerShdw>
          </a:effectLst>
        </p:spPr>
        <p:txBody>
          <a:bodyPr wrap="square" lIns="0" tIns="0" rIns="0" bIns="0" rtlCol="0">
            <a:normAutofit/>
          </a:bodyPr>
          <a:lstStyle/>
          <a:p>
            <a:r>
              <a:rPr lang="en-US" sz="1200" dirty="0" err="1">
                <a:solidFill>
                  <a:srgbClr val="0000FF"/>
                </a:solidFill>
                <a:latin typeface="Consolas"/>
              </a:rPr>
              <a:t>async</a:t>
            </a:r>
            <a:r>
              <a:rPr lang="en-US" sz="1200" dirty="0" smtClean="0">
                <a:solidFill>
                  <a:schemeClr val="bg1"/>
                </a:solidFill>
                <a:latin typeface="Consolas" pitchFamily="49" charset="0"/>
                <a:cs typeface="Consolas" pitchFamily="49" charset="0"/>
              </a:rPr>
              <a:t> </a:t>
            </a:r>
            <a:r>
              <a:rPr lang="en-US" sz="1200" dirty="0">
                <a:solidFill>
                  <a:srgbClr val="2B91AF"/>
                </a:solidFill>
                <a:latin typeface="Consolas"/>
              </a:rPr>
              <a:t>Task</a:t>
            </a:r>
            <a:r>
              <a:rPr lang="en-US" sz="1200" dirty="0" smtClean="0">
                <a:solidFill>
                  <a:schemeClr val="bg1"/>
                </a:solidFill>
                <a:latin typeface="Consolas" pitchFamily="49" charset="0"/>
                <a:cs typeface="Consolas" pitchFamily="49" charset="0"/>
              </a:rPr>
              <a:t> </a:t>
            </a:r>
            <a:r>
              <a:rPr lang="en-US" sz="1200" dirty="0" err="1" smtClean="0">
                <a:solidFill>
                  <a:schemeClr val="bg1"/>
                </a:solidFill>
                <a:latin typeface="Consolas" pitchFamily="49" charset="0"/>
                <a:cs typeface="Consolas" pitchFamily="49" charset="0"/>
              </a:rPr>
              <a:t>DoWorkAsync</a:t>
            </a:r>
            <a:r>
              <a:rPr lang="en-US" sz="1200" dirty="0" smtClean="0">
                <a:solidFill>
                  <a:schemeClr val="bg1"/>
                </a:solidFill>
                <a:latin typeface="Consolas" pitchFamily="49" charset="0"/>
                <a:cs typeface="Consolas" pitchFamily="49" charset="0"/>
              </a:rPr>
              <a:t>()</a:t>
            </a:r>
          </a:p>
          <a:p>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 </a:t>
            </a:r>
            <a:r>
              <a:rPr lang="en-US" sz="1200" dirty="0" smtClean="0">
                <a:solidFill>
                  <a:schemeClr val="bg1"/>
                </a:solidFill>
                <a:latin typeface="Consolas" pitchFamily="49" charset="0"/>
                <a:cs typeface="Consolas" pitchFamily="49" charset="0"/>
              </a:rPr>
              <a:t>   </a:t>
            </a:r>
            <a:r>
              <a:rPr lang="en-US" sz="1200" dirty="0">
                <a:solidFill>
                  <a:srgbClr val="0000FF"/>
                </a:solidFill>
                <a:latin typeface="Consolas"/>
              </a:rPr>
              <a:t>await</a:t>
            </a:r>
            <a:r>
              <a:rPr lang="en-US" sz="1200" dirty="0" smtClean="0">
                <a:solidFill>
                  <a:schemeClr val="bg1"/>
                </a:solidFill>
                <a:latin typeface="Consolas" pitchFamily="49" charset="0"/>
                <a:cs typeface="Consolas" pitchFamily="49" charset="0"/>
              </a:rPr>
              <a:t> </a:t>
            </a:r>
            <a:r>
              <a:rPr lang="en-US" sz="1200" dirty="0" err="1">
                <a:solidFill>
                  <a:srgbClr val="2B91AF"/>
                </a:solidFill>
                <a:latin typeface="Consolas"/>
              </a:rPr>
              <a:t>Task</a:t>
            </a:r>
            <a:r>
              <a:rPr lang="en-US" sz="1200" dirty="0" err="1" smtClean="0">
                <a:solidFill>
                  <a:schemeClr val="bg1"/>
                </a:solidFill>
                <a:latin typeface="Consolas" pitchFamily="49" charset="0"/>
                <a:cs typeface="Consolas" pitchFamily="49" charset="0"/>
              </a:rPr>
              <a:t>.Run</a:t>
            </a:r>
            <a:r>
              <a:rPr lang="en-US" sz="1200" dirty="0" smtClean="0">
                <a:solidFill>
                  <a:schemeClr val="bg1"/>
                </a:solidFill>
                <a:latin typeface="Consolas" pitchFamily="49" charset="0"/>
                <a:cs typeface="Consolas" pitchFamily="49" charset="0"/>
              </a:rPr>
              <a:t>(…).</a:t>
            </a:r>
            <a:r>
              <a:rPr lang="en-US" sz="1200" dirty="0" err="1" smtClean="0">
                <a:solidFill>
                  <a:schemeClr val="bg1"/>
                </a:solidFill>
                <a:latin typeface="Consolas" pitchFamily="49" charset="0"/>
                <a:cs typeface="Consolas" pitchFamily="49" charset="0"/>
              </a:rPr>
              <a:t>ConfigureAwait</a:t>
            </a:r>
            <a:r>
              <a:rPr lang="en-US" sz="1200" dirty="0" smtClean="0">
                <a:solidFill>
                  <a:schemeClr val="bg1"/>
                </a:solidFill>
                <a:latin typeface="Consolas" pitchFamily="49" charset="0"/>
                <a:cs typeface="Consolas" pitchFamily="49" charset="0"/>
              </a:rPr>
              <a:t>(</a:t>
            </a:r>
            <a:r>
              <a:rPr lang="en-US" sz="1200" dirty="0">
                <a:solidFill>
                  <a:srgbClr val="0000FF"/>
                </a:solidFill>
                <a:latin typeface="Consolas"/>
              </a:rPr>
              <a:t>false</a:t>
            </a:r>
            <a:r>
              <a:rPr lang="en-US" sz="1200" dirty="0" smtClean="0">
                <a:solidFill>
                  <a:schemeClr val="bg1"/>
                </a:solidFill>
                <a:latin typeface="Consolas" pitchFamily="49" charset="0"/>
                <a:cs typeface="Consolas" pitchFamily="49" charset="0"/>
              </a:rPr>
              <a:t>);</a:t>
            </a:r>
          </a:p>
          <a:p>
            <a:r>
              <a:rPr lang="en-US" sz="1200" dirty="0" smtClean="0">
                <a:solidFill>
                  <a:schemeClr val="bg1"/>
                </a:solidFill>
                <a:latin typeface="Consolas" pitchFamily="49" charset="0"/>
                <a:cs typeface="Consolas" pitchFamily="49" charset="0"/>
              </a:rPr>
              <a:t>    </a:t>
            </a:r>
            <a:r>
              <a:rPr lang="en-US" sz="1200" dirty="0" err="1">
                <a:solidFill>
                  <a:srgbClr val="2B91AF"/>
                </a:solidFill>
                <a:latin typeface="Consolas"/>
              </a:rPr>
              <a:t>Console</a:t>
            </a:r>
            <a:r>
              <a:rPr lang="en-US" sz="1200" dirty="0" err="1" smtClean="0">
                <a:solidFill>
                  <a:schemeClr val="bg1"/>
                </a:solidFill>
                <a:latin typeface="Consolas" pitchFamily="49" charset="0"/>
                <a:cs typeface="Consolas" pitchFamily="49" charset="0"/>
              </a:rPr>
              <a:t>.WriteLine</a:t>
            </a:r>
            <a:r>
              <a:rPr lang="en-US" sz="1200" dirty="0" smtClean="0">
                <a:solidFill>
                  <a:schemeClr val="bg1"/>
                </a:solidFill>
                <a:latin typeface="Consolas" pitchFamily="49" charset="0"/>
                <a:cs typeface="Consolas" pitchFamily="49" charset="0"/>
              </a:rPr>
              <a:t>(</a:t>
            </a:r>
            <a:r>
              <a:rPr lang="en-US" sz="1200" dirty="0">
                <a:solidFill>
                  <a:srgbClr val="A31515"/>
                </a:solidFill>
                <a:latin typeface="Consolas"/>
              </a:rPr>
              <a:t>"Done task"</a:t>
            </a:r>
            <a:r>
              <a:rPr lang="en-US" sz="1200" dirty="0" smtClean="0">
                <a:solidFill>
                  <a:schemeClr val="bg1"/>
                </a:solidFill>
                <a:latin typeface="Consolas" pitchFamily="49" charset="0"/>
                <a:cs typeface="Consolas" pitchFamily="49" charset="0"/>
              </a:rPr>
              <a:t>);</a:t>
            </a:r>
          </a:p>
          <a:p>
            <a:r>
              <a:rPr lang="en-US" sz="1200" dirty="0">
                <a:solidFill>
                  <a:schemeClr val="bg1"/>
                </a:solidFill>
                <a:latin typeface="Consolas" pitchFamily="49" charset="0"/>
                <a:cs typeface="Consolas" pitchFamily="49" charset="0"/>
              </a:rPr>
              <a:t>}</a:t>
            </a:r>
            <a:endParaRPr lang="en-US" sz="1200" dirty="0" smtClean="0">
              <a:solidFill>
                <a:schemeClr val="bg1"/>
              </a:solidFill>
              <a:latin typeface="Consolas" pitchFamily="49" charset="0"/>
              <a:cs typeface="Consolas" pitchFamily="49" charset="0"/>
            </a:endParaRPr>
          </a:p>
        </p:txBody>
      </p:sp>
      <p:pic>
        <p:nvPicPr>
          <p:cNvPr id="20" name="Picture 2" descr="C:\Users\stoub\AppData\Local\Microsoft\Windows\Temporary Internet Files\Content.IE5\RZWYEKTS\MC900432538[1].png"/>
          <p:cNvPicPr>
            <a:picLocks noChangeAspect="1" noChangeArrowheads="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5248" y="2145322"/>
            <a:ext cx="790326" cy="816953"/>
          </a:xfrm>
          <a:prstGeom prst="rect">
            <a:avLst/>
          </a:prstGeom>
          <a:noFill/>
          <a:extLst>
            <a:ext uri="{909E8E84-426E-40DD-AFC4-6F175D3DCCD1}">
              <a14:hiddenFill xmlns:a14="http://schemas.microsoft.com/office/drawing/2010/main">
                <a:solidFill>
                  <a:srgbClr val="FFFFFF"/>
                </a:solidFill>
              </a14:hiddenFill>
            </a:ext>
          </a:extLst>
        </p:spPr>
      </p:pic>
      <p:sp>
        <p:nvSpPr>
          <p:cNvPr id="21" name="Line Callout 1 20"/>
          <p:cNvSpPr/>
          <p:nvPr/>
        </p:nvSpPr>
        <p:spPr bwMode="auto">
          <a:xfrm>
            <a:off x="6708893" y="3442599"/>
            <a:ext cx="2037357" cy="844170"/>
          </a:xfrm>
          <a:prstGeom prst="borderCallout1">
            <a:avLst>
              <a:gd name="adj1" fmla="val -5659"/>
              <a:gd name="adj2" fmla="val 31933"/>
              <a:gd name="adj3" fmla="val -103966"/>
              <a:gd name="adj4" fmla="val -24027"/>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a:solidFill>
                  <a:schemeClr val="bg1"/>
                </a:solidFill>
              </a:rPr>
              <a:t>2</a:t>
            </a:r>
            <a:r>
              <a:rPr lang="en-US" sz="1100" dirty="0" smtClean="0">
                <a:solidFill>
                  <a:schemeClr val="bg1"/>
                </a:solidFill>
              </a:rPr>
              <a:t>. </a:t>
            </a:r>
            <a:r>
              <a:rPr lang="en-US" sz="1100" dirty="0" err="1" smtClean="0">
                <a:solidFill>
                  <a:schemeClr val="bg1"/>
                </a:solidFill>
              </a:rPr>
              <a:t>Task.Run</a:t>
            </a:r>
            <a:r>
              <a:rPr lang="en-US" sz="1100" dirty="0" smtClean="0">
                <a:solidFill>
                  <a:schemeClr val="bg1"/>
                </a:solidFill>
              </a:rPr>
              <a:t> schedules work to run on thread pool</a:t>
            </a:r>
          </a:p>
        </p:txBody>
      </p:sp>
      <p:sp>
        <p:nvSpPr>
          <p:cNvPr id="12" name="Line Callout 1 11"/>
          <p:cNvSpPr/>
          <p:nvPr/>
        </p:nvSpPr>
        <p:spPr bwMode="auto">
          <a:xfrm>
            <a:off x="4163731" y="3700342"/>
            <a:ext cx="2233419" cy="1050692"/>
          </a:xfrm>
          <a:prstGeom prst="borderCallout1">
            <a:avLst>
              <a:gd name="adj1" fmla="val 840"/>
              <a:gd name="adj2" fmla="val 31933"/>
              <a:gd name="adj3" fmla="val -108243"/>
              <a:gd name="adj4" fmla="val 58782"/>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a:solidFill>
                  <a:schemeClr val="bg1"/>
                </a:solidFill>
              </a:rPr>
              <a:t>3</a:t>
            </a:r>
            <a:r>
              <a:rPr lang="en-US" sz="1100" dirty="0" smtClean="0">
                <a:solidFill>
                  <a:schemeClr val="bg1"/>
                </a:solidFill>
              </a:rPr>
              <a:t>. Await captures </a:t>
            </a:r>
            <a:r>
              <a:rPr lang="en-US" sz="1100" dirty="0" err="1" smtClean="0">
                <a:solidFill>
                  <a:schemeClr val="bg1"/>
                </a:solidFill>
              </a:rPr>
              <a:t>SynchronizationContext</a:t>
            </a:r>
            <a:r>
              <a:rPr lang="en-US" sz="1100" dirty="0" smtClean="0">
                <a:solidFill>
                  <a:schemeClr val="bg1"/>
                </a:solidFill>
              </a:rPr>
              <a:t> and hooks up a continuation to run when task completes </a:t>
            </a:r>
          </a:p>
        </p:txBody>
      </p:sp>
      <p:sp>
        <p:nvSpPr>
          <p:cNvPr id="13" name="Line Callout 1 12"/>
          <p:cNvSpPr/>
          <p:nvPr/>
        </p:nvSpPr>
        <p:spPr bwMode="auto">
          <a:xfrm>
            <a:off x="2410766" y="3927494"/>
            <a:ext cx="1797264" cy="841186"/>
          </a:xfrm>
          <a:prstGeom prst="borderCallout1">
            <a:avLst>
              <a:gd name="adj1" fmla="val 840"/>
              <a:gd name="adj2" fmla="val 31933"/>
              <a:gd name="adj3" fmla="val -146184"/>
              <a:gd name="adj4" fmla="val 31076"/>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a:solidFill>
                  <a:schemeClr val="bg1"/>
                </a:solidFill>
              </a:rPr>
              <a:t>4</a:t>
            </a:r>
            <a:r>
              <a:rPr lang="en-US" sz="1100" dirty="0" smtClean="0">
                <a:solidFill>
                  <a:schemeClr val="bg1"/>
                </a:solidFill>
              </a:rPr>
              <a:t>. UI blocks waiting for </a:t>
            </a:r>
            <a:r>
              <a:rPr lang="en-US" sz="1100" dirty="0" err="1" smtClean="0">
                <a:solidFill>
                  <a:schemeClr val="bg1"/>
                </a:solidFill>
              </a:rPr>
              <a:t>DoWorkAsync</a:t>
            </a:r>
            <a:r>
              <a:rPr lang="en-US" sz="1100" dirty="0" smtClean="0">
                <a:solidFill>
                  <a:schemeClr val="bg1"/>
                </a:solidFill>
              </a:rPr>
              <a:t>-returned Task to complete</a:t>
            </a:r>
          </a:p>
        </p:txBody>
      </p:sp>
      <p:sp>
        <p:nvSpPr>
          <p:cNvPr id="14" name="Line Callout 1 13"/>
          <p:cNvSpPr/>
          <p:nvPr/>
        </p:nvSpPr>
        <p:spPr bwMode="auto">
          <a:xfrm>
            <a:off x="926174" y="4551244"/>
            <a:ext cx="1797264" cy="1033209"/>
          </a:xfrm>
          <a:prstGeom prst="borderCallout1">
            <a:avLst>
              <a:gd name="adj1" fmla="val 840"/>
              <a:gd name="adj2" fmla="val 31933"/>
              <a:gd name="adj3" fmla="val -201440"/>
              <a:gd name="adj4" fmla="val 102983"/>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smtClean="0">
                <a:solidFill>
                  <a:schemeClr val="bg1"/>
                </a:solidFill>
              </a:rPr>
              <a:t>6. UI thread still blocked waiting for </a:t>
            </a:r>
            <a:r>
              <a:rPr lang="en-US" sz="1100" dirty="0" err="1" smtClean="0">
                <a:solidFill>
                  <a:schemeClr val="bg1"/>
                </a:solidFill>
              </a:rPr>
              <a:t>async</a:t>
            </a:r>
            <a:r>
              <a:rPr lang="en-US" sz="1100" dirty="0" smtClean="0">
                <a:solidFill>
                  <a:schemeClr val="bg1"/>
                </a:solidFill>
              </a:rPr>
              <a:t> operation to complete.</a:t>
            </a:r>
          </a:p>
          <a:p>
            <a:pPr algn="ctr" defTabSz="914099" fontAlgn="base">
              <a:spcBef>
                <a:spcPct val="0"/>
              </a:spcBef>
              <a:spcAft>
                <a:spcPct val="0"/>
              </a:spcAft>
            </a:pPr>
            <a:r>
              <a:rPr lang="en-US" sz="1100" dirty="0" smtClean="0">
                <a:solidFill>
                  <a:schemeClr val="bg1"/>
                </a:solidFill>
              </a:rPr>
              <a:t>Deadlock!</a:t>
            </a:r>
          </a:p>
        </p:txBody>
      </p:sp>
      <p:sp>
        <p:nvSpPr>
          <p:cNvPr id="22" name="Line Callout 1 21"/>
          <p:cNvSpPr/>
          <p:nvPr/>
        </p:nvSpPr>
        <p:spPr bwMode="auto">
          <a:xfrm>
            <a:off x="5992261" y="4495843"/>
            <a:ext cx="3037137" cy="680483"/>
          </a:xfrm>
          <a:prstGeom prst="borderCallout1">
            <a:avLst>
              <a:gd name="adj1" fmla="val -5659"/>
              <a:gd name="adj2" fmla="val 31933"/>
              <a:gd name="adj3" fmla="val -283677"/>
              <a:gd name="adj4" fmla="val 7378"/>
            </a:avLst>
          </a:prstGeom>
          <a:solidFill>
            <a:schemeClr val="tx1"/>
          </a:solidFill>
          <a:ln w="28575">
            <a:solidFill>
              <a:schemeClr val="accent2"/>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100" dirty="0">
                <a:solidFill>
                  <a:schemeClr val="bg1"/>
                </a:solidFill>
              </a:rPr>
              <a:t>5</a:t>
            </a:r>
            <a:r>
              <a:rPr lang="en-US" sz="1100" dirty="0" smtClean="0">
                <a:solidFill>
                  <a:schemeClr val="bg1"/>
                </a:solidFill>
              </a:rPr>
              <a:t>. </a:t>
            </a:r>
            <a:r>
              <a:rPr lang="en-US" sz="1100" dirty="0" err="1" smtClean="0">
                <a:solidFill>
                  <a:schemeClr val="bg1"/>
                </a:solidFill>
              </a:rPr>
              <a:t>Task.Run</a:t>
            </a:r>
            <a:r>
              <a:rPr lang="en-US" sz="1100" dirty="0" smtClean="0">
                <a:solidFill>
                  <a:schemeClr val="bg1"/>
                </a:solidFill>
              </a:rPr>
              <a:t> task completes on pool &amp; invokes continuation which Posts back to UI thread</a:t>
            </a:r>
          </a:p>
        </p:txBody>
      </p:sp>
      <p:cxnSp>
        <p:nvCxnSpPr>
          <p:cNvPr id="23" name="Straight Connector 22"/>
          <p:cNvCxnSpPr/>
          <p:nvPr/>
        </p:nvCxnSpPr>
        <p:spPr>
          <a:xfrm>
            <a:off x="7041468" y="4920521"/>
            <a:ext cx="1778682"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4264911" y="4141477"/>
            <a:ext cx="1617960" cy="0"/>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5280440" y="3964114"/>
            <a:ext cx="576215" cy="10666"/>
          </a:xfrm>
          <a:prstGeom prst="line">
            <a:avLst/>
          </a:prstGeom>
          <a:ln w="2857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0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trips(downLeft)">
                                      <p:cBhvr>
                                        <p:cTn id="40" dur="500"/>
                                        <p:tgtEl>
                                          <p:spTgt spid="17"/>
                                        </p:tgtEl>
                                      </p:cBhvr>
                                    </p:animEffect>
                                  </p:childTnLst>
                                </p:cTn>
                              </p:par>
                              <p:par>
                                <p:cTn id="41" presetID="18" presetClass="entr" presetSubtype="12"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par>
                                <p:cTn id="44" presetID="18" presetClass="entr" presetSubtype="12"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strips(downLeft)">
                                      <p:cBhvr>
                                        <p:cTn id="46" dur="500"/>
                                        <p:tgtEl>
                                          <p:spTgt spid="23"/>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6" grpId="0" animBg="1"/>
      <p:bldP spid="19" grpId="0" animBg="1"/>
      <p:bldP spid="21" grpId="0" animBg="1"/>
      <p:bldP spid="12" grpId="0" animBg="1"/>
      <p:bldP spid="13" grpId="0" animBg="1"/>
      <p:bldP spid="14"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9"/>
            <a:ext cx="8232775" cy="3338512"/>
          </a:xfrm>
        </p:spPr>
        <p:txBody>
          <a:bodyPr>
            <a:normAutofit fontScale="85000" lnSpcReduction="20000"/>
          </a:bodyPr>
          <a:lstStyle/>
          <a:p>
            <a:r>
              <a:rPr lang="en-US" sz="2400" dirty="0"/>
              <a:t>“locals” need to survive suspension</a:t>
            </a:r>
          </a:p>
          <a:p>
            <a:pPr lvl="1"/>
            <a:r>
              <a:rPr lang="en-US" sz="2000" dirty="0"/>
              <a:t>Compiler converts locals to fields on state machine type</a:t>
            </a:r>
          </a:p>
          <a:p>
            <a:r>
              <a:rPr lang="en-US" sz="2400" dirty="0"/>
              <a:t>State machine boxed on first suspension</a:t>
            </a:r>
          </a:p>
          <a:p>
            <a:pPr lvl="1"/>
            <a:r>
              <a:rPr lang="en-US" sz="2000" dirty="0"/>
              <a:t>Therefore more “locals” means bigger </a:t>
            </a:r>
            <a:r>
              <a:rPr lang="en-US" sz="2000" dirty="0" smtClean="0"/>
              <a:t>allocation</a:t>
            </a:r>
            <a:endParaRPr lang="en-US" sz="2400" dirty="0" smtClean="0"/>
          </a:p>
          <a:p>
            <a:endParaRPr lang="en-US" sz="2400" dirty="0" smtClean="0"/>
          </a:p>
          <a:p>
            <a:pPr marL="0" indent="0">
              <a:buNone/>
            </a:pPr>
            <a:endParaRPr lang="en-US" sz="2400" dirty="0"/>
          </a:p>
          <a:p>
            <a:endParaRPr lang="en-US" sz="2400" dirty="0"/>
          </a:p>
          <a:p>
            <a:r>
              <a:rPr lang="en-US" sz="2400" dirty="0"/>
              <a:t>Avoiding unnecessary locals minimizes </a:t>
            </a:r>
            <a:r>
              <a:rPr lang="en-US" sz="2400" dirty="0" err="1"/>
              <a:t>struct</a:t>
            </a:r>
            <a:r>
              <a:rPr lang="en-US" sz="2400" dirty="0"/>
              <a:t> fields </a:t>
            </a:r>
            <a:r>
              <a:rPr lang="en-US" sz="2400" i="1" dirty="0"/>
              <a:t>(currently) </a:t>
            </a:r>
          </a:p>
        </p:txBody>
      </p:sp>
      <p:sp>
        <p:nvSpPr>
          <p:cNvPr id="41" name="Title 40"/>
          <p:cNvSpPr>
            <a:spLocks noGrp="1"/>
          </p:cNvSpPr>
          <p:nvPr>
            <p:ph type="title"/>
          </p:nvPr>
        </p:nvSpPr>
        <p:spPr>
          <a:xfrm>
            <a:off x="455613" y="466725"/>
            <a:ext cx="8088312" cy="777240"/>
          </a:xfrm>
        </p:spPr>
        <p:txBody>
          <a:bodyPr/>
          <a:lstStyle/>
          <a:p>
            <a:r>
              <a:rPr lang="en-US" dirty="0" smtClean="0"/>
              <a:t>Lifting Locals</a:t>
            </a:r>
            <a:endParaRPr lang="en-US" dirty="0"/>
          </a:p>
        </p:txBody>
      </p:sp>
      <p:sp>
        <p:nvSpPr>
          <p:cNvPr id="42" name="Text Placeholder 41"/>
          <p:cNvSpPr>
            <a:spLocks noGrp="1"/>
          </p:cNvSpPr>
          <p:nvPr>
            <p:ph type="body" sz="quarter" idx="10"/>
          </p:nvPr>
        </p:nvSpPr>
        <p:spPr/>
        <p:txBody>
          <a:bodyPr/>
          <a:lstStyle/>
          <a:p>
            <a:r>
              <a:rPr lang="en-US" dirty="0" smtClean="0"/>
              <a:t>Allocation Size Matters, Too</a:t>
            </a:r>
            <a:endParaRPr lang="en-US" dirty="0"/>
          </a:p>
        </p:txBody>
      </p:sp>
      <p:sp>
        <p:nvSpPr>
          <p:cNvPr id="7" name="TextBox 6"/>
          <p:cNvSpPr txBox="1"/>
          <p:nvPr/>
        </p:nvSpPr>
        <p:spPr>
          <a:xfrm>
            <a:off x="1049204" y="3652345"/>
            <a:ext cx="2751271" cy="9233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static </a:t>
            </a:r>
            <a:r>
              <a:rPr lang="en-US" sz="900" dirty="0" err="1">
                <a:solidFill>
                  <a:srgbClr val="0000FF"/>
                </a:solidFill>
                <a:latin typeface="Consolas"/>
              </a:rPr>
              <a:t>async</a:t>
            </a:r>
            <a:r>
              <a:rPr lang="en-US" sz="900" dirty="0">
                <a:solidFill>
                  <a:srgbClr val="0000FF"/>
                </a:solidFill>
                <a:latin typeface="Consolas"/>
              </a:rPr>
              <a:t> </a:t>
            </a:r>
            <a:r>
              <a:rPr lang="en-US" sz="900" dirty="0">
                <a:solidFill>
                  <a:srgbClr val="2B91AF"/>
                </a:solidFill>
                <a:latin typeface="Consolas"/>
              </a:rPr>
              <a:t>Task</a:t>
            </a:r>
            <a:r>
              <a:rPr lang="en-US" sz="900" dirty="0">
                <a:latin typeface="Consolas" pitchFamily="49" charset="0"/>
                <a:cs typeface="Consolas" pitchFamily="49" charset="0"/>
              </a:rPr>
              <a:t> </a:t>
            </a:r>
            <a:r>
              <a:rPr lang="en-US" sz="900" dirty="0" err="1">
                <a:latin typeface="Consolas" pitchFamily="49" charset="0"/>
                <a:cs typeface="Consolas" pitchFamily="49" charset="0"/>
              </a:rPr>
              <a:t>FooAsync</a:t>
            </a:r>
            <a:r>
              <a:rPr lang="en-US" sz="900" dirty="0">
                <a:latin typeface="Consolas" pitchFamily="49" charset="0"/>
                <a:cs typeface="Consolas" pitchFamily="49" charset="0"/>
              </a:rPr>
              <a:t>() {</a:t>
            </a:r>
          </a:p>
          <a:p>
            <a:r>
              <a:rPr lang="en-US" sz="900" dirty="0">
                <a:latin typeface="Consolas" pitchFamily="49" charset="0"/>
                <a:cs typeface="Consolas" pitchFamily="49" charset="0"/>
              </a:rPr>
              <a:t>  </a:t>
            </a:r>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effectLst>
                  <a:glow rad="63500">
                    <a:schemeClr val="accent3">
                      <a:satMod val="175000"/>
                      <a:alpha val="40000"/>
                    </a:schemeClr>
                  </a:glow>
                </a:effectLst>
                <a:latin typeface="Consolas" pitchFamily="49" charset="0"/>
                <a:cs typeface="Consolas" pitchFamily="49" charset="0"/>
              </a:rPr>
              <a:t>dto</a:t>
            </a:r>
            <a:r>
              <a:rPr lang="en-US" sz="900" dirty="0">
                <a:effectLst>
                  <a:glow rad="63500">
                    <a:schemeClr val="accent3">
                      <a:satMod val="175000"/>
                      <a:alpha val="40000"/>
                    </a:schemeClr>
                  </a:glow>
                </a:effectLst>
                <a:latin typeface="Consolas" pitchFamily="49" charset="0"/>
                <a:cs typeface="Consolas" pitchFamily="49" charset="0"/>
              </a:rPr>
              <a:t> </a:t>
            </a:r>
            <a:r>
              <a:rPr lang="en-US" sz="900" dirty="0">
                <a:latin typeface="Consolas" pitchFamily="49" charset="0"/>
                <a:cs typeface="Consolas" pitchFamily="49" charset="0"/>
              </a:rPr>
              <a:t>= </a:t>
            </a:r>
            <a:r>
              <a:rPr lang="en-US" sz="900" dirty="0" err="1">
                <a:solidFill>
                  <a:srgbClr val="2B91AF"/>
                </a:solidFill>
                <a:latin typeface="Consolas"/>
              </a:rPr>
              <a:t>DateTimeOffset</a:t>
            </a:r>
            <a:r>
              <a:rPr lang="en-US" sz="900" dirty="0" err="1">
                <a:latin typeface="Consolas" pitchFamily="49" charset="0"/>
                <a:cs typeface="Consolas" pitchFamily="49" charset="0"/>
              </a:rPr>
              <a:t>.Now</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effectLst>
                  <a:glow rad="63500">
                    <a:schemeClr val="accent1">
                      <a:satMod val="175000"/>
                      <a:alpha val="40000"/>
                    </a:schemeClr>
                  </a:glow>
                </a:effectLst>
                <a:latin typeface="Consolas" pitchFamily="49" charset="0"/>
                <a:cs typeface="Consolas" pitchFamily="49" charset="0"/>
              </a:rPr>
              <a:t>dt</a:t>
            </a:r>
            <a:r>
              <a:rPr lang="en-US" sz="900" dirty="0">
                <a:effectLst>
                  <a:glow rad="63500">
                    <a:schemeClr val="accent1">
                      <a:satMod val="175000"/>
                      <a:alpha val="40000"/>
                    </a:schemeClr>
                  </a:glow>
                </a:effectLst>
                <a:latin typeface="Consolas" pitchFamily="49" charset="0"/>
                <a:cs typeface="Consolas" pitchFamily="49" charset="0"/>
              </a:rPr>
              <a:t>  </a:t>
            </a:r>
            <a:r>
              <a:rPr lang="en-US" sz="900" dirty="0">
                <a:latin typeface="Consolas" pitchFamily="49" charset="0"/>
                <a:cs typeface="Consolas" pitchFamily="49" charset="0"/>
              </a:rPr>
              <a:t>= </a:t>
            </a:r>
            <a:r>
              <a:rPr lang="en-US" sz="900" dirty="0" err="1">
                <a:latin typeface="Consolas" pitchFamily="49" charset="0"/>
                <a:cs typeface="Consolas" pitchFamily="49" charset="0"/>
              </a:rPr>
              <a:t>dto.DateTime</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await</a:t>
            </a:r>
            <a:r>
              <a:rPr lang="en-US" sz="900" dirty="0">
                <a:latin typeface="Consolas" pitchFamily="49" charset="0"/>
                <a:cs typeface="Consolas" pitchFamily="49" charset="0"/>
              </a:rPr>
              <a:t> </a:t>
            </a:r>
            <a:r>
              <a:rPr lang="en-US" sz="900" dirty="0" err="1">
                <a:solidFill>
                  <a:srgbClr val="2B91AF"/>
                </a:solidFill>
                <a:latin typeface="Consolas"/>
              </a:rPr>
              <a:t>Task</a:t>
            </a:r>
            <a:r>
              <a:rPr lang="en-US" sz="900" dirty="0" err="1">
                <a:latin typeface="Consolas" pitchFamily="49" charset="0"/>
                <a:cs typeface="Consolas" pitchFamily="49" charset="0"/>
              </a:rPr>
              <a:t>.Delay</a:t>
            </a:r>
            <a:r>
              <a:rPr lang="en-US" sz="900" dirty="0">
                <a:latin typeface="Consolas" pitchFamily="49" charset="0"/>
                <a:cs typeface="Consolas" pitchFamily="49" charset="0"/>
              </a:rPr>
              <a:t>(1000);</a:t>
            </a:r>
          </a:p>
          <a:p>
            <a:r>
              <a:rPr lang="en-US" sz="900" dirty="0">
                <a:latin typeface="Consolas" pitchFamily="49" charset="0"/>
                <a:cs typeface="Consolas" pitchFamily="49" charset="0"/>
              </a:rPr>
              <a:t>  </a:t>
            </a:r>
            <a:r>
              <a:rPr lang="en-US" sz="900" dirty="0" err="1">
                <a:solidFill>
                  <a:srgbClr val="2B91AF"/>
                </a:solidFill>
                <a:latin typeface="Consolas"/>
              </a:rPr>
              <a:t>Console</a:t>
            </a:r>
            <a:r>
              <a:rPr lang="en-US" sz="900" dirty="0" err="1">
                <a:latin typeface="Consolas" pitchFamily="49" charset="0"/>
                <a:cs typeface="Consolas" pitchFamily="49" charset="0"/>
              </a:rPr>
              <a:t>.WriteLine</a:t>
            </a:r>
            <a:r>
              <a:rPr lang="en-US" sz="900" dirty="0">
                <a:latin typeface="Consolas" pitchFamily="49" charset="0"/>
                <a:cs typeface="Consolas" pitchFamily="49" charset="0"/>
              </a:rPr>
              <a:t>(</a:t>
            </a:r>
            <a:r>
              <a:rPr lang="en-US" sz="900" dirty="0" err="1">
                <a:latin typeface="Consolas" pitchFamily="49" charset="0"/>
                <a:cs typeface="Consolas" pitchFamily="49" charset="0"/>
              </a:rPr>
              <a:t>dt</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0" name="TextBox 9"/>
          <p:cNvSpPr txBox="1"/>
          <p:nvPr/>
        </p:nvSpPr>
        <p:spPr>
          <a:xfrm>
            <a:off x="4474528" y="3644181"/>
            <a:ext cx="3777584" cy="9233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smtClean="0">
                <a:latin typeface="Consolas" pitchFamily="49" charset="0"/>
                <a:cs typeface="Consolas" pitchFamily="49" charset="0"/>
              </a:rPr>
              <a:t>[</a:t>
            </a:r>
            <a:r>
              <a:rPr lang="en-US" sz="900" dirty="0" err="1" smtClean="0">
                <a:solidFill>
                  <a:srgbClr val="2B91AF"/>
                </a:solidFill>
                <a:latin typeface="Consolas"/>
              </a:rPr>
              <a:t>CompilerGenerated</a:t>
            </a:r>
            <a:r>
              <a:rPr lang="en-US" sz="900" dirty="0" smtClean="0">
                <a:latin typeface="Consolas" pitchFamily="49" charset="0"/>
                <a:cs typeface="Consolas" pitchFamily="49" charset="0"/>
              </a:rPr>
              <a:t>]</a:t>
            </a:r>
          </a:p>
          <a:p>
            <a:r>
              <a:rPr lang="en-US" sz="900" dirty="0" smtClean="0">
                <a:solidFill>
                  <a:srgbClr val="0000FF"/>
                </a:solidFill>
                <a:latin typeface="Consolas"/>
              </a:rPr>
              <a:t>private </a:t>
            </a:r>
            <a:r>
              <a:rPr lang="en-US" sz="900" dirty="0" err="1">
                <a:solidFill>
                  <a:srgbClr val="0000FF"/>
                </a:solidFill>
                <a:latin typeface="Consolas"/>
              </a:rPr>
              <a:t>struct</a:t>
            </a:r>
            <a:r>
              <a:rPr lang="en-US" sz="900" dirty="0">
                <a:solidFill>
                  <a:srgbClr val="0000FF"/>
                </a:solidFill>
                <a:latin typeface="Consolas"/>
              </a:rPr>
              <a:t> </a:t>
            </a:r>
            <a:r>
              <a:rPr lang="en-US" sz="900" dirty="0">
                <a:solidFill>
                  <a:srgbClr val="2B91AF"/>
                </a:solidFill>
                <a:latin typeface="Consolas"/>
              </a:rPr>
              <a:t>&lt;</a:t>
            </a:r>
            <a:r>
              <a:rPr lang="en-US" sz="900" dirty="0" err="1">
                <a:solidFill>
                  <a:srgbClr val="2B91AF"/>
                </a:solidFill>
                <a:latin typeface="Consolas"/>
              </a:rPr>
              <a:t>FooAsync</a:t>
            </a:r>
            <a:r>
              <a:rPr lang="en-US" sz="900" dirty="0">
                <a:solidFill>
                  <a:srgbClr val="2B91AF"/>
                </a:solidFill>
                <a:latin typeface="Consolas"/>
              </a:rPr>
              <a:t>&gt;d__0</a:t>
            </a:r>
            <a:r>
              <a:rPr lang="en-US" sz="900" dirty="0">
                <a:latin typeface="Consolas" pitchFamily="49" charset="0"/>
                <a:cs typeface="Consolas" pitchFamily="49" charset="0"/>
              </a:rPr>
              <a:t> : </a:t>
            </a:r>
            <a:r>
              <a:rPr lang="en-US" sz="900" dirty="0" err="1" smtClean="0">
                <a:solidFill>
                  <a:srgbClr val="2B91AF"/>
                </a:solidFill>
                <a:latin typeface="Consolas"/>
              </a:rPr>
              <a:t>IAsyncStateMachine</a:t>
            </a:r>
            <a:r>
              <a:rPr lang="en-US" sz="900" dirty="0" smtClean="0">
                <a:latin typeface="Consolas" pitchFamily="49" charset="0"/>
                <a:cs typeface="Consolas" pitchFamily="49" charset="0"/>
              </a:rPr>
              <a:t> </a:t>
            </a:r>
            <a:r>
              <a:rPr lang="en-US" sz="900" dirty="0">
                <a:latin typeface="Consolas" pitchFamily="49" charset="0"/>
                <a:cs typeface="Consolas" pitchFamily="49" charset="0"/>
              </a:rPr>
              <a:t>{</a:t>
            </a:r>
          </a:p>
          <a:p>
            <a:r>
              <a:rPr lang="en-US" sz="900" dirty="0" smtClean="0">
                <a:solidFill>
                  <a:srgbClr val="0000FF"/>
                </a:solidFill>
                <a:latin typeface="Consolas"/>
              </a:rPr>
              <a:t>  </a:t>
            </a:r>
            <a:r>
              <a:rPr lang="en-US" sz="900" dirty="0" smtClean="0">
                <a:solidFill>
                  <a:srgbClr val="0000FF"/>
                </a:solidFill>
                <a:effectLst>
                  <a:glow rad="63500">
                    <a:schemeClr val="accent3">
                      <a:satMod val="175000"/>
                      <a:alpha val="40000"/>
                    </a:schemeClr>
                  </a:glow>
                </a:effectLst>
                <a:latin typeface="Consolas"/>
              </a:rPr>
              <a:t>public</a:t>
            </a:r>
            <a:r>
              <a:rPr lang="en-US" sz="900" dirty="0" smtClean="0">
                <a:effectLst>
                  <a:glow rad="63500">
                    <a:schemeClr val="accent3">
                      <a:satMod val="175000"/>
                      <a:alpha val="40000"/>
                    </a:schemeClr>
                  </a:glow>
                </a:effectLst>
                <a:latin typeface="Consolas" pitchFamily="49" charset="0"/>
                <a:cs typeface="Consolas" pitchFamily="49" charset="0"/>
              </a:rPr>
              <a:t> </a:t>
            </a:r>
            <a:r>
              <a:rPr lang="en-US" sz="900" dirty="0" err="1">
                <a:solidFill>
                  <a:srgbClr val="2B91AF"/>
                </a:solidFill>
                <a:effectLst>
                  <a:glow rad="63500">
                    <a:schemeClr val="accent3">
                      <a:satMod val="175000"/>
                      <a:alpha val="40000"/>
                    </a:schemeClr>
                  </a:glow>
                </a:effectLst>
                <a:latin typeface="Consolas"/>
              </a:rPr>
              <a:t>DateTimeOffset</a:t>
            </a:r>
            <a:r>
              <a:rPr lang="en-US" sz="900" dirty="0" smtClean="0">
                <a:effectLst>
                  <a:glow rad="63500">
                    <a:schemeClr val="accent3">
                      <a:satMod val="175000"/>
                      <a:alpha val="40000"/>
                    </a:schemeClr>
                  </a:glow>
                </a:effectLst>
                <a:latin typeface="Consolas" pitchFamily="49" charset="0"/>
                <a:cs typeface="Consolas" pitchFamily="49" charset="0"/>
              </a:rPr>
              <a:t> &lt;</a:t>
            </a:r>
            <a:r>
              <a:rPr lang="en-US" sz="900" dirty="0" err="1" smtClean="0">
                <a:effectLst>
                  <a:glow rad="63500">
                    <a:schemeClr val="accent3">
                      <a:satMod val="175000"/>
                      <a:alpha val="40000"/>
                    </a:schemeClr>
                  </a:glow>
                </a:effectLst>
                <a:latin typeface="Consolas" pitchFamily="49" charset="0"/>
                <a:cs typeface="Consolas" pitchFamily="49" charset="0"/>
              </a:rPr>
              <a:t>dto</a:t>
            </a:r>
            <a:r>
              <a:rPr lang="en-US" sz="900" dirty="0" smtClean="0">
                <a:effectLst>
                  <a:glow rad="63500">
                    <a:schemeClr val="accent3">
                      <a:satMod val="175000"/>
                      <a:alpha val="40000"/>
                    </a:schemeClr>
                  </a:glow>
                </a:effectLst>
                <a:latin typeface="Consolas" pitchFamily="49" charset="0"/>
                <a:cs typeface="Consolas" pitchFamily="49" charset="0"/>
              </a:rPr>
              <a:t>&gt;5__1</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r>
              <a:rPr lang="en-US" sz="900" dirty="0">
                <a:solidFill>
                  <a:srgbClr val="0000FF"/>
                </a:solidFill>
                <a:effectLst>
                  <a:glow rad="63500">
                    <a:schemeClr val="accent1">
                      <a:satMod val="175000"/>
                      <a:alpha val="40000"/>
                    </a:schemeClr>
                  </a:glow>
                </a:effectLst>
                <a:latin typeface="Consolas"/>
              </a:rPr>
              <a:t>public</a:t>
            </a:r>
            <a:r>
              <a:rPr lang="en-US" sz="900" dirty="0">
                <a:effectLst>
                  <a:glow rad="63500">
                    <a:schemeClr val="accent1">
                      <a:satMod val="175000"/>
                      <a:alpha val="40000"/>
                    </a:schemeClr>
                  </a:glow>
                </a:effectLst>
                <a:latin typeface="Consolas" pitchFamily="49" charset="0"/>
                <a:cs typeface="Consolas" pitchFamily="49" charset="0"/>
              </a:rPr>
              <a:t> </a:t>
            </a:r>
            <a:r>
              <a:rPr lang="en-US" sz="900" dirty="0" err="1">
                <a:solidFill>
                  <a:srgbClr val="2B91AF"/>
                </a:solidFill>
                <a:effectLst>
                  <a:glow rad="63500">
                    <a:schemeClr val="accent1">
                      <a:satMod val="175000"/>
                      <a:alpha val="40000"/>
                    </a:schemeClr>
                  </a:glow>
                </a:effectLst>
                <a:latin typeface="Consolas"/>
              </a:rPr>
              <a:t>DateTime</a:t>
            </a:r>
            <a:r>
              <a:rPr lang="en-US" sz="900" dirty="0">
                <a:effectLst>
                  <a:glow rad="63500">
                    <a:schemeClr val="accent1">
                      <a:satMod val="175000"/>
                      <a:alpha val="40000"/>
                    </a:schemeClr>
                  </a:glow>
                </a:effectLst>
                <a:latin typeface="Consolas" pitchFamily="49" charset="0"/>
                <a:cs typeface="Consolas" pitchFamily="49" charset="0"/>
              </a:rPr>
              <a:t> &lt;</a:t>
            </a:r>
            <a:r>
              <a:rPr lang="en-US" sz="900" dirty="0" err="1">
                <a:effectLst>
                  <a:glow rad="63500">
                    <a:schemeClr val="accent1">
                      <a:satMod val="175000"/>
                      <a:alpha val="40000"/>
                    </a:schemeClr>
                  </a:glow>
                </a:effectLst>
                <a:latin typeface="Consolas" pitchFamily="49" charset="0"/>
                <a:cs typeface="Consolas" pitchFamily="49" charset="0"/>
              </a:rPr>
              <a:t>dt</a:t>
            </a:r>
            <a:r>
              <a:rPr lang="en-US" sz="900" dirty="0">
                <a:effectLst>
                  <a:glow rad="63500">
                    <a:schemeClr val="accent1">
                      <a:satMod val="175000"/>
                      <a:alpha val="40000"/>
                    </a:schemeClr>
                  </a:glow>
                </a:effectLst>
                <a:latin typeface="Consolas" pitchFamily="49" charset="0"/>
                <a:cs typeface="Consolas" pitchFamily="49" charset="0"/>
              </a:rPr>
              <a:t>&gt;5__2;</a:t>
            </a:r>
          </a:p>
          <a:p>
            <a:r>
              <a:rPr lang="en-US" sz="900" dirty="0" smtClean="0">
                <a:latin typeface="Consolas" pitchFamily="49" charset="0"/>
                <a:cs typeface="Consolas" pitchFamily="49" charset="0"/>
              </a:rPr>
              <a:t>  ...</a:t>
            </a:r>
            <a:endParaRPr lang="en-US" sz="900" dirty="0">
              <a:latin typeface="Consolas" pitchFamily="49" charset="0"/>
              <a:cs typeface="Consolas" pitchFamily="49" charset="0"/>
            </a:endParaRPr>
          </a:p>
          <a:p>
            <a:r>
              <a:rPr lang="en-US" sz="900" dirty="0">
                <a:latin typeface="Consolas" pitchFamily="49" charset="0"/>
                <a:cs typeface="Consolas" pitchFamily="49" charset="0"/>
              </a:rPr>
              <a:t>}</a:t>
            </a:r>
          </a:p>
        </p:txBody>
      </p:sp>
      <p:sp>
        <p:nvSpPr>
          <p:cNvPr id="11" name="TextBox 10"/>
          <p:cNvSpPr txBox="1"/>
          <p:nvPr/>
        </p:nvSpPr>
        <p:spPr>
          <a:xfrm>
            <a:off x="1049205" y="5163401"/>
            <a:ext cx="2751270"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solidFill>
                  <a:srgbClr val="0000FF"/>
                </a:solidFill>
                <a:latin typeface="Consolas"/>
              </a:rPr>
              <a:t>public static </a:t>
            </a:r>
            <a:r>
              <a:rPr lang="en-US" sz="900" dirty="0" err="1">
                <a:solidFill>
                  <a:srgbClr val="0000FF"/>
                </a:solidFill>
                <a:latin typeface="Consolas"/>
              </a:rPr>
              <a:t>async</a:t>
            </a:r>
            <a:r>
              <a:rPr lang="en-US" sz="900" dirty="0">
                <a:solidFill>
                  <a:srgbClr val="0000FF"/>
                </a:solidFill>
                <a:latin typeface="Consolas"/>
              </a:rPr>
              <a:t> </a:t>
            </a:r>
            <a:r>
              <a:rPr lang="en-US" sz="900" dirty="0">
                <a:solidFill>
                  <a:srgbClr val="2B91AF"/>
                </a:solidFill>
                <a:latin typeface="Consolas"/>
              </a:rPr>
              <a:t>Task</a:t>
            </a:r>
            <a:r>
              <a:rPr lang="en-US" sz="900" dirty="0">
                <a:latin typeface="Consolas" pitchFamily="49" charset="0"/>
                <a:cs typeface="Consolas" pitchFamily="49" charset="0"/>
              </a:rPr>
              <a:t> </a:t>
            </a:r>
            <a:r>
              <a:rPr lang="en-US" sz="900" dirty="0" err="1">
                <a:latin typeface="Consolas" pitchFamily="49" charset="0"/>
                <a:cs typeface="Consolas" pitchFamily="49" charset="0"/>
              </a:rPr>
              <a:t>FooAsync</a:t>
            </a:r>
            <a:r>
              <a:rPr lang="en-US" sz="900" dirty="0">
                <a:latin typeface="Consolas" pitchFamily="49" charset="0"/>
                <a:cs typeface="Consolas" pitchFamily="49" charset="0"/>
              </a:rPr>
              <a:t>() {</a:t>
            </a:r>
          </a:p>
          <a:p>
            <a:r>
              <a:rPr lang="en-US" sz="900" dirty="0">
                <a:latin typeface="Consolas" pitchFamily="49" charset="0"/>
                <a:cs typeface="Consolas" pitchFamily="49" charset="0"/>
              </a:rPr>
              <a:t>  </a:t>
            </a:r>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effectLst>
                  <a:glow rad="63500">
                    <a:schemeClr val="accent1">
                      <a:satMod val="175000"/>
                      <a:alpha val="40000"/>
                    </a:schemeClr>
                  </a:glow>
                </a:effectLst>
                <a:latin typeface="Consolas" pitchFamily="49" charset="0"/>
                <a:cs typeface="Consolas" pitchFamily="49" charset="0"/>
              </a:rPr>
              <a:t>dt</a:t>
            </a:r>
            <a:r>
              <a:rPr lang="en-US" sz="900" dirty="0">
                <a:effectLst>
                  <a:glow rad="63500">
                    <a:schemeClr val="accent1">
                      <a:satMod val="175000"/>
                      <a:alpha val="40000"/>
                    </a:schemeClr>
                  </a:glow>
                </a:effectLst>
                <a:latin typeface="Consolas" pitchFamily="49" charset="0"/>
                <a:cs typeface="Consolas" pitchFamily="49" charset="0"/>
              </a:rPr>
              <a:t> </a:t>
            </a:r>
            <a:r>
              <a:rPr lang="en-US" sz="900" dirty="0">
                <a:latin typeface="Consolas" pitchFamily="49" charset="0"/>
                <a:cs typeface="Consolas" pitchFamily="49" charset="0"/>
              </a:rPr>
              <a:t>= </a:t>
            </a:r>
            <a:r>
              <a:rPr lang="en-US" sz="900" dirty="0" err="1">
                <a:solidFill>
                  <a:srgbClr val="2B91AF"/>
                </a:solidFill>
                <a:latin typeface="Consolas"/>
              </a:rPr>
              <a:t>DateTimeOffset</a:t>
            </a:r>
            <a:r>
              <a:rPr lang="en-US" sz="900" dirty="0" err="1">
                <a:latin typeface="Consolas" pitchFamily="49" charset="0"/>
                <a:cs typeface="Consolas" pitchFamily="49" charset="0"/>
              </a:rPr>
              <a:t>.Now.DateTime</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await</a:t>
            </a:r>
            <a:r>
              <a:rPr lang="en-US" sz="900" dirty="0">
                <a:latin typeface="Consolas" pitchFamily="49" charset="0"/>
                <a:cs typeface="Consolas" pitchFamily="49" charset="0"/>
              </a:rPr>
              <a:t> </a:t>
            </a:r>
            <a:r>
              <a:rPr lang="en-US" sz="900" dirty="0" err="1">
                <a:solidFill>
                  <a:srgbClr val="2B91AF"/>
                </a:solidFill>
                <a:latin typeface="Consolas"/>
              </a:rPr>
              <a:t>Task</a:t>
            </a:r>
            <a:r>
              <a:rPr lang="en-US" sz="900" dirty="0" err="1">
                <a:latin typeface="Consolas" pitchFamily="49" charset="0"/>
                <a:cs typeface="Consolas" pitchFamily="49" charset="0"/>
              </a:rPr>
              <a:t>.Delay</a:t>
            </a:r>
            <a:r>
              <a:rPr lang="en-US" sz="900" dirty="0">
                <a:latin typeface="Consolas" pitchFamily="49" charset="0"/>
                <a:cs typeface="Consolas" pitchFamily="49" charset="0"/>
              </a:rPr>
              <a:t>(1000);</a:t>
            </a:r>
          </a:p>
          <a:p>
            <a:r>
              <a:rPr lang="en-US" sz="900" dirty="0">
                <a:latin typeface="Consolas" pitchFamily="49" charset="0"/>
                <a:cs typeface="Consolas" pitchFamily="49" charset="0"/>
              </a:rPr>
              <a:t>  </a:t>
            </a:r>
            <a:r>
              <a:rPr lang="en-US" sz="900" dirty="0" err="1">
                <a:solidFill>
                  <a:srgbClr val="2B91AF"/>
                </a:solidFill>
                <a:latin typeface="Consolas"/>
              </a:rPr>
              <a:t>Console</a:t>
            </a:r>
            <a:r>
              <a:rPr lang="en-US" sz="900" dirty="0" err="1">
                <a:latin typeface="Consolas" pitchFamily="49" charset="0"/>
                <a:cs typeface="Consolas" pitchFamily="49" charset="0"/>
              </a:rPr>
              <a:t>.WriteLine</a:t>
            </a:r>
            <a:r>
              <a:rPr lang="en-US" sz="900" dirty="0">
                <a:latin typeface="Consolas" pitchFamily="49" charset="0"/>
                <a:cs typeface="Consolas" pitchFamily="49" charset="0"/>
              </a:rPr>
              <a:t>(</a:t>
            </a:r>
            <a:r>
              <a:rPr lang="en-US" sz="900" dirty="0" err="1">
                <a:latin typeface="Consolas" pitchFamily="49" charset="0"/>
                <a:cs typeface="Consolas" pitchFamily="49" charset="0"/>
              </a:rPr>
              <a:t>dt</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2" name="TextBox 11"/>
          <p:cNvSpPr txBox="1"/>
          <p:nvPr/>
        </p:nvSpPr>
        <p:spPr>
          <a:xfrm>
            <a:off x="4474528" y="5155237"/>
            <a:ext cx="3777584" cy="78483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900" dirty="0">
                <a:latin typeface="Consolas" pitchFamily="49" charset="0"/>
                <a:cs typeface="Consolas" pitchFamily="49" charset="0"/>
              </a:rPr>
              <a:t>[</a:t>
            </a:r>
            <a:r>
              <a:rPr lang="en-US" sz="900" dirty="0" err="1" smtClean="0">
                <a:solidFill>
                  <a:srgbClr val="2B91AF"/>
                </a:solidFill>
                <a:latin typeface="Consolas"/>
              </a:rPr>
              <a:t>CompilerGenerated</a:t>
            </a: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smtClean="0">
                <a:solidFill>
                  <a:srgbClr val="0000FF"/>
                </a:solidFill>
                <a:latin typeface="Consolas"/>
              </a:rPr>
              <a:t>private </a:t>
            </a:r>
            <a:r>
              <a:rPr lang="en-US" sz="900" dirty="0" err="1">
                <a:solidFill>
                  <a:srgbClr val="0000FF"/>
                </a:solidFill>
                <a:latin typeface="Consolas"/>
              </a:rPr>
              <a:t>struct</a:t>
            </a:r>
            <a:r>
              <a:rPr lang="en-US" sz="900" dirty="0">
                <a:solidFill>
                  <a:srgbClr val="0000FF"/>
                </a:solidFill>
                <a:latin typeface="Consolas"/>
              </a:rPr>
              <a:t> </a:t>
            </a:r>
            <a:r>
              <a:rPr lang="en-US" sz="900" dirty="0">
                <a:solidFill>
                  <a:srgbClr val="2B91AF"/>
                </a:solidFill>
                <a:latin typeface="Consolas"/>
              </a:rPr>
              <a:t>&lt;</a:t>
            </a:r>
            <a:r>
              <a:rPr lang="en-US" sz="900" dirty="0" err="1">
                <a:solidFill>
                  <a:srgbClr val="2B91AF"/>
                </a:solidFill>
                <a:latin typeface="Consolas"/>
              </a:rPr>
              <a:t>FooAsync</a:t>
            </a:r>
            <a:r>
              <a:rPr lang="en-US" sz="900" dirty="0">
                <a:solidFill>
                  <a:srgbClr val="2B91AF"/>
                </a:solidFill>
                <a:latin typeface="Consolas"/>
              </a:rPr>
              <a:t>&gt;d__0</a:t>
            </a:r>
            <a:r>
              <a:rPr lang="en-US" sz="900" dirty="0">
                <a:latin typeface="Consolas" pitchFamily="49" charset="0"/>
                <a:cs typeface="Consolas" pitchFamily="49" charset="0"/>
              </a:rPr>
              <a:t> : </a:t>
            </a:r>
            <a:r>
              <a:rPr lang="en-US" sz="900" dirty="0" err="1" smtClean="0">
                <a:solidFill>
                  <a:srgbClr val="2B91AF"/>
                </a:solidFill>
                <a:latin typeface="Consolas"/>
              </a:rPr>
              <a:t>IAsyncStateMachine</a:t>
            </a:r>
            <a:r>
              <a:rPr lang="en-US" sz="900" dirty="0" smtClean="0">
                <a:solidFill>
                  <a:srgbClr val="2B91AF"/>
                </a:solidFill>
                <a:latin typeface="Consolas"/>
              </a:rPr>
              <a:t> </a:t>
            </a:r>
            <a:r>
              <a:rPr lang="en-US" sz="900" dirty="0">
                <a:latin typeface="Consolas" pitchFamily="49" charset="0"/>
                <a:cs typeface="Consolas" pitchFamily="49" charset="0"/>
              </a:rPr>
              <a:t>{</a:t>
            </a:r>
          </a:p>
          <a:p>
            <a:r>
              <a:rPr lang="en-US" sz="900" dirty="0" smtClean="0">
                <a:solidFill>
                  <a:srgbClr val="0000FF"/>
                </a:solidFill>
                <a:latin typeface="Consolas"/>
              </a:rPr>
              <a:t>  </a:t>
            </a:r>
            <a:r>
              <a:rPr lang="en-US" sz="900" dirty="0" smtClean="0">
                <a:solidFill>
                  <a:srgbClr val="0000FF"/>
                </a:solidFill>
                <a:effectLst>
                  <a:glow rad="63500">
                    <a:schemeClr val="accent1">
                      <a:satMod val="175000"/>
                      <a:alpha val="40000"/>
                    </a:schemeClr>
                  </a:glow>
                </a:effectLst>
                <a:latin typeface="Consolas"/>
              </a:rPr>
              <a:t>public</a:t>
            </a:r>
            <a:r>
              <a:rPr lang="en-US" sz="900" dirty="0" smtClean="0">
                <a:effectLst>
                  <a:glow rad="63500">
                    <a:schemeClr val="accent1">
                      <a:satMod val="175000"/>
                      <a:alpha val="40000"/>
                    </a:schemeClr>
                  </a:glow>
                </a:effectLst>
                <a:latin typeface="Consolas" pitchFamily="49" charset="0"/>
                <a:cs typeface="Consolas" pitchFamily="49" charset="0"/>
              </a:rPr>
              <a:t> </a:t>
            </a:r>
            <a:r>
              <a:rPr lang="en-US" sz="900" dirty="0" err="1">
                <a:solidFill>
                  <a:srgbClr val="2B91AF"/>
                </a:solidFill>
                <a:effectLst>
                  <a:glow rad="63500">
                    <a:schemeClr val="accent1">
                      <a:satMod val="175000"/>
                      <a:alpha val="40000"/>
                    </a:schemeClr>
                  </a:glow>
                </a:effectLst>
                <a:latin typeface="Consolas"/>
              </a:rPr>
              <a:t>DateTime</a:t>
            </a:r>
            <a:r>
              <a:rPr lang="en-US" sz="900" dirty="0">
                <a:effectLst>
                  <a:glow rad="63500">
                    <a:schemeClr val="accent1">
                      <a:satMod val="175000"/>
                      <a:alpha val="40000"/>
                    </a:schemeClr>
                  </a:glow>
                </a:effectLst>
                <a:latin typeface="Consolas" pitchFamily="49" charset="0"/>
                <a:cs typeface="Consolas" pitchFamily="49" charset="0"/>
              </a:rPr>
              <a:t> &lt;</a:t>
            </a:r>
            <a:r>
              <a:rPr lang="en-US" sz="900" dirty="0" err="1">
                <a:effectLst>
                  <a:glow rad="63500">
                    <a:schemeClr val="accent1">
                      <a:satMod val="175000"/>
                      <a:alpha val="40000"/>
                    </a:schemeClr>
                  </a:glow>
                </a:effectLst>
                <a:latin typeface="Consolas" pitchFamily="49" charset="0"/>
                <a:cs typeface="Consolas" pitchFamily="49" charset="0"/>
              </a:rPr>
              <a:t>dt</a:t>
            </a:r>
            <a:r>
              <a:rPr lang="en-US" sz="900" dirty="0">
                <a:effectLst>
                  <a:glow rad="63500">
                    <a:schemeClr val="accent1">
                      <a:satMod val="175000"/>
                      <a:alpha val="40000"/>
                    </a:schemeClr>
                  </a:glow>
                </a:effectLst>
                <a:latin typeface="Consolas" pitchFamily="49" charset="0"/>
                <a:cs typeface="Consolas" pitchFamily="49" charset="0"/>
              </a:rPr>
              <a:t>&gt;5__2;</a:t>
            </a:r>
          </a:p>
          <a:p>
            <a:r>
              <a:rPr lang="en-US" sz="900" dirty="0" smtClean="0">
                <a:latin typeface="Consolas" pitchFamily="49" charset="0"/>
                <a:cs typeface="Consolas" pitchFamily="49" charset="0"/>
              </a:rPr>
              <a:t>  ...</a:t>
            </a:r>
            <a:endParaRPr lang="en-US" sz="900" dirty="0">
              <a:latin typeface="Consolas" pitchFamily="49" charset="0"/>
              <a:cs typeface="Consolas" pitchFamily="49" charset="0"/>
            </a:endParaRPr>
          </a:p>
          <a:p>
            <a:r>
              <a:rPr lang="en-US" sz="900" dirty="0">
                <a:latin typeface="Consolas" pitchFamily="49" charset="0"/>
                <a:cs typeface="Consolas" pitchFamily="49" charset="0"/>
              </a:rPr>
              <a:t>}</a:t>
            </a:r>
          </a:p>
        </p:txBody>
      </p:sp>
      <p:sp>
        <p:nvSpPr>
          <p:cNvPr id="13" name="Right Arrow 12"/>
          <p:cNvSpPr/>
          <p:nvPr/>
        </p:nvSpPr>
        <p:spPr bwMode="auto">
          <a:xfrm>
            <a:off x="3931170" y="3963579"/>
            <a:ext cx="445886" cy="393192"/>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4" name="Right Arrow 13"/>
          <p:cNvSpPr/>
          <p:nvPr/>
        </p:nvSpPr>
        <p:spPr bwMode="auto">
          <a:xfrm>
            <a:off x="3931170" y="5397692"/>
            <a:ext cx="445886" cy="393192"/>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30000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dirty="0"/>
              <a:t>Fork/Join is a common </a:t>
            </a:r>
            <a:r>
              <a:rPr lang="en-US" dirty="0" smtClean="0"/>
              <a:t>pattern</a:t>
            </a:r>
          </a:p>
          <a:p>
            <a:endParaRPr lang="en-US" dirty="0"/>
          </a:p>
          <a:p>
            <a:endParaRPr lang="en-US" dirty="0"/>
          </a:p>
          <a:p>
            <a:endParaRPr lang="en-US" dirty="0"/>
          </a:p>
          <a:p>
            <a:endParaRPr lang="en-US" dirty="0"/>
          </a:p>
          <a:p>
            <a:r>
              <a:rPr lang="en-US" dirty="0"/>
              <a:t>Better to minimize number of awaits</a:t>
            </a:r>
          </a:p>
          <a:p>
            <a:endParaRPr lang="en-US" dirty="0"/>
          </a:p>
        </p:txBody>
      </p:sp>
      <p:sp>
        <p:nvSpPr>
          <p:cNvPr id="41" name="Title 40"/>
          <p:cNvSpPr>
            <a:spLocks noGrp="1"/>
          </p:cNvSpPr>
          <p:nvPr>
            <p:ph type="title"/>
          </p:nvPr>
        </p:nvSpPr>
        <p:spPr>
          <a:xfrm>
            <a:off x="455613" y="466725"/>
            <a:ext cx="8088312" cy="777240"/>
          </a:xfrm>
        </p:spPr>
        <p:txBody>
          <a:bodyPr/>
          <a:lstStyle/>
          <a:p>
            <a:r>
              <a:rPr lang="en-US" dirty="0" err="1" smtClean="0"/>
              <a:t>Mininimizing</a:t>
            </a:r>
            <a:r>
              <a:rPr lang="en-US" dirty="0" smtClean="0"/>
              <a:t> Awaits</a:t>
            </a:r>
            <a:endParaRPr lang="en-US" dirty="0"/>
          </a:p>
        </p:txBody>
      </p:sp>
      <p:sp>
        <p:nvSpPr>
          <p:cNvPr id="42" name="Text Placeholder 41"/>
          <p:cNvSpPr>
            <a:spLocks noGrp="1"/>
          </p:cNvSpPr>
          <p:nvPr>
            <p:ph type="body" sz="quarter" idx="10"/>
          </p:nvPr>
        </p:nvSpPr>
        <p:spPr/>
        <p:txBody>
          <a:bodyPr/>
          <a:lstStyle/>
          <a:p>
            <a:r>
              <a:rPr lang="en-US" dirty="0" smtClean="0"/>
              <a:t>e.g. </a:t>
            </a:r>
            <a:r>
              <a:rPr lang="en-US" dirty="0" err="1" smtClean="0"/>
              <a:t>WhenAll</a:t>
            </a:r>
            <a:endParaRPr lang="en-US" dirty="0"/>
          </a:p>
        </p:txBody>
      </p:sp>
      <p:sp>
        <p:nvSpPr>
          <p:cNvPr id="7" name="TextBox 6"/>
          <p:cNvSpPr txBox="1"/>
          <p:nvPr/>
        </p:nvSpPr>
        <p:spPr>
          <a:xfrm>
            <a:off x="990601" y="2514190"/>
            <a:ext cx="5105400" cy="1384995"/>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0000FF"/>
                </a:solidFill>
                <a:latin typeface="Consolas"/>
              </a:rPr>
              <a:t>public static </a:t>
            </a:r>
            <a:r>
              <a:rPr lang="en-US" sz="1200" dirty="0" err="1">
                <a:solidFill>
                  <a:srgbClr val="0000FF"/>
                </a:solidFill>
                <a:latin typeface="Consolas"/>
              </a:rPr>
              <a:t>async</a:t>
            </a:r>
            <a:r>
              <a:rPr lang="en-US" sz="1200" dirty="0">
                <a:solidFill>
                  <a:srgbClr val="0000FF"/>
                </a:solidFill>
                <a:latin typeface="Consolas"/>
              </a:rPr>
              <a:t> </a:t>
            </a:r>
            <a:r>
              <a:rPr lang="en-US" sz="1200" dirty="0">
                <a:solidFill>
                  <a:srgbClr val="2B91AF"/>
                </a:solidFill>
                <a:latin typeface="Consolas"/>
              </a:rPr>
              <a:t>Task</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t1 = </a:t>
            </a:r>
            <a:r>
              <a:rPr lang="en-US" sz="1200" dirty="0" err="1" smtClean="0">
                <a:latin typeface="Consolas" pitchFamily="49" charset="0"/>
                <a:cs typeface="Consolas" pitchFamily="49" charset="0"/>
              </a:rPr>
              <a:t>BarAsync</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t2 = </a:t>
            </a:r>
            <a:r>
              <a:rPr lang="en-US" sz="1200" dirty="0" err="1" smtClean="0">
                <a:latin typeface="Consolas" pitchFamily="49" charset="0"/>
                <a:cs typeface="Consolas" pitchFamily="49" charset="0"/>
              </a:rPr>
              <a:t>BazAsync</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t1;</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t2;</a:t>
            </a:r>
          </a:p>
          <a:p>
            <a:r>
              <a:rPr lang="en-US" sz="1200" dirty="0">
                <a:latin typeface="Consolas" pitchFamily="49" charset="0"/>
                <a:cs typeface="Consolas" pitchFamily="49" charset="0"/>
              </a:rPr>
              <a:t>}</a:t>
            </a:r>
          </a:p>
        </p:txBody>
      </p:sp>
      <p:sp>
        <p:nvSpPr>
          <p:cNvPr id="10" name="TextBox 9"/>
          <p:cNvSpPr txBox="1"/>
          <p:nvPr/>
        </p:nvSpPr>
        <p:spPr>
          <a:xfrm>
            <a:off x="990601" y="4800190"/>
            <a:ext cx="5105400" cy="120032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0000FF"/>
                </a:solidFill>
                <a:latin typeface="Consolas"/>
              </a:rPr>
              <a:t>public static </a:t>
            </a:r>
            <a:r>
              <a:rPr lang="en-US" sz="1200" dirty="0" err="1">
                <a:solidFill>
                  <a:srgbClr val="0000FF"/>
                </a:solidFill>
                <a:latin typeface="Consolas"/>
              </a:rPr>
              <a:t>async</a:t>
            </a:r>
            <a:r>
              <a:rPr lang="en-US" sz="1200" dirty="0">
                <a:solidFill>
                  <a:srgbClr val="0000FF"/>
                </a:solidFill>
                <a:latin typeface="Consolas"/>
              </a:rPr>
              <a:t> </a:t>
            </a:r>
            <a:r>
              <a:rPr lang="en-US" sz="1200" dirty="0">
                <a:solidFill>
                  <a:srgbClr val="2B91AF"/>
                </a:solidFill>
                <a:latin typeface="Consolas"/>
              </a:rPr>
              <a:t>Task</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t1 = </a:t>
            </a:r>
            <a:r>
              <a:rPr lang="en-US" sz="1200" dirty="0" err="1" smtClean="0">
                <a:latin typeface="Consolas" pitchFamily="49" charset="0"/>
                <a:cs typeface="Consolas" pitchFamily="49" charset="0"/>
              </a:rPr>
              <a:t>BarAsync</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t2 = </a:t>
            </a:r>
            <a:r>
              <a:rPr lang="en-US" sz="1200" dirty="0" err="1" smtClean="0">
                <a:latin typeface="Consolas" pitchFamily="49" charset="0"/>
                <a:cs typeface="Consolas" pitchFamily="49" charset="0"/>
              </a:rPr>
              <a:t>BazAsync</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a:t>
            </a:r>
            <a:r>
              <a:rPr lang="en-US" sz="1200" dirty="0" err="1">
                <a:solidFill>
                  <a:srgbClr val="2B91AF"/>
                </a:solidFill>
                <a:latin typeface="Consolas"/>
              </a:rPr>
              <a:t>Task</a:t>
            </a:r>
            <a:r>
              <a:rPr lang="en-US" sz="1200" dirty="0" err="1" smtClean="0">
                <a:latin typeface="Consolas" pitchFamily="49" charset="0"/>
                <a:cs typeface="Consolas" pitchFamily="49" charset="0"/>
              </a:rPr>
              <a:t>.WhenAll</a:t>
            </a:r>
            <a:r>
              <a:rPr lang="en-US" sz="1200" dirty="0" smtClean="0">
                <a:latin typeface="Consolas" pitchFamily="49" charset="0"/>
                <a:cs typeface="Consolas" pitchFamily="49" charset="0"/>
              </a:rPr>
              <a:t>(t1, t2);</a:t>
            </a:r>
          </a:p>
          <a:p>
            <a:r>
              <a:rPr lang="en-US" sz="1200" dirty="0">
                <a:latin typeface="Consolas" pitchFamily="49" charset="0"/>
                <a:cs typeface="Consolas" pitchFamily="49" charset="0"/>
              </a:rPr>
              <a:t>}</a:t>
            </a:r>
          </a:p>
        </p:txBody>
      </p:sp>
    </p:spTree>
    <p:extLst>
      <p:ext uri="{BB962C8B-B14F-4D97-AF65-F5344CB8AC3E}">
        <p14:creationId xmlns:p14="http://schemas.microsoft.com/office/powerpoint/2010/main" val="251839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a:bodyPr>
          <a:lstStyle/>
          <a:p>
            <a:r>
              <a:rPr lang="en-US" dirty="0" smtClean="0"/>
              <a:t>These result in different allocation patterns</a:t>
            </a:r>
          </a:p>
          <a:p>
            <a:endParaRPr lang="en-US" dirty="0"/>
          </a:p>
          <a:p>
            <a:endParaRPr lang="en-US" dirty="0"/>
          </a:p>
          <a:p>
            <a:endParaRPr lang="en-US" dirty="0"/>
          </a:p>
          <a:p>
            <a:endParaRPr lang="en-US" dirty="0" smtClean="0"/>
          </a:p>
          <a:p>
            <a:pPr marL="0" indent="0">
              <a:buNone/>
            </a:pPr>
            <a:endParaRPr lang="en-US" dirty="0"/>
          </a:p>
        </p:txBody>
      </p:sp>
      <p:sp>
        <p:nvSpPr>
          <p:cNvPr id="41" name="Title 40"/>
          <p:cNvSpPr>
            <a:spLocks noGrp="1"/>
          </p:cNvSpPr>
          <p:nvPr>
            <p:ph type="title"/>
          </p:nvPr>
        </p:nvSpPr>
        <p:spPr>
          <a:xfrm>
            <a:off x="455613" y="466725"/>
            <a:ext cx="8088312" cy="777240"/>
          </a:xfrm>
        </p:spPr>
        <p:txBody>
          <a:bodyPr/>
          <a:lstStyle/>
          <a:p>
            <a:r>
              <a:rPr lang="en-US" dirty="0" err="1" smtClean="0"/>
              <a:t>Mininimizing</a:t>
            </a:r>
            <a:r>
              <a:rPr lang="en-US" dirty="0" smtClean="0"/>
              <a:t> Spills</a:t>
            </a:r>
            <a:endParaRPr lang="en-US" dirty="0"/>
          </a:p>
        </p:txBody>
      </p:sp>
      <p:sp>
        <p:nvSpPr>
          <p:cNvPr id="42" name="Text Placeholder 41"/>
          <p:cNvSpPr>
            <a:spLocks noGrp="1"/>
          </p:cNvSpPr>
          <p:nvPr>
            <p:ph type="body" sz="quarter" idx="10"/>
          </p:nvPr>
        </p:nvSpPr>
        <p:spPr/>
        <p:txBody>
          <a:bodyPr/>
          <a:lstStyle/>
          <a:p>
            <a:r>
              <a:rPr lang="en-US" dirty="0" smtClean="0"/>
              <a:t>Keep it Simple</a:t>
            </a:r>
            <a:endParaRPr lang="en-US" dirty="0"/>
          </a:p>
        </p:txBody>
      </p:sp>
      <p:sp>
        <p:nvSpPr>
          <p:cNvPr id="7" name="TextBox 6"/>
          <p:cNvSpPr txBox="1"/>
          <p:nvPr/>
        </p:nvSpPr>
        <p:spPr>
          <a:xfrm>
            <a:off x="4400551" y="2514190"/>
            <a:ext cx="4143374" cy="1384995"/>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0000FF"/>
                </a:solidFill>
                <a:latin typeface="Consolas"/>
              </a:rPr>
              <a:t>public static </a:t>
            </a:r>
            <a:r>
              <a:rPr lang="en-US" sz="1200" dirty="0" err="1">
                <a:solidFill>
                  <a:srgbClr val="0000FF"/>
                </a:solidFill>
                <a:latin typeface="Consolas"/>
              </a:rPr>
              <a:t>async</a:t>
            </a:r>
            <a:r>
              <a:rPr lang="en-US" sz="1200" dirty="0">
                <a:solidFill>
                  <a:srgbClr val="0000FF"/>
                </a:solidFill>
                <a:latin typeface="Consolas"/>
              </a:rPr>
              <a:t> </a:t>
            </a:r>
            <a:r>
              <a:rPr lang="en-US" sz="1200" dirty="0">
                <a:solidFill>
                  <a:srgbClr val="2B91AF"/>
                </a:solidFill>
                <a:latin typeface="Consolas"/>
              </a:rPr>
              <a:t>Task</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BarAsync</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Bar1Async(),</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Bar2Async(),</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smtClean="0">
                <a:latin typeface="Consolas" pitchFamily="49" charset="0"/>
                <a:cs typeface="Consolas" pitchFamily="49" charset="0"/>
              </a:rPr>
              <a:t> Bar3Async());</a:t>
            </a:r>
          </a:p>
          <a:p>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11" name="TextBox 10"/>
          <p:cNvSpPr txBox="1"/>
          <p:nvPr/>
        </p:nvSpPr>
        <p:spPr>
          <a:xfrm>
            <a:off x="990600" y="2514190"/>
            <a:ext cx="3228974" cy="1384995"/>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0000FF"/>
                </a:solidFill>
                <a:latin typeface="Consolas"/>
              </a:rPr>
              <a:t>public static </a:t>
            </a:r>
            <a:r>
              <a:rPr lang="en-US" sz="1200" dirty="0" err="1">
                <a:solidFill>
                  <a:srgbClr val="0000FF"/>
                </a:solidFill>
                <a:latin typeface="Consolas"/>
              </a:rPr>
              <a:t>async</a:t>
            </a:r>
            <a:r>
              <a:rPr lang="en-US" sz="1200" dirty="0">
                <a:solidFill>
                  <a:srgbClr val="0000FF"/>
                </a:solidFill>
                <a:latin typeface="Consolas"/>
              </a:rPr>
              <a:t> </a:t>
            </a:r>
            <a:r>
              <a:rPr lang="en-US" sz="1200" dirty="0">
                <a:solidFill>
                  <a:srgbClr val="2B91AF"/>
                </a:solidFill>
                <a:latin typeface="Consolas"/>
              </a:rPr>
              <a:t>Task</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b1 = </a:t>
            </a:r>
            <a:r>
              <a:rPr lang="en-US" sz="1200" dirty="0">
                <a:solidFill>
                  <a:srgbClr val="0000FF"/>
                </a:solidFill>
                <a:latin typeface="Consolas"/>
              </a:rPr>
              <a:t>await</a:t>
            </a:r>
            <a:r>
              <a:rPr lang="en-US" sz="1200" dirty="0" smtClean="0">
                <a:latin typeface="Consolas" pitchFamily="49" charset="0"/>
                <a:cs typeface="Consolas" pitchFamily="49" charset="0"/>
              </a:rPr>
              <a:t> Bar1Async();</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b2 = </a:t>
            </a:r>
            <a:r>
              <a:rPr lang="en-US" sz="1200" dirty="0">
                <a:solidFill>
                  <a:srgbClr val="0000FF"/>
                </a:solidFill>
                <a:latin typeface="Consolas"/>
              </a:rPr>
              <a:t>await</a:t>
            </a:r>
            <a:r>
              <a:rPr lang="en-US" sz="1200" dirty="0" smtClean="0">
                <a:latin typeface="Consolas" pitchFamily="49" charset="0"/>
                <a:cs typeface="Consolas" pitchFamily="49" charset="0"/>
              </a:rPr>
              <a:t> Bar2Async();</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a:solidFill>
                  <a:srgbClr val="0000FF"/>
                </a:solidFill>
                <a:latin typeface="Consolas"/>
              </a:rPr>
              <a:t>var</a:t>
            </a:r>
            <a:r>
              <a:rPr lang="en-US" sz="1200" dirty="0" smtClean="0">
                <a:latin typeface="Consolas" pitchFamily="49" charset="0"/>
                <a:cs typeface="Consolas" pitchFamily="49" charset="0"/>
              </a:rPr>
              <a:t> b3 = </a:t>
            </a:r>
            <a:r>
              <a:rPr lang="en-US" sz="1200" dirty="0">
                <a:solidFill>
                  <a:srgbClr val="0000FF"/>
                </a:solidFill>
                <a:latin typeface="Consolas"/>
              </a:rPr>
              <a:t>await</a:t>
            </a:r>
            <a:r>
              <a:rPr lang="en-US" sz="1200" dirty="0" smtClean="0">
                <a:latin typeface="Consolas" pitchFamily="49" charset="0"/>
                <a:cs typeface="Consolas" pitchFamily="49" charset="0"/>
              </a:rPr>
              <a:t> Bar3Async();</a:t>
            </a:r>
          </a:p>
          <a:p>
            <a:r>
              <a:rPr lang="en-US" sz="1200" dirty="0" smtClean="0">
                <a:latin typeface="Consolas" pitchFamily="49" charset="0"/>
                <a:cs typeface="Consolas" pitchFamily="49" charset="0"/>
              </a:rPr>
              <a:t>    </a:t>
            </a:r>
            <a:r>
              <a:rPr lang="en-US" sz="1200" dirty="0">
                <a:solidFill>
                  <a:srgbClr val="0000FF"/>
                </a:solidFill>
                <a:latin typeface="Consolas"/>
              </a:rPr>
              <a:t>await</a:t>
            </a:r>
            <a:r>
              <a:rPr lang="en-US" sz="1200" dirty="0">
                <a:latin typeface="Consolas" pitchFamily="49" charset="0"/>
                <a:cs typeface="Consolas" pitchFamily="49" charset="0"/>
              </a:rPr>
              <a:t> </a:t>
            </a:r>
            <a:r>
              <a:rPr lang="en-US" sz="1200" dirty="0" err="1" smtClean="0">
                <a:latin typeface="Consolas" pitchFamily="49" charset="0"/>
                <a:cs typeface="Consolas" pitchFamily="49" charset="0"/>
              </a:rPr>
              <a:t>BarAsync</a:t>
            </a:r>
            <a:r>
              <a:rPr lang="en-US" sz="1200" dirty="0" smtClean="0">
                <a:latin typeface="Consolas" pitchFamily="49" charset="0"/>
                <a:cs typeface="Consolas" pitchFamily="49" charset="0"/>
              </a:rPr>
              <a:t>(b1, b2, b3);</a:t>
            </a:r>
            <a:endParaRPr lang="en-US" sz="1200" dirty="0">
              <a:latin typeface="Consolas" pitchFamily="49" charset="0"/>
              <a:cs typeface="Consolas" pitchFamily="49" charset="0"/>
            </a:endParaRPr>
          </a:p>
          <a:p>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2" name="TextBox 1"/>
          <p:cNvSpPr txBox="1"/>
          <p:nvPr/>
        </p:nvSpPr>
        <p:spPr>
          <a:xfrm>
            <a:off x="1108972" y="3975892"/>
            <a:ext cx="2992229" cy="338554"/>
          </a:xfrm>
          <a:prstGeom prst="rect">
            <a:avLst/>
          </a:prstGeom>
          <a:noFill/>
        </p:spPr>
        <p:txBody>
          <a:bodyPr wrap="none" rtlCol="0">
            <a:spAutoFit/>
          </a:bodyPr>
          <a:lstStyle/>
          <a:p>
            <a:pPr algn="ctr"/>
            <a:r>
              <a:rPr lang="en-US" sz="1600" b="1" dirty="0" smtClean="0">
                <a:solidFill>
                  <a:schemeClr val="bg1"/>
                </a:solidFill>
              </a:rPr>
              <a:t>b1,b2,b3 stored in state machine</a:t>
            </a:r>
            <a:endParaRPr lang="en-US" sz="1600" b="1" dirty="0">
              <a:solidFill>
                <a:schemeClr val="bg1"/>
              </a:solidFill>
            </a:endParaRPr>
          </a:p>
        </p:txBody>
      </p:sp>
      <p:sp>
        <p:nvSpPr>
          <p:cNvPr id="12" name="TextBox 11"/>
          <p:cNvSpPr txBox="1"/>
          <p:nvPr/>
        </p:nvSpPr>
        <p:spPr>
          <a:xfrm>
            <a:off x="4578815" y="3979859"/>
            <a:ext cx="3764172" cy="338554"/>
          </a:xfrm>
          <a:prstGeom prst="rect">
            <a:avLst/>
          </a:prstGeom>
          <a:noFill/>
        </p:spPr>
        <p:txBody>
          <a:bodyPr wrap="none" rtlCol="0">
            <a:spAutoFit/>
          </a:bodyPr>
          <a:lstStyle/>
          <a:p>
            <a:pPr algn="ctr"/>
            <a:r>
              <a:rPr lang="en-US" sz="1600" b="1" dirty="0" smtClean="0">
                <a:solidFill>
                  <a:schemeClr val="bg1"/>
                </a:solidFill>
              </a:rPr>
              <a:t>Temporaries boxed or stored in Tuple&lt;…&gt;</a:t>
            </a:r>
            <a:endParaRPr lang="en-US" sz="1600" b="1" dirty="0">
              <a:solidFill>
                <a:schemeClr val="bg1"/>
              </a:solidFill>
            </a:endParaRPr>
          </a:p>
        </p:txBody>
      </p:sp>
      <p:sp>
        <p:nvSpPr>
          <p:cNvPr id="13" name="TextBox 12"/>
          <p:cNvSpPr txBox="1"/>
          <p:nvPr/>
        </p:nvSpPr>
        <p:spPr>
          <a:xfrm>
            <a:off x="990600" y="4351789"/>
            <a:ext cx="3228974" cy="1569660"/>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solidFill>
                  <a:srgbClr val="0000FF"/>
                </a:solidFill>
                <a:latin typeface="Consolas"/>
              </a:rPr>
              <a:t>private</a:t>
            </a:r>
            <a:r>
              <a:rPr lang="en-US" sz="1200" dirty="0">
                <a:latin typeface="Consolas" pitchFamily="49" charset="0"/>
                <a:cs typeface="Consolas" pitchFamily="49" charset="0"/>
              </a:rPr>
              <a:t> </a:t>
            </a:r>
            <a:r>
              <a:rPr lang="en-US" sz="1200" dirty="0" err="1">
                <a:solidFill>
                  <a:srgbClr val="0000FF"/>
                </a:solidFill>
                <a:latin typeface="Consolas"/>
              </a:rPr>
              <a:t>struct</a:t>
            </a:r>
            <a:r>
              <a:rPr lang="en-US" sz="1200" dirty="0">
                <a:latin typeface="Consolas" pitchFamily="49" charset="0"/>
                <a:cs typeface="Consolas" pitchFamily="49" charset="0"/>
              </a:rPr>
              <a:t> </a:t>
            </a:r>
            <a:r>
              <a:rPr lang="en-US" sz="1200" dirty="0">
                <a:solidFill>
                  <a:srgbClr val="2B91AF"/>
                </a:solidFill>
                <a:latin typeface="Consolas"/>
              </a:rPr>
              <a:t>&lt;</a:t>
            </a:r>
            <a:r>
              <a:rPr lang="en-US" sz="1200" dirty="0" err="1">
                <a:solidFill>
                  <a:srgbClr val="2B91AF"/>
                </a:solidFill>
                <a:latin typeface="Consolas"/>
              </a:rPr>
              <a:t>FooAsync</a:t>
            </a:r>
            <a:r>
              <a:rPr lang="en-US" sz="1200" dirty="0">
                <a:solidFill>
                  <a:srgbClr val="2B91AF"/>
                </a:solidFill>
                <a:latin typeface="Consolas"/>
              </a:rPr>
              <a:t>&gt;d__0</a:t>
            </a:r>
            <a:r>
              <a:rPr lang="en-US" sz="1200" dirty="0">
                <a:latin typeface="Consolas" pitchFamily="49" charset="0"/>
                <a:cs typeface="Consolas" pitchFamily="49" charset="0"/>
              </a:rPr>
              <a:t> : </a:t>
            </a:r>
            <a:endParaRPr lang="en-US" sz="1200" dirty="0" smtClean="0">
              <a:latin typeface="Consolas" pitchFamily="49" charset="0"/>
              <a:cs typeface="Consolas" pitchFamily="49" charset="0"/>
            </a:endParaRP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smtClean="0">
                <a:solidFill>
                  <a:srgbClr val="2B91AF"/>
                </a:solidFill>
                <a:latin typeface="Consolas"/>
              </a:rPr>
              <a:t>IAsyncStateMachine</a:t>
            </a:r>
            <a:endParaRPr lang="en-US" sz="1200" dirty="0" smtClean="0">
              <a:solidFill>
                <a:srgbClr val="2B91AF"/>
              </a:solidFill>
              <a:latin typeface="Consolas"/>
            </a:endParaRPr>
          </a:p>
          <a:p>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en-US" sz="1200" dirty="0">
                <a:latin typeface="Consolas" pitchFamily="49" charset="0"/>
                <a:cs typeface="Consolas" pitchFamily="49" charset="0"/>
              </a:rPr>
              <a:t>...</a:t>
            </a:r>
          </a:p>
          <a:p>
            <a:r>
              <a:rPr lang="en-US" sz="1200" dirty="0">
                <a:latin typeface="Consolas" pitchFamily="49" charset="0"/>
                <a:cs typeface="Consolas" pitchFamily="49" charset="0"/>
              </a:rPr>
              <a:t>    </a:t>
            </a:r>
            <a:r>
              <a:rPr lang="en-US" sz="1200" dirty="0">
                <a:solidFill>
                  <a:srgbClr val="0000FF"/>
                </a:solidFill>
                <a:latin typeface="Consolas"/>
              </a:rPr>
              <a:t>public</a:t>
            </a:r>
            <a:r>
              <a:rPr lang="en-US" sz="1200" dirty="0">
                <a:latin typeface="Consolas" pitchFamily="49" charset="0"/>
                <a:cs typeface="Consolas" pitchFamily="49" charset="0"/>
              </a:rPr>
              <a:t> </a:t>
            </a:r>
            <a:r>
              <a:rPr lang="en-US" sz="1200" dirty="0" err="1">
                <a:solidFill>
                  <a:srgbClr val="0000FF"/>
                </a:solidFill>
                <a:latin typeface="Consolas"/>
              </a:rPr>
              <a:t>int</a:t>
            </a:r>
            <a:r>
              <a:rPr lang="en-US" sz="1200" dirty="0">
                <a:latin typeface="Consolas" pitchFamily="49" charset="0"/>
                <a:cs typeface="Consolas" pitchFamily="49" charset="0"/>
              </a:rPr>
              <a:t> &lt;b1&gt;5__1;</a:t>
            </a:r>
          </a:p>
          <a:p>
            <a:r>
              <a:rPr lang="en-US" sz="1200" dirty="0">
                <a:latin typeface="Consolas" pitchFamily="49" charset="0"/>
                <a:cs typeface="Consolas" pitchFamily="49" charset="0"/>
              </a:rPr>
              <a:t>    </a:t>
            </a:r>
            <a:r>
              <a:rPr lang="en-US" sz="1200" dirty="0">
                <a:solidFill>
                  <a:srgbClr val="0000FF"/>
                </a:solidFill>
                <a:latin typeface="Consolas"/>
              </a:rPr>
              <a:t>public</a:t>
            </a:r>
            <a:r>
              <a:rPr lang="en-US" sz="1200" dirty="0">
                <a:latin typeface="Consolas" pitchFamily="49" charset="0"/>
                <a:cs typeface="Consolas" pitchFamily="49" charset="0"/>
              </a:rPr>
              <a:t> </a:t>
            </a:r>
            <a:r>
              <a:rPr lang="en-US" sz="1200" dirty="0" err="1">
                <a:solidFill>
                  <a:srgbClr val="0000FF"/>
                </a:solidFill>
                <a:latin typeface="Consolas"/>
              </a:rPr>
              <a:t>int</a:t>
            </a:r>
            <a:r>
              <a:rPr lang="en-US" sz="1200" dirty="0">
                <a:latin typeface="Consolas" pitchFamily="49" charset="0"/>
                <a:cs typeface="Consolas" pitchFamily="49" charset="0"/>
              </a:rPr>
              <a:t> &lt;b2&gt;5__2;</a:t>
            </a:r>
          </a:p>
          <a:p>
            <a:r>
              <a:rPr lang="en-US" sz="1200" dirty="0">
                <a:latin typeface="Consolas" pitchFamily="49" charset="0"/>
                <a:cs typeface="Consolas" pitchFamily="49" charset="0"/>
              </a:rPr>
              <a:t>    </a:t>
            </a:r>
            <a:r>
              <a:rPr lang="en-US" sz="1200" dirty="0">
                <a:solidFill>
                  <a:srgbClr val="0000FF"/>
                </a:solidFill>
                <a:latin typeface="Consolas"/>
              </a:rPr>
              <a:t>public</a:t>
            </a:r>
            <a:r>
              <a:rPr lang="en-US" sz="1200" dirty="0">
                <a:latin typeface="Consolas" pitchFamily="49" charset="0"/>
                <a:cs typeface="Consolas" pitchFamily="49" charset="0"/>
              </a:rPr>
              <a:t> </a:t>
            </a:r>
            <a:r>
              <a:rPr lang="en-US" sz="1200" dirty="0" err="1">
                <a:solidFill>
                  <a:srgbClr val="0000FF"/>
                </a:solidFill>
                <a:latin typeface="Consolas"/>
              </a:rPr>
              <a:t>int</a:t>
            </a:r>
            <a:r>
              <a:rPr lang="en-US" sz="1200" dirty="0">
                <a:latin typeface="Consolas" pitchFamily="49" charset="0"/>
                <a:cs typeface="Consolas" pitchFamily="49" charset="0"/>
              </a:rPr>
              <a:t> &lt;b3&gt;5__3;</a:t>
            </a:r>
          </a:p>
          <a:p>
            <a:r>
              <a:rPr lang="en-US" sz="1200" dirty="0">
                <a:latin typeface="Consolas" pitchFamily="49" charset="0"/>
                <a:cs typeface="Consolas" pitchFamily="49" charset="0"/>
              </a:rPr>
              <a:t>}</a:t>
            </a:r>
          </a:p>
        </p:txBody>
      </p:sp>
      <p:sp>
        <p:nvSpPr>
          <p:cNvPr id="14" name="TextBox 13"/>
          <p:cNvSpPr txBox="1"/>
          <p:nvPr/>
        </p:nvSpPr>
        <p:spPr>
          <a:xfrm>
            <a:off x="4400551" y="4349191"/>
            <a:ext cx="4143374" cy="157225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rmAutofit/>
          </a:bodyPr>
          <a:lstStyle/>
          <a:p>
            <a:r>
              <a:rPr lang="en-US" sz="1200" dirty="0">
                <a:solidFill>
                  <a:schemeClr val="bg1"/>
                </a:solidFill>
                <a:latin typeface="Consolas"/>
              </a:rPr>
              <a:t>...</a:t>
            </a:r>
          </a:p>
          <a:p>
            <a:r>
              <a:rPr lang="en-US" sz="1200" dirty="0" smtClean="0">
                <a:solidFill>
                  <a:srgbClr val="0000FF"/>
                </a:solidFill>
                <a:latin typeface="Consolas"/>
              </a:rPr>
              <a:t>this</a:t>
            </a:r>
            <a:r>
              <a:rPr lang="en-US" sz="1200" dirty="0" smtClean="0">
                <a:solidFill>
                  <a:schemeClr val="bg1"/>
                </a:solidFill>
                <a:latin typeface="Consolas"/>
              </a:rPr>
              <a:t>.&lt;&gt;</a:t>
            </a:r>
            <a:r>
              <a:rPr lang="en-US" sz="1200" dirty="0" err="1" smtClean="0">
                <a:solidFill>
                  <a:schemeClr val="bg1"/>
                </a:solidFill>
                <a:latin typeface="Consolas"/>
              </a:rPr>
              <a:t>t__stack</a:t>
            </a:r>
            <a:r>
              <a:rPr lang="en-US" sz="1200" dirty="0" smtClean="0">
                <a:solidFill>
                  <a:schemeClr val="bg1"/>
                </a:solidFill>
                <a:latin typeface="Consolas"/>
              </a:rPr>
              <a:t> = </a:t>
            </a:r>
            <a:r>
              <a:rPr lang="en-US" sz="1200" dirty="0">
                <a:solidFill>
                  <a:srgbClr val="0000FF"/>
                </a:solidFill>
                <a:latin typeface="Consolas"/>
              </a:rPr>
              <a:t>null</a:t>
            </a:r>
            <a:r>
              <a:rPr lang="en-US" sz="1200" dirty="0" smtClean="0">
                <a:solidFill>
                  <a:schemeClr val="bg1"/>
                </a:solidFill>
                <a:latin typeface="Consolas"/>
              </a:rPr>
              <a:t>; </a:t>
            </a:r>
            <a:r>
              <a:rPr lang="en-US" sz="1200" dirty="0">
                <a:solidFill>
                  <a:srgbClr val="008000"/>
                </a:solidFill>
                <a:latin typeface="Consolas"/>
              </a:rPr>
              <a:t>// </a:t>
            </a:r>
            <a:r>
              <a:rPr lang="en-US" sz="1200" dirty="0" smtClean="0">
                <a:solidFill>
                  <a:srgbClr val="008000"/>
                </a:solidFill>
                <a:latin typeface="Consolas"/>
              </a:rPr>
              <a:t>Bar1</a:t>
            </a:r>
            <a:endParaRPr lang="en-US" sz="1200" dirty="0" smtClean="0">
              <a:solidFill>
                <a:schemeClr val="bg1"/>
              </a:solidFill>
              <a:latin typeface="Consolas"/>
            </a:endParaRPr>
          </a:p>
          <a:p>
            <a:r>
              <a:rPr lang="en-US" sz="1200" dirty="0" smtClean="0">
                <a:solidFill>
                  <a:schemeClr val="bg1"/>
                </a:solidFill>
                <a:latin typeface="Consolas"/>
              </a:rPr>
              <a:t>...</a:t>
            </a:r>
            <a:endParaRPr lang="en-US" sz="1200" dirty="0">
              <a:solidFill>
                <a:schemeClr val="bg1"/>
              </a:solidFill>
              <a:latin typeface="Consolas"/>
            </a:endParaRPr>
          </a:p>
          <a:p>
            <a:r>
              <a:rPr lang="en-US" sz="1200" dirty="0">
                <a:solidFill>
                  <a:srgbClr val="0000FF"/>
                </a:solidFill>
                <a:latin typeface="Consolas"/>
              </a:rPr>
              <a:t>this</a:t>
            </a:r>
            <a:r>
              <a:rPr lang="en-US" sz="1200" dirty="0">
                <a:solidFill>
                  <a:schemeClr val="bg1"/>
                </a:solidFill>
                <a:latin typeface="Consolas"/>
              </a:rPr>
              <a:t>.&lt;&gt;</a:t>
            </a:r>
            <a:r>
              <a:rPr lang="en-US" sz="1200" dirty="0" err="1">
                <a:solidFill>
                  <a:schemeClr val="bg1"/>
                </a:solidFill>
                <a:latin typeface="Consolas"/>
              </a:rPr>
              <a:t>t__stack</a:t>
            </a:r>
            <a:r>
              <a:rPr lang="en-US" sz="1200" dirty="0">
                <a:solidFill>
                  <a:schemeClr val="bg1"/>
                </a:solidFill>
                <a:latin typeface="Consolas"/>
              </a:rPr>
              <a:t> =  </a:t>
            </a:r>
          </a:p>
          <a:p>
            <a:r>
              <a:rPr lang="en-US" sz="1200" dirty="0">
                <a:solidFill>
                  <a:schemeClr val="bg1"/>
                </a:solidFill>
                <a:latin typeface="Consolas"/>
              </a:rPr>
              <a:t>  </a:t>
            </a:r>
            <a:r>
              <a:rPr lang="en-US" sz="1200" dirty="0" smtClean="0">
                <a:solidFill>
                  <a:schemeClr val="bg1"/>
                </a:solidFill>
                <a:latin typeface="Consolas"/>
              </a:rPr>
              <a:t>(</a:t>
            </a:r>
            <a:r>
              <a:rPr lang="en-US" sz="1200" dirty="0" smtClean="0">
                <a:solidFill>
                  <a:srgbClr val="0000FF"/>
                </a:solidFill>
                <a:latin typeface="Consolas"/>
              </a:rPr>
              <a:t>object</a:t>
            </a:r>
            <a:r>
              <a:rPr lang="en-US" sz="1200" dirty="0" smtClean="0">
                <a:solidFill>
                  <a:schemeClr val="bg1"/>
                </a:solidFill>
                <a:latin typeface="Consolas"/>
              </a:rPr>
              <a:t>)CS$0$0001.GetResult(); </a:t>
            </a:r>
            <a:r>
              <a:rPr lang="en-US" sz="1200" dirty="0">
                <a:solidFill>
                  <a:srgbClr val="008000"/>
                </a:solidFill>
                <a:latin typeface="Consolas"/>
              </a:rPr>
              <a:t>// Bar2</a:t>
            </a:r>
          </a:p>
          <a:p>
            <a:r>
              <a:rPr lang="en-US" sz="1200" dirty="0" smtClean="0">
                <a:solidFill>
                  <a:srgbClr val="0000FF"/>
                </a:solidFill>
                <a:latin typeface="Consolas"/>
              </a:rPr>
              <a:t>...</a:t>
            </a:r>
          </a:p>
          <a:p>
            <a:r>
              <a:rPr lang="en-US" sz="1200" dirty="0" smtClean="0">
                <a:solidFill>
                  <a:srgbClr val="0000FF"/>
                </a:solidFill>
                <a:latin typeface="Consolas"/>
              </a:rPr>
              <a:t>this</a:t>
            </a:r>
            <a:r>
              <a:rPr lang="en-US" sz="1200" dirty="0">
                <a:solidFill>
                  <a:schemeClr val="bg1"/>
                </a:solidFill>
                <a:latin typeface="Consolas"/>
              </a:rPr>
              <a:t>.&lt;&gt;</a:t>
            </a:r>
            <a:r>
              <a:rPr lang="en-US" sz="1200" dirty="0" err="1">
                <a:solidFill>
                  <a:schemeClr val="bg1"/>
                </a:solidFill>
                <a:latin typeface="Consolas"/>
              </a:rPr>
              <a:t>t__stack</a:t>
            </a:r>
            <a:r>
              <a:rPr lang="en-US" sz="1200" dirty="0">
                <a:solidFill>
                  <a:schemeClr val="bg1"/>
                </a:solidFill>
                <a:latin typeface="Consolas"/>
              </a:rPr>
              <a:t> </a:t>
            </a:r>
            <a:r>
              <a:rPr lang="en-US" sz="1200" dirty="0" smtClean="0">
                <a:solidFill>
                  <a:schemeClr val="bg1"/>
                </a:solidFill>
                <a:latin typeface="Consolas"/>
              </a:rPr>
              <a:t>= </a:t>
            </a:r>
            <a:r>
              <a:rPr lang="en-US" sz="1200" dirty="0" err="1">
                <a:solidFill>
                  <a:srgbClr val="2B91AF"/>
                </a:solidFill>
                <a:latin typeface="Consolas"/>
              </a:rPr>
              <a:t>Tuple</a:t>
            </a:r>
            <a:r>
              <a:rPr lang="en-US" sz="1200" dirty="0" err="1" smtClean="0">
                <a:solidFill>
                  <a:schemeClr val="bg1"/>
                </a:solidFill>
                <a:latin typeface="Consolas"/>
              </a:rPr>
              <a:t>.Create</a:t>
            </a:r>
            <a:r>
              <a:rPr lang="en-US" sz="1200" dirty="0" smtClean="0">
                <a:solidFill>
                  <a:schemeClr val="bg1"/>
                </a:solidFill>
                <a:latin typeface="Consolas"/>
              </a:rPr>
              <a:t>(</a:t>
            </a:r>
          </a:p>
          <a:p>
            <a:r>
              <a:rPr lang="en-US" sz="1200" dirty="0">
                <a:solidFill>
                  <a:schemeClr val="bg1"/>
                </a:solidFill>
                <a:latin typeface="Consolas"/>
              </a:rPr>
              <a:t> </a:t>
            </a:r>
            <a:r>
              <a:rPr lang="en-US" sz="1200" dirty="0" smtClean="0">
                <a:solidFill>
                  <a:schemeClr val="bg1"/>
                </a:solidFill>
                <a:latin typeface="Consolas"/>
              </a:rPr>
              <a:t> CS$0$0008</a:t>
            </a:r>
            <a:r>
              <a:rPr lang="en-US" sz="1200" dirty="0">
                <a:solidFill>
                  <a:schemeClr val="bg1"/>
                </a:solidFill>
                <a:latin typeface="Consolas"/>
              </a:rPr>
              <a:t>, CS$0$0004.GetResult</a:t>
            </a:r>
            <a:r>
              <a:rPr lang="en-US" sz="1200" dirty="0" smtClean="0">
                <a:solidFill>
                  <a:schemeClr val="bg1"/>
                </a:solidFill>
                <a:latin typeface="Consolas"/>
              </a:rPr>
              <a:t>()); </a:t>
            </a:r>
            <a:r>
              <a:rPr lang="en-US" sz="1200" dirty="0">
                <a:solidFill>
                  <a:srgbClr val="008000"/>
                </a:solidFill>
                <a:latin typeface="Consolas"/>
              </a:rPr>
              <a:t>// Bar3</a:t>
            </a:r>
          </a:p>
        </p:txBody>
      </p:sp>
    </p:spTree>
    <p:extLst>
      <p:ext uri="{BB962C8B-B14F-4D97-AF65-F5344CB8AC3E}">
        <p14:creationId xmlns:p14="http://schemas.microsoft.com/office/powerpoint/2010/main" val="9056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77500" lnSpcReduction="20000"/>
          </a:bodyPr>
          <a:lstStyle/>
          <a:p>
            <a:r>
              <a:rPr lang="en-US" dirty="0"/>
              <a:t>Container for many contexts</a:t>
            </a:r>
          </a:p>
          <a:p>
            <a:pPr lvl="1"/>
            <a:r>
              <a:rPr lang="en-US" dirty="0" err="1"/>
              <a:t>SecurityContext</a:t>
            </a:r>
            <a:r>
              <a:rPr lang="en-US" dirty="0"/>
              <a:t>, </a:t>
            </a:r>
            <a:r>
              <a:rPr lang="en-US" dirty="0" err="1"/>
              <a:t>LogicalCallContext</a:t>
            </a:r>
            <a:r>
              <a:rPr lang="en-US" dirty="0"/>
              <a:t>, </a:t>
            </a:r>
            <a:r>
              <a:rPr lang="en-US" dirty="0" err="1"/>
              <a:t>HostExecutionContext</a:t>
            </a:r>
            <a:r>
              <a:rPr lang="en-US" dirty="0"/>
              <a:t>, …</a:t>
            </a:r>
          </a:p>
          <a:p>
            <a:r>
              <a:rPr lang="en-US" dirty="0"/>
              <a:t>Flows across </a:t>
            </a:r>
            <a:r>
              <a:rPr lang="en-US" dirty="0" err="1"/>
              <a:t>async</a:t>
            </a:r>
            <a:r>
              <a:rPr lang="en-US" dirty="0"/>
              <a:t> points</a:t>
            </a:r>
          </a:p>
          <a:p>
            <a:pPr lvl="1"/>
            <a:r>
              <a:rPr lang="en-US" dirty="0"/>
              <a:t>new Thread(…);</a:t>
            </a:r>
          </a:p>
          <a:p>
            <a:pPr lvl="1"/>
            <a:r>
              <a:rPr lang="en-US" dirty="0" err="1"/>
              <a:t>ThreadPool.QueueUserWorkItem</a:t>
            </a:r>
            <a:r>
              <a:rPr lang="en-US" dirty="0"/>
              <a:t>(…);</a:t>
            </a:r>
          </a:p>
          <a:p>
            <a:pPr lvl="1"/>
            <a:r>
              <a:rPr lang="en-US" dirty="0" err="1"/>
              <a:t>Task.Run</a:t>
            </a:r>
            <a:r>
              <a:rPr lang="en-US" dirty="0"/>
              <a:t>(…);</a:t>
            </a:r>
          </a:p>
          <a:p>
            <a:pPr lvl="1"/>
            <a:r>
              <a:rPr lang="en-US" dirty="0" err="1"/>
              <a:t>BeginXx</a:t>
            </a:r>
            <a:r>
              <a:rPr lang="en-US" dirty="0"/>
              <a:t>(…, </a:t>
            </a:r>
            <a:r>
              <a:rPr lang="en-US" dirty="0" err="1"/>
              <a:t>AsyncCallback</a:t>
            </a:r>
            <a:r>
              <a:rPr lang="en-US" dirty="0"/>
              <a:t> callback, object state);</a:t>
            </a:r>
          </a:p>
          <a:p>
            <a:pPr lvl="1"/>
            <a:r>
              <a:rPr lang="en-US" dirty="0"/>
              <a:t>“await task;”</a:t>
            </a:r>
          </a:p>
          <a:p>
            <a:pPr lvl="1"/>
            <a:r>
              <a:rPr lang="en-US" dirty="0" smtClean="0"/>
              <a:t>…</a:t>
            </a:r>
          </a:p>
          <a:p>
            <a:r>
              <a:rPr lang="en-US" dirty="0" smtClean="0"/>
              <a:t>Internally </a:t>
            </a:r>
            <a:r>
              <a:rPr lang="en-US" dirty="0"/>
              <a:t>optimized for “default” context</a:t>
            </a:r>
          </a:p>
          <a:p>
            <a:pPr lvl="1"/>
            <a:r>
              <a:rPr lang="en-US" dirty="0"/>
              <a:t>For best performance, try not to disturb that</a:t>
            </a:r>
          </a:p>
          <a:p>
            <a:pPr lvl="2"/>
            <a:r>
              <a:rPr lang="en-US" dirty="0"/>
              <a:t>e.g. </a:t>
            </a:r>
            <a:r>
              <a:rPr lang="en-US" dirty="0" err="1"/>
              <a:t>CallContext.LogicalSetData</a:t>
            </a:r>
            <a:r>
              <a:rPr lang="en-US" dirty="0"/>
              <a:t> via </a:t>
            </a:r>
            <a:r>
              <a:rPr lang="en-US" dirty="0" err="1" smtClean="0"/>
              <a:t>CorrelationManager.ActivityId</a:t>
            </a:r>
            <a:endParaRPr lang="en-US" dirty="0"/>
          </a:p>
        </p:txBody>
      </p:sp>
      <p:sp>
        <p:nvSpPr>
          <p:cNvPr id="41" name="Title 40"/>
          <p:cNvSpPr>
            <a:spLocks noGrp="1"/>
          </p:cNvSpPr>
          <p:nvPr>
            <p:ph type="title"/>
          </p:nvPr>
        </p:nvSpPr>
        <p:spPr>
          <a:xfrm>
            <a:off x="455613" y="466725"/>
            <a:ext cx="8088312" cy="777240"/>
          </a:xfrm>
        </p:spPr>
        <p:txBody>
          <a:bodyPr/>
          <a:lstStyle/>
          <a:p>
            <a:r>
              <a:rPr lang="en-US" dirty="0" err="1" smtClean="0"/>
              <a:t>ExecutionContext</a:t>
            </a:r>
            <a:endParaRPr lang="en-US" dirty="0"/>
          </a:p>
        </p:txBody>
      </p:sp>
      <p:sp>
        <p:nvSpPr>
          <p:cNvPr id="42" name="Text Placeholder 41"/>
          <p:cNvSpPr>
            <a:spLocks noGrp="1"/>
          </p:cNvSpPr>
          <p:nvPr>
            <p:ph type="body" sz="quarter" idx="10"/>
          </p:nvPr>
        </p:nvSpPr>
        <p:spPr>
          <a:xfrm>
            <a:off x="455613" y="1243965"/>
            <a:ext cx="7192962" cy="594360"/>
          </a:xfrm>
        </p:spPr>
        <p:txBody>
          <a:bodyPr/>
          <a:lstStyle/>
          <a:p>
            <a:r>
              <a:rPr lang="en-US" dirty="0" smtClean="0"/>
              <a:t>Don’t Mess With a Good Thing</a:t>
            </a:r>
            <a:endParaRPr lang="en-US" dirty="0"/>
          </a:p>
        </p:txBody>
      </p:sp>
    </p:spTree>
    <p:extLst>
      <p:ext uri="{BB962C8B-B14F-4D97-AF65-F5344CB8AC3E}">
        <p14:creationId xmlns:p14="http://schemas.microsoft.com/office/powerpoint/2010/main" val="80953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2308324"/>
          </a:xfrm>
          <a:prstGeom prst="rect">
            <a:avLst/>
          </a:prstGeom>
        </p:spPr>
        <p:txBody>
          <a:bodyPr wrap="square">
            <a:spAutoFit/>
          </a:bodyPr>
          <a:lstStyle/>
          <a:p>
            <a:r>
              <a:rPr lang="en-US" sz="4800" b="1" dirty="0">
                <a:solidFill>
                  <a:srgbClr val="DEF1F8"/>
                </a:solidFill>
                <a:ea typeface="+mj-ea"/>
                <a:cs typeface="+mj-cs"/>
              </a:rPr>
              <a:t>Avoiding </a:t>
            </a:r>
            <a:r>
              <a:rPr lang="en-US" sz="4800" b="1" dirty="0" smtClean="0">
                <a:solidFill>
                  <a:srgbClr val="DEF1F8"/>
                </a:solidFill>
                <a:ea typeface="+mj-ea"/>
                <a:cs typeface="+mj-cs"/>
              </a:rPr>
              <a:t/>
            </a:r>
            <a:br>
              <a:rPr lang="en-US" sz="4800" b="1" dirty="0" smtClean="0">
                <a:solidFill>
                  <a:srgbClr val="DEF1F8"/>
                </a:solidFill>
                <a:ea typeface="+mj-ea"/>
                <a:cs typeface="+mj-cs"/>
              </a:rPr>
            </a:br>
            <a:r>
              <a:rPr lang="en-US" sz="4800" b="1" dirty="0" err="1" smtClean="0">
                <a:solidFill>
                  <a:srgbClr val="DEF1F8"/>
                </a:solidFill>
                <a:ea typeface="+mj-ea"/>
                <a:cs typeface="+mj-cs"/>
              </a:rPr>
              <a:t>ExecutionContext</a:t>
            </a:r>
            <a:r>
              <a:rPr lang="en-US" sz="4800" b="1" dirty="0" smtClean="0">
                <a:solidFill>
                  <a:srgbClr val="DEF1F8"/>
                </a:solidFill>
                <a:ea typeface="+mj-ea"/>
                <a:cs typeface="+mj-cs"/>
              </a:rPr>
              <a:t> </a:t>
            </a:r>
            <a:r>
              <a:rPr lang="en-US" sz="4800" b="1" dirty="0">
                <a:solidFill>
                  <a:srgbClr val="DEF1F8"/>
                </a:solidFill>
                <a:ea typeface="+mj-ea"/>
                <a:cs typeface="+mj-cs"/>
              </a:rPr>
              <a:t>Modifications</a:t>
            </a:r>
            <a:endParaRPr lang="en-US" b="1" dirty="0"/>
          </a:p>
        </p:txBody>
      </p:sp>
    </p:spTree>
    <p:extLst>
      <p:ext uri="{BB962C8B-B14F-4D97-AF65-F5344CB8AC3E}">
        <p14:creationId xmlns:p14="http://schemas.microsoft.com/office/powerpoint/2010/main" val="17097601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7"/>
            <a:ext cx="8232775" cy="3700463"/>
          </a:xfrm>
        </p:spPr>
        <p:txBody>
          <a:bodyPr>
            <a:normAutofit fontScale="85000" lnSpcReduction="20000"/>
          </a:bodyPr>
          <a:lstStyle/>
          <a:p>
            <a:r>
              <a:rPr lang="en-US" dirty="0" smtClean="0"/>
              <a:t>Consider this example:</a:t>
            </a:r>
          </a:p>
          <a:p>
            <a:endParaRPr lang="en-US" dirty="0"/>
          </a:p>
          <a:p>
            <a:endParaRPr lang="en-US" dirty="0" smtClean="0"/>
          </a:p>
          <a:p>
            <a:pPr marL="0" indent="0">
              <a:buNone/>
            </a:pPr>
            <a:endParaRPr lang="en-US" dirty="0" smtClean="0"/>
          </a:p>
          <a:p>
            <a:pPr marL="0" indent="0">
              <a:buNone/>
            </a:pPr>
            <a:endParaRPr lang="en-US" dirty="0" smtClean="0"/>
          </a:p>
          <a:p>
            <a:pPr lvl="1"/>
            <a:r>
              <a:rPr lang="en-US" dirty="0" smtClean="0"/>
              <a:t>In </a:t>
            </a:r>
            <a:r>
              <a:rPr lang="en-US" dirty="0" err="1" smtClean="0"/>
              <a:t>Async</a:t>
            </a:r>
            <a:r>
              <a:rPr lang="en-US" dirty="0" smtClean="0"/>
              <a:t> CTP and .NET 4.5 Developer Preview</a:t>
            </a:r>
          </a:p>
          <a:p>
            <a:pPr lvl="2"/>
            <a:r>
              <a:rPr lang="en-US" dirty="0" smtClean="0"/>
              <a:t>Flowing handled by </a:t>
            </a:r>
            <a:r>
              <a:rPr lang="en-US" dirty="0" err="1" smtClean="0"/>
              <a:t>awaiter</a:t>
            </a:r>
            <a:endParaRPr lang="en-US" dirty="0" smtClean="0"/>
          </a:p>
          <a:p>
            <a:pPr lvl="3"/>
            <a:r>
              <a:rPr lang="en-US" dirty="0" smtClean="0"/>
              <a:t>What if the </a:t>
            </a:r>
            <a:r>
              <a:rPr lang="en-US" dirty="0" err="1" smtClean="0"/>
              <a:t>awaiter</a:t>
            </a:r>
            <a:r>
              <a:rPr lang="en-US" dirty="0" smtClean="0"/>
              <a:t> didn’t flow it?</a:t>
            </a:r>
            <a:endParaRPr lang="en-US" dirty="0"/>
          </a:p>
          <a:p>
            <a:pPr lvl="1"/>
            <a:r>
              <a:rPr lang="en-US" dirty="0" smtClean="0"/>
              <a:t>.NET 4.5 Beta</a:t>
            </a:r>
          </a:p>
          <a:p>
            <a:pPr lvl="2"/>
            <a:r>
              <a:rPr lang="en-US" dirty="0" smtClean="0"/>
              <a:t>Flowing handled by builder</a:t>
            </a:r>
            <a:endParaRPr lang="en-US" dirty="0"/>
          </a:p>
        </p:txBody>
      </p:sp>
      <p:sp>
        <p:nvSpPr>
          <p:cNvPr id="41" name="Title 40"/>
          <p:cNvSpPr>
            <a:spLocks noGrp="1"/>
          </p:cNvSpPr>
          <p:nvPr>
            <p:ph type="title"/>
          </p:nvPr>
        </p:nvSpPr>
        <p:spPr>
          <a:xfrm>
            <a:off x="455612" y="466725"/>
            <a:ext cx="7431087" cy="777240"/>
          </a:xfrm>
        </p:spPr>
        <p:txBody>
          <a:bodyPr/>
          <a:lstStyle/>
          <a:p>
            <a:r>
              <a:rPr lang="en-US" dirty="0" smtClean="0"/>
              <a:t>Pattern Changes</a:t>
            </a:r>
            <a:endParaRPr lang="en-US" dirty="0"/>
          </a:p>
        </p:txBody>
      </p:sp>
      <p:sp>
        <p:nvSpPr>
          <p:cNvPr id="42" name="Text Placeholder 41"/>
          <p:cNvSpPr>
            <a:spLocks noGrp="1"/>
          </p:cNvSpPr>
          <p:nvPr>
            <p:ph type="body" sz="quarter" idx="10"/>
          </p:nvPr>
        </p:nvSpPr>
        <p:spPr>
          <a:xfrm>
            <a:off x="455613" y="1243965"/>
            <a:ext cx="7307262" cy="594360"/>
          </a:xfrm>
        </p:spPr>
        <p:txBody>
          <a:bodyPr/>
          <a:lstStyle/>
          <a:p>
            <a:r>
              <a:rPr lang="en-US" dirty="0" smtClean="0"/>
              <a:t>Previous </a:t>
            </a:r>
            <a:r>
              <a:rPr lang="en-US" dirty="0" err="1" smtClean="0"/>
              <a:t>Async</a:t>
            </a:r>
            <a:r>
              <a:rPr lang="en-US" dirty="0" smtClean="0"/>
              <a:t> / </a:t>
            </a:r>
            <a:r>
              <a:rPr lang="en-US" dirty="0" err="1" smtClean="0"/>
              <a:t>ExecutionContext</a:t>
            </a:r>
            <a:r>
              <a:rPr lang="en-US" dirty="0" smtClean="0"/>
              <a:t> Issue #1</a:t>
            </a:r>
            <a:endParaRPr lang="en-US" dirty="0"/>
          </a:p>
        </p:txBody>
      </p:sp>
      <p:sp>
        <p:nvSpPr>
          <p:cNvPr id="7" name="TextBox 6"/>
          <p:cNvSpPr txBox="1"/>
          <p:nvPr/>
        </p:nvSpPr>
        <p:spPr>
          <a:xfrm>
            <a:off x="981075" y="2492703"/>
            <a:ext cx="6705600" cy="1169551"/>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err="1" smtClean="0">
                <a:solidFill>
                  <a:srgbClr val="0000FF"/>
                </a:solidFill>
                <a:latin typeface="Consolas"/>
              </a:rPr>
              <a:t>async</a:t>
            </a:r>
            <a:r>
              <a:rPr lang="en-US" sz="1000" dirty="0" smtClean="0">
                <a:solidFill>
                  <a:srgbClr val="0000FF"/>
                </a:solidFill>
                <a:latin typeface="Consolas"/>
              </a:rPr>
              <a:t> </a:t>
            </a:r>
            <a:r>
              <a:rPr lang="en-US" sz="1000" dirty="0">
                <a:solidFill>
                  <a:srgbClr val="2B91AF"/>
                </a:solidFill>
                <a:latin typeface="Consolas"/>
              </a:rPr>
              <a:t>Task</a:t>
            </a:r>
            <a:r>
              <a:rPr lang="en-US" sz="1000" dirty="0">
                <a:solidFill>
                  <a:srgbClr val="0000FF"/>
                </a:solidFill>
                <a:latin typeface="Consolas"/>
              </a:rPr>
              <a:t> </a:t>
            </a:r>
            <a:r>
              <a:rPr lang="en-US" sz="1000" dirty="0" err="1">
                <a:solidFill>
                  <a:schemeClr val="bg1"/>
                </a:solidFill>
                <a:latin typeface="Consolas"/>
              </a:rPr>
              <a:t>SomeAsync</a:t>
            </a:r>
            <a:r>
              <a:rPr lang="en-US" sz="1000" dirty="0">
                <a:solidFill>
                  <a:schemeClr val="bg1"/>
                </a:solidFill>
                <a:latin typeface="Consolas"/>
              </a:rPr>
              <a:t>()</a:t>
            </a:r>
          </a:p>
          <a:p>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err="1">
                <a:solidFill>
                  <a:srgbClr val="2B91AF"/>
                </a:solidFill>
                <a:latin typeface="Consolas"/>
              </a:rPr>
              <a:t>CallContext</a:t>
            </a:r>
            <a:r>
              <a:rPr lang="en-US" sz="1000" dirty="0" err="1">
                <a:latin typeface="Consolas" pitchFamily="49" charset="0"/>
                <a:cs typeface="Consolas" pitchFamily="49" charset="0"/>
              </a:rPr>
              <a:t>.LogicalSetData</a:t>
            </a:r>
            <a:r>
              <a:rPr lang="en-US" sz="1000" dirty="0">
                <a:latin typeface="Consolas" pitchFamily="49" charset="0"/>
                <a:cs typeface="Consolas" pitchFamily="49" charset="0"/>
              </a:rPr>
              <a:t>(</a:t>
            </a:r>
            <a:r>
              <a:rPr lang="en-US" sz="1000" dirty="0">
                <a:solidFill>
                  <a:srgbClr val="A31515"/>
                </a:solidFill>
                <a:latin typeface="Consolas"/>
              </a:rPr>
              <a:t>"foo"</a:t>
            </a:r>
            <a:r>
              <a:rPr lang="en-US" sz="1000" dirty="0">
                <a:latin typeface="Consolas" pitchFamily="49" charset="0"/>
                <a:cs typeface="Consolas" pitchFamily="49" charset="0"/>
              </a:rPr>
              <a:t>, </a:t>
            </a:r>
            <a:r>
              <a:rPr lang="en-US" sz="1000" dirty="0">
                <a:solidFill>
                  <a:srgbClr val="A31515"/>
                </a:solidFill>
                <a:latin typeface="Consolas"/>
              </a:rPr>
              <a:t>"bar"</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a:solidFill>
                  <a:srgbClr val="0000FF"/>
                </a:solidFill>
                <a:latin typeface="Consolas"/>
              </a:rPr>
              <a:t>await</a:t>
            </a:r>
            <a:r>
              <a:rPr lang="en-US" sz="1000" dirty="0">
                <a:latin typeface="Consolas" pitchFamily="49" charset="0"/>
                <a:cs typeface="Consolas" pitchFamily="49" charset="0"/>
              </a:rPr>
              <a:t> something;</a:t>
            </a:r>
          </a:p>
          <a:p>
            <a:r>
              <a:rPr lang="en-US" sz="1000" dirty="0">
                <a:latin typeface="Consolas" pitchFamily="49" charset="0"/>
                <a:cs typeface="Consolas" pitchFamily="49" charset="0"/>
              </a:rPr>
              <a:t>    </a:t>
            </a:r>
            <a:r>
              <a:rPr lang="en-US" sz="1000" dirty="0" err="1">
                <a:solidFill>
                  <a:srgbClr val="0000FF"/>
                </a:solidFill>
                <a:latin typeface="Consolas"/>
              </a:rPr>
              <a:t>var</a:t>
            </a:r>
            <a:r>
              <a:rPr lang="en-US" sz="1000" dirty="0">
                <a:latin typeface="Consolas" pitchFamily="49" charset="0"/>
                <a:cs typeface="Consolas" pitchFamily="49" charset="0"/>
              </a:rPr>
              <a:t> foo = </a:t>
            </a:r>
            <a:r>
              <a:rPr lang="en-US" sz="1000" dirty="0" err="1">
                <a:solidFill>
                  <a:srgbClr val="2B91AF"/>
                </a:solidFill>
                <a:latin typeface="Consolas"/>
              </a:rPr>
              <a:t>CallContext</a:t>
            </a:r>
            <a:r>
              <a:rPr lang="en-US" sz="1000" dirty="0" err="1">
                <a:latin typeface="Consolas" pitchFamily="49" charset="0"/>
                <a:cs typeface="Consolas" pitchFamily="49" charset="0"/>
              </a:rPr>
              <a:t>.LogicalGetData</a:t>
            </a:r>
            <a:r>
              <a:rPr lang="en-US" sz="1000" dirty="0">
                <a:latin typeface="Consolas" pitchFamily="49" charset="0"/>
                <a:cs typeface="Consolas" pitchFamily="49" charset="0"/>
              </a:rPr>
              <a:t>(</a:t>
            </a:r>
            <a:r>
              <a:rPr lang="en-US" sz="1000" dirty="0">
                <a:solidFill>
                  <a:srgbClr val="A31515"/>
                </a:solidFill>
                <a:latin typeface="Consolas"/>
              </a:rPr>
              <a:t>"foo"</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smtClean="0">
                <a:solidFill>
                  <a:srgbClr val="008000"/>
                </a:solidFill>
                <a:latin typeface="Consolas"/>
              </a:rPr>
              <a:t>// </a:t>
            </a:r>
            <a:r>
              <a:rPr lang="en-US" sz="1000" dirty="0">
                <a:solidFill>
                  <a:srgbClr val="008000"/>
                </a:solidFill>
                <a:latin typeface="Consolas"/>
              </a:rPr>
              <a:t>what is ‘foo’ here? </a:t>
            </a:r>
          </a:p>
          <a:p>
            <a:r>
              <a:rPr lang="en-US" sz="1000" dirty="0">
                <a:latin typeface="Consolas" pitchFamily="49" charset="0"/>
                <a:cs typeface="Consolas" pitchFamily="49" charset="0"/>
              </a:rPr>
              <a:t>}</a:t>
            </a:r>
          </a:p>
        </p:txBody>
      </p:sp>
    </p:spTree>
    <p:extLst>
      <p:ext uri="{BB962C8B-B14F-4D97-AF65-F5344CB8AC3E}">
        <p14:creationId xmlns:p14="http://schemas.microsoft.com/office/powerpoint/2010/main" val="60340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8"/>
            <a:ext cx="8232775" cy="4189412"/>
          </a:xfrm>
        </p:spPr>
        <p:txBody>
          <a:bodyPr>
            <a:normAutofit fontScale="85000" lnSpcReduction="20000"/>
          </a:bodyPr>
          <a:lstStyle/>
          <a:p>
            <a:r>
              <a:rPr lang="en-US" dirty="0" smtClean="0"/>
              <a:t>Consider this example:</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In </a:t>
            </a:r>
            <a:r>
              <a:rPr lang="en-US" dirty="0" err="1" smtClean="0"/>
              <a:t>Async</a:t>
            </a:r>
            <a:r>
              <a:rPr lang="en-US" dirty="0" smtClean="0"/>
              <a:t> CTP and .NET 4.5 Developer Preview</a:t>
            </a:r>
          </a:p>
          <a:p>
            <a:pPr lvl="2"/>
            <a:r>
              <a:rPr lang="en-US" dirty="0" err="1" smtClean="0"/>
              <a:t>ExecutionContext</a:t>
            </a:r>
            <a:r>
              <a:rPr lang="en-US" dirty="0" smtClean="0"/>
              <a:t> modifications were not undone prior to yielding</a:t>
            </a:r>
            <a:endParaRPr lang="en-US" dirty="0"/>
          </a:p>
          <a:p>
            <a:pPr lvl="1"/>
            <a:r>
              <a:rPr lang="en-US" dirty="0" smtClean="0"/>
              <a:t>.NET 4.5 Beta</a:t>
            </a:r>
          </a:p>
          <a:p>
            <a:pPr lvl="2"/>
            <a:r>
              <a:rPr lang="en-US" dirty="0" err="1" smtClean="0"/>
              <a:t>ExecutionContext</a:t>
            </a:r>
            <a:r>
              <a:rPr lang="en-US" dirty="0" smtClean="0"/>
              <a:t> modifications are undone automatically</a:t>
            </a:r>
            <a:endParaRPr lang="en-US" dirty="0"/>
          </a:p>
        </p:txBody>
      </p:sp>
      <p:sp>
        <p:nvSpPr>
          <p:cNvPr id="41" name="Title 40"/>
          <p:cNvSpPr>
            <a:spLocks noGrp="1"/>
          </p:cNvSpPr>
          <p:nvPr>
            <p:ph type="title"/>
          </p:nvPr>
        </p:nvSpPr>
        <p:spPr>
          <a:xfrm>
            <a:off x="455612" y="466725"/>
            <a:ext cx="7431087" cy="777240"/>
          </a:xfrm>
        </p:spPr>
        <p:txBody>
          <a:bodyPr/>
          <a:lstStyle/>
          <a:p>
            <a:r>
              <a:rPr lang="en-US" dirty="0" smtClean="0"/>
              <a:t>Pattern Changes</a:t>
            </a:r>
            <a:endParaRPr lang="en-US" dirty="0"/>
          </a:p>
        </p:txBody>
      </p:sp>
      <p:sp>
        <p:nvSpPr>
          <p:cNvPr id="42" name="Text Placeholder 41"/>
          <p:cNvSpPr>
            <a:spLocks noGrp="1"/>
          </p:cNvSpPr>
          <p:nvPr>
            <p:ph type="body" sz="quarter" idx="10"/>
          </p:nvPr>
        </p:nvSpPr>
        <p:spPr>
          <a:xfrm>
            <a:off x="455613" y="1243965"/>
            <a:ext cx="7307262" cy="594360"/>
          </a:xfrm>
        </p:spPr>
        <p:txBody>
          <a:bodyPr/>
          <a:lstStyle/>
          <a:p>
            <a:r>
              <a:rPr lang="en-US" dirty="0"/>
              <a:t>Previous </a:t>
            </a:r>
            <a:r>
              <a:rPr lang="en-US" dirty="0" err="1" smtClean="0"/>
              <a:t>Async</a:t>
            </a:r>
            <a:r>
              <a:rPr lang="en-US" dirty="0" smtClean="0"/>
              <a:t> / </a:t>
            </a:r>
            <a:r>
              <a:rPr lang="en-US" dirty="0" err="1" smtClean="0"/>
              <a:t>ExecutionContext</a:t>
            </a:r>
            <a:r>
              <a:rPr lang="en-US" dirty="0" smtClean="0"/>
              <a:t> Issue #2</a:t>
            </a:r>
            <a:endParaRPr lang="en-US" dirty="0"/>
          </a:p>
        </p:txBody>
      </p:sp>
      <p:sp>
        <p:nvSpPr>
          <p:cNvPr id="7" name="TextBox 6"/>
          <p:cNvSpPr txBox="1"/>
          <p:nvPr/>
        </p:nvSpPr>
        <p:spPr>
          <a:xfrm>
            <a:off x="981075" y="2492703"/>
            <a:ext cx="6705600" cy="193899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err="1" smtClean="0">
                <a:solidFill>
                  <a:srgbClr val="0000FF"/>
                </a:solidFill>
                <a:latin typeface="Consolas"/>
              </a:rPr>
              <a:t>async</a:t>
            </a:r>
            <a:r>
              <a:rPr lang="en-US" sz="1000" dirty="0" smtClean="0">
                <a:latin typeface="Consolas" pitchFamily="49" charset="0"/>
                <a:cs typeface="Consolas" pitchFamily="49" charset="0"/>
              </a:rPr>
              <a:t> </a:t>
            </a:r>
            <a:r>
              <a:rPr lang="en-US" sz="1000" dirty="0">
                <a:solidFill>
                  <a:srgbClr val="2B91AF"/>
                </a:solidFill>
                <a:latin typeface="Consolas"/>
              </a:rPr>
              <a:t>Task</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SomeAsync</a:t>
            </a:r>
            <a:r>
              <a:rPr lang="en-US" sz="1000" dirty="0" smtClean="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a:solidFill>
                  <a:srgbClr val="0000FF"/>
                </a:solidFill>
                <a:latin typeface="Consolas"/>
              </a:rPr>
              <a:t>using</a:t>
            </a:r>
            <a:r>
              <a:rPr lang="en-US" sz="1000" dirty="0" smtClean="0">
                <a:latin typeface="Consolas" pitchFamily="49" charset="0"/>
                <a:cs typeface="Consolas" pitchFamily="49" charset="0"/>
              </a:rPr>
              <a:t>(</a:t>
            </a:r>
            <a:r>
              <a:rPr lang="en-US" sz="1000" dirty="0" err="1" smtClean="0">
                <a:latin typeface="Consolas" pitchFamily="49" charset="0"/>
                <a:cs typeface="Consolas" pitchFamily="49" charset="0"/>
              </a:rPr>
              <a:t>someWindowsIdentity.Impersonate</a:t>
            </a:r>
            <a:r>
              <a:rPr lang="en-US" sz="1000" dirty="0" smtClean="0">
                <a:latin typeface="Consolas" pitchFamily="49" charset="0"/>
                <a:cs typeface="Consolas" pitchFamily="49" charset="0"/>
              </a:rPr>
              <a:t>()) {</a:t>
            </a:r>
          </a:p>
          <a:p>
            <a:r>
              <a:rPr lang="en-US" sz="1000" dirty="0" smtClean="0">
                <a:latin typeface="Consolas" pitchFamily="49" charset="0"/>
                <a:cs typeface="Consolas" pitchFamily="49" charset="0"/>
              </a:rPr>
              <a:t>        …</a:t>
            </a:r>
          </a:p>
          <a:p>
            <a:r>
              <a:rPr lang="en-US" sz="1000" dirty="0" smtClean="0">
                <a:latin typeface="Consolas" pitchFamily="49" charset="0"/>
                <a:cs typeface="Consolas" pitchFamily="49" charset="0"/>
              </a:rPr>
              <a:t>        </a:t>
            </a:r>
            <a:r>
              <a:rPr lang="en-US" sz="1000" dirty="0">
                <a:solidFill>
                  <a:srgbClr val="0000FF"/>
                </a:solidFill>
                <a:latin typeface="Consolas"/>
              </a:rPr>
              <a:t>await</a:t>
            </a:r>
            <a:r>
              <a:rPr lang="en-US" sz="1000" dirty="0" smtClean="0">
                <a:latin typeface="Consolas" pitchFamily="49" charset="0"/>
                <a:cs typeface="Consolas" pitchFamily="49" charset="0"/>
              </a:rPr>
              <a:t> something;</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p>
          <a:p>
            <a:r>
              <a:rPr lang="en-US" sz="1000" dirty="0" smtClean="0">
                <a:latin typeface="Consolas" pitchFamily="49" charset="0"/>
                <a:cs typeface="Consolas" pitchFamily="49" charset="0"/>
              </a:rPr>
              <a:t>}</a:t>
            </a:r>
          </a:p>
          <a:p>
            <a:endParaRPr lang="en-US" sz="1000" dirty="0">
              <a:latin typeface="Consolas" pitchFamily="49" charset="0"/>
              <a:cs typeface="Consolas" pitchFamily="49" charset="0"/>
            </a:endParaRPr>
          </a:p>
          <a:p>
            <a:r>
              <a:rPr lang="en-US" sz="1000" dirty="0" err="1">
                <a:solidFill>
                  <a:srgbClr val="0000FF"/>
                </a:solidFill>
                <a:latin typeface="Consolas"/>
              </a:rPr>
              <a:t>var</a:t>
            </a:r>
            <a:r>
              <a:rPr lang="en-US" sz="1000" dirty="0">
                <a:latin typeface="Consolas" pitchFamily="49" charset="0"/>
                <a:cs typeface="Consolas" pitchFamily="49" charset="0"/>
              </a:rPr>
              <a:t> t = </a:t>
            </a:r>
            <a:r>
              <a:rPr lang="en-US" sz="1000" dirty="0" err="1">
                <a:latin typeface="Consolas" pitchFamily="49" charset="0"/>
                <a:cs typeface="Consolas" pitchFamily="49" charset="0"/>
              </a:rPr>
              <a:t>SomeAsync</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a:solidFill>
                  <a:srgbClr val="008000"/>
                </a:solidFill>
                <a:latin typeface="Consolas"/>
              </a:rPr>
              <a:t>// what is the current identity here?</a:t>
            </a:r>
          </a:p>
          <a:p>
            <a:r>
              <a:rPr lang="en-US" sz="1000" dirty="0">
                <a:solidFill>
                  <a:srgbClr val="0000FF"/>
                </a:solidFill>
                <a:latin typeface="Consolas"/>
              </a:rPr>
              <a:t>await</a:t>
            </a:r>
            <a:r>
              <a:rPr lang="en-US" sz="1000" dirty="0">
                <a:latin typeface="Consolas" pitchFamily="49" charset="0"/>
                <a:cs typeface="Consolas" pitchFamily="49" charset="0"/>
              </a:rPr>
              <a:t> t</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p:txBody>
      </p:sp>
    </p:spTree>
    <p:extLst>
      <p:ext uri="{BB962C8B-B14F-4D97-AF65-F5344CB8AC3E}">
        <p14:creationId xmlns:p14="http://schemas.microsoft.com/office/powerpoint/2010/main" val="69846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lstStyle/>
          <a:p>
            <a:r>
              <a:rPr lang="en-US" dirty="0"/>
              <a:t>We all “know” sync methods are “cheap”</a:t>
            </a:r>
          </a:p>
          <a:p>
            <a:pPr lvl="1"/>
            <a:r>
              <a:rPr lang="en-US" dirty="0"/>
              <a:t>Years of optimizations around sync methods</a:t>
            </a:r>
          </a:p>
          <a:p>
            <a:pPr lvl="1"/>
            <a:r>
              <a:rPr lang="en-US" dirty="0"/>
              <a:t>Enables refactoring at will</a:t>
            </a:r>
          </a:p>
          <a:p>
            <a:endParaRPr lang="en-US" dirty="0"/>
          </a:p>
          <a:p>
            <a:endParaRPr lang="en-US" dirty="0"/>
          </a:p>
          <a:p>
            <a:endParaRPr lang="en-US" dirty="0"/>
          </a:p>
          <a:p>
            <a:endParaRPr lang="en-US" dirty="0"/>
          </a:p>
          <a:p>
            <a:endParaRPr lang="en-US" dirty="0"/>
          </a:p>
        </p:txBody>
      </p:sp>
      <p:sp>
        <p:nvSpPr>
          <p:cNvPr id="41" name="Title 40"/>
          <p:cNvSpPr>
            <a:spLocks noGrp="1"/>
          </p:cNvSpPr>
          <p:nvPr>
            <p:ph type="title"/>
          </p:nvPr>
        </p:nvSpPr>
        <p:spPr/>
        <p:txBody>
          <a:bodyPr/>
          <a:lstStyle/>
          <a:p>
            <a:r>
              <a:rPr lang="en-US" dirty="0" smtClean="0"/>
              <a:t>Mental Model</a:t>
            </a:r>
            <a:endParaRPr lang="en-US" dirty="0"/>
          </a:p>
        </p:txBody>
      </p:sp>
      <p:sp>
        <p:nvSpPr>
          <p:cNvPr id="42" name="Text Placeholder 41"/>
          <p:cNvSpPr>
            <a:spLocks noGrp="1"/>
          </p:cNvSpPr>
          <p:nvPr>
            <p:ph type="body" sz="quarter" idx="10"/>
          </p:nvPr>
        </p:nvSpPr>
        <p:spPr/>
        <p:txBody>
          <a:bodyPr/>
          <a:lstStyle/>
          <a:p>
            <a:r>
              <a:rPr lang="en-US" dirty="0" smtClean="0"/>
              <a:t>Synchronous Methods</a:t>
            </a:r>
            <a:endParaRPr lang="en-US" dirty="0"/>
          </a:p>
        </p:txBody>
      </p:sp>
      <p:sp>
        <p:nvSpPr>
          <p:cNvPr id="10" name="TextBox 9"/>
          <p:cNvSpPr txBox="1"/>
          <p:nvPr/>
        </p:nvSpPr>
        <p:spPr>
          <a:xfrm>
            <a:off x="983931" y="3503930"/>
            <a:ext cx="6705600" cy="738664"/>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rgbClr val="0000FF"/>
                </a:solidFill>
                <a:latin typeface="Consolas"/>
              </a:rPr>
              <a:t>public static void</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SimpleBody</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a:solidFill>
                  <a:srgbClr val="2B91AF"/>
                </a:solidFill>
                <a:latin typeface="Consolas"/>
              </a:rPr>
              <a:t>Console</a:t>
            </a:r>
            <a:r>
              <a:rPr lang="en-US" sz="1400" dirty="0" err="1" smtClean="0">
                <a:latin typeface="Consolas" pitchFamily="49" charset="0"/>
                <a:cs typeface="Consolas" pitchFamily="49" charset="0"/>
              </a:rPr>
              <a:t>.WriteLine</a:t>
            </a:r>
            <a:r>
              <a:rPr lang="en-US" sz="1400" dirty="0" smtClean="0">
                <a:latin typeface="Consolas" pitchFamily="49" charset="0"/>
                <a:cs typeface="Consolas" pitchFamily="49" charset="0"/>
              </a:rPr>
              <a:t>(</a:t>
            </a:r>
            <a:r>
              <a:rPr lang="en-US" sz="1400" dirty="0">
                <a:solidFill>
                  <a:srgbClr val="A31515"/>
                </a:solidFill>
                <a:latin typeface="Consolas"/>
              </a:rPr>
              <a:t>"Hello, </a:t>
            </a:r>
            <a:r>
              <a:rPr lang="en-US" sz="1400" dirty="0" err="1">
                <a:solidFill>
                  <a:srgbClr val="A31515"/>
                </a:solidFill>
                <a:latin typeface="Consolas"/>
              </a:rPr>
              <a:t>Async</a:t>
            </a:r>
            <a:r>
              <a:rPr lang="en-US" sz="1400" dirty="0">
                <a:solidFill>
                  <a:srgbClr val="A31515"/>
                </a:solidFill>
                <a:latin typeface="Consolas"/>
              </a:rPr>
              <a:t> World</a:t>
            </a:r>
            <a:r>
              <a:rPr lang="en-US" sz="1400" dirty="0" smtClean="0">
                <a:solidFill>
                  <a:srgbClr val="A31515"/>
                </a:solidFill>
                <a:latin typeface="Consolas"/>
              </a:rPr>
              <a: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
        <p:nvSpPr>
          <p:cNvPr id="11" name="TextBox 10"/>
          <p:cNvSpPr txBox="1"/>
          <p:nvPr/>
        </p:nvSpPr>
        <p:spPr>
          <a:xfrm>
            <a:off x="983931" y="4441488"/>
            <a:ext cx="6705600" cy="160043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solidFill>
                  <a:srgbClr val="0000FF"/>
                </a:solidFill>
                <a:latin typeface="Consolas"/>
              </a:rPr>
              <a:t>.method public </a:t>
            </a:r>
            <a:r>
              <a:rPr lang="en-US" sz="1400" dirty="0" err="1">
                <a:solidFill>
                  <a:srgbClr val="0000FF"/>
                </a:solidFill>
                <a:latin typeface="Consolas"/>
              </a:rPr>
              <a:t>hidebysig</a:t>
            </a:r>
            <a:r>
              <a:rPr lang="en-US" sz="1400" dirty="0">
                <a:solidFill>
                  <a:srgbClr val="0000FF"/>
                </a:solidFill>
                <a:latin typeface="Consolas"/>
              </a:rPr>
              <a:t> static void </a:t>
            </a:r>
            <a:r>
              <a:rPr lang="en-US" sz="1400" dirty="0" err="1">
                <a:latin typeface="Consolas" pitchFamily="49" charset="0"/>
                <a:cs typeface="Consolas" pitchFamily="49" charset="0"/>
              </a:rPr>
              <a:t>SimpleBody</a:t>
            </a:r>
            <a:r>
              <a:rPr lang="en-US" sz="1400" dirty="0">
                <a:latin typeface="Consolas" pitchFamily="49" charset="0"/>
                <a:cs typeface="Consolas" pitchFamily="49" charset="0"/>
              </a:rPr>
              <a:t>() </a:t>
            </a:r>
            <a:r>
              <a:rPr lang="en-US" sz="1400" dirty="0" err="1">
                <a:solidFill>
                  <a:srgbClr val="0000FF"/>
                </a:solidFill>
                <a:latin typeface="Consolas"/>
              </a:rPr>
              <a:t>cil</a:t>
            </a:r>
            <a:r>
              <a:rPr lang="en-US" sz="1400" dirty="0">
                <a:solidFill>
                  <a:srgbClr val="0000FF"/>
                </a:solidFill>
                <a:latin typeface="Consolas"/>
              </a:rPr>
              <a:t> managed</a:t>
            </a:r>
          </a:p>
          <a:p>
            <a:r>
              <a:rPr lang="en-US" sz="1400" dirty="0">
                <a:latin typeface="Consolas" pitchFamily="49" charset="0"/>
                <a:cs typeface="Consolas" pitchFamily="49" charset="0"/>
              </a:rPr>
              <a:t>{</a:t>
            </a:r>
          </a:p>
          <a:p>
            <a:r>
              <a:rPr lang="en-US" sz="1400" dirty="0">
                <a:latin typeface="Consolas" pitchFamily="49" charset="0"/>
                <a:cs typeface="Consolas" pitchFamily="49" charset="0"/>
              </a:rPr>
              <a:t>    </a:t>
            </a:r>
            <a:r>
              <a:rPr lang="en-US" sz="1400" dirty="0">
                <a:solidFill>
                  <a:srgbClr val="0000FF"/>
                </a:solidFill>
                <a:latin typeface="Consolas"/>
              </a:rPr>
              <a:t>.</a:t>
            </a:r>
            <a:r>
              <a:rPr lang="en-US" sz="1400" dirty="0" err="1">
                <a:solidFill>
                  <a:srgbClr val="0000FF"/>
                </a:solidFill>
                <a:latin typeface="Consolas"/>
              </a:rPr>
              <a:t>maxstack</a:t>
            </a:r>
            <a:r>
              <a:rPr lang="en-US" sz="1400" dirty="0">
                <a:solidFill>
                  <a:srgbClr val="0000FF"/>
                </a:solidFill>
                <a:latin typeface="Consolas"/>
              </a:rPr>
              <a:t> </a:t>
            </a:r>
            <a:r>
              <a:rPr lang="en-US" sz="1400" dirty="0">
                <a:solidFill>
                  <a:srgbClr val="A31515"/>
                </a:solidFill>
                <a:latin typeface="Consolas"/>
              </a:rPr>
              <a:t>8</a:t>
            </a:r>
          </a:p>
          <a:p>
            <a:r>
              <a:rPr lang="en-US" sz="1400" dirty="0">
                <a:latin typeface="Consolas" pitchFamily="49" charset="0"/>
                <a:cs typeface="Consolas" pitchFamily="49" charset="0"/>
              </a:rPr>
              <a:t>    L_0000: </a:t>
            </a:r>
            <a:r>
              <a:rPr lang="en-US" sz="1400" dirty="0" err="1">
                <a:solidFill>
                  <a:srgbClr val="0000FF"/>
                </a:solidFill>
                <a:latin typeface="Consolas"/>
              </a:rPr>
              <a:t>ldstr</a:t>
            </a:r>
            <a:r>
              <a:rPr lang="en-US" sz="1400" dirty="0">
                <a:solidFill>
                  <a:srgbClr val="0000FF"/>
                </a:solidFill>
                <a:latin typeface="Consolas"/>
              </a:rPr>
              <a:t> </a:t>
            </a:r>
            <a:r>
              <a:rPr lang="en-US" sz="1400" dirty="0">
                <a:solidFill>
                  <a:srgbClr val="A31515"/>
                </a:solidFill>
                <a:latin typeface="Consolas"/>
              </a:rPr>
              <a:t>"Hello, </a:t>
            </a:r>
            <a:r>
              <a:rPr lang="en-US" sz="1400" dirty="0" err="1">
                <a:solidFill>
                  <a:srgbClr val="A31515"/>
                </a:solidFill>
                <a:latin typeface="Consolas"/>
              </a:rPr>
              <a:t>Async</a:t>
            </a:r>
            <a:r>
              <a:rPr lang="en-US" sz="1400" dirty="0">
                <a:solidFill>
                  <a:srgbClr val="A31515"/>
                </a:solidFill>
                <a:latin typeface="Consolas"/>
              </a:rPr>
              <a:t> World!"</a:t>
            </a:r>
          </a:p>
          <a:p>
            <a:r>
              <a:rPr lang="en-US" sz="1400" dirty="0">
                <a:latin typeface="Consolas" pitchFamily="49" charset="0"/>
                <a:cs typeface="Consolas" pitchFamily="49" charset="0"/>
              </a:rPr>
              <a:t>    L_0005: </a:t>
            </a:r>
            <a:r>
              <a:rPr lang="en-US" sz="1400" dirty="0">
                <a:solidFill>
                  <a:srgbClr val="0000FF"/>
                </a:solidFill>
                <a:latin typeface="Consolas"/>
              </a:rPr>
              <a:t>call void </a:t>
            </a:r>
            <a:r>
              <a:rPr lang="en-US" sz="1400" dirty="0">
                <a:latin typeface="Consolas" pitchFamily="49" charset="0"/>
                <a:cs typeface="Consolas" pitchFamily="49" charset="0"/>
              </a:rPr>
              <a:t>[</a:t>
            </a:r>
            <a:r>
              <a:rPr lang="en-US" sz="1400" dirty="0" err="1">
                <a:latin typeface="Consolas" pitchFamily="49" charset="0"/>
                <a:cs typeface="Consolas" pitchFamily="49" charset="0"/>
              </a:rPr>
              <a:t>mscorlib</a:t>
            </a:r>
            <a:r>
              <a:rPr lang="en-US" sz="1400" dirty="0">
                <a:latin typeface="Consolas" pitchFamily="49" charset="0"/>
                <a:cs typeface="Consolas" pitchFamily="49" charset="0"/>
              </a:rPr>
              <a:t>]</a:t>
            </a:r>
            <a:r>
              <a:rPr lang="en-US" sz="1400" dirty="0" err="1">
                <a:latin typeface="Consolas" pitchFamily="49" charset="0"/>
                <a:cs typeface="Consolas" pitchFamily="49" charset="0"/>
              </a:rPr>
              <a:t>System.</a:t>
            </a:r>
            <a:r>
              <a:rPr lang="en-US" sz="1400" dirty="0" err="1">
                <a:solidFill>
                  <a:srgbClr val="2B91AF"/>
                </a:solidFill>
                <a:latin typeface="Consolas"/>
              </a:rPr>
              <a:t>Console</a:t>
            </a:r>
            <a:r>
              <a:rPr lang="en-US" sz="1400" dirty="0">
                <a:latin typeface="Consolas" pitchFamily="49" charset="0"/>
                <a:cs typeface="Consolas" pitchFamily="49" charset="0"/>
              </a:rPr>
              <a:t>::</a:t>
            </a:r>
            <a:r>
              <a:rPr lang="en-US" sz="1400" dirty="0" err="1">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0000FF"/>
                </a:solidFill>
                <a:latin typeface="Consolas"/>
              </a:rPr>
              <a:t>string</a:t>
            </a:r>
            <a:r>
              <a:rPr lang="en-US" sz="1400" dirty="0">
                <a:latin typeface="Consolas" pitchFamily="49" charset="0"/>
                <a:cs typeface="Consolas" pitchFamily="49" charset="0"/>
              </a:rPr>
              <a:t>)</a:t>
            </a:r>
          </a:p>
          <a:p>
            <a:r>
              <a:rPr lang="en-US" sz="1400" dirty="0">
                <a:latin typeface="Consolas" pitchFamily="49" charset="0"/>
                <a:cs typeface="Consolas" pitchFamily="49" charset="0"/>
              </a:rPr>
              <a:t>    L_000a: </a:t>
            </a:r>
            <a:r>
              <a:rPr lang="en-US" sz="1400" dirty="0">
                <a:solidFill>
                  <a:srgbClr val="0000FF"/>
                </a:solidFill>
                <a:latin typeface="Consolas"/>
              </a:rPr>
              <a:t>ret</a:t>
            </a:r>
            <a:r>
              <a:rPr lang="en-US" sz="1400" dirty="0">
                <a:latin typeface="Consolas" pitchFamily="49" charset="0"/>
                <a:cs typeface="Consolas" pitchFamily="49" charset="0"/>
              </a:rPr>
              <a:t> </a:t>
            </a:r>
          </a:p>
          <a:p>
            <a:r>
              <a:rPr lang="en-US"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8"/>
            <a:ext cx="8232775" cy="4189412"/>
          </a:xfrm>
        </p:spPr>
        <p:txBody>
          <a:bodyPr>
            <a:normAutofit/>
          </a:bodyPr>
          <a:lstStyle/>
          <a:p>
            <a:r>
              <a:rPr lang="en-US" dirty="0" smtClean="0"/>
              <a:t>Fixing these issues necessitates wrapping state machine invocations</a:t>
            </a:r>
          </a:p>
          <a:p>
            <a:pPr lvl="1"/>
            <a:r>
              <a:rPr lang="en-US" dirty="0" smtClean="0"/>
              <a:t>Invoking an </a:t>
            </a:r>
            <a:r>
              <a:rPr lang="en-US" dirty="0" err="1" smtClean="0"/>
              <a:t>async</a:t>
            </a:r>
            <a:r>
              <a:rPr lang="en-US" dirty="0" smtClean="0"/>
              <a:t> method, e.g. “</a:t>
            </a:r>
            <a:r>
              <a:rPr lang="en-US" dirty="0" err="1" smtClean="0"/>
              <a:t>SimpleBodyAsync</a:t>
            </a:r>
            <a:r>
              <a:rPr lang="en-US" dirty="0" smtClean="0"/>
              <a:t>()”</a:t>
            </a:r>
          </a:p>
          <a:p>
            <a:endParaRPr lang="en-US" dirty="0"/>
          </a:p>
          <a:p>
            <a:endParaRPr lang="en-US" dirty="0" smtClean="0"/>
          </a:p>
          <a:p>
            <a:pPr marL="0" indent="0">
              <a:buNone/>
            </a:pPr>
            <a:endParaRPr lang="en-US" dirty="0" smtClean="0"/>
          </a:p>
          <a:p>
            <a:pPr lvl="1"/>
            <a:r>
              <a:rPr lang="en-US" dirty="0" smtClean="0"/>
              <a:t>Continuing an </a:t>
            </a:r>
            <a:r>
              <a:rPr lang="en-US" dirty="0" err="1" smtClean="0"/>
              <a:t>async</a:t>
            </a:r>
            <a:r>
              <a:rPr lang="en-US" dirty="0" smtClean="0"/>
              <a:t> method, e.g. “await </a:t>
            </a:r>
            <a:r>
              <a:rPr lang="en-US" dirty="0" err="1" smtClean="0"/>
              <a:t>awaitable</a:t>
            </a:r>
            <a:r>
              <a:rPr lang="en-US" dirty="0" smtClean="0"/>
              <a:t>;”</a:t>
            </a:r>
            <a:endParaRPr lang="en-US" dirty="0"/>
          </a:p>
        </p:txBody>
      </p:sp>
      <p:sp>
        <p:nvSpPr>
          <p:cNvPr id="41" name="Title 40"/>
          <p:cNvSpPr>
            <a:spLocks noGrp="1"/>
          </p:cNvSpPr>
          <p:nvPr>
            <p:ph type="title"/>
          </p:nvPr>
        </p:nvSpPr>
        <p:spPr>
          <a:xfrm>
            <a:off x="455612" y="466725"/>
            <a:ext cx="7431087" cy="777240"/>
          </a:xfrm>
        </p:spPr>
        <p:txBody>
          <a:bodyPr/>
          <a:lstStyle/>
          <a:p>
            <a:r>
              <a:rPr lang="en-US" dirty="0" smtClean="0"/>
              <a:t>Pattern Changes</a:t>
            </a:r>
            <a:endParaRPr lang="en-US" dirty="0"/>
          </a:p>
        </p:txBody>
      </p:sp>
      <p:sp>
        <p:nvSpPr>
          <p:cNvPr id="42" name="Text Placeholder 41"/>
          <p:cNvSpPr>
            <a:spLocks noGrp="1"/>
          </p:cNvSpPr>
          <p:nvPr>
            <p:ph type="body" sz="quarter" idx="10"/>
          </p:nvPr>
        </p:nvSpPr>
        <p:spPr>
          <a:xfrm>
            <a:off x="455613" y="1243965"/>
            <a:ext cx="7307262" cy="594360"/>
          </a:xfrm>
        </p:spPr>
        <p:txBody>
          <a:bodyPr/>
          <a:lstStyle/>
          <a:p>
            <a:r>
              <a:rPr lang="en-US" dirty="0" smtClean="0"/>
              <a:t>Impact on the Runtime</a:t>
            </a:r>
            <a:endParaRPr lang="en-US" dirty="0"/>
          </a:p>
        </p:txBody>
      </p:sp>
      <p:sp>
        <p:nvSpPr>
          <p:cNvPr id="10" name="TextBox 9"/>
          <p:cNvSpPr txBox="1"/>
          <p:nvPr/>
        </p:nvSpPr>
        <p:spPr>
          <a:xfrm>
            <a:off x="981075" y="2997527"/>
            <a:ext cx="3705225" cy="133882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rmAutofit/>
          </a:bodyPr>
          <a:lstStyle/>
          <a:p>
            <a:r>
              <a:rPr lang="en-US" sz="900" dirty="0" smtClean="0">
                <a:solidFill>
                  <a:srgbClr val="0000FF"/>
                </a:solidFill>
                <a:latin typeface="Consolas"/>
              </a:rPr>
              <a:t>public </a:t>
            </a:r>
            <a:r>
              <a:rPr lang="en-US" sz="900" dirty="0">
                <a:solidFill>
                  <a:srgbClr val="0000FF"/>
                </a:solidFill>
                <a:latin typeface="Consolas"/>
              </a:rPr>
              <a:t>static </a:t>
            </a:r>
            <a:r>
              <a:rPr lang="en-US" sz="900" dirty="0">
                <a:solidFill>
                  <a:srgbClr val="2B91AF"/>
                </a:solidFill>
                <a:latin typeface="Consolas"/>
              </a:rPr>
              <a:t>Task</a:t>
            </a:r>
            <a:r>
              <a:rPr lang="en-US" sz="900" dirty="0">
                <a:latin typeface="Consolas" pitchFamily="49" charset="0"/>
                <a:cs typeface="Consolas" pitchFamily="49" charset="0"/>
              </a:rPr>
              <a:t> </a:t>
            </a:r>
            <a:r>
              <a:rPr lang="en-US" sz="900" dirty="0" err="1">
                <a:latin typeface="Consolas" pitchFamily="49" charset="0"/>
                <a:cs typeface="Consolas" pitchFamily="49" charset="0"/>
              </a:rPr>
              <a:t>SimpleBodyAsync</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2B91AF"/>
                </a:solidFill>
                <a:latin typeface="Consolas"/>
              </a:rPr>
              <a:t>&lt;</a:t>
            </a:r>
            <a:r>
              <a:rPr lang="en-US" sz="900" dirty="0" err="1">
                <a:solidFill>
                  <a:srgbClr val="2B91AF"/>
                </a:solidFill>
                <a:latin typeface="Consolas"/>
              </a:rPr>
              <a:t>SimpleBodyAsync</a:t>
            </a:r>
            <a:r>
              <a:rPr lang="en-US" sz="900" dirty="0">
                <a:solidFill>
                  <a:srgbClr val="2B91AF"/>
                </a:solidFill>
                <a:latin typeface="Consolas"/>
              </a:rPr>
              <a:t>&gt;d__0</a:t>
            </a:r>
            <a:r>
              <a:rPr lang="en-US" sz="900" dirty="0">
                <a:latin typeface="Consolas" pitchFamily="49" charset="0"/>
                <a:cs typeface="Consolas" pitchFamily="49" charset="0"/>
              </a:rPr>
              <a:t> d__;</a:t>
            </a:r>
          </a:p>
          <a:p>
            <a:r>
              <a:rPr lang="en-US" sz="900" dirty="0">
                <a:latin typeface="Consolas" pitchFamily="49" charset="0"/>
                <a:cs typeface="Consolas" pitchFamily="49" charset="0"/>
              </a:rPr>
              <a:t>    d__.&lt;&gt;</a:t>
            </a:r>
            <a:r>
              <a:rPr lang="en-US" sz="900" dirty="0" err="1">
                <a:latin typeface="Consolas" pitchFamily="49" charset="0"/>
                <a:cs typeface="Consolas" pitchFamily="49" charset="0"/>
              </a:rPr>
              <a:t>t__builder</a:t>
            </a:r>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err="1" smtClean="0">
                <a:solidFill>
                  <a:srgbClr val="2B91AF"/>
                </a:solidFill>
                <a:latin typeface="Consolas"/>
              </a:rPr>
              <a:t>AsyncTaskMethodBuilder</a:t>
            </a:r>
            <a:r>
              <a:rPr lang="en-US" sz="900" dirty="0" err="1" smtClean="0">
                <a:latin typeface="Consolas" pitchFamily="49" charset="0"/>
                <a:cs typeface="Consolas" pitchFamily="49" charset="0"/>
              </a:rPr>
              <a:t>.Create</a:t>
            </a:r>
            <a:r>
              <a:rPr lang="en-US" sz="900" dirty="0" smtClean="0">
                <a:latin typeface="Consolas" pitchFamily="49" charset="0"/>
                <a:cs typeface="Consolas" pitchFamily="49" charset="0"/>
              </a:rPr>
              <a:t>();</a:t>
            </a:r>
          </a:p>
          <a:p>
            <a:endParaRPr lang="en-US" sz="900" dirty="0">
              <a:latin typeface="Consolas" pitchFamily="49" charset="0"/>
              <a:cs typeface="Consolas" pitchFamily="49" charset="0"/>
            </a:endParaRPr>
          </a:p>
          <a:p>
            <a:r>
              <a:rPr lang="en-US" sz="900" dirty="0">
                <a:latin typeface="Consolas" pitchFamily="49" charset="0"/>
                <a:cs typeface="Consolas" pitchFamily="49" charset="0"/>
              </a:rPr>
              <a:t>    </a:t>
            </a:r>
            <a:r>
              <a:rPr lang="en-US" sz="900" dirty="0">
                <a:effectLst>
                  <a:glow rad="101600">
                    <a:srgbClr val="FFFF00">
                      <a:alpha val="60000"/>
                    </a:srgbClr>
                  </a:glow>
                </a:effectLst>
                <a:latin typeface="Consolas" pitchFamily="49" charset="0"/>
                <a:cs typeface="Consolas" pitchFamily="49" charset="0"/>
              </a:rPr>
              <a:t>d__.</a:t>
            </a:r>
            <a:r>
              <a:rPr lang="en-US" sz="900" dirty="0" err="1">
                <a:effectLst>
                  <a:glow rad="101600">
                    <a:srgbClr val="FFFF00">
                      <a:alpha val="60000"/>
                    </a:srgbClr>
                  </a:glow>
                </a:effectLst>
                <a:latin typeface="Consolas" pitchFamily="49" charset="0"/>
                <a:cs typeface="Consolas" pitchFamily="49" charset="0"/>
              </a:rPr>
              <a:t>MoveNext</a:t>
            </a:r>
            <a:r>
              <a:rPr lang="en-US" sz="900" dirty="0">
                <a:effectLst>
                  <a:glow rad="101600">
                    <a:srgbClr val="FFFF00">
                      <a:alpha val="60000"/>
                    </a:srgbClr>
                  </a:glow>
                </a:effectLst>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 d__.&lt;&gt;t__</a:t>
            </a:r>
            <a:r>
              <a:rPr lang="en-US" sz="900" dirty="0" err="1">
                <a:latin typeface="Consolas" pitchFamily="49" charset="0"/>
                <a:cs typeface="Consolas" pitchFamily="49" charset="0"/>
              </a:rPr>
              <a:t>builder.Task</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1" name="TextBox 10"/>
          <p:cNvSpPr txBox="1"/>
          <p:nvPr/>
        </p:nvSpPr>
        <p:spPr>
          <a:xfrm>
            <a:off x="4830762" y="2997527"/>
            <a:ext cx="4008438" cy="133882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rmAutofit/>
          </a:bodyPr>
          <a:lstStyle/>
          <a:p>
            <a:r>
              <a:rPr lang="en-US" sz="900" dirty="0" smtClean="0">
                <a:solidFill>
                  <a:srgbClr val="0000FF"/>
                </a:solidFill>
                <a:latin typeface="Consolas"/>
              </a:rPr>
              <a:t>public </a:t>
            </a:r>
            <a:r>
              <a:rPr lang="en-US" sz="900" dirty="0">
                <a:solidFill>
                  <a:srgbClr val="0000FF"/>
                </a:solidFill>
                <a:latin typeface="Consolas"/>
              </a:rPr>
              <a:t>static </a:t>
            </a:r>
            <a:r>
              <a:rPr lang="en-US" sz="900" dirty="0">
                <a:solidFill>
                  <a:srgbClr val="2B91AF"/>
                </a:solidFill>
                <a:latin typeface="Consolas"/>
              </a:rPr>
              <a:t>Task</a:t>
            </a:r>
            <a:r>
              <a:rPr lang="en-US" sz="900" dirty="0">
                <a:latin typeface="Consolas" pitchFamily="49" charset="0"/>
                <a:cs typeface="Consolas" pitchFamily="49" charset="0"/>
              </a:rPr>
              <a:t> </a:t>
            </a:r>
            <a:r>
              <a:rPr lang="en-US" sz="900" dirty="0" err="1">
                <a:latin typeface="Consolas" pitchFamily="49" charset="0"/>
                <a:cs typeface="Consolas" pitchFamily="49" charset="0"/>
              </a:rPr>
              <a:t>SimpleBodyAsync</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2B91AF"/>
                </a:solidFill>
                <a:latin typeface="Consolas"/>
              </a:rPr>
              <a:t>&lt;</a:t>
            </a:r>
            <a:r>
              <a:rPr lang="en-US" sz="900" dirty="0" err="1">
                <a:solidFill>
                  <a:srgbClr val="2B91AF"/>
                </a:solidFill>
                <a:latin typeface="Consolas"/>
              </a:rPr>
              <a:t>SimpleBodyAsync</a:t>
            </a:r>
            <a:r>
              <a:rPr lang="en-US" sz="900" dirty="0">
                <a:solidFill>
                  <a:srgbClr val="2B91AF"/>
                </a:solidFill>
                <a:latin typeface="Consolas"/>
              </a:rPr>
              <a:t>&gt;d__0 </a:t>
            </a:r>
            <a:r>
              <a:rPr lang="en-US" sz="900" dirty="0">
                <a:latin typeface="Consolas" pitchFamily="49" charset="0"/>
                <a:cs typeface="Consolas" pitchFamily="49" charset="0"/>
              </a:rPr>
              <a:t>d__;</a:t>
            </a:r>
          </a:p>
          <a:p>
            <a:r>
              <a:rPr lang="en-US" sz="900" dirty="0">
                <a:latin typeface="Consolas" pitchFamily="49" charset="0"/>
                <a:cs typeface="Consolas" pitchFamily="49" charset="0"/>
              </a:rPr>
              <a:t>    d__.&lt;&gt;</a:t>
            </a:r>
            <a:r>
              <a:rPr lang="en-US" sz="900" dirty="0" err="1">
                <a:latin typeface="Consolas" pitchFamily="49" charset="0"/>
                <a:cs typeface="Consolas" pitchFamily="49" charset="0"/>
              </a:rPr>
              <a:t>t__builder</a:t>
            </a:r>
            <a:r>
              <a:rPr lang="en-US" sz="900" dirty="0">
                <a:latin typeface="Consolas" pitchFamily="49" charset="0"/>
                <a:cs typeface="Consolas" pitchFamily="49" charset="0"/>
              </a:rPr>
              <a:t> = </a:t>
            </a:r>
            <a:r>
              <a:rPr lang="en-US" sz="900" dirty="0" err="1">
                <a:solidFill>
                  <a:srgbClr val="2B91AF"/>
                </a:solidFill>
                <a:latin typeface="Consolas"/>
              </a:rPr>
              <a:t>AsyncTaskMethodBuilder</a:t>
            </a:r>
            <a:r>
              <a:rPr lang="en-US" sz="900" dirty="0" err="1">
                <a:latin typeface="Consolas" pitchFamily="49" charset="0"/>
                <a:cs typeface="Consolas" pitchFamily="49" charset="0"/>
              </a:rPr>
              <a:t>.Create</a:t>
            </a:r>
            <a:r>
              <a:rPr lang="en-US" sz="900" dirty="0">
                <a:latin typeface="Consolas" pitchFamily="49" charset="0"/>
                <a:cs typeface="Consolas" pitchFamily="49" charset="0"/>
              </a:rPr>
              <a:t>();</a:t>
            </a:r>
          </a:p>
          <a:p>
            <a:r>
              <a:rPr lang="en-US" sz="900" dirty="0">
                <a:latin typeface="Consolas" pitchFamily="49" charset="0"/>
                <a:cs typeface="Consolas" pitchFamily="49" charset="0"/>
              </a:rPr>
              <a:t>    d__.&lt;&gt;1__state = </a:t>
            </a:r>
            <a:r>
              <a:rPr lang="en-US" sz="900" dirty="0">
                <a:solidFill>
                  <a:srgbClr val="A31515"/>
                </a:solidFill>
                <a:latin typeface="Consolas"/>
              </a:rPr>
              <a:t>-1</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effectLst>
                  <a:glow rad="101600">
                    <a:srgbClr val="FFFF00">
                      <a:alpha val="60000"/>
                    </a:srgbClr>
                  </a:glow>
                </a:effectLst>
                <a:latin typeface="Consolas" pitchFamily="49" charset="0"/>
                <a:cs typeface="Consolas" pitchFamily="49" charset="0"/>
              </a:rPr>
              <a:t>d__.&lt;&gt;t__</a:t>
            </a:r>
            <a:r>
              <a:rPr lang="en-US" sz="900" dirty="0" err="1">
                <a:effectLst>
                  <a:glow rad="101600">
                    <a:srgbClr val="FFFF00">
                      <a:alpha val="60000"/>
                    </a:srgbClr>
                  </a:glow>
                </a:effectLst>
                <a:latin typeface="Consolas" pitchFamily="49" charset="0"/>
                <a:cs typeface="Consolas" pitchFamily="49" charset="0"/>
              </a:rPr>
              <a:t>builder.Start</a:t>
            </a:r>
            <a:r>
              <a:rPr lang="en-US" sz="900" dirty="0">
                <a:effectLst>
                  <a:glow rad="101600">
                    <a:srgbClr val="FFFF00">
                      <a:alpha val="60000"/>
                    </a:srgbClr>
                  </a:glow>
                </a:effectLst>
                <a:latin typeface="Consolas" pitchFamily="49" charset="0"/>
                <a:cs typeface="Consolas" pitchFamily="49" charset="0"/>
              </a:rPr>
              <a:t>&lt;</a:t>
            </a:r>
            <a:r>
              <a:rPr lang="en-US" sz="900" dirty="0">
                <a:solidFill>
                  <a:srgbClr val="2B91AF"/>
                </a:solidFill>
                <a:effectLst>
                  <a:glow rad="101600">
                    <a:srgbClr val="FFFF00">
                      <a:alpha val="60000"/>
                    </a:srgbClr>
                  </a:glow>
                </a:effectLst>
                <a:latin typeface="Consolas"/>
              </a:rPr>
              <a:t>&lt;</a:t>
            </a:r>
            <a:r>
              <a:rPr lang="en-US" sz="900" dirty="0" err="1">
                <a:solidFill>
                  <a:srgbClr val="2B91AF"/>
                </a:solidFill>
                <a:effectLst>
                  <a:glow rad="101600">
                    <a:srgbClr val="FFFF00">
                      <a:alpha val="60000"/>
                    </a:srgbClr>
                  </a:glow>
                </a:effectLst>
                <a:latin typeface="Consolas"/>
              </a:rPr>
              <a:t>SimpleBodyAsync</a:t>
            </a:r>
            <a:r>
              <a:rPr lang="en-US" sz="900" dirty="0">
                <a:solidFill>
                  <a:srgbClr val="2B91AF"/>
                </a:solidFill>
                <a:effectLst>
                  <a:glow rad="101600">
                    <a:srgbClr val="FFFF00">
                      <a:alpha val="60000"/>
                    </a:srgbClr>
                  </a:glow>
                </a:effectLst>
                <a:latin typeface="Consolas"/>
              </a:rPr>
              <a:t>&gt;d__0</a:t>
            </a:r>
            <a:r>
              <a:rPr lang="en-US" sz="900" dirty="0">
                <a:effectLst>
                  <a:glow rad="101600">
                    <a:srgbClr val="FFFF00">
                      <a:alpha val="60000"/>
                    </a:srgbClr>
                  </a:glow>
                </a:effectLst>
                <a:latin typeface="Consolas" pitchFamily="49" charset="0"/>
                <a:cs typeface="Consolas" pitchFamily="49" charset="0"/>
              </a:rPr>
              <a:t>&gt;(</a:t>
            </a:r>
            <a:r>
              <a:rPr lang="en-US" sz="900" dirty="0">
                <a:solidFill>
                  <a:srgbClr val="0000FF"/>
                </a:solidFill>
                <a:effectLst>
                  <a:glow rad="101600">
                    <a:srgbClr val="FFFF00">
                      <a:alpha val="60000"/>
                    </a:srgbClr>
                  </a:glow>
                </a:effectLst>
                <a:latin typeface="Consolas"/>
              </a:rPr>
              <a:t>ref</a:t>
            </a:r>
            <a:r>
              <a:rPr lang="en-US" sz="900" dirty="0">
                <a:effectLst>
                  <a:glow rad="101600">
                    <a:srgbClr val="FFFF00">
                      <a:alpha val="60000"/>
                    </a:srgbClr>
                  </a:glow>
                </a:effectLst>
                <a:latin typeface="Consolas" pitchFamily="49" charset="0"/>
                <a:cs typeface="Consolas" pitchFamily="49" charset="0"/>
              </a:rPr>
              <a:t> d__);</a:t>
            </a:r>
          </a:p>
          <a:p>
            <a:r>
              <a:rPr lang="en-US" sz="900" dirty="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 d__.&lt;&gt;t__</a:t>
            </a:r>
            <a:r>
              <a:rPr lang="en-US" sz="900" dirty="0" err="1">
                <a:latin typeface="Consolas" pitchFamily="49" charset="0"/>
                <a:cs typeface="Consolas" pitchFamily="49" charset="0"/>
              </a:rPr>
              <a:t>builder.Task</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p:txBody>
      </p:sp>
      <p:sp>
        <p:nvSpPr>
          <p:cNvPr id="12" name="TextBox 11"/>
          <p:cNvSpPr txBox="1"/>
          <p:nvPr/>
        </p:nvSpPr>
        <p:spPr>
          <a:xfrm>
            <a:off x="981075" y="4752497"/>
            <a:ext cx="3705225" cy="1991203"/>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rmAutofit fontScale="85000" lnSpcReduction="20000"/>
          </a:bodyPr>
          <a:lstStyle/>
          <a:p>
            <a:r>
              <a:rPr lang="en-US" sz="900" dirty="0" err="1">
                <a:solidFill>
                  <a:srgbClr val="0000FF"/>
                </a:solidFill>
                <a:latin typeface="Consolas"/>
              </a:rPr>
              <a:t>var</a:t>
            </a:r>
            <a:r>
              <a:rPr lang="en-US" sz="900" dirty="0">
                <a:latin typeface="Consolas" pitchFamily="49" charset="0"/>
                <a:cs typeface="Consolas" pitchFamily="49" charset="0"/>
              </a:rPr>
              <a:t> $</a:t>
            </a:r>
            <a:r>
              <a:rPr lang="en-US" sz="900" dirty="0" err="1">
                <a:latin typeface="Consolas" pitchFamily="49" charset="0"/>
                <a:cs typeface="Consolas" pitchFamily="49" charset="0"/>
              </a:rPr>
              <a:t>awaiter</a:t>
            </a:r>
            <a:r>
              <a:rPr lang="en-US" sz="900" dirty="0">
                <a:latin typeface="Consolas" pitchFamily="49" charset="0"/>
                <a:cs typeface="Consolas" pitchFamily="49" charset="0"/>
              </a:rPr>
              <a:t> = </a:t>
            </a:r>
            <a:r>
              <a:rPr lang="en-US" sz="900" dirty="0" err="1">
                <a:latin typeface="Consolas" pitchFamily="49" charset="0"/>
                <a:cs typeface="Consolas" pitchFamily="49" charset="0"/>
              </a:rPr>
              <a:t>awaitable.GetAwaiter</a:t>
            </a:r>
            <a:r>
              <a:rPr lang="en-US" sz="900" dirty="0">
                <a:latin typeface="Consolas" pitchFamily="49" charset="0"/>
                <a:cs typeface="Consolas" pitchFamily="49" charset="0"/>
              </a:rPr>
              <a:t>();</a:t>
            </a:r>
          </a:p>
          <a:p>
            <a:r>
              <a:rPr lang="en-US" sz="900" dirty="0">
                <a:solidFill>
                  <a:srgbClr val="0000FF"/>
                </a:solidFill>
                <a:latin typeface="Consolas"/>
              </a:rPr>
              <a:t>if</a:t>
            </a:r>
            <a:r>
              <a:rPr lang="en-US" sz="900" dirty="0">
                <a:latin typeface="Consolas" pitchFamily="49" charset="0"/>
                <a:cs typeface="Consolas" pitchFamily="49" charset="0"/>
              </a:rPr>
              <a:t> (!$</a:t>
            </a:r>
            <a:r>
              <a:rPr lang="en-US" sz="900" dirty="0" err="1">
                <a:latin typeface="Consolas" pitchFamily="49" charset="0"/>
                <a:cs typeface="Consolas" pitchFamily="49" charset="0"/>
              </a:rPr>
              <a:t>awaiter.IsCompleted</a:t>
            </a:r>
            <a:r>
              <a:rPr lang="en-US" sz="900" dirty="0">
                <a:latin typeface="Consolas" pitchFamily="49" charset="0"/>
                <a:cs typeface="Consolas" pitchFamily="49" charset="0"/>
              </a:rPr>
              <a:t>)</a:t>
            </a:r>
          </a:p>
          <a:p>
            <a:r>
              <a:rPr lang="en-US" sz="900" dirty="0">
                <a:latin typeface="Consolas" pitchFamily="49" charset="0"/>
                <a:cs typeface="Consolas" pitchFamily="49" charset="0"/>
              </a:rPr>
              <a:t>{</a:t>
            </a:r>
          </a:p>
          <a:p>
            <a:r>
              <a:rPr lang="en-US" sz="900" dirty="0">
                <a:latin typeface="Consolas" pitchFamily="49" charset="0"/>
                <a:cs typeface="Consolas" pitchFamily="49" charset="0"/>
              </a:rPr>
              <a:t>    ...</a:t>
            </a:r>
          </a:p>
          <a:p>
            <a:r>
              <a:rPr lang="en-US" sz="900" dirty="0">
                <a:latin typeface="Consolas" pitchFamily="49" charset="0"/>
                <a:cs typeface="Consolas" pitchFamily="49" charset="0"/>
              </a:rPr>
              <a:t>    </a:t>
            </a:r>
            <a:r>
              <a:rPr lang="en-US" sz="900" dirty="0">
                <a:solidFill>
                  <a:srgbClr val="0000FF"/>
                </a:solidFill>
                <a:latin typeface="Consolas"/>
              </a:rPr>
              <a:t>this</a:t>
            </a:r>
            <a:r>
              <a:rPr lang="en-US" sz="900" dirty="0">
                <a:latin typeface="Consolas" pitchFamily="49" charset="0"/>
                <a:cs typeface="Consolas" pitchFamily="49" charset="0"/>
              </a:rPr>
              <a:t>.&lt;&gt;1__state = </a:t>
            </a:r>
            <a:r>
              <a:rPr lang="en-US" sz="900" dirty="0">
                <a:solidFill>
                  <a:srgbClr val="A31515"/>
                </a:solidFill>
                <a:latin typeface="Consolas"/>
              </a:rPr>
              <a:t>42</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   </a:t>
            </a:r>
            <a:r>
              <a:rPr lang="en-US" sz="900" dirty="0">
                <a:solidFill>
                  <a:srgbClr val="2B91AF"/>
                </a:solidFill>
                <a:latin typeface="Consolas"/>
              </a:rPr>
              <a:t>Action</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mnd</a:t>
            </a:r>
            <a:r>
              <a:rPr lang="en-US" sz="900" dirty="0" smtClean="0">
                <a:latin typeface="Consolas" pitchFamily="49" charset="0"/>
                <a:cs typeface="Consolas" pitchFamily="49" charset="0"/>
              </a:rPr>
              <a:t> = </a:t>
            </a:r>
            <a:r>
              <a:rPr lang="en-US" sz="900" dirty="0">
                <a:solidFill>
                  <a:srgbClr val="0000FF"/>
                </a:solidFill>
                <a:latin typeface="Consolas"/>
              </a:rPr>
              <a:t>this</a:t>
            </a:r>
            <a:r>
              <a:rPr lang="en-US" sz="900" dirty="0">
                <a:latin typeface="Consolas" pitchFamily="49" charset="0"/>
                <a:cs typeface="Consolas" pitchFamily="49" charset="0"/>
              </a:rPr>
              <a:t>.&lt;&gt;t__</a:t>
            </a:r>
            <a:r>
              <a:rPr lang="en-US" sz="900" dirty="0" err="1">
                <a:latin typeface="Consolas" pitchFamily="49" charset="0"/>
                <a:cs typeface="Consolas" pitchFamily="49" charset="0"/>
              </a:rPr>
              <a:t>MoveNextDelegate</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a:solidFill>
                  <a:srgbClr val="0000FF"/>
                </a:solidFill>
                <a:latin typeface="Consolas"/>
              </a:rPr>
              <a:t>if</a:t>
            </a:r>
            <a:r>
              <a:rPr lang="en-US" sz="900" dirty="0" smtClean="0">
                <a:latin typeface="Consolas" pitchFamily="49" charset="0"/>
                <a:cs typeface="Consolas" pitchFamily="49" charset="0"/>
              </a:rPr>
              <a:t> (</a:t>
            </a:r>
            <a:r>
              <a:rPr lang="en-US" sz="900" dirty="0" err="1" smtClean="0">
                <a:latin typeface="Consolas" pitchFamily="49" charset="0"/>
                <a:cs typeface="Consolas" pitchFamily="49" charset="0"/>
              </a:rPr>
              <a:t>mnd</a:t>
            </a:r>
            <a:r>
              <a:rPr lang="en-US" sz="900" dirty="0" smtClean="0">
                <a:latin typeface="Consolas" pitchFamily="49" charset="0"/>
                <a:cs typeface="Consolas" pitchFamily="49" charset="0"/>
              </a:rPr>
              <a:t> </a:t>
            </a:r>
            <a:r>
              <a:rPr lang="en-US" sz="900" dirty="0">
                <a:latin typeface="Consolas" pitchFamily="49" charset="0"/>
                <a:cs typeface="Consolas" pitchFamily="49" charset="0"/>
              </a:rPr>
              <a:t>== </a:t>
            </a:r>
            <a:r>
              <a:rPr lang="en-US" sz="900" dirty="0">
                <a:solidFill>
                  <a:srgbClr val="0000FF"/>
                </a:solidFill>
                <a:latin typeface="Consolas"/>
              </a:rPr>
              <a:t>null</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smtClean="0">
                <a:latin typeface="Consolas" pitchFamily="49" charset="0"/>
                <a:cs typeface="Consolas" pitchFamily="49" charset="0"/>
              </a:rPr>
              <a:t>        </a:t>
            </a:r>
            <a:r>
              <a:rPr lang="en-US" sz="900" dirty="0" err="1">
                <a:solidFill>
                  <a:srgbClr val="0000FF"/>
                </a:solidFill>
                <a:latin typeface="Consolas"/>
              </a:rPr>
              <a:t>var</a:t>
            </a:r>
            <a:r>
              <a:rPr lang="en-US" sz="900" dirty="0" smtClean="0">
                <a:latin typeface="Consolas" pitchFamily="49" charset="0"/>
                <a:cs typeface="Consolas" pitchFamily="49" charset="0"/>
              </a:rPr>
              <a:t> </a:t>
            </a:r>
            <a:r>
              <a:rPr lang="en-US" sz="900" dirty="0">
                <a:latin typeface="Consolas" pitchFamily="49" charset="0"/>
                <a:cs typeface="Consolas" pitchFamily="49" charset="0"/>
              </a:rPr>
              <a:t>task = </a:t>
            </a:r>
            <a:r>
              <a:rPr lang="en-US" sz="900" dirty="0">
                <a:solidFill>
                  <a:srgbClr val="0000FF"/>
                </a:solidFill>
                <a:latin typeface="Consolas"/>
              </a:rPr>
              <a:t>this</a:t>
            </a:r>
            <a:r>
              <a:rPr lang="en-US" sz="900" dirty="0">
                <a:latin typeface="Consolas" pitchFamily="49" charset="0"/>
                <a:cs typeface="Consolas" pitchFamily="49" charset="0"/>
              </a:rPr>
              <a:t>.&lt;&gt;t__</a:t>
            </a:r>
            <a:r>
              <a:rPr lang="en-US" sz="900" dirty="0" err="1">
                <a:latin typeface="Consolas" pitchFamily="49" charset="0"/>
                <a:cs typeface="Consolas" pitchFamily="49" charset="0"/>
              </a:rPr>
              <a:t>builder.Task</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err="1" smtClean="0">
                <a:latin typeface="Consolas" pitchFamily="49" charset="0"/>
                <a:cs typeface="Consolas" pitchFamily="49" charset="0"/>
              </a:rPr>
              <a:t>mnd</a:t>
            </a:r>
            <a:r>
              <a:rPr lang="en-US" sz="900" dirty="0" smtClean="0">
                <a:latin typeface="Consolas" pitchFamily="49" charset="0"/>
                <a:cs typeface="Consolas" pitchFamily="49" charset="0"/>
              </a:rPr>
              <a:t> </a:t>
            </a:r>
            <a:r>
              <a:rPr lang="en-US" sz="900" dirty="0">
                <a:latin typeface="Consolas" pitchFamily="49" charset="0"/>
                <a:cs typeface="Consolas" pitchFamily="49" charset="0"/>
              </a:rPr>
              <a:t>= </a:t>
            </a:r>
            <a:r>
              <a:rPr lang="en-US" sz="900" dirty="0">
                <a:solidFill>
                  <a:srgbClr val="0000FF"/>
                </a:solidFill>
                <a:latin typeface="Consolas"/>
              </a:rPr>
              <a:t>new</a:t>
            </a:r>
            <a:r>
              <a:rPr lang="en-US" sz="900" dirty="0">
                <a:latin typeface="Consolas" pitchFamily="49" charset="0"/>
                <a:cs typeface="Consolas" pitchFamily="49" charset="0"/>
              </a:rPr>
              <a:t> </a:t>
            </a:r>
            <a:r>
              <a:rPr lang="en-US" sz="900" dirty="0">
                <a:solidFill>
                  <a:srgbClr val="2B91AF"/>
                </a:solidFill>
                <a:latin typeface="Consolas"/>
              </a:rPr>
              <a:t>Action</a:t>
            </a:r>
            <a:r>
              <a:rPr lang="en-US" sz="900" dirty="0">
                <a:latin typeface="Consolas" pitchFamily="49" charset="0"/>
                <a:cs typeface="Consolas" pitchFamily="49" charset="0"/>
              </a:rPr>
              <a:t>(</a:t>
            </a:r>
            <a:r>
              <a:rPr lang="en-US" sz="900" dirty="0" err="1">
                <a:solidFill>
                  <a:srgbClr val="0000FF"/>
                </a:solidFill>
                <a:latin typeface="Consolas"/>
              </a:rPr>
              <a:t>this</a:t>
            </a:r>
            <a:r>
              <a:rPr lang="en-US" sz="900" dirty="0" err="1">
                <a:latin typeface="Consolas" pitchFamily="49" charset="0"/>
                <a:cs typeface="Consolas" pitchFamily="49" charset="0"/>
              </a:rPr>
              <a:t>.MoveNext</a:t>
            </a:r>
            <a:r>
              <a:rPr lang="en-US" sz="900" dirty="0">
                <a:latin typeface="Consolas" pitchFamily="49" charset="0"/>
                <a:cs typeface="Consolas" pitchFamily="49" charset="0"/>
              </a:rPr>
              <a:t>);</a:t>
            </a:r>
          </a:p>
          <a:p>
            <a:r>
              <a:rPr lang="en-US" sz="900" dirty="0">
                <a:latin typeface="Consolas" pitchFamily="49" charset="0"/>
                <a:cs typeface="Consolas" pitchFamily="49" charset="0"/>
              </a:rPr>
              <a:t>        </a:t>
            </a:r>
            <a:r>
              <a:rPr lang="en-US" sz="900" dirty="0" smtClean="0">
                <a:latin typeface="Consolas" pitchFamily="49" charset="0"/>
                <a:cs typeface="Consolas" pitchFamily="49" charset="0"/>
              </a:rPr>
              <a:t>((</a:t>
            </a:r>
            <a:r>
              <a:rPr lang="en-US" sz="900" dirty="0">
                <a:solidFill>
                  <a:srgbClr val="2B91AF"/>
                </a:solidFill>
                <a:latin typeface="Consolas"/>
              </a:rPr>
              <a:t>&lt;&gt;t__</a:t>
            </a:r>
            <a:r>
              <a:rPr lang="en-US" sz="900" dirty="0" err="1">
                <a:solidFill>
                  <a:srgbClr val="2B91AF"/>
                </a:solidFill>
                <a:latin typeface="Consolas"/>
              </a:rPr>
              <a:t>IStateMachine</a:t>
            </a:r>
            <a:r>
              <a:rPr lang="en-US" sz="900" dirty="0">
                <a:latin typeface="Consolas" pitchFamily="49" charset="0"/>
                <a:cs typeface="Consolas" pitchFamily="49" charset="0"/>
              </a:rPr>
              <a:t>) </a:t>
            </a:r>
            <a:r>
              <a:rPr lang="en-US" sz="900" dirty="0" err="1" smtClean="0">
                <a:latin typeface="Consolas" pitchFamily="49" charset="0"/>
                <a:cs typeface="Consolas" pitchFamily="49" charset="0"/>
              </a:rPr>
              <a:t>mnd.Target</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&lt;&gt;t__</a:t>
            </a:r>
            <a:r>
              <a:rPr lang="en-US" sz="900" dirty="0" err="1" smtClean="0">
                <a:latin typeface="Consolas" pitchFamily="49" charset="0"/>
                <a:cs typeface="Consolas" pitchFamily="49" charset="0"/>
              </a:rPr>
              <a:t>SetMoveNextDelegate</a:t>
            </a:r>
            <a:r>
              <a:rPr lang="en-US" sz="900" dirty="0" smtClean="0">
                <a:latin typeface="Consolas" pitchFamily="49" charset="0"/>
                <a:cs typeface="Consolas" pitchFamily="49" charset="0"/>
              </a:rPr>
              <a:t>(</a:t>
            </a:r>
            <a:r>
              <a:rPr lang="en-US" sz="900" dirty="0" err="1" smtClean="0">
                <a:latin typeface="Consolas" pitchFamily="49" charset="0"/>
                <a:cs typeface="Consolas" pitchFamily="49" charset="0"/>
              </a:rPr>
              <a:t>mnd</a:t>
            </a:r>
            <a:r>
              <a:rPr lang="en-US" sz="900" dirty="0" smtClean="0">
                <a:latin typeface="Consolas" pitchFamily="49" charset="0"/>
                <a:cs typeface="Consolas" pitchFamily="49" charset="0"/>
              </a:rPr>
              <a:t>);</a:t>
            </a:r>
          </a:p>
          <a:p>
            <a:r>
              <a:rPr lang="en-US" sz="900" dirty="0" smtClean="0">
                <a:latin typeface="Consolas" pitchFamily="49" charset="0"/>
                <a:cs typeface="Consolas" pitchFamily="49" charset="0"/>
              </a:rPr>
              <a:t>    }</a:t>
            </a:r>
            <a:endParaRPr lang="en-US" sz="900" dirty="0">
              <a:latin typeface="Consolas" pitchFamily="49" charset="0"/>
              <a:cs typeface="Consolas" pitchFamily="49" charset="0"/>
            </a:endParaRPr>
          </a:p>
          <a:p>
            <a:r>
              <a:rPr lang="en-US" sz="900" dirty="0" smtClean="0">
                <a:latin typeface="Consolas" pitchFamily="49" charset="0"/>
                <a:cs typeface="Consolas" pitchFamily="49" charset="0"/>
              </a:rPr>
              <a:t>    </a:t>
            </a:r>
            <a:r>
              <a:rPr lang="en-US" sz="900" dirty="0" smtClean="0">
                <a:effectLst>
                  <a:glow rad="101600">
                    <a:srgbClr val="FFFF00">
                      <a:alpha val="60000"/>
                    </a:srgbClr>
                  </a:glow>
                </a:effectLst>
                <a:latin typeface="Consolas" pitchFamily="49" charset="0"/>
                <a:cs typeface="Consolas" pitchFamily="49" charset="0"/>
              </a:rPr>
              <a:t>$</a:t>
            </a:r>
            <a:r>
              <a:rPr lang="en-US" sz="900" dirty="0" err="1" smtClean="0">
                <a:effectLst>
                  <a:glow rad="101600">
                    <a:srgbClr val="FFFF00">
                      <a:alpha val="60000"/>
                    </a:srgbClr>
                  </a:glow>
                </a:effectLst>
                <a:latin typeface="Consolas" pitchFamily="49" charset="0"/>
                <a:cs typeface="Consolas" pitchFamily="49" charset="0"/>
              </a:rPr>
              <a:t>awaiter.OnCompleted</a:t>
            </a:r>
            <a:r>
              <a:rPr lang="en-US" sz="900" dirty="0" smtClean="0">
                <a:effectLst>
                  <a:glow rad="101600">
                    <a:srgbClr val="FFFF00">
                      <a:alpha val="60000"/>
                    </a:srgbClr>
                  </a:glow>
                </a:effectLst>
                <a:latin typeface="Consolas" pitchFamily="49" charset="0"/>
                <a:cs typeface="Consolas" pitchFamily="49" charset="0"/>
              </a:rPr>
              <a:t>(</a:t>
            </a:r>
            <a:r>
              <a:rPr lang="en-US" sz="900" dirty="0" err="1" smtClean="0">
                <a:effectLst>
                  <a:glow rad="101600">
                    <a:srgbClr val="FFFF00">
                      <a:alpha val="60000"/>
                    </a:srgbClr>
                  </a:glow>
                </a:effectLst>
                <a:latin typeface="Consolas" pitchFamily="49" charset="0"/>
                <a:cs typeface="Consolas" pitchFamily="49" charset="0"/>
              </a:rPr>
              <a:t>mnd</a:t>
            </a:r>
            <a:r>
              <a:rPr lang="en-US" sz="900" dirty="0" smtClean="0">
                <a:effectLst>
                  <a:glow rad="101600">
                    <a:srgbClr val="FFFF00">
                      <a:alpha val="60000"/>
                    </a:srgbClr>
                  </a:glow>
                </a:effectLst>
                <a:latin typeface="Consolas" pitchFamily="49" charset="0"/>
                <a:cs typeface="Consolas" pitchFamily="49" charset="0"/>
              </a:rPr>
              <a:t>);</a:t>
            </a:r>
          </a:p>
          <a:p>
            <a:r>
              <a:rPr lang="en-US" sz="900" dirty="0" smtClean="0">
                <a:latin typeface="Consolas" pitchFamily="49" charset="0"/>
                <a:cs typeface="Consolas" pitchFamily="49" charset="0"/>
              </a:rPr>
              <a:t>    </a:t>
            </a:r>
            <a:r>
              <a:rPr lang="en-US" sz="900" dirty="0">
                <a:solidFill>
                  <a:srgbClr val="0000FF"/>
                </a:solidFill>
                <a:latin typeface="Consolas"/>
              </a:rPr>
              <a:t>return</a:t>
            </a:r>
            <a:r>
              <a:rPr lang="en-US" sz="900" dirty="0">
                <a:latin typeface="Consolas" pitchFamily="49" charset="0"/>
                <a:cs typeface="Consolas" pitchFamily="49" charset="0"/>
              </a:rPr>
              <a:t>;</a:t>
            </a:r>
          </a:p>
          <a:p>
            <a:r>
              <a:rPr lang="en-US" sz="900" dirty="0" smtClean="0">
                <a:latin typeface="Consolas" pitchFamily="49" charset="0"/>
                <a:cs typeface="Consolas" pitchFamily="49" charset="0"/>
              </a:rPr>
              <a:t>}</a:t>
            </a:r>
            <a:endParaRPr lang="en-US" sz="900" dirty="0">
              <a:latin typeface="Consolas" pitchFamily="49" charset="0"/>
              <a:cs typeface="Consolas" pitchFamily="49" charset="0"/>
            </a:endParaRPr>
          </a:p>
          <a:p>
            <a:r>
              <a:rPr lang="en-US" sz="900" dirty="0">
                <a:latin typeface="Consolas" pitchFamily="49" charset="0"/>
                <a:cs typeface="Consolas" pitchFamily="49" charset="0"/>
              </a:rPr>
              <a:t>...</a:t>
            </a:r>
          </a:p>
          <a:p>
            <a:r>
              <a:rPr lang="en-US" sz="900" dirty="0">
                <a:latin typeface="Consolas" pitchFamily="49" charset="0"/>
                <a:cs typeface="Consolas" pitchFamily="49" charset="0"/>
              </a:rPr>
              <a:t>Label42:</a:t>
            </a:r>
          </a:p>
          <a:p>
            <a:r>
              <a:rPr lang="en-US" sz="900" dirty="0">
                <a:latin typeface="Consolas" pitchFamily="49" charset="0"/>
                <a:cs typeface="Consolas" pitchFamily="49" charset="0"/>
              </a:rPr>
              <a:t>$</a:t>
            </a:r>
            <a:r>
              <a:rPr lang="en-US" sz="900" dirty="0" err="1">
                <a:latin typeface="Consolas" pitchFamily="49" charset="0"/>
                <a:cs typeface="Consolas" pitchFamily="49" charset="0"/>
              </a:rPr>
              <a:t>awaiter.GetResult</a:t>
            </a:r>
            <a:r>
              <a:rPr lang="en-US" sz="900" dirty="0">
                <a:latin typeface="Consolas" pitchFamily="49" charset="0"/>
                <a:cs typeface="Consolas" pitchFamily="49" charset="0"/>
              </a:rPr>
              <a:t>();</a:t>
            </a:r>
          </a:p>
        </p:txBody>
      </p:sp>
      <p:sp>
        <p:nvSpPr>
          <p:cNvPr id="13" name="TextBox 12"/>
          <p:cNvSpPr txBox="1"/>
          <p:nvPr/>
        </p:nvSpPr>
        <p:spPr>
          <a:xfrm>
            <a:off x="4830762" y="4752498"/>
            <a:ext cx="4008438" cy="1991202"/>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rmAutofit/>
          </a:bodyPr>
          <a:lstStyle/>
          <a:p>
            <a:r>
              <a:rPr lang="en-US" sz="800" dirty="0" err="1">
                <a:solidFill>
                  <a:srgbClr val="0000FF"/>
                </a:solidFill>
                <a:latin typeface="Consolas"/>
              </a:rPr>
              <a:t>var</a:t>
            </a:r>
            <a:r>
              <a:rPr lang="en-US" sz="800" dirty="0">
                <a:latin typeface="Consolas" pitchFamily="49" charset="0"/>
                <a:cs typeface="Consolas" pitchFamily="49" charset="0"/>
              </a:rPr>
              <a:t> $</a:t>
            </a:r>
            <a:r>
              <a:rPr lang="en-US" sz="800" dirty="0" err="1">
                <a:latin typeface="Consolas" pitchFamily="49" charset="0"/>
                <a:cs typeface="Consolas" pitchFamily="49" charset="0"/>
              </a:rPr>
              <a:t>awaiter</a:t>
            </a:r>
            <a:r>
              <a:rPr lang="en-US" sz="800" dirty="0">
                <a:latin typeface="Consolas" pitchFamily="49" charset="0"/>
                <a:cs typeface="Consolas" pitchFamily="49" charset="0"/>
              </a:rPr>
              <a:t> = </a:t>
            </a:r>
            <a:r>
              <a:rPr lang="en-US" sz="800" dirty="0" err="1">
                <a:latin typeface="Consolas" pitchFamily="49" charset="0"/>
                <a:cs typeface="Consolas" pitchFamily="49" charset="0"/>
              </a:rPr>
              <a:t>awaitable.GetAwaiter</a:t>
            </a:r>
            <a:r>
              <a:rPr lang="en-US" sz="800" dirty="0">
                <a:latin typeface="Consolas" pitchFamily="49" charset="0"/>
                <a:cs typeface="Consolas" pitchFamily="49" charset="0"/>
              </a:rPr>
              <a:t>();</a:t>
            </a:r>
          </a:p>
          <a:p>
            <a:r>
              <a:rPr lang="en-US" sz="800" dirty="0">
                <a:solidFill>
                  <a:srgbClr val="0000FF"/>
                </a:solidFill>
                <a:latin typeface="Consolas"/>
              </a:rPr>
              <a:t>if</a:t>
            </a:r>
            <a:r>
              <a:rPr lang="en-US" sz="800" dirty="0">
                <a:latin typeface="Consolas" pitchFamily="49" charset="0"/>
                <a:cs typeface="Consolas" pitchFamily="49" charset="0"/>
              </a:rPr>
              <a:t> (!$</a:t>
            </a:r>
            <a:r>
              <a:rPr lang="en-US" sz="800" dirty="0" err="1">
                <a:latin typeface="Consolas" pitchFamily="49" charset="0"/>
                <a:cs typeface="Consolas" pitchFamily="49" charset="0"/>
              </a:rPr>
              <a:t>awaiter.IsCompleted</a:t>
            </a:r>
            <a:r>
              <a:rPr lang="en-US" sz="800" dirty="0">
                <a:latin typeface="Consolas" pitchFamily="49" charset="0"/>
                <a:cs typeface="Consolas" pitchFamily="49" charset="0"/>
              </a:rPr>
              <a:t>)</a:t>
            </a:r>
          </a:p>
          <a:p>
            <a:r>
              <a:rPr lang="en-US" sz="800" dirty="0">
                <a:latin typeface="Consolas" pitchFamily="49" charset="0"/>
                <a:cs typeface="Consolas" pitchFamily="49" charset="0"/>
              </a:rPr>
              <a:t>{</a:t>
            </a:r>
          </a:p>
          <a:p>
            <a:r>
              <a:rPr lang="en-US" sz="800" dirty="0" smtClean="0">
                <a:latin typeface="Consolas" pitchFamily="49" charset="0"/>
                <a:cs typeface="Consolas" pitchFamily="49" charset="0"/>
              </a:rPr>
              <a:t>    ...</a:t>
            </a:r>
            <a:endParaRPr lang="en-US" sz="800" dirty="0">
              <a:latin typeface="Consolas" pitchFamily="49" charset="0"/>
              <a:cs typeface="Consolas" pitchFamily="49" charset="0"/>
            </a:endParaRPr>
          </a:p>
          <a:p>
            <a:r>
              <a:rPr lang="en-US" sz="800" dirty="0">
                <a:latin typeface="Consolas" pitchFamily="49" charset="0"/>
                <a:cs typeface="Consolas" pitchFamily="49" charset="0"/>
              </a:rPr>
              <a:t>    </a:t>
            </a:r>
            <a:r>
              <a:rPr lang="en-US" sz="800" dirty="0">
                <a:solidFill>
                  <a:srgbClr val="0000FF"/>
                </a:solidFill>
                <a:latin typeface="Consolas"/>
              </a:rPr>
              <a:t>this</a:t>
            </a:r>
            <a:r>
              <a:rPr lang="en-US" sz="800" dirty="0">
                <a:latin typeface="Consolas" pitchFamily="49" charset="0"/>
                <a:cs typeface="Consolas" pitchFamily="49" charset="0"/>
              </a:rPr>
              <a:t>.&lt;&gt;1__state = </a:t>
            </a:r>
            <a:r>
              <a:rPr lang="en-US" sz="800" dirty="0">
                <a:solidFill>
                  <a:srgbClr val="A31515"/>
                </a:solidFill>
                <a:latin typeface="Consolas"/>
              </a:rPr>
              <a:t>42</a:t>
            </a:r>
            <a:r>
              <a:rPr lang="en-US" sz="800" dirty="0" smtClean="0">
                <a:latin typeface="Consolas" pitchFamily="49" charset="0"/>
                <a:cs typeface="Consolas" pitchFamily="49" charset="0"/>
              </a:rPr>
              <a:t>;</a:t>
            </a:r>
            <a:endParaRPr lang="en-US" sz="800" dirty="0">
              <a:latin typeface="Consolas" pitchFamily="49" charset="0"/>
              <a:cs typeface="Consolas" pitchFamily="49" charset="0"/>
            </a:endParaRPr>
          </a:p>
          <a:p>
            <a:r>
              <a:rPr lang="en-US" sz="800" dirty="0">
                <a:latin typeface="Consolas" pitchFamily="49" charset="0"/>
                <a:cs typeface="Consolas" pitchFamily="49" charset="0"/>
              </a:rPr>
              <a:t>    </a:t>
            </a:r>
            <a:r>
              <a:rPr lang="en-US" sz="800" dirty="0">
                <a:solidFill>
                  <a:srgbClr val="0000FF"/>
                </a:solidFill>
                <a:effectLst>
                  <a:glow rad="101600">
                    <a:srgbClr val="FFFF00">
                      <a:alpha val="60000"/>
                    </a:srgbClr>
                  </a:glow>
                </a:effectLst>
                <a:latin typeface="Consolas"/>
              </a:rPr>
              <a:t>this</a:t>
            </a:r>
            <a:r>
              <a:rPr lang="en-US" sz="800" dirty="0">
                <a:effectLst>
                  <a:glow rad="101600">
                    <a:srgbClr val="FFFF00">
                      <a:alpha val="60000"/>
                    </a:srgbClr>
                  </a:glow>
                </a:effectLst>
                <a:latin typeface="Consolas" pitchFamily="49" charset="0"/>
                <a:cs typeface="Consolas" pitchFamily="49" charset="0"/>
              </a:rPr>
              <a:t>.&lt;&gt;t__</a:t>
            </a:r>
            <a:r>
              <a:rPr lang="en-US" sz="800" dirty="0" err="1">
                <a:effectLst>
                  <a:glow rad="101600">
                    <a:srgbClr val="FFFF00">
                      <a:alpha val="60000"/>
                    </a:srgbClr>
                  </a:glow>
                </a:effectLst>
                <a:latin typeface="Consolas" pitchFamily="49" charset="0"/>
                <a:cs typeface="Consolas" pitchFamily="49" charset="0"/>
              </a:rPr>
              <a:t>builder.AwaitUnsafeOnCompleted</a:t>
            </a:r>
            <a:r>
              <a:rPr lang="en-US" sz="800" dirty="0">
                <a:effectLst>
                  <a:glow rad="101600">
                    <a:srgbClr val="FFFF00">
                      <a:alpha val="60000"/>
                    </a:srgbClr>
                  </a:glow>
                </a:effectLst>
                <a:latin typeface="Consolas" pitchFamily="49" charset="0"/>
                <a:cs typeface="Consolas" pitchFamily="49" charset="0"/>
              </a:rPr>
              <a:t>(</a:t>
            </a:r>
          </a:p>
          <a:p>
            <a:r>
              <a:rPr lang="en-US" sz="800" dirty="0">
                <a:effectLst>
                  <a:glow rad="101600">
                    <a:srgbClr val="FFFF00">
                      <a:alpha val="60000"/>
                    </a:srgbClr>
                  </a:glow>
                </a:effectLst>
                <a:latin typeface="Consolas" pitchFamily="49" charset="0"/>
                <a:cs typeface="Consolas" pitchFamily="49" charset="0"/>
              </a:rPr>
              <a:t>        </a:t>
            </a:r>
            <a:r>
              <a:rPr lang="en-US" sz="800" dirty="0">
                <a:solidFill>
                  <a:srgbClr val="0000FF"/>
                </a:solidFill>
                <a:effectLst>
                  <a:glow rad="101600">
                    <a:srgbClr val="FFFF00">
                      <a:alpha val="60000"/>
                    </a:srgbClr>
                  </a:glow>
                </a:effectLst>
                <a:latin typeface="Consolas"/>
              </a:rPr>
              <a:t>ref</a:t>
            </a:r>
            <a:r>
              <a:rPr lang="en-US" sz="800" dirty="0">
                <a:effectLst>
                  <a:glow rad="101600">
                    <a:srgbClr val="FFFF00">
                      <a:alpha val="60000"/>
                    </a:srgbClr>
                  </a:glow>
                </a:effectLst>
                <a:latin typeface="Consolas" pitchFamily="49" charset="0"/>
                <a:cs typeface="Consolas" pitchFamily="49" charset="0"/>
              </a:rPr>
              <a:t> $</a:t>
            </a:r>
            <a:r>
              <a:rPr lang="en-US" sz="800" dirty="0" err="1">
                <a:effectLst>
                  <a:glow rad="101600">
                    <a:srgbClr val="FFFF00">
                      <a:alpha val="60000"/>
                    </a:srgbClr>
                  </a:glow>
                </a:effectLst>
                <a:latin typeface="Consolas" pitchFamily="49" charset="0"/>
                <a:cs typeface="Consolas" pitchFamily="49" charset="0"/>
              </a:rPr>
              <a:t>awaiter</a:t>
            </a:r>
            <a:r>
              <a:rPr lang="en-US" sz="800" dirty="0">
                <a:effectLst>
                  <a:glow rad="101600">
                    <a:srgbClr val="FFFF00">
                      <a:alpha val="60000"/>
                    </a:srgbClr>
                  </a:glow>
                </a:effectLst>
                <a:latin typeface="Consolas" pitchFamily="49" charset="0"/>
                <a:cs typeface="Consolas" pitchFamily="49" charset="0"/>
              </a:rPr>
              <a:t>, </a:t>
            </a:r>
            <a:r>
              <a:rPr lang="en-US" sz="800" dirty="0">
                <a:solidFill>
                  <a:srgbClr val="0000FF"/>
                </a:solidFill>
                <a:effectLst>
                  <a:glow rad="101600">
                    <a:srgbClr val="FFFF00">
                      <a:alpha val="60000"/>
                    </a:srgbClr>
                  </a:glow>
                </a:effectLst>
                <a:latin typeface="Consolas"/>
              </a:rPr>
              <a:t>ref</a:t>
            </a:r>
            <a:r>
              <a:rPr lang="en-US" sz="800" dirty="0">
                <a:effectLst>
                  <a:glow rad="101600">
                    <a:srgbClr val="FFFF00">
                      <a:alpha val="60000"/>
                    </a:srgbClr>
                  </a:glow>
                </a:effectLst>
                <a:latin typeface="Consolas" pitchFamily="49" charset="0"/>
                <a:cs typeface="Consolas" pitchFamily="49" charset="0"/>
              </a:rPr>
              <a:t> </a:t>
            </a:r>
            <a:r>
              <a:rPr lang="en-US" sz="800" dirty="0">
                <a:solidFill>
                  <a:srgbClr val="0000FF"/>
                </a:solidFill>
                <a:effectLst>
                  <a:glow rad="101600">
                    <a:srgbClr val="FFFF00">
                      <a:alpha val="60000"/>
                    </a:srgbClr>
                  </a:glow>
                </a:effectLst>
                <a:latin typeface="Consolas"/>
              </a:rPr>
              <a:t>this</a:t>
            </a:r>
            <a:r>
              <a:rPr lang="en-US" sz="800" dirty="0">
                <a:effectLst>
                  <a:glow rad="101600">
                    <a:srgbClr val="FFFF00">
                      <a:alpha val="60000"/>
                    </a:srgbClr>
                  </a:glow>
                </a:effectLst>
                <a:latin typeface="Consolas" pitchFamily="49" charset="0"/>
                <a:cs typeface="Consolas" pitchFamily="49" charset="0"/>
              </a:rPr>
              <a:t>);</a:t>
            </a:r>
          </a:p>
          <a:p>
            <a:r>
              <a:rPr lang="en-US" sz="800" dirty="0">
                <a:latin typeface="Consolas" pitchFamily="49" charset="0"/>
                <a:cs typeface="Consolas" pitchFamily="49" charset="0"/>
              </a:rPr>
              <a:t>    </a:t>
            </a:r>
            <a:r>
              <a:rPr lang="en-US" sz="800" dirty="0">
                <a:solidFill>
                  <a:srgbClr val="0000FF"/>
                </a:solidFill>
                <a:latin typeface="Consolas"/>
              </a:rPr>
              <a:t>return</a:t>
            </a:r>
            <a:r>
              <a:rPr lang="en-US" sz="800" dirty="0">
                <a:latin typeface="Consolas" pitchFamily="49" charset="0"/>
                <a:cs typeface="Consolas" pitchFamily="49" charset="0"/>
              </a:rPr>
              <a:t>;</a:t>
            </a:r>
          </a:p>
          <a:p>
            <a:r>
              <a:rPr lang="en-US" sz="800" dirty="0" smtClean="0">
                <a:latin typeface="Consolas" pitchFamily="49" charset="0"/>
                <a:cs typeface="Consolas" pitchFamily="49" charset="0"/>
              </a:rPr>
              <a:t>}</a:t>
            </a:r>
          </a:p>
          <a:p>
            <a:r>
              <a:rPr lang="en-US" sz="800" dirty="0" smtClean="0">
                <a:latin typeface="Consolas" pitchFamily="49" charset="0"/>
                <a:cs typeface="Consolas" pitchFamily="49" charset="0"/>
              </a:rPr>
              <a:t>...</a:t>
            </a:r>
            <a:endParaRPr lang="en-US" sz="800" dirty="0">
              <a:latin typeface="Consolas" pitchFamily="49" charset="0"/>
              <a:cs typeface="Consolas" pitchFamily="49" charset="0"/>
            </a:endParaRPr>
          </a:p>
          <a:p>
            <a:r>
              <a:rPr lang="en-US" sz="800" dirty="0" smtClean="0">
                <a:latin typeface="Consolas" pitchFamily="49" charset="0"/>
                <a:cs typeface="Consolas" pitchFamily="49" charset="0"/>
              </a:rPr>
              <a:t>Label42:</a:t>
            </a:r>
            <a:endParaRPr lang="en-US" sz="800" dirty="0">
              <a:latin typeface="Consolas" pitchFamily="49" charset="0"/>
              <a:cs typeface="Consolas" pitchFamily="49" charset="0"/>
            </a:endParaRPr>
          </a:p>
          <a:p>
            <a:r>
              <a:rPr lang="en-US" sz="800" dirty="0" smtClean="0">
                <a:latin typeface="Consolas" pitchFamily="49" charset="0"/>
                <a:cs typeface="Consolas" pitchFamily="49" charset="0"/>
              </a:rPr>
              <a:t>$</a:t>
            </a:r>
            <a:r>
              <a:rPr lang="en-US" sz="800" dirty="0" err="1" smtClean="0">
                <a:latin typeface="Consolas" pitchFamily="49" charset="0"/>
                <a:cs typeface="Consolas" pitchFamily="49" charset="0"/>
              </a:rPr>
              <a:t>awaiter.GetResult</a:t>
            </a:r>
            <a:r>
              <a:rPr lang="en-US" sz="800" dirty="0" smtClean="0">
                <a:latin typeface="Consolas" pitchFamily="49" charset="0"/>
                <a:cs typeface="Consolas" pitchFamily="49" charset="0"/>
              </a:rPr>
              <a:t>();</a:t>
            </a:r>
            <a:endParaRPr lang="en-US" sz="800" dirty="0">
              <a:latin typeface="Consolas" pitchFamily="49" charset="0"/>
              <a:cs typeface="Consolas" pitchFamily="49" charset="0"/>
            </a:endParaRPr>
          </a:p>
        </p:txBody>
      </p:sp>
    </p:spTree>
    <p:extLst>
      <p:ext uri="{BB962C8B-B14F-4D97-AF65-F5344CB8AC3E}">
        <p14:creationId xmlns:p14="http://schemas.microsoft.com/office/powerpoint/2010/main" val="335709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8"/>
            <a:ext cx="8232775" cy="3529151"/>
          </a:xfrm>
        </p:spPr>
        <p:txBody>
          <a:bodyPr>
            <a:normAutofit lnSpcReduction="10000"/>
          </a:bodyPr>
          <a:lstStyle/>
          <a:p>
            <a:r>
              <a:rPr lang="en-US" dirty="0" err="1" smtClean="0"/>
              <a:t>Awaiters</a:t>
            </a:r>
            <a:r>
              <a:rPr lang="en-US" dirty="0" smtClean="0"/>
              <a:t> must implement a new interface</a:t>
            </a:r>
          </a:p>
          <a:p>
            <a:endParaRPr lang="en-US" dirty="0"/>
          </a:p>
          <a:p>
            <a:endParaRPr lang="en-US" dirty="0" smtClean="0"/>
          </a:p>
          <a:p>
            <a:pPr marL="0" indent="0">
              <a:buNone/>
            </a:pPr>
            <a:endParaRPr lang="en-US" dirty="0" smtClean="0"/>
          </a:p>
          <a:p>
            <a:pPr lvl="1"/>
            <a:r>
              <a:rPr lang="en-US" dirty="0" smtClean="0"/>
              <a:t>C#/VB compilers will prefer to use </a:t>
            </a:r>
            <a:r>
              <a:rPr lang="en-US" dirty="0" err="1" smtClean="0"/>
              <a:t>ICriticalNotifyCompletion</a:t>
            </a:r>
            <a:r>
              <a:rPr lang="en-US" dirty="0" smtClean="0"/>
              <a:t> if available</a:t>
            </a:r>
          </a:p>
          <a:p>
            <a:r>
              <a:rPr lang="en-US" dirty="0" smtClean="0"/>
              <a:t>State machines implement </a:t>
            </a:r>
            <a:br>
              <a:rPr lang="en-US" dirty="0" smtClean="0"/>
            </a:br>
            <a:r>
              <a:rPr lang="en-US" dirty="0" err="1" smtClean="0"/>
              <a:t>IAsyncStateMachine</a:t>
            </a:r>
            <a:r>
              <a:rPr lang="en-US" dirty="0" smtClean="0"/>
              <a:t> instead </a:t>
            </a:r>
            <a:r>
              <a:rPr lang="en-US" dirty="0"/>
              <a:t>of &lt;&gt;t__</a:t>
            </a:r>
            <a:r>
              <a:rPr lang="en-US" dirty="0" err="1"/>
              <a:t>IStateMachine</a:t>
            </a:r>
            <a:endParaRPr lang="en-US" dirty="0" smtClean="0"/>
          </a:p>
          <a:p>
            <a:r>
              <a:rPr lang="en-US" dirty="0" smtClean="0"/>
              <a:t>Builders have new methods, e.g.</a:t>
            </a:r>
            <a:endParaRPr lang="en-US" dirty="0"/>
          </a:p>
        </p:txBody>
      </p:sp>
      <p:sp>
        <p:nvSpPr>
          <p:cNvPr id="41" name="Title 40"/>
          <p:cNvSpPr>
            <a:spLocks noGrp="1"/>
          </p:cNvSpPr>
          <p:nvPr>
            <p:ph type="title"/>
          </p:nvPr>
        </p:nvSpPr>
        <p:spPr>
          <a:xfrm>
            <a:off x="455612" y="466725"/>
            <a:ext cx="7431087" cy="777240"/>
          </a:xfrm>
        </p:spPr>
        <p:txBody>
          <a:bodyPr/>
          <a:lstStyle/>
          <a:p>
            <a:r>
              <a:rPr lang="en-US" dirty="0" smtClean="0"/>
              <a:t>Pattern Changes</a:t>
            </a:r>
            <a:endParaRPr lang="en-US" dirty="0"/>
          </a:p>
        </p:txBody>
      </p:sp>
      <p:sp>
        <p:nvSpPr>
          <p:cNvPr id="42" name="Text Placeholder 41"/>
          <p:cNvSpPr>
            <a:spLocks noGrp="1"/>
          </p:cNvSpPr>
          <p:nvPr>
            <p:ph type="body" sz="quarter" idx="10"/>
          </p:nvPr>
        </p:nvSpPr>
        <p:spPr>
          <a:xfrm>
            <a:off x="455613" y="1243965"/>
            <a:ext cx="6145212" cy="594360"/>
          </a:xfrm>
        </p:spPr>
        <p:txBody>
          <a:bodyPr/>
          <a:lstStyle/>
          <a:p>
            <a:r>
              <a:rPr lang="en-US" dirty="0" smtClean="0"/>
              <a:t>Impact on </a:t>
            </a:r>
            <a:r>
              <a:rPr lang="en-US" dirty="0" err="1" smtClean="0"/>
              <a:t>Awaiters</a:t>
            </a:r>
            <a:r>
              <a:rPr lang="en-US" dirty="0" smtClean="0"/>
              <a:t> and State Machines</a:t>
            </a:r>
            <a:endParaRPr lang="en-US" dirty="0"/>
          </a:p>
        </p:txBody>
      </p:sp>
      <p:sp>
        <p:nvSpPr>
          <p:cNvPr id="7" name="TextBox 6"/>
          <p:cNvSpPr txBox="1"/>
          <p:nvPr/>
        </p:nvSpPr>
        <p:spPr>
          <a:xfrm>
            <a:off x="971549" y="2461281"/>
            <a:ext cx="7038975" cy="132343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smtClean="0">
                <a:solidFill>
                  <a:srgbClr val="0000FF"/>
                </a:solidFill>
                <a:latin typeface="Consolas"/>
              </a:rPr>
              <a:t>public interface </a:t>
            </a:r>
            <a:r>
              <a:rPr lang="en-US" sz="1000" dirty="0" err="1" smtClean="0">
                <a:solidFill>
                  <a:srgbClr val="2B91AF"/>
                </a:solidFill>
                <a:latin typeface="Consolas"/>
              </a:rPr>
              <a:t>INotifyCompletion</a:t>
            </a:r>
            <a:r>
              <a:rPr lang="en-US" sz="1000" dirty="0" smtClean="0">
                <a:solidFill>
                  <a:srgbClr val="2B91AF"/>
                </a:solidFill>
                <a:latin typeface="Consolas"/>
              </a:rPr>
              <a:t> </a:t>
            </a:r>
            <a:r>
              <a:rPr lang="en-US" sz="1000" dirty="0">
                <a:latin typeface="Consolas" pitchFamily="49" charset="0"/>
                <a:cs typeface="Consolas" pitchFamily="49" charset="0"/>
              </a:rPr>
              <a:t>{ </a:t>
            </a:r>
            <a:r>
              <a:rPr lang="en-US" sz="1000" dirty="0" smtClean="0">
                <a:solidFill>
                  <a:srgbClr val="008000"/>
                </a:solidFill>
                <a:latin typeface="Consolas"/>
              </a:rPr>
              <a:t>// required</a:t>
            </a:r>
            <a:endParaRPr lang="en-US" sz="1000" dirty="0">
              <a:solidFill>
                <a:schemeClr val="bg1"/>
              </a:solidFill>
              <a:latin typeface="Consolas"/>
            </a:endParaRPr>
          </a:p>
          <a:p>
            <a:r>
              <a:rPr lang="en-US" sz="1000" dirty="0" smtClean="0">
                <a:solidFill>
                  <a:srgbClr val="0000FF"/>
                </a:solidFill>
                <a:latin typeface="Consolas"/>
              </a:rPr>
              <a:t>    void</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OnCompleted</a:t>
            </a:r>
            <a:r>
              <a:rPr lang="en-US" sz="1000" dirty="0" smtClean="0">
                <a:latin typeface="Consolas" pitchFamily="49" charset="0"/>
                <a:cs typeface="Consolas" pitchFamily="49" charset="0"/>
              </a:rPr>
              <a:t>(</a:t>
            </a:r>
            <a:r>
              <a:rPr lang="en-US" sz="1000" dirty="0">
                <a:solidFill>
                  <a:srgbClr val="2B91AF"/>
                </a:solidFill>
                <a:latin typeface="Consolas"/>
              </a:rPr>
              <a:t>Action</a:t>
            </a:r>
            <a:r>
              <a:rPr lang="en-US" sz="1000" dirty="0" smtClean="0">
                <a:latin typeface="Consolas" pitchFamily="49" charset="0"/>
                <a:cs typeface="Consolas" pitchFamily="49" charset="0"/>
              </a:rPr>
              <a:t> continuation);</a:t>
            </a:r>
          </a:p>
          <a:p>
            <a:r>
              <a:rPr lang="en-US" sz="1000" dirty="0" smtClean="0">
                <a:latin typeface="Consolas" pitchFamily="49" charset="0"/>
                <a:cs typeface="Consolas" pitchFamily="49" charset="0"/>
              </a:rPr>
              <a:t>}</a:t>
            </a:r>
          </a:p>
          <a:p>
            <a:endParaRPr lang="en-US" sz="1000" dirty="0">
              <a:solidFill>
                <a:schemeClr val="bg1"/>
              </a:solidFill>
              <a:latin typeface="Consolas"/>
            </a:endParaRPr>
          </a:p>
          <a:p>
            <a:r>
              <a:rPr lang="en-US" sz="1000" dirty="0" smtClean="0">
                <a:solidFill>
                  <a:srgbClr val="0000FF"/>
                </a:solidFill>
                <a:latin typeface="Consolas"/>
              </a:rPr>
              <a:t>public </a:t>
            </a:r>
            <a:r>
              <a:rPr lang="en-US" sz="1000" dirty="0">
                <a:solidFill>
                  <a:srgbClr val="0000FF"/>
                </a:solidFill>
                <a:latin typeface="Consolas"/>
              </a:rPr>
              <a:t>interface </a:t>
            </a:r>
            <a:r>
              <a:rPr lang="en-US" sz="1000" dirty="0" err="1" smtClean="0">
                <a:solidFill>
                  <a:srgbClr val="2B91AF"/>
                </a:solidFill>
                <a:latin typeface="Consolas"/>
              </a:rPr>
              <a:t>ICriticalNotifyCompletion</a:t>
            </a:r>
            <a:r>
              <a:rPr lang="en-US" sz="1000" dirty="0">
                <a:latin typeface="Consolas" pitchFamily="49" charset="0"/>
                <a:cs typeface="Consolas" pitchFamily="49" charset="0"/>
              </a:rPr>
              <a:t> : </a:t>
            </a:r>
            <a:r>
              <a:rPr lang="en-US" sz="1000" dirty="0" err="1" smtClean="0">
                <a:solidFill>
                  <a:srgbClr val="2B91AF"/>
                </a:solidFill>
                <a:latin typeface="Consolas"/>
              </a:rPr>
              <a:t>INotifyCompletion</a:t>
            </a:r>
            <a:r>
              <a:rPr lang="en-US" sz="1000" dirty="0">
                <a:solidFill>
                  <a:srgbClr val="2B91AF"/>
                </a:solidFill>
                <a:latin typeface="Consolas"/>
              </a:rPr>
              <a:t> </a:t>
            </a:r>
            <a:r>
              <a:rPr lang="en-US" sz="1000" dirty="0">
                <a:latin typeface="Consolas" pitchFamily="49" charset="0"/>
                <a:cs typeface="Consolas" pitchFamily="49" charset="0"/>
              </a:rPr>
              <a:t>{ </a:t>
            </a:r>
            <a:r>
              <a:rPr lang="en-US" sz="1000" dirty="0" smtClean="0">
                <a:solidFill>
                  <a:srgbClr val="008000"/>
                </a:solidFill>
                <a:latin typeface="Consolas"/>
              </a:rPr>
              <a:t>// optional </a:t>
            </a:r>
            <a:r>
              <a:rPr lang="en-US" sz="1000" dirty="0" err="1" smtClean="0">
                <a:solidFill>
                  <a:srgbClr val="008000"/>
                </a:solidFill>
                <a:latin typeface="Consolas"/>
              </a:rPr>
              <a:t>perf</a:t>
            </a:r>
            <a:r>
              <a:rPr lang="en-US" sz="1000" dirty="0" smtClean="0">
                <a:solidFill>
                  <a:srgbClr val="008000"/>
                </a:solidFill>
                <a:latin typeface="Consolas"/>
              </a:rPr>
              <a:t> optimization</a:t>
            </a:r>
          </a:p>
          <a:p>
            <a:r>
              <a:rPr lang="en-US" sz="1000" dirty="0" smtClean="0">
                <a:latin typeface="Consolas" pitchFamily="49" charset="0"/>
                <a:cs typeface="Consolas" pitchFamily="49" charset="0"/>
              </a:rPr>
              <a:t>    [</a:t>
            </a:r>
            <a:r>
              <a:rPr lang="en-US" sz="1000" dirty="0" err="1">
                <a:solidFill>
                  <a:srgbClr val="2B91AF"/>
                </a:solidFill>
                <a:latin typeface="Consolas"/>
              </a:rPr>
              <a:t>SecurityCritical</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r>
              <a:rPr lang="en-US" sz="1000" dirty="0" smtClean="0">
                <a:solidFill>
                  <a:srgbClr val="0000FF"/>
                </a:solidFill>
                <a:latin typeface="Consolas"/>
              </a:rPr>
              <a:t>    void</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UnsafeOnCompleted</a:t>
            </a:r>
            <a:r>
              <a:rPr lang="en-US" sz="1000" dirty="0" smtClean="0">
                <a:latin typeface="Consolas" pitchFamily="49" charset="0"/>
                <a:cs typeface="Consolas" pitchFamily="49" charset="0"/>
              </a:rPr>
              <a:t>(</a:t>
            </a:r>
            <a:r>
              <a:rPr lang="en-US" sz="1000" dirty="0">
                <a:solidFill>
                  <a:srgbClr val="2B91AF"/>
                </a:solidFill>
                <a:latin typeface="Consolas"/>
              </a:rPr>
              <a:t>Action</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continuation);</a:t>
            </a:r>
          </a:p>
          <a:p>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p:txBody>
      </p:sp>
      <p:sp>
        <p:nvSpPr>
          <p:cNvPr id="11" name="TextBox 10"/>
          <p:cNvSpPr txBox="1"/>
          <p:nvPr/>
        </p:nvSpPr>
        <p:spPr>
          <a:xfrm>
            <a:off x="971548" y="5296039"/>
            <a:ext cx="7038975" cy="70788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0000FF"/>
                </a:solidFill>
                <a:latin typeface="Consolas"/>
              </a:rPr>
              <a:t>public void </a:t>
            </a:r>
            <a:r>
              <a:rPr lang="en-US" sz="1000" dirty="0" err="1">
                <a:latin typeface="Consolas" pitchFamily="49" charset="0"/>
                <a:cs typeface="Consolas" pitchFamily="49" charset="0"/>
              </a:rPr>
              <a:t>AwaitOnCompleted</a:t>
            </a:r>
            <a:r>
              <a:rPr lang="en-US" sz="1000" dirty="0">
                <a:latin typeface="Consolas" pitchFamily="49" charset="0"/>
                <a:cs typeface="Consolas" pitchFamily="49" charset="0"/>
              </a:rPr>
              <a:t>&lt;</a:t>
            </a:r>
            <a:r>
              <a:rPr lang="en-US" sz="1000" dirty="0" err="1">
                <a:latin typeface="Consolas" pitchFamily="49" charset="0"/>
                <a:cs typeface="Consolas" pitchFamily="49" charset="0"/>
              </a:rPr>
              <a:t>TAwaiter</a:t>
            </a:r>
            <a:r>
              <a:rPr lang="en-US" sz="1000" dirty="0">
                <a:latin typeface="Consolas" pitchFamily="49" charset="0"/>
                <a:cs typeface="Consolas" pitchFamily="49" charset="0"/>
              </a:rPr>
              <a:t>, </a:t>
            </a:r>
            <a:r>
              <a:rPr lang="en-US" sz="1000" dirty="0" err="1">
                <a:latin typeface="Consolas" pitchFamily="49" charset="0"/>
                <a:cs typeface="Consolas" pitchFamily="49" charset="0"/>
              </a:rPr>
              <a:t>TStateMachine</a:t>
            </a:r>
            <a:r>
              <a:rPr lang="en-US" sz="1000" dirty="0" smtClean="0">
                <a:latin typeface="Consolas" pitchFamily="49" charset="0"/>
                <a:cs typeface="Consolas" pitchFamily="49" charset="0"/>
              </a:rPr>
              <a:t>&gt;(</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a:solidFill>
                  <a:srgbClr val="0000FF"/>
                </a:solidFill>
                <a:latin typeface="Consolas"/>
              </a:rPr>
              <a:t>ref</a:t>
            </a:r>
            <a:r>
              <a:rPr lang="en-US" sz="1000" dirty="0" smtClean="0">
                <a:latin typeface="Consolas" pitchFamily="49" charset="0"/>
                <a:cs typeface="Consolas" pitchFamily="49" charset="0"/>
              </a:rPr>
              <a:t> </a:t>
            </a:r>
            <a:r>
              <a:rPr lang="en-US" sz="1000" dirty="0" err="1">
                <a:latin typeface="Consolas" pitchFamily="49" charset="0"/>
                <a:cs typeface="Consolas" pitchFamily="49" charset="0"/>
              </a:rPr>
              <a:t>TAwaiter</a:t>
            </a:r>
            <a:r>
              <a:rPr lang="en-US" sz="1000" dirty="0">
                <a:latin typeface="Consolas" pitchFamily="49" charset="0"/>
                <a:cs typeface="Consolas" pitchFamily="49" charset="0"/>
              </a:rPr>
              <a:t> </a:t>
            </a:r>
            <a:r>
              <a:rPr lang="en-US" sz="1000" dirty="0" err="1">
                <a:latin typeface="Consolas" pitchFamily="49" charset="0"/>
                <a:cs typeface="Consolas" pitchFamily="49" charset="0"/>
              </a:rPr>
              <a:t>awaiter</a:t>
            </a:r>
            <a:r>
              <a:rPr lang="en-US" sz="1000" dirty="0">
                <a:latin typeface="Consolas" pitchFamily="49" charset="0"/>
                <a:cs typeface="Consolas" pitchFamily="49" charset="0"/>
              </a:rPr>
              <a:t>, </a:t>
            </a:r>
            <a:r>
              <a:rPr lang="en-US" sz="1000" dirty="0">
                <a:solidFill>
                  <a:srgbClr val="0000FF"/>
                </a:solidFill>
                <a:latin typeface="Consolas"/>
              </a:rPr>
              <a:t>ref</a:t>
            </a:r>
            <a:r>
              <a:rPr lang="en-US" sz="1000" dirty="0">
                <a:latin typeface="Consolas" pitchFamily="49" charset="0"/>
                <a:cs typeface="Consolas" pitchFamily="49" charset="0"/>
              </a:rPr>
              <a:t> </a:t>
            </a:r>
            <a:r>
              <a:rPr lang="en-US" sz="1000" dirty="0" err="1">
                <a:latin typeface="Consolas" pitchFamily="49" charset="0"/>
                <a:cs typeface="Consolas" pitchFamily="49" charset="0"/>
              </a:rPr>
              <a:t>TStateMachine</a:t>
            </a:r>
            <a:r>
              <a:rPr lang="en-US" sz="1000" dirty="0">
                <a:latin typeface="Consolas" pitchFamily="49" charset="0"/>
                <a:cs typeface="Consolas" pitchFamily="49" charset="0"/>
              </a:rPr>
              <a:t> </a:t>
            </a:r>
            <a:r>
              <a:rPr lang="en-US" sz="1000" dirty="0" err="1">
                <a:latin typeface="Consolas" pitchFamily="49" charset="0"/>
                <a:cs typeface="Consolas" pitchFamily="49" charset="0"/>
              </a:rPr>
              <a:t>stateMachine</a:t>
            </a:r>
            <a:r>
              <a:rPr lang="en-US" sz="1000" dirty="0">
                <a:latin typeface="Consolas" pitchFamily="49" charset="0"/>
                <a:cs typeface="Consolas" pitchFamily="49" charset="0"/>
              </a:rPr>
              <a:t>) </a:t>
            </a:r>
            <a:endParaRPr lang="en-US" sz="1000" dirty="0" smtClean="0">
              <a:latin typeface="Consolas" pitchFamily="49" charset="0"/>
              <a:cs typeface="Consolas" pitchFamily="49" charset="0"/>
            </a:endParaRP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r>
              <a:rPr lang="en-US" sz="1000" dirty="0">
                <a:solidFill>
                  <a:srgbClr val="0000FF"/>
                </a:solidFill>
                <a:latin typeface="Consolas"/>
              </a:rPr>
              <a:t>where</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TAwaiter</a:t>
            </a:r>
            <a:r>
              <a:rPr lang="en-US" sz="1000" dirty="0" smtClean="0">
                <a:latin typeface="Consolas" pitchFamily="49" charset="0"/>
                <a:cs typeface="Consolas" pitchFamily="49" charset="0"/>
              </a:rPr>
              <a:t> : </a:t>
            </a:r>
            <a:r>
              <a:rPr lang="en-US" sz="1000" dirty="0" err="1">
                <a:solidFill>
                  <a:srgbClr val="2B91AF"/>
                </a:solidFill>
                <a:latin typeface="Consolas"/>
              </a:rPr>
              <a:t>INotifyCompletion</a:t>
            </a:r>
            <a:r>
              <a:rPr lang="en-US" sz="1000" dirty="0">
                <a:latin typeface="Consolas" pitchFamily="49" charset="0"/>
                <a:cs typeface="Consolas" pitchFamily="49" charset="0"/>
              </a:rPr>
              <a:t> </a:t>
            </a:r>
            <a:endParaRPr lang="en-US" sz="1000" dirty="0" smtClean="0">
              <a:latin typeface="Consolas" pitchFamily="49" charset="0"/>
              <a:cs typeface="Consolas" pitchFamily="49" charset="0"/>
            </a:endParaRPr>
          </a:p>
          <a:p>
            <a:r>
              <a:rPr lang="en-US" sz="1000" dirty="0">
                <a:solidFill>
                  <a:srgbClr val="0000FF"/>
                </a:solidFill>
                <a:latin typeface="Consolas" pitchFamily="49" charset="0"/>
                <a:cs typeface="Consolas" pitchFamily="49" charset="0"/>
              </a:rPr>
              <a:t> </a:t>
            </a:r>
            <a:r>
              <a:rPr lang="en-US" sz="1000" dirty="0" smtClean="0">
                <a:solidFill>
                  <a:srgbClr val="0000FF"/>
                </a:solidFill>
                <a:latin typeface="Consolas" pitchFamily="49" charset="0"/>
                <a:cs typeface="Consolas" pitchFamily="49" charset="0"/>
              </a:rPr>
              <a:t>   </a:t>
            </a:r>
            <a:r>
              <a:rPr lang="en-US" sz="1000" dirty="0" smtClean="0">
                <a:solidFill>
                  <a:srgbClr val="0000FF"/>
                </a:solidFill>
                <a:latin typeface="Consolas"/>
              </a:rPr>
              <a:t>where</a:t>
            </a:r>
            <a:r>
              <a:rPr lang="en-US" sz="1000" dirty="0" smtClean="0">
                <a:latin typeface="Consolas" pitchFamily="49" charset="0"/>
                <a:cs typeface="Consolas" pitchFamily="49" charset="0"/>
              </a:rPr>
              <a:t> </a:t>
            </a:r>
            <a:r>
              <a:rPr lang="en-US" sz="1000" dirty="0" err="1" smtClean="0">
                <a:latin typeface="Consolas" pitchFamily="49" charset="0"/>
                <a:cs typeface="Consolas" pitchFamily="49" charset="0"/>
              </a:rPr>
              <a:t>TStateMachine</a:t>
            </a:r>
            <a:r>
              <a:rPr lang="en-US" sz="1000" dirty="0" smtClean="0">
                <a:latin typeface="Consolas" pitchFamily="49" charset="0"/>
                <a:cs typeface="Consolas" pitchFamily="49" charset="0"/>
              </a:rPr>
              <a:t> : </a:t>
            </a:r>
            <a:r>
              <a:rPr lang="en-US" sz="1000" dirty="0" err="1">
                <a:solidFill>
                  <a:srgbClr val="2B91AF"/>
                </a:solidFill>
                <a:latin typeface="Consolas"/>
              </a:rPr>
              <a:t>IAsyncStateMachine</a:t>
            </a:r>
            <a:endParaRPr lang="en-US" sz="1000" dirty="0">
              <a:solidFill>
                <a:srgbClr val="2B91AF"/>
              </a:solidFill>
              <a:latin typeface="Consolas"/>
            </a:endParaRPr>
          </a:p>
        </p:txBody>
      </p:sp>
      <p:sp>
        <p:nvSpPr>
          <p:cNvPr id="2" name="Left Arrow 1"/>
          <p:cNvSpPr/>
          <p:nvPr/>
        </p:nvSpPr>
        <p:spPr>
          <a:xfrm rot="20852089">
            <a:off x="5125903" y="5072168"/>
            <a:ext cx="2014696" cy="717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FF00"/>
                </a:solidFill>
              </a:rPr>
              <a:t>Helpful </a:t>
            </a:r>
            <a:r>
              <a:rPr lang="en-US" sz="1200" dirty="0" err="1" smtClean="0">
                <a:solidFill>
                  <a:srgbClr val="FFFF00"/>
                </a:solidFill>
              </a:rPr>
              <a:t>perf</a:t>
            </a:r>
            <a:r>
              <a:rPr lang="en-US" sz="1200" dirty="0" smtClean="0">
                <a:solidFill>
                  <a:srgbClr val="FFFF00"/>
                </a:solidFill>
              </a:rPr>
              <a:t> trick</a:t>
            </a:r>
          </a:p>
          <a:p>
            <a:pPr algn="ctr"/>
            <a:r>
              <a:rPr lang="en-US" sz="1200" dirty="0" smtClean="0">
                <a:solidFill>
                  <a:srgbClr val="FFFF00"/>
                </a:solidFill>
              </a:rPr>
              <a:t>to avoid boxing</a:t>
            </a:r>
            <a:endParaRPr lang="en-US" sz="1200" dirty="0">
              <a:solidFill>
                <a:srgbClr val="FFFF00"/>
              </a:solidFill>
            </a:endParaRPr>
          </a:p>
        </p:txBody>
      </p:sp>
    </p:spTree>
    <p:extLst>
      <p:ext uri="{BB962C8B-B14F-4D97-AF65-F5344CB8AC3E}">
        <p14:creationId xmlns:p14="http://schemas.microsoft.com/office/powerpoint/2010/main" val="23155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85000" lnSpcReduction="20000"/>
          </a:bodyPr>
          <a:lstStyle/>
          <a:p>
            <a:r>
              <a:rPr lang="en-US" dirty="0" err="1"/>
              <a:t>Async</a:t>
            </a:r>
            <a:r>
              <a:rPr lang="en-US" dirty="0"/>
              <a:t> methods are not ordinary methods.</a:t>
            </a:r>
          </a:p>
          <a:p>
            <a:pPr lvl="1"/>
            <a:r>
              <a:rPr lang="en-US" dirty="0" smtClean="0"/>
              <a:t>Use </a:t>
            </a:r>
            <a:r>
              <a:rPr lang="en-US" dirty="0" smtClean="0"/>
              <a:t>them… but </a:t>
            </a:r>
            <a:r>
              <a:rPr lang="en-US" dirty="0"/>
              <a:t>avoid fine-grained </a:t>
            </a:r>
            <a:r>
              <a:rPr lang="en-US" dirty="0" err="1" smtClean="0"/>
              <a:t>async</a:t>
            </a:r>
            <a:r>
              <a:rPr lang="en-US" dirty="0" smtClean="0"/>
              <a:t> if possible</a:t>
            </a:r>
            <a:endParaRPr lang="en-US" dirty="0"/>
          </a:p>
          <a:p>
            <a:pPr lvl="1"/>
            <a:r>
              <a:rPr lang="en-US" dirty="0" smtClean="0"/>
              <a:t>Measure, measure, </a:t>
            </a:r>
            <a:r>
              <a:rPr lang="en-US" dirty="0" smtClean="0"/>
              <a:t>measure</a:t>
            </a:r>
            <a:endParaRPr lang="en-US" dirty="0" smtClean="0"/>
          </a:p>
          <a:p>
            <a:pPr lvl="1"/>
            <a:endParaRPr lang="en-US" dirty="0" smtClean="0"/>
          </a:p>
          <a:p>
            <a:r>
              <a:rPr lang="en-US" dirty="0" smtClean="0"/>
              <a:t>When performance matters…</a:t>
            </a:r>
          </a:p>
          <a:p>
            <a:pPr lvl="1"/>
            <a:r>
              <a:rPr lang="en-US" dirty="0" smtClean="0"/>
              <a:t>Fast non-</a:t>
            </a:r>
            <a:r>
              <a:rPr lang="en-US" dirty="0" err="1" smtClean="0"/>
              <a:t>async</a:t>
            </a:r>
            <a:r>
              <a:rPr lang="en-US" dirty="0" smtClean="0"/>
              <a:t> </a:t>
            </a:r>
            <a:r>
              <a:rPr lang="en-US" dirty="0" smtClean="0"/>
              <a:t>paths, caching </a:t>
            </a:r>
            <a:r>
              <a:rPr lang="en-US" dirty="0"/>
              <a:t>tasks when </a:t>
            </a:r>
            <a:r>
              <a:rPr lang="en-US" dirty="0" smtClean="0"/>
              <a:t>applicable</a:t>
            </a:r>
            <a:endParaRPr lang="en-US" dirty="0"/>
          </a:p>
          <a:p>
            <a:pPr lvl="1"/>
            <a:r>
              <a:rPr lang="en-US" dirty="0"/>
              <a:t>Use </a:t>
            </a:r>
            <a:r>
              <a:rPr lang="en-US" dirty="0" err="1"/>
              <a:t>ConfigureAwait</a:t>
            </a:r>
            <a:r>
              <a:rPr lang="en-US" dirty="0"/>
              <a:t>(false) in </a:t>
            </a:r>
            <a:r>
              <a:rPr lang="en-US" dirty="0" smtClean="0"/>
              <a:t>libraries</a:t>
            </a:r>
            <a:endParaRPr lang="en-US" dirty="0"/>
          </a:p>
          <a:p>
            <a:pPr lvl="1"/>
            <a:r>
              <a:rPr lang="en-US" dirty="0"/>
              <a:t>Avoid gratuitous use of </a:t>
            </a:r>
            <a:r>
              <a:rPr lang="en-US" dirty="0" err="1" smtClean="0"/>
              <a:t>ExecutionContext</a:t>
            </a:r>
            <a:endParaRPr lang="en-US" dirty="0"/>
          </a:p>
          <a:p>
            <a:pPr lvl="1"/>
            <a:r>
              <a:rPr lang="en-US" dirty="0"/>
              <a:t>Remove unnecessary </a:t>
            </a:r>
            <a:r>
              <a:rPr lang="en-US" dirty="0" smtClean="0"/>
              <a:t>locals</a:t>
            </a:r>
            <a:endParaRPr lang="en-US" dirty="0"/>
          </a:p>
          <a:p>
            <a:pPr lvl="1"/>
            <a:r>
              <a:rPr lang="en-US" dirty="0"/>
              <a:t>Avoid unnecessary </a:t>
            </a:r>
            <a:r>
              <a:rPr lang="en-US" dirty="0" smtClean="0"/>
              <a:t>awaits</a:t>
            </a:r>
          </a:p>
          <a:p>
            <a:pPr lvl="1"/>
            <a:r>
              <a:rPr lang="en-US" dirty="0" smtClean="0"/>
              <a:t>Minimize spills</a:t>
            </a:r>
            <a:endParaRPr lang="en-US" dirty="0"/>
          </a:p>
        </p:txBody>
      </p:sp>
      <p:sp>
        <p:nvSpPr>
          <p:cNvPr id="41" name="Title 40"/>
          <p:cNvSpPr>
            <a:spLocks noGrp="1"/>
          </p:cNvSpPr>
          <p:nvPr>
            <p:ph type="title"/>
          </p:nvPr>
        </p:nvSpPr>
        <p:spPr>
          <a:xfrm>
            <a:off x="455613" y="466725"/>
            <a:ext cx="8088312" cy="777240"/>
          </a:xfrm>
        </p:spPr>
        <p:txBody>
          <a:bodyPr/>
          <a:lstStyle/>
          <a:p>
            <a:r>
              <a:rPr lang="en-US" dirty="0" smtClean="0"/>
              <a:t>Summary</a:t>
            </a:r>
            <a:endParaRPr lang="en-US" dirty="0"/>
          </a:p>
        </p:txBody>
      </p:sp>
      <p:sp>
        <p:nvSpPr>
          <p:cNvPr id="42" name="Text Placeholder 41"/>
          <p:cNvSpPr>
            <a:spLocks noGrp="1"/>
          </p:cNvSpPr>
          <p:nvPr>
            <p:ph type="body" sz="quarter" idx="10"/>
          </p:nvPr>
        </p:nvSpPr>
        <p:spPr/>
        <p:txBody>
          <a:bodyPr/>
          <a:lstStyle/>
          <a:p>
            <a:r>
              <a:rPr lang="en-US" dirty="0" smtClean="0"/>
              <a:t>Things to Keep in Mind</a:t>
            </a:r>
            <a:endParaRPr lang="en-US" dirty="0"/>
          </a:p>
        </p:txBody>
      </p:sp>
    </p:spTree>
    <p:extLst>
      <p:ext uri="{BB962C8B-B14F-4D97-AF65-F5344CB8AC3E}">
        <p14:creationId xmlns:p14="http://schemas.microsoft.com/office/powerpoint/2010/main" val="465631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8" name="Picture 7" descr="MS_Logo_White.ai"/>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614486" y="865679"/>
            <a:ext cx="6035040" cy="4663440"/>
          </a:xfrm>
          <a:prstGeom prst="rect">
            <a:avLst/>
          </a:prstGeom>
        </p:spPr>
      </p:pic>
      <p:sp>
        <p:nvSpPr>
          <p:cNvPr id="10" name="Text Box 3"/>
          <p:cNvSpPr txBox="1">
            <a:spLocks noChangeArrowheads="1"/>
          </p:cNvSpPr>
          <p:nvPr/>
        </p:nvSpPr>
        <p:spPr bwMode="blackWhite">
          <a:xfrm>
            <a:off x="253710" y="5871045"/>
            <a:ext cx="8636580" cy="58476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800" dirty="0" smtClean="0">
                <a:solidFill>
                  <a:srgbClr val="000000"/>
                </a:solidFill>
                <a:latin typeface="Segoe"/>
                <a:cs typeface="Segoe"/>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 </a:t>
            </a:r>
            <a:endParaRPr lang="en-US" sz="800" dirty="0">
              <a:solidFill>
                <a:srgbClr val="000000"/>
              </a:solidFill>
              <a:latin typeface="Segoe"/>
              <a:cs typeface="Sego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039153" y="2656203"/>
            <a:ext cx="7649236" cy="738664"/>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smtClean="0">
                <a:solidFill>
                  <a:srgbClr val="0000FF"/>
                </a:solidFill>
                <a:latin typeface="Consolas"/>
              </a:rPr>
              <a:t>public static </a:t>
            </a:r>
            <a:r>
              <a:rPr lang="en-US" sz="1400" b="1" dirty="0" err="1" smtClean="0">
                <a:solidFill>
                  <a:srgbClr val="0000FF"/>
                </a:solidFill>
                <a:latin typeface="Consolas"/>
              </a:rPr>
              <a:t>async</a:t>
            </a:r>
            <a:r>
              <a:rPr lang="en-US" sz="1400" b="1" dirty="0" smtClean="0">
                <a:solidFill>
                  <a:srgbClr val="0000FF"/>
                </a:solidFill>
                <a:latin typeface="Consolas"/>
              </a:rPr>
              <a:t> </a:t>
            </a:r>
            <a:r>
              <a:rPr lang="en-US" sz="1400" b="1" dirty="0" smtClean="0">
                <a:solidFill>
                  <a:srgbClr val="2B91AF"/>
                </a:solidFill>
                <a:latin typeface="Consolas"/>
              </a:rPr>
              <a:t>Task</a:t>
            </a:r>
            <a:r>
              <a:rPr lang="en-US" sz="1400" dirty="0" smtClean="0">
                <a:solidFill>
                  <a:srgbClr val="2B91AF"/>
                </a:solidFill>
                <a:latin typeface="Consolas"/>
              </a:rPr>
              <a:t> </a:t>
            </a:r>
            <a:r>
              <a:rPr lang="en-US" sz="1400" dirty="0" err="1" smtClean="0">
                <a:latin typeface="Consolas" pitchFamily="49" charset="0"/>
                <a:cs typeface="Consolas" pitchFamily="49" charset="0"/>
              </a:rPr>
              <a:t>SimpleBodyAsync</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a:solidFill>
                  <a:srgbClr val="2B91AF"/>
                </a:solidFill>
                <a:latin typeface="Consolas"/>
              </a:rPr>
              <a:t>Console</a:t>
            </a:r>
            <a:r>
              <a:rPr lang="en-US" sz="1400" dirty="0" err="1">
                <a:latin typeface="Consolas" pitchFamily="49" charset="0"/>
                <a:cs typeface="Consolas" pitchFamily="49" charset="0"/>
              </a:rPr>
              <a:t>.WriteLine</a:t>
            </a:r>
            <a:r>
              <a:rPr lang="en-US" sz="1400" dirty="0">
                <a:latin typeface="Consolas" pitchFamily="49" charset="0"/>
                <a:cs typeface="Consolas" pitchFamily="49" charset="0"/>
              </a:rPr>
              <a:t>(</a:t>
            </a:r>
            <a:r>
              <a:rPr lang="en-US" sz="1400" dirty="0">
                <a:solidFill>
                  <a:srgbClr val="A31515"/>
                </a:solidFill>
                <a:latin typeface="Consolas"/>
              </a:rPr>
              <a:t>"Hello, </a:t>
            </a:r>
            <a:r>
              <a:rPr lang="en-US" sz="1400" dirty="0" err="1">
                <a:solidFill>
                  <a:srgbClr val="A31515"/>
                </a:solidFill>
                <a:latin typeface="Consolas"/>
              </a:rPr>
              <a:t>Async</a:t>
            </a:r>
            <a:r>
              <a:rPr lang="en-US" sz="1400" dirty="0">
                <a:solidFill>
                  <a:srgbClr val="A31515"/>
                </a:solidFill>
                <a:latin typeface="Consolas"/>
              </a:rPr>
              <a:t> World!"</a:t>
            </a:r>
            <a:r>
              <a:rPr lang="en-US" sz="1400" dirty="0">
                <a:latin typeface="Consolas" pitchFamily="49" charset="0"/>
                <a:cs typeface="Consolas" pitchFamily="49" charset="0"/>
              </a:rPr>
              <a:t>);</a:t>
            </a:r>
          </a:p>
          <a:p>
            <a:r>
              <a:rPr lang="en-US" sz="1400" dirty="0">
                <a:latin typeface="Consolas" pitchFamily="49" charset="0"/>
                <a:cs typeface="Consolas" pitchFamily="49" charset="0"/>
              </a:rPr>
              <a:t>}</a:t>
            </a:r>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lstStyle/>
          <a:p>
            <a:r>
              <a:rPr lang="en-US" dirty="0"/>
              <a:t>Not so for asynchronous </a:t>
            </a:r>
            <a:r>
              <a:rPr lang="en-US" dirty="0" smtClean="0"/>
              <a:t>methods</a:t>
            </a:r>
            <a:endParaRPr lang="en-US" dirty="0"/>
          </a:p>
        </p:txBody>
      </p:sp>
      <p:sp>
        <p:nvSpPr>
          <p:cNvPr id="41" name="Title 40"/>
          <p:cNvSpPr>
            <a:spLocks noGrp="1"/>
          </p:cNvSpPr>
          <p:nvPr>
            <p:ph type="title"/>
          </p:nvPr>
        </p:nvSpPr>
        <p:spPr/>
        <p:txBody>
          <a:bodyPr/>
          <a:lstStyle/>
          <a:p>
            <a:r>
              <a:rPr lang="en-US" dirty="0" smtClean="0"/>
              <a:t>Mental Model</a:t>
            </a:r>
            <a:endParaRPr lang="en-US" dirty="0"/>
          </a:p>
        </p:txBody>
      </p:sp>
      <p:sp>
        <p:nvSpPr>
          <p:cNvPr id="42" name="Text Placeholder 41"/>
          <p:cNvSpPr>
            <a:spLocks noGrp="1"/>
          </p:cNvSpPr>
          <p:nvPr>
            <p:ph type="body" sz="quarter" idx="10"/>
          </p:nvPr>
        </p:nvSpPr>
        <p:spPr/>
        <p:txBody>
          <a:bodyPr/>
          <a:lstStyle/>
          <a:p>
            <a:r>
              <a:rPr lang="en-US" dirty="0" smtClean="0"/>
              <a:t>Synchronous Methods</a:t>
            </a:r>
            <a:endParaRPr lang="en-US" dirty="0"/>
          </a:p>
        </p:txBody>
      </p:sp>
      <p:sp>
        <p:nvSpPr>
          <p:cNvPr id="11" name="TextBox 10"/>
          <p:cNvSpPr txBox="1"/>
          <p:nvPr/>
        </p:nvSpPr>
        <p:spPr>
          <a:xfrm>
            <a:off x="1039153" y="3534450"/>
            <a:ext cx="7649236" cy="2801617"/>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700" dirty="0">
                <a:solidFill>
                  <a:srgbClr val="0000FF"/>
                </a:solidFill>
                <a:latin typeface="Consolas"/>
              </a:rPr>
              <a:t>.method public </a:t>
            </a:r>
            <a:r>
              <a:rPr lang="en-US" sz="700" dirty="0" err="1">
                <a:solidFill>
                  <a:srgbClr val="0000FF"/>
                </a:solidFill>
                <a:latin typeface="Consolas"/>
              </a:rPr>
              <a:t>hidebysig</a:t>
            </a:r>
            <a:r>
              <a:rPr lang="en-US" sz="700" dirty="0">
                <a:solidFill>
                  <a:srgbClr val="0000FF"/>
                </a:solidFill>
                <a:latin typeface="Consolas"/>
              </a:rPr>
              <a:t> static class</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System.Threading.Tasks.</a:t>
            </a:r>
            <a:r>
              <a:rPr lang="en-US" sz="700" dirty="0" err="1">
                <a:solidFill>
                  <a:srgbClr val="2B91AF"/>
                </a:solidFill>
                <a:latin typeface="Consolas"/>
              </a:rPr>
              <a:t>Task</a:t>
            </a:r>
            <a:r>
              <a:rPr lang="en-US" sz="700" dirty="0">
                <a:latin typeface="Consolas" pitchFamily="49" charset="0"/>
                <a:cs typeface="Consolas" pitchFamily="49" charset="0"/>
              </a:rPr>
              <a:t> </a:t>
            </a:r>
            <a:r>
              <a:rPr lang="en-US" sz="700" dirty="0" err="1">
                <a:latin typeface="Consolas" pitchFamily="49" charset="0"/>
                <a:cs typeface="Consolas" pitchFamily="49" charset="0"/>
              </a:rPr>
              <a:t>SimpleBodyAsync</a:t>
            </a:r>
            <a:r>
              <a:rPr lang="en-US" sz="700" dirty="0">
                <a:latin typeface="Consolas" pitchFamily="49" charset="0"/>
                <a:cs typeface="Consolas" pitchFamily="49" charset="0"/>
              </a:rPr>
              <a:t>() </a:t>
            </a:r>
            <a:r>
              <a:rPr lang="en-US" sz="700" dirty="0" err="1">
                <a:solidFill>
                  <a:srgbClr val="0000FF"/>
                </a:solidFill>
                <a:latin typeface="Consolas"/>
              </a:rPr>
              <a:t>cil</a:t>
            </a:r>
            <a:r>
              <a:rPr lang="en-US" sz="700" dirty="0">
                <a:solidFill>
                  <a:srgbClr val="0000FF"/>
                </a:solidFill>
                <a:latin typeface="Consolas"/>
              </a:rPr>
              <a:t> managed</a:t>
            </a:r>
          </a:p>
          <a:p>
            <a:r>
              <a:rPr lang="en-US" sz="700" dirty="0">
                <a:latin typeface="Consolas" pitchFamily="49" charset="0"/>
                <a:cs typeface="Consolas" pitchFamily="49" charset="0"/>
              </a:rPr>
              <a:t>{</a:t>
            </a:r>
          </a:p>
          <a:p>
            <a:r>
              <a:rPr lang="en-US" sz="700" dirty="0">
                <a:latin typeface="Consolas" pitchFamily="49" charset="0"/>
                <a:cs typeface="Consolas" pitchFamily="49" charset="0"/>
              </a:rPr>
              <a:t>    .</a:t>
            </a:r>
            <a:r>
              <a:rPr lang="en-US" sz="700" dirty="0">
                <a:solidFill>
                  <a:srgbClr val="0000FF"/>
                </a:solidFill>
                <a:latin typeface="Consolas"/>
              </a:rPr>
              <a:t>custom instance void</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System.Diagnostics.</a:t>
            </a:r>
            <a:r>
              <a:rPr lang="en-US" sz="700" dirty="0" err="1">
                <a:solidFill>
                  <a:srgbClr val="2B91AF"/>
                </a:solidFill>
                <a:latin typeface="Consolas"/>
              </a:rPr>
              <a:t>DebuggerStepThroughAttribute</a:t>
            </a:r>
            <a:r>
              <a:rPr lang="en-US" sz="700" dirty="0">
                <a:latin typeface="Consolas" pitchFamily="49" charset="0"/>
                <a:cs typeface="Consolas" pitchFamily="49" charset="0"/>
              </a:rPr>
              <a:t>::.</a:t>
            </a:r>
            <a:r>
              <a:rPr lang="en-US" sz="700" dirty="0" err="1">
                <a:latin typeface="Consolas" pitchFamily="49" charset="0"/>
                <a:cs typeface="Consolas" pitchFamily="49" charset="0"/>
              </a:rPr>
              <a:t>ctor</a:t>
            </a:r>
            <a:r>
              <a:rPr lang="en-US" sz="700" dirty="0">
                <a:latin typeface="Consolas" pitchFamily="49" charset="0"/>
                <a:cs typeface="Consolas" pitchFamily="49" charset="0"/>
              </a:rPr>
              <a:t>()</a:t>
            </a:r>
          </a:p>
          <a:p>
            <a:r>
              <a:rPr lang="en-US" sz="700" dirty="0">
                <a:latin typeface="Consolas" pitchFamily="49" charset="0"/>
                <a:cs typeface="Consolas" pitchFamily="49" charset="0"/>
              </a:rPr>
              <a:t>    .</a:t>
            </a:r>
            <a:r>
              <a:rPr lang="en-US" sz="700" dirty="0" err="1">
                <a:solidFill>
                  <a:srgbClr val="0000FF"/>
                </a:solidFill>
                <a:latin typeface="Consolas"/>
              </a:rPr>
              <a:t>maxstack</a:t>
            </a:r>
            <a:r>
              <a:rPr lang="en-US" sz="700" dirty="0">
                <a:latin typeface="Consolas" pitchFamily="49" charset="0"/>
                <a:cs typeface="Consolas" pitchFamily="49" charset="0"/>
              </a:rPr>
              <a:t> 2</a:t>
            </a:r>
          </a:p>
          <a:p>
            <a:r>
              <a:rPr lang="en-US" sz="700" dirty="0">
                <a:latin typeface="Consolas" pitchFamily="49" charset="0"/>
                <a:cs typeface="Consolas" pitchFamily="49" charset="0"/>
              </a:rPr>
              <a:t>    .</a:t>
            </a:r>
            <a:r>
              <a:rPr lang="en-US" sz="700" dirty="0">
                <a:solidFill>
                  <a:srgbClr val="0000FF"/>
                </a:solidFill>
                <a:latin typeface="Consolas"/>
              </a:rPr>
              <a:t>locals </a:t>
            </a:r>
            <a:r>
              <a:rPr lang="en-US" sz="700" dirty="0" err="1">
                <a:solidFill>
                  <a:srgbClr val="0000FF"/>
                </a:solidFill>
                <a:latin typeface="Consolas"/>
              </a:rPr>
              <a:t>init</a:t>
            </a:r>
            <a:r>
              <a:rPr lang="en-US" sz="700" dirty="0">
                <a:latin typeface="Consolas" pitchFamily="49" charset="0"/>
                <a:cs typeface="Consolas" pitchFamily="49" charset="0"/>
              </a:rPr>
              <a:t> (</a:t>
            </a:r>
          </a:p>
          <a:p>
            <a:r>
              <a:rPr lang="en-US" sz="700" dirty="0">
                <a:latin typeface="Consolas" pitchFamily="49" charset="0"/>
                <a:cs typeface="Consolas" pitchFamily="49" charset="0"/>
              </a:rPr>
              <a:t>        [0]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a:t>
            </a:r>
            <a:r>
              <a:rPr lang="en-US" sz="700" dirty="0">
                <a:latin typeface="Consolas" pitchFamily="49" charset="0"/>
                <a:cs typeface="Consolas" pitchFamily="49" charset="0"/>
              </a:rPr>
              <a:t> d__,</a:t>
            </a:r>
          </a:p>
          <a:p>
            <a:r>
              <a:rPr lang="en-US" sz="700" dirty="0">
                <a:latin typeface="Consolas" pitchFamily="49" charset="0"/>
                <a:cs typeface="Consolas" pitchFamily="49" charset="0"/>
              </a:rPr>
              <a:t>        [1]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 builder)</a:t>
            </a:r>
          </a:p>
          <a:p>
            <a:r>
              <a:rPr lang="en-US" sz="700" dirty="0">
                <a:latin typeface="Consolas" pitchFamily="49" charset="0"/>
                <a:cs typeface="Consolas" pitchFamily="49" charset="0"/>
              </a:rPr>
              <a:t>    L_0000: </a:t>
            </a:r>
            <a:r>
              <a:rPr lang="en-US" sz="700" dirty="0" err="1">
                <a:solidFill>
                  <a:srgbClr val="0000FF"/>
                </a:solidFill>
                <a:latin typeface="Consolas"/>
              </a:rPr>
              <a:t>ldloca.s</a:t>
            </a:r>
            <a:r>
              <a:rPr lang="en-US" sz="700" dirty="0">
                <a:latin typeface="Consolas" pitchFamily="49" charset="0"/>
                <a:cs typeface="Consolas" pitchFamily="49" charset="0"/>
              </a:rPr>
              <a:t> d__</a:t>
            </a:r>
          </a:p>
          <a:p>
            <a:r>
              <a:rPr lang="en-US" sz="700" dirty="0">
                <a:latin typeface="Consolas" pitchFamily="49" charset="0"/>
                <a:cs typeface="Consolas" pitchFamily="49" charset="0"/>
              </a:rPr>
              <a:t>    L_0002: </a:t>
            </a:r>
            <a:r>
              <a:rPr lang="en-US" sz="700" dirty="0">
                <a:solidFill>
                  <a:srgbClr val="0000FF"/>
                </a:solidFill>
                <a:latin typeface="Consolas"/>
              </a:rPr>
              <a:t>call</a:t>
            </a:r>
            <a:r>
              <a:rPr lang="en-US" sz="700" dirty="0">
                <a:latin typeface="Consolas" pitchFamily="49" charset="0"/>
                <a:cs typeface="Consolas" pitchFamily="49" charset="0"/>
              </a:rPr>
              <a:t>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smtClean="0">
                <a:latin typeface="Consolas" pitchFamily="49" charset="0"/>
                <a:cs typeface="Consolas" pitchFamily="49" charset="0"/>
              </a:rPr>
              <a:t>]</a:t>
            </a:r>
          </a:p>
          <a:p>
            <a:r>
              <a:rPr lang="en-US" sz="700" dirty="0">
                <a:latin typeface="Consolas" pitchFamily="49" charset="0"/>
                <a:cs typeface="Consolas" pitchFamily="49" charset="0"/>
              </a:rPr>
              <a:t> </a:t>
            </a:r>
            <a:r>
              <a:rPr lang="en-US" sz="700" dirty="0" smtClean="0">
                <a:latin typeface="Consolas" pitchFamily="49" charset="0"/>
                <a:cs typeface="Consolas" pitchFamily="49" charset="0"/>
              </a:rPr>
              <a:t>               </a:t>
            </a:r>
            <a:r>
              <a:rPr lang="en-US" sz="700" dirty="0" err="1" smtClean="0">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::Create()</a:t>
            </a:r>
          </a:p>
          <a:p>
            <a:r>
              <a:rPr lang="en-US" sz="700" dirty="0">
                <a:latin typeface="Consolas" pitchFamily="49" charset="0"/>
                <a:cs typeface="Consolas" pitchFamily="49" charset="0"/>
              </a:rPr>
              <a:t>    L_0007: </a:t>
            </a:r>
            <a:r>
              <a:rPr lang="en-US" sz="700" dirty="0" err="1">
                <a:solidFill>
                  <a:srgbClr val="0000FF"/>
                </a:solidFill>
                <a:latin typeface="Consolas"/>
              </a:rPr>
              <a:t>stfld</a:t>
            </a:r>
            <a:r>
              <a:rPr lang="en-US" sz="700" dirty="0">
                <a:latin typeface="Consolas" pitchFamily="49" charset="0"/>
                <a:cs typeface="Consolas" pitchFamily="49" charset="0"/>
              </a:rPr>
              <a:t>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a:t>
            </a:r>
            <a:r>
              <a:rPr lang="en-US" sz="700" dirty="0">
                <a:latin typeface="Consolas" pitchFamily="49" charset="0"/>
                <a:cs typeface="Consolas" pitchFamily="49" charset="0"/>
              </a:rPr>
              <a:t>::&lt;&gt;</a:t>
            </a:r>
            <a:r>
              <a:rPr lang="en-US" sz="700" dirty="0" err="1">
                <a:latin typeface="Consolas" pitchFamily="49" charset="0"/>
                <a:cs typeface="Consolas" pitchFamily="49" charset="0"/>
              </a:rPr>
              <a:t>t__builder</a:t>
            </a:r>
            <a:endParaRPr lang="en-US" sz="700" dirty="0">
              <a:latin typeface="Consolas" pitchFamily="49" charset="0"/>
              <a:cs typeface="Consolas" pitchFamily="49" charset="0"/>
            </a:endParaRPr>
          </a:p>
          <a:p>
            <a:r>
              <a:rPr lang="en-US" sz="700" dirty="0">
                <a:latin typeface="Consolas" pitchFamily="49" charset="0"/>
                <a:cs typeface="Consolas" pitchFamily="49" charset="0"/>
              </a:rPr>
              <a:t>    L_000c: </a:t>
            </a:r>
            <a:r>
              <a:rPr lang="en-US" sz="700" dirty="0" err="1">
                <a:solidFill>
                  <a:srgbClr val="0000FF"/>
                </a:solidFill>
                <a:latin typeface="Consolas"/>
              </a:rPr>
              <a:t>ldloca.s</a:t>
            </a:r>
            <a:r>
              <a:rPr lang="en-US" sz="700" dirty="0">
                <a:latin typeface="Consolas" pitchFamily="49" charset="0"/>
                <a:cs typeface="Consolas" pitchFamily="49" charset="0"/>
              </a:rPr>
              <a:t> d__</a:t>
            </a:r>
          </a:p>
          <a:p>
            <a:r>
              <a:rPr lang="en-US" sz="700" dirty="0">
                <a:latin typeface="Consolas" pitchFamily="49" charset="0"/>
                <a:cs typeface="Consolas" pitchFamily="49" charset="0"/>
              </a:rPr>
              <a:t>    L_000e: </a:t>
            </a:r>
            <a:r>
              <a:rPr lang="en-US" sz="700" dirty="0">
                <a:solidFill>
                  <a:srgbClr val="0000FF"/>
                </a:solidFill>
                <a:latin typeface="Consolas"/>
              </a:rPr>
              <a:t>ldc.i4.m1</a:t>
            </a:r>
            <a:r>
              <a:rPr lang="en-US" sz="700" dirty="0">
                <a:latin typeface="Consolas" pitchFamily="49" charset="0"/>
                <a:cs typeface="Consolas" pitchFamily="49" charset="0"/>
              </a:rPr>
              <a:t> </a:t>
            </a:r>
          </a:p>
          <a:p>
            <a:r>
              <a:rPr lang="en-US" sz="700" dirty="0">
                <a:latin typeface="Consolas" pitchFamily="49" charset="0"/>
                <a:cs typeface="Consolas" pitchFamily="49" charset="0"/>
              </a:rPr>
              <a:t>    L_000f: </a:t>
            </a:r>
            <a:r>
              <a:rPr lang="en-US" sz="700" dirty="0" err="1">
                <a:solidFill>
                  <a:srgbClr val="0000FF"/>
                </a:solidFill>
                <a:latin typeface="Consolas"/>
              </a:rPr>
              <a:t>stfld</a:t>
            </a:r>
            <a:r>
              <a:rPr lang="en-US" sz="700" dirty="0">
                <a:latin typeface="Consolas" pitchFamily="49" charset="0"/>
                <a:cs typeface="Consolas" pitchFamily="49" charset="0"/>
              </a:rPr>
              <a:t> </a:t>
            </a:r>
            <a:r>
              <a:rPr lang="en-US" sz="700" dirty="0">
                <a:solidFill>
                  <a:srgbClr val="0000FF"/>
                </a:solidFill>
                <a:latin typeface="Consolas"/>
              </a:rPr>
              <a:t>int32</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a:t>
            </a:r>
            <a:r>
              <a:rPr lang="en-US" sz="700" dirty="0">
                <a:latin typeface="Consolas" pitchFamily="49" charset="0"/>
                <a:cs typeface="Consolas" pitchFamily="49" charset="0"/>
              </a:rPr>
              <a:t>::&lt;&gt;1__state</a:t>
            </a:r>
          </a:p>
          <a:p>
            <a:r>
              <a:rPr lang="en-US" sz="700" dirty="0">
                <a:latin typeface="Consolas" pitchFamily="49" charset="0"/>
                <a:cs typeface="Consolas" pitchFamily="49" charset="0"/>
              </a:rPr>
              <a:t>    L_0014: </a:t>
            </a:r>
            <a:r>
              <a:rPr lang="en-US" sz="700" dirty="0" err="1">
                <a:solidFill>
                  <a:srgbClr val="0000FF"/>
                </a:solidFill>
                <a:latin typeface="Consolas"/>
              </a:rPr>
              <a:t>ldloca.s</a:t>
            </a:r>
            <a:r>
              <a:rPr lang="en-US" sz="700" dirty="0">
                <a:latin typeface="Consolas" pitchFamily="49" charset="0"/>
                <a:cs typeface="Consolas" pitchFamily="49" charset="0"/>
              </a:rPr>
              <a:t> d__</a:t>
            </a:r>
          </a:p>
          <a:p>
            <a:r>
              <a:rPr lang="en-US" sz="700" dirty="0">
                <a:latin typeface="Consolas" pitchFamily="49" charset="0"/>
                <a:cs typeface="Consolas" pitchFamily="49" charset="0"/>
              </a:rPr>
              <a:t>    L_0016: </a:t>
            </a:r>
            <a:r>
              <a:rPr lang="en-US" sz="700" dirty="0" err="1">
                <a:solidFill>
                  <a:srgbClr val="0000FF"/>
                </a:solidFill>
                <a:latin typeface="Consolas"/>
              </a:rPr>
              <a:t>ldfld</a:t>
            </a:r>
            <a:r>
              <a:rPr lang="en-US" sz="700" dirty="0">
                <a:latin typeface="Consolas" pitchFamily="49" charset="0"/>
                <a:cs typeface="Consolas" pitchFamily="49" charset="0"/>
              </a:rPr>
              <a:t>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a:t>
            </a:r>
            <a:r>
              <a:rPr lang="en-US" sz="700" dirty="0">
                <a:latin typeface="Consolas" pitchFamily="49" charset="0"/>
                <a:cs typeface="Consolas" pitchFamily="49" charset="0"/>
              </a:rPr>
              <a:t>::&lt;&gt;</a:t>
            </a:r>
            <a:r>
              <a:rPr lang="en-US" sz="700" dirty="0" err="1">
                <a:latin typeface="Consolas" pitchFamily="49" charset="0"/>
                <a:cs typeface="Consolas" pitchFamily="49" charset="0"/>
              </a:rPr>
              <a:t>t__builder</a:t>
            </a:r>
            <a:endParaRPr lang="en-US" sz="700" dirty="0">
              <a:latin typeface="Consolas" pitchFamily="49" charset="0"/>
              <a:cs typeface="Consolas" pitchFamily="49" charset="0"/>
            </a:endParaRPr>
          </a:p>
          <a:p>
            <a:r>
              <a:rPr lang="en-US" sz="700" dirty="0">
                <a:latin typeface="Consolas" pitchFamily="49" charset="0"/>
                <a:cs typeface="Consolas" pitchFamily="49" charset="0"/>
              </a:rPr>
              <a:t>    L_001b: </a:t>
            </a:r>
            <a:r>
              <a:rPr lang="en-US" sz="700" dirty="0">
                <a:solidFill>
                  <a:srgbClr val="0000FF"/>
                </a:solidFill>
                <a:latin typeface="Consolas"/>
              </a:rPr>
              <a:t>stloc.1</a:t>
            </a:r>
            <a:r>
              <a:rPr lang="en-US" sz="700" dirty="0">
                <a:latin typeface="Consolas" pitchFamily="49" charset="0"/>
                <a:cs typeface="Consolas" pitchFamily="49" charset="0"/>
              </a:rPr>
              <a:t> </a:t>
            </a:r>
          </a:p>
          <a:p>
            <a:r>
              <a:rPr lang="en-US" sz="700" dirty="0">
                <a:latin typeface="Consolas" pitchFamily="49" charset="0"/>
                <a:cs typeface="Consolas" pitchFamily="49" charset="0"/>
              </a:rPr>
              <a:t>    L_001c: </a:t>
            </a:r>
            <a:r>
              <a:rPr lang="en-US" sz="700" dirty="0" err="1">
                <a:solidFill>
                  <a:srgbClr val="0000FF"/>
                </a:solidFill>
                <a:latin typeface="Consolas"/>
              </a:rPr>
              <a:t>ldloca.s</a:t>
            </a:r>
            <a:r>
              <a:rPr lang="en-US" sz="700" dirty="0">
                <a:latin typeface="Consolas" pitchFamily="49" charset="0"/>
                <a:cs typeface="Consolas" pitchFamily="49" charset="0"/>
              </a:rPr>
              <a:t> builder</a:t>
            </a:r>
          </a:p>
          <a:p>
            <a:r>
              <a:rPr lang="en-US" sz="700" dirty="0">
                <a:latin typeface="Consolas" pitchFamily="49" charset="0"/>
                <a:cs typeface="Consolas" pitchFamily="49" charset="0"/>
              </a:rPr>
              <a:t>    L_001e: </a:t>
            </a:r>
            <a:r>
              <a:rPr lang="en-US" sz="700" dirty="0" err="1">
                <a:solidFill>
                  <a:srgbClr val="0000FF"/>
                </a:solidFill>
                <a:latin typeface="Consolas"/>
              </a:rPr>
              <a:t>ldloca.s</a:t>
            </a:r>
            <a:r>
              <a:rPr lang="en-US" sz="700" dirty="0">
                <a:latin typeface="Consolas" pitchFamily="49" charset="0"/>
                <a:cs typeface="Consolas" pitchFamily="49" charset="0"/>
              </a:rPr>
              <a:t> d__</a:t>
            </a:r>
          </a:p>
          <a:p>
            <a:r>
              <a:rPr lang="en-US" sz="700" dirty="0">
                <a:latin typeface="Consolas" pitchFamily="49" charset="0"/>
                <a:cs typeface="Consolas" pitchFamily="49" charset="0"/>
              </a:rPr>
              <a:t>    L_0020: </a:t>
            </a:r>
            <a:r>
              <a:rPr lang="en-US" sz="700" dirty="0">
                <a:solidFill>
                  <a:srgbClr val="0000FF"/>
                </a:solidFill>
                <a:latin typeface="Consolas"/>
              </a:rPr>
              <a:t>call</a:t>
            </a:r>
            <a:r>
              <a:rPr lang="en-US" sz="700" dirty="0">
                <a:latin typeface="Consolas" pitchFamily="49" charset="0"/>
                <a:cs typeface="Consolas" pitchFamily="49" charset="0"/>
              </a:rPr>
              <a:t> </a:t>
            </a:r>
            <a:r>
              <a:rPr lang="en-US" sz="700" dirty="0">
                <a:solidFill>
                  <a:srgbClr val="0000FF"/>
                </a:solidFill>
                <a:latin typeface="Consolas"/>
              </a:rPr>
              <a:t>instance</a:t>
            </a:r>
            <a:r>
              <a:rPr lang="en-US" sz="700" dirty="0">
                <a:latin typeface="Consolas" pitchFamily="49" charset="0"/>
                <a:cs typeface="Consolas" pitchFamily="49" charset="0"/>
              </a:rPr>
              <a:t> </a:t>
            </a:r>
            <a:r>
              <a:rPr lang="en-US" sz="700" dirty="0">
                <a:solidFill>
                  <a:srgbClr val="0000FF"/>
                </a:solidFill>
                <a:latin typeface="Consolas"/>
              </a:rPr>
              <a:t>void</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::Start&lt;</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&gt;d__0&gt;</a:t>
            </a:r>
            <a:r>
              <a:rPr lang="en-US" sz="700" dirty="0">
                <a:latin typeface="Consolas" pitchFamily="49" charset="0"/>
                <a:cs typeface="Consolas" pitchFamily="49" charset="0"/>
              </a:rPr>
              <a:t>(!!0&amp;)</a:t>
            </a:r>
          </a:p>
          <a:p>
            <a:r>
              <a:rPr lang="en-US" sz="700" dirty="0">
                <a:latin typeface="Consolas" pitchFamily="49" charset="0"/>
                <a:cs typeface="Consolas" pitchFamily="49" charset="0"/>
              </a:rPr>
              <a:t>    L_0025: </a:t>
            </a:r>
            <a:r>
              <a:rPr lang="en-US" sz="700" dirty="0" err="1">
                <a:solidFill>
                  <a:srgbClr val="0000FF"/>
                </a:solidFill>
                <a:latin typeface="Consolas"/>
              </a:rPr>
              <a:t>ldloca.s</a:t>
            </a:r>
            <a:r>
              <a:rPr lang="en-US" sz="700" dirty="0">
                <a:latin typeface="Consolas" pitchFamily="49" charset="0"/>
                <a:cs typeface="Consolas" pitchFamily="49" charset="0"/>
              </a:rPr>
              <a:t> d__</a:t>
            </a:r>
          </a:p>
          <a:p>
            <a:r>
              <a:rPr lang="en-US" sz="700" dirty="0">
                <a:latin typeface="Consolas" pitchFamily="49" charset="0"/>
                <a:cs typeface="Consolas" pitchFamily="49" charset="0"/>
              </a:rPr>
              <a:t>    L_0027: </a:t>
            </a:r>
            <a:r>
              <a:rPr lang="en-US" sz="700" dirty="0" err="1">
                <a:solidFill>
                  <a:srgbClr val="0000FF"/>
                </a:solidFill>
                <a:latin typeface="Consolas"/>
              </a:rPr>
              <a:t>ldflda</a:t>
            </a:r>
            <a:r>
              <a:rPr lang="en-US" sz="700" dirty="0">
                <a:latin typeface="Consolas" pitchFamily="49" charset="0"/>
                <a:cs typeface="Consolas" pitchFamily="49" charset="0"/>
              </a:rPr>
              <a:t> </a:t>
            </a:r>
            <a:r>
              <a:rPr lang="en-US" sz="700" dirty="0" err="1">
                <a:solidFill>
                  <a:srgbClr val="0000FF"/>
                </a:solidFill>
                <a:latin typeface="Consolas"/>
              </a:rPr>
              <a:t>valuetype</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 </a:t>
            </a:r>
            <a:r>
              <a:rPr lang="en-US" sz="700" dirty="0">
                <a:solidFill>
                  <a:srgbClr val="2B91AF"/>
                </a:solidFill>
                <a:latin typeface="Consolas"/>
              </a:rPr>
              <a:t>Program/&lt;</a:t>
            </a:r>
            <a:r>
              <a:rPr lang="en-US" sz="700" dirty="0" err="1">
                <a:solidFill>
                  <a:srgbClr val="2B91AF"/>
                </a:solidFill>
                <a:latin typeface="Consolas"/>
              </a:rPr>
              <a:t>SimpleBodyAsync</a:t>
            </a:r>
            <a:r>
              <a:rPr lang="en-US" sz="700" dirty="0">
                <a:solidFill>
                  <a:srgbClr val="2B91AF"/>
                </a:solidFill>
                <a:latin typeface="Consolas"/>
              </a:rPr>
              <a:t>&gt;d__0</a:t>
            </a:r>
            <a:r>
              <a:rPr lang="en-US" sz="700" dirty="0">
                <a:latin typeface="Consolas" pitchFamily="49" charset="0"/>
                <a:cs typeface="Consolas" pitchFamily="49" charset="0"/>
              </a:rPr>
              <a:t>::&lt;&gt;</a:t>
            </a:r>
            <a:r>
              <a:rPr lang="en-US" sz="700" dirty="0" err="1">
                <a:latin typeface="Consolas" pitchFamily="49" charset="0"/>
                <a:cs typeface="Consolas" pitchFamily="49" charset="0"/>
              </a:rPr>
              <a:t>t__builder</a:t>
            </a:r>
            <a:endParaRPr lang="en-US" sz="700" dirty="0">
              <a:latin typeface="Consolas" pitchFamily="49" charset="0"/>
              <a:cs typeface="Consolas" pitchFamily="49" charset="0"/>
            </a:endParaRPr>
          </a:p>
          <a:p>
            <a:r>
              <a:rPr lang="en-US" sz="700" dirty="0">
                <a:latin typeface="Consolas" pitchFamily="49" charset="0"/>
                <a:cs typeface="Consolas" pitchFamily="49" charset="0"/>
              </a:rPr>
              <a:t>    L_002c: </a:t>
            </a:r>
            <a:r>
              <a:rPr lang="en-US" sz="700" dirty="0">
                <a:solidFill>
                  <a:srgbClr val="0000FF"/>
                </a:solidFill>
                <a:latin typeface="Consolas"/>
              </a:rPr>
              <a:t>call</a:t>
            </a:r>
            <a:r>
              <a:rPr lang="en-US" sz="700" dirty="0">
                <a:latin typeface="Consolas" pitchFamily="49" charset="0"/>
                <a:cs typeface="Consolas" pitchFamily="49" charset="0"/>
              </a:rPr>
              <a:t> </a:t>
            </a:r>
            <a:r>
              <a:rPr lang="en-US" sz="700" dirty="0">
                <a:solidFill>
                  <a:srgbClr val="0000FF"/>
                </a:solidFill>
                <a:latin typeface="Consolas"/>
              </a:rPr>
              <a:t>instance</a:t>
            </a:r>
            <a:r>
              <a:rPr lang="en-US" sz="700" dirty="0">
                <a:latin typeface="Consolas" pitchFamily="49" charset="0"/>
                <a:cs typeface="Consolas" pitchFamily="49" charset="0"/>
              </a:rPr>
              <a:t> </a:t>
            </a:r>
            <a:r>
              <a:rPr lang="en-US" sz="700" dirty="0">
                <a:solidFill>
                  <a:srgbClr val="0000FF"/>
                </a:solidFill>
                <a:latin typeface="Consolas"/>
              </a:rPr>
              <a:t>class</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System.Threading.Tasks.</a:t>
            </a:r>
            <a:r>
              <a:rPr lang="en-US" sz="700" dirty="0" err="1">
                <a:solidFill>
                  <a:srgbClr val="2B91AF"/>
                </a:solidFill>
                <a:latin typeface="Consolas"/>
              </a:rPr>
              <a:t>Task</a:t>
            </a:r>
            <a:r>
              <a:rPr lang="en-US" sz="700" dirty="0">
                <a:latin typeface="Consolas" pitchFamily="49" charset="0"/>
                <a:cs typeface="Consolas" pitchFamily="49" charset="0"/>
              </a:rPr>
              <a:t> [</a:t>
            </a:r>
            <a:r>
              <a:rPr lang="en-US" sz="700" dirty="0" err="1">
                <a:latin typeface="Consolas" pitchFamily="49" charset="0"/>
                <a:cs typeface="Consolas" pitchFamily="49" charset="0"/>
              </a:rPr>
              <a:t>mscorlib</a:t>
            </a:r>
            <a:r>
              <a:rPr lang="en-US" sz="700" dirty="0">
                <a:latin typeface="Consolas" pitchFamily="49" charset="0"/>
                <a:cs typeface="Consolas" pitchFamily="49" charset="0"/>
              </a:rPr>
              <a:t>]</a:t>
            </a:r>
            <a:r>
              <a:rPr lang="en-US" sz="700" dirty="0" err="1">
                <a:latin typeface="Consolas" pitchFamily="49" charset="0"/>
                <a:cs typeface="Consolas" pitchFamily="49" charset="0"/>
              </a:rPr>
              <a:t>System.Runtime.CompilerServices.</a:t>
            </a:r>
            <a:r>
              <a:rPr lang="en-US" sz="700" dirty="0" err="1">
                <a:solidFill>
                  <a:srgbClr val="2B91AF"/>
                </a:solidFill>
                <a:latin typeface="Consolas"/>
              </a:rPr>
              <a:t>AsyncTaskMethodBuilder</a:t>
            </a:r>
            <a:r>
              <a:rPr lang="en-US" sz="700" dirty="0">
                <a:latin typeface="Consolas" pitchFamily="49" charset="0"/>
                <a:cs typeface="Consolas" pitchFamily="49" charset="0"/>
              </a:rPr>
              <a:t>::</a:t>
            </a:r>
            <a:r>
              <a:rPr lang="en-US" sz="700" dirty="0" err="1">
                <a:latin typeface="Consolas" pitchFamily="49" charset="0"/>
                <a:cs typeface="Consolas" pitchFamily="49" charset="0"/>
              </a:rPr>
              <a:t>get_Task</a:t>
            </a:r>
            <a:r>
              <a:rPr lang="en-US" sz="700" dirty="0">
                <a:latin typeface="Consolas" pitchFamily="49" charset="0"/>
                <a:cs typeface="Consolas" pitchFamily="49" charset="0"/>
              </a:rPr>
              <a:t>()</a:t>
            </a:r>
          </a:p>
          <a:p>
            <a:r>
              <a:rPr lang="en-US" sz="700" dirty="0">
                <a:latin typeface="Consolas" pitchFamily="49" charset="0"/>
                <a:cs typeface="Consolas" pitchFamily="49" charset="0"/>
              </a:rPr>
              <a:t>    L_0031: </a:t>
            </a:r>
            <a:r>
              <a:rPr lang="en-US" sz="700" dirty="0">
                <a:solidFill>
                  <a:srgbClr val="0000FF"/>
                </a:solidFill>
                <a:latin typeface="Consolas"/>
              </a:rPr>
              <a:t>ret</a:t>
            </a:r>
            <a:r>
              <a:rPr lang="en-US" sz="700" dirty="0">
                <a:latin typeface="Consolas" pitchFamily="49" charset="0"/>
                <a:cs typeface="Consolas" pitchFamily="49" charset="0"/>
              </a:rPr>
              <a:t> </a:t>
            </a:r>
          </a:p>
          <a:p>
            <a:r>
              <a:rPr lang="en-US" sz="700" dirty="0">
                <a:latin typeface="Consolas" pitchFamily="49" charset="0"/>
                <a:cs typeface="Consolas" pitchFamily="49" charset="0"/>
              </a:rPr>
              <a:t>}</a:t>
            </a:r>
          </a:p>
          <a:p>
            <a:endParaRPr lang="en-US" sz="700" dirty="0">
              <a:latin typeface="Consolas" pitchFamily="49" charset="0"/>
              <a:cs typeface="Consolas" pitchFamily="49" charset="0"/>
            </a:endParaRPr>
          </a:p>
          <a:p>
            <a:r>
              <a:rPr lang="en-US" sz="700" dirty="0">
                <a:latin typeface="Consolas" pitchFamily="49" charset="0"/>
                <a:cs typeface="Consolas" pitchFamily="49" charset="0"/>
              </a:rPr>
              <a:t> </a:t>
            </a:r>
          </a:p>
          <a:p>
            <a:endParaRPr lang="en-US" sz="700" dirty="0">
              <a:latin typeface="Consolas" pitchFamily="49" charset="0"/>
              <a:cs typeface="Consolas" pitchFamily="49" charset="0"/>
            </a:endParaRPr>
          </a:p>
          <a:p>
            <a:r>
              <a:rPr lang="en-US" sz="700" dirty="0">
                <a:latin typeface="Consolas" pitchFamily="49" charset="0"/>
                <a:cs typeface="Consolas" pitchFamily="49" charset="0"/>
              </a:rPr>
              <a:t> </a:t>
            </a:r>
          </a:p>
          <a:p>
            <a:endParaRPr lang="en-US" sz="700" dirty="0">
              <a:latin typeface="Consolas" pitchFamily="49" charset="0"/>
              <a:cs typeface="Consolas" pitchFamily="49" charset="0"/>
            </a:endParaRPr>
          </a:p>
        </p:txBody>
      </p:sp>
      <p:sp>
        <p:nvSpPr>
          <p:cNvPr id="17" name="Rectangle 16"/>
          <p:cNvSpPr/>
          <p:nvPr/>
        </p:nvSpPr>
        <p:spPr bwMode="auto">
          <a:xfrm>
            <a:off x="4657726" y="5490386"/>
            <a:ext cx="3886200" cy="386540"/>
          </a:xfrm>
          <a:prstGeom prst="rect">
            <a:avLst/>
          </a:prstGeom>
          <a:solidFill>
            <a:srgbClr val="FFFF00">
              <a:alpha val="14000"/>
            </a:srgbClr>
          </a:solid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3" name="TextBox 12"/>
          <p:cNvSpPr txBox="1"/>
          <p:nvPr/>
        </p:nvSpPr>
        <p:spPr>
          <a:xfrm>
            <a:off x="2736136" y="2644629"/>
            <a:ext cx="6338728" cy="4164474"/>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noAutofit/>
          </a:bodyPr>
          <a:lstStyle/>
          <a:p>
            <a:r>
              <a:rPr lang="en-US" sz="800" dirty="0">
                <a:solidFill>
                  <a:srgbClr val="0000FF"/>
                </a:solidFill>
                <a:latin typeface="Consolas"/>
              </a:rPr>
              <a:t>.method private </a:t>
            </a:r>
            <a:r>
              <a:rPr lang="en-US" sz="800" dirty="0" err="1">
                <a:solidFill>
                  <a:srgbClr val="0000FF"/>
                </a:solidFill>
                <a:latin typeface="Consolas"/>
              </a:rPr>
              <a:t>hidebysig</a:t>
            </a:r>
            <a:r>
              <a:rPr lang="en-US" sz="800" dirty="0">
                <a:solidFill>
                  <a:srgbClr val="0000FF"/>
                </a:solidFill>
                <a:latin typeface="Consolas"/>
              </a:rPr>
              <a:t> </a:t>
            </a:r>
            <a:r>
              <a:rPr lang="en-US" sz="800" dirty="0" err="1">
                <a:solidFill>
                  <a:srgbClr val="0000FF"/>
                </a:solidFill>
                <a:latin typeface="Consolas"/>
              </a:rPr>
              <a:t>newslot</a:t>
            </a:r>
            <a:r>
              <a:rPr lang="en-US" sz="800" dirty="0">
                <a:solidFill>
                  <a:srgbClr val="0000FF"/>
                </a:solidFill>
                <a:latin typeface="Consolas"/>
              </a:rPr>
              <a:t> virtual final instance void </a:t>
            </a:r>
            <a:r>
              <a:rPr lang="en-US" sz="800" dirty="0" err="1">
                <a:latin typeface="Consolas" pitchFamily="49" charset="0"/>
                <a:cs typeface="Consolas" pitchFamily="49" charset="0"/>
              </a:rPr>
              <a:t>MoveNext</a:t>
            </a:r>
            <a:r>
              <a:rPr lang="en-US" sz="800" dirty="0">
                <a:latin typeface="Consolas" pitchFamily="49" charset="0"/>
                <a:cs typeface="Consolas" pitchFamily="49" charset="0"/>
              </a:rPr>
              <a:t>() </a:t>
            </a:r>
            <a:r>
              <a:rPr lang="en-US" sz="800" dirty="0" err="1">
                <a:solidFill>
                  <a:srgbClr val="0000FF"/>
                </a:solidFill>
                <a:latin typeface="Consolas"/>
              </a:rPr>
              <a:t>cil</a:t>
            </a:r>
            <a:r>
              <a:rPr lang="en-US" sz="800" dirty="0">
                <a:latin typeface="Consolas" pitchFamily="49" charset="0"/>
                <a:cs typeface="Consolas" pitchFamily="49" charset="0"/>
              </a:rPr>
              <a:t> </a:t>
            </a:r>
            <a:r>
              <a:rPr lang="en-US" sz="800" dirty="0">
                <a:solidFill>
                  <a:srgbClr val="0000FF"/>
                </a:solidFill>
                <a:latin typeface="Consolas"/>
              </a:rPr>
              <a:t>managed</a:t>
            </a:r>
          </a:p>
          <a:p>
            <a:r>
              <a:rPr lang="en-US" sz="800" dirty="0">
                <a:latin typeface="Consolas" pitchFamily="49" charset="0"/>
                <a:cs typeface="Consolas" pitchFamily="49" charset="0"/>
              </a:rPr>
              <a:t>{</a:t>
            </a:r>
          </a:p>
          <a:p>
            <a:r>
              <a:rPr lang="en-US" sz="800" dirty="0">
                <a:latin typeface="Consolas" pitchFamily="49" charset="0"/>
                <a:cs typeface="Consolas" pitchFamily="49" charset="0"/>
              </a:rPr>
              <a:t>    </a:t>
            </a:r>
            <a:r>
              <a:rPr lang="en-US" sz="800" dirty="0">
                <a:solidFill>
                  <a:srgbClr val="0000FF"/>
                </a:solidFill>
                <a:latin typeface="Consolas"/>
              </a:rPr>
              <a:t>.override</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System.Runtime.CompilerServices.</a:t>
            </a:r>
            <a:r>
              <a:rPr lang="en-US" sz="800" dirty="0" err="1">
                <a:solidFill>
                  <a:srgbClr val="2B91AF"/>
                </a:solidFill>
                <a:latin typeface="Consolas"/>
              </a:rPr>
              <a:t>IAsyncStateMachine</a:t>
            </a:r>
            <a:r>
              <a:rPr lang="en-US" sz="800" dirty="0">
                <a:latin typeface="Consolas" pitchFamily="49" charset="0"/>
                <a:cs typeface="Consolas" pitchFamily="49" charset="0"/>
              </a:rPr>
              <a:t>::</a:t>
            </a:r>
            <a:r>
              <a:rPr lang="en-US" sz="800" dirty="0" err="1">
                <a:latin typeface="Consolas" pitchFamily="49" charset="0"/>
                <a:cs typeface="Consolas" pitchFamily="49" charset="0"/>
              </a:rPr>
              <a:t>MoveNext</a:t>
            </a:r>
            <a:endParaRPr lang="en-US" sz="800" dirty="0">
              <a:latin typeface="Consolas" pitchFamily="49" charset="0"/>
              <a:cs typeface="Consolas" pitchFamily="49" charset="0"/>
            </a:endParaRPr>
          </a:p>
          <a:p>
            <a:r>
              <a:rPr lang="en-US" sz="800" dirty="0">
                <a:latin typeface="Consolas" pitchFamily="49" charset="0"/>
                <a:cs typeface="Consolas" pitchFamily="49" charset="0"/>
              </a:rPr>
              <a:t>    </a:t>
            </a:r>
            <a:r>
              <a:rPr lang="en-US" sz="800" dirty="0">
                <a:solidFill>
                  <a:srgbClr val="0000FF"/>
                </a:solidFill>
                <a:latin typeface="Consolas"/>
              </a:rPr>
              <a:t>.</a:t>
            </a:r>
            <a:r>
              <a:rPr lang="en-US" sz="800" dirty="0" err="1">
                <a:solidFill>
                  <a:srgbClr val="0000FF"/>
                </a:solidFill>
                <a:latin typeface="Consolas"/>
              </a:rPr>
              <a:t>maxstack</a:t>
            </a:r>
            <a:r>
              <a:rPr lang="en-US" sz="800" dirty="0">
                <a:latin typeface="Consolas" pitchFamily="49" charset="0"/>
                <a:cs typeface="Consolas" pitchFamily="49" charset="0"/>
              </a:rPr>
              <a:t> 2</a:t>
            </a:r>
          </a:p>
          <a:p>
            <a:r>
              <a:rPr lang="en-US" sz="800" dirty="0">
                <a:latin typeface="Consolas" pitchFamily="49" charset="0"/>
                <a:cs typeface="Consolas" pitchFamily="49" charset="0"/>
              </a:rPr>
              <a:t>    </a:t>
            </a:r>
            <a:r>
              <a:rPr lang="en-US" sz="800" dirty="0">
                <a:solidFill>
                  <a:srgbClr val="0000FF"/>
                </a:solidFill>
                <a:latin typeface="Consolas"/>
              </a:rPr>
              <a:t>.locals </a:t>
            </a:r>
            <a:r>
              <a:rPr lang="en-US" sz="800" dirty="0" err="1">
                <a:solidFill>
                  <a:srgbClr val="0000FF"/>
                </a:solidFill>
                <a:latin typeface="Consolas"/>
              </a:rPr>
              <a:t>init</a:t>
            </a:r>
            <a:r>
              <a:rPr lang="en-US" sz="800" dirty="0">
                <a:latin typeface="Consolas" pitchFamily="49" charset="0"/>
                <a:cs typeface="Consolas" pitchFamily="49" charset="0"/>
              </a:rPr>
              <a:t> (</a:t>
            </a:r>
          </a:p>
          <a:p>
            <a:r>
              <a:rPr lang="en-US" sz="800" dirty="0">
                <a:latin typeface="Consolas" pitchFamily="49" charset="0"/>
                <a:cs typeface="Consolas" pitchFamily="49" charset="0"/>
              </a:rPr>
              <a:t>        [0] </a:t>
            </a:r>
            <a:r>
              <a:rPr lang="en-US" sz="800" dirty="0" err="1">
                <a:solidFill>
                  <a:srgbClr val="0000FF"/>
                </a:solidFill>
                <a:latin typeface="Consolas"/>
              </a:rPr>
              <a:t>bool</a:t>
            </a:r>
            <a:r>
              <a:rPr lang="en-US" sz="800" dirty="0">
                <a:latin typeface="Consolas" pitchFamily="49" charset="0"/>
                <a:cs typeface="Consolas" pitchFamily="49" charset="0"/>
              </a:rPr>
              <a:t> &lt;&gt;t__</a:t>
            </a:r>
            <a:r>
              <a:rPr lang="en-US" sz="800" dirty="0" err="1">
                <a:latin typeface="Consolas" pitchFamily="49" charset="0"/>
                <a:cs typeface="Consolas" pitchFamily="49" charset="0"/>
              </a:rPr>
              <a:t>doFinallyBodies</a:t>
            </a:r>
            <a:r>
              <a:rPr lang="en-US" sz="800" dirty="0">
                <a:latin typeface="Consolas" pitchFamily="49" charset="0"/>
                <a:cs typeface="Consolas" pitchFamily="49" charset="0"/>
              </a:rPr>
              <a:t>,</a:t>
            </a:r>
          </a:p>
          <a:p>
            <a:r>
              <a:rPr lang="en-US" sz="800" dirty="0">
                <a:latin typeface="Consolas" pitchFamily="49" charset="0"/>
                <a:cs typeface="Consolas" pitchFamily="49" charset="0"/>
              </a:rPr>
              <a:t>        [1] </a:t>
            </a:r>
            <a:r>
              <a:rPr lang="en-US" sz="800" dirty="0">
                <a:solidFill>
                  <a:srgbClr val="0000FF"/>
                </a:solidFill>
                <a:latin typeface="Consolas"/>
              </a:rPr>
              <a:t>class</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a:t>
            </a:r>
            <a:r>
              <a:rPr lang="en-US" sz="800" dirty="0" err="1">
                <a:solidFill>
                  <a:srgbClr val="2B91AF"/>
                </a:solidFill>
                <a:latin typeface="Consolas"/>
              </a:rPr>
              <a:t>Exception</a:t>
            </a:r>
            <a:r>
              <a:rPr lang="en-US" sz="800" dirty="0">
                <a:latin typeface="Consolas" pitchFamily="49" charset="0"/>
                <a:cs typeface="Consolas" pitchFamily="49" charset="0"/>
              </a:rPr>
              <a:t> &lt;&gt;</a:t>
            </a:r>
            <a:r>
              <a:rPr lang="en-US" sz="800" dirty="0" err="1">
                <a:latin typeface="Consolas" pitchFamily="49" charset="0"/>
                <a:cs typeface="Consolas" pitchFamily="49" charset="0"/>
              </a:rPr>
              <a:t>t__ex</a:t>
            </a:r>
            <a:r>
              <a:rPr lang="en-US" sz="800" dirty="0">
                <a:latin typeface="Consolas" pitchFamily="49" charset="0"/>
                <a:cs typeface="Consolas" pitchFamily="49" charset="0"/>
              </a:rPr>
              <a:t>)</a:t>
            </a:r>
          </a:p>
          <a:p>
            <a:r>
              <a:rPr lang="en-US" sz="800" dirty="0">
                <a:latin typeface="Consolas" pitchFamily="49" charset="0"/>
                <a:cs typeface="Consolas" pitchFamily="49" charset="0"/>
              </a:rPr>
              <a:t>    L_0000: </a:t>
            </a:r>
            <a:r>
              <a:rPr lang="en-US" sz="800" dirty="0">
                <a:solidFill>
                  <a:srgbClr val="0000FF"/>
                </a:solidFill>
                <a:latin typeface="Consolas"/>
              </a:rPr>
              <a:t>ldc.i4.1</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L_0001: </a:t>
            </a:r>
            <a:r>
              <a:rPr lang="en-US" sz="800" dirty="0">
                <a:solidFill>
                  <a:srgbClr val="0000FF"/>
                </a:solidFill>
                <a:latin typeface="Consolas"/>
              </a:rPr>
              <a:t>stloc.0</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L_0002: </a:t>
            </a:r>
            <a:r>
              <a:rPr lang="en-US" sz="800" dirty="0" err="1">
                <a:solidFill>
                  <a:srgbClr val="0000FF"/>
                </a:solidFill>
                <a:latin typeface="Consolas"/>
              </a:rPr>
              <a:t>ldstr</a:t>
            </a:r>
            <a:r>
              <a:rPr lang="en-US" sz="800" dirty="0">
                <a:latin typeface="Consolas" pitchFamily="49" charset="0"/>
                <a:cs typeface="Consolas" pitchFamily="49" charset="0"/>
              </a:rPr>
              <a:t> </a:t>
            </a:r>
            <a:r>
              <a:rPr lang="en-US" sz="800" dirty="0">
                <a:solidFill>
                  <a:srgbClr val="A31515"/>
                </a:solidFill>
                <a:latin typeface="Consolas"/>
              </a:rPr>
              <a:t>"Hello, </a:t>
            </a:r>
            <a:r>
              <a:rPr lang="en-US" sz="800" dirty="0" err="1">
                <a:solidFill>
                  <a:srgbClr val="A31515"/>
                </a:solidFill>
                <a:latin typeface="Consolas"/>
              </a:rPr>
              <a:t>Async</a:t>
            </a:r>
            <a:r>
              <a:rPr lang="en-US" sz="800" dirty="0">
                <a:solidFill>
                  <a:srgbClr val="A31515"/>
                </a:solidFill>
                <a:latin typeface="Consolas"/>
              </a:rPr>
              <a:t> World!"</a:t>
            </a:r>
          </a:p>
          <a:p>
            <a:r>
              <a:rPr lang="en-US" sz="800" dirty="0">
                <a:latin typeface="Consolas" pitchFamily="49" charset="0"/>
                <a:cs typeface="Consolas" pitchFamily="49" charset="0"/>
              </a:rPr>
              <a:t>    L_0007: </a:t>
            </a:r>
            <a:r>
              <a:rPr lang="en-US" sz="800" dirty="0">
                <a:solidFill>
                  <a:srgbClr val="0000FF"/>
                </a:solidFill>
                <a:latin typeface="Consolas"/>
              </a:rPr>
              <a:t>call</a:t>
            </a:r>
            <a:r>
              <a:rPr lang="en-US" sz="800" dirty="0">
                <a:latin typeface="Consolas" pitchFamily="49" charset="0"/>
                <a:cs typeface="Consolas" pitchFamily="49" charset="0"/>
              </a:rPr>
              <a:t> </a:t>
            </a:r>
            <a:r>
              <a:rPr lang="en-US" sz="800" dirty="0">
                <a:solidFill>
                  <a:srgbClr val="0000FF"/>
                </a:solidFill>
                <a:latin typeface="Consolas"/>
              </a:rPr>
              <a:t>void</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a:t>
            </a:r>
            <a:r>
              <a:rPr lang="en-US" sz="800" dirty="0" err="1">
                <a:solidFill>
                  <a:srgbClr val="2B91AF"/>
                </a:solidFill>
                <a:latin typeface="Consolas"/>
              </a:rPr>
              <a:t>Console</a:t>
            </a:r>
            <a:r>
              <a:rPr lang="en-US" sz="800" dirty="0">
                <a:latin typeface="Consolas" pitchFamily="49" charset="0"/>
                <a:cs typeface="Consolas" pitchFamily="49" charset="0"/>
              </a:rPr>
              <a:t>::</a:t>
            </a:r>
            <a:r>
              <a:rPr lang="en-US" sz="800" dirty="0" err="1">
                <a:latin typeface="Consolas" pitchFamily="49" charset="0"/>
                <a:cs typeface="Consolas" pitchFamily="49" charset="0"/>
              </a:rPr>
              <a:t>WriteLine</a:t>
            </a:r>
            <a:r>
              <a:rPr lang="en-US" sz="800" dirty="0">
                <a:latin typeface="Consolas" pitchFamily="49" charset="0"/>
                <a:cs typeface="Consolas" pitchFamily="49" charset="0"/>
              </a:rPr>
              <a:t>(</a:t>
            </a:r>
            <a:r>
              <a:rPr lang="en-US" sz="800" dirty="0">
                <a:solidFill>
                  <a:srgbClr val="0000FF"/>
                </a:solidFill>
                <a:latin typeface="Consolas"/>
              </a:rPr>
              <a:t>string</a:t>
            </a:r>
            <a:r>
              <a:rPr lang="en-US" sz="800" dirty="0">
                <a:latin typeface="Consolas" pitchFamily="49" charset="0"/>
                <a:cs typeface="Consolas" pitchFamily="49" charset="0"/>
              </a:rPr>
              <a:t>)</a:t>
            </a:r>
          </a:p>
          <a:p>
            <a:r>
              <a:rPr lang="en-US" sz="800" dirty="0">
                <a:latin typeface="Consolas" pitchFamily="49" charset="0"/>
                <a:cs typeface="Consolas" pitchFamily="49" charset="0"/>
              </a:rPr>
              <a:t>    L_000c: </a:t>
            </a:r>
            <a:r>
              <a:rPr lang="en-US" sz="800" dirty="0" err="1">
                <a:solidFill>
                  <a:srgbClr val="0000FF"/>
                </a:solidFill>
                <a:latin typeface="Consolas"/>
              </a:rPr>
              <a:t>leave.s</a:t>
            </a:r>
            <a:r>
              <a:rPr lang="en-US" sz="800" dirty="0">
                <a:latin typeface="Consolas" pitchFamily="49" charset="0"/>
                <a:cs typeface="Consolas" pitchFamily="49" charset="0"/>
              </a:rPr>
              <a:t> L_0025</a:t>
            </a:r>
          </a:p>
          <a:p>
            <a:r>
              <a:rPr lang="en-US" sz="800" dirty="0">
                <a:latin typeface="Consolas" pitchFamily="49" charset="0"/>
                <a:cs typeface="Consolas" pitchFamily="49" charset="0"/>
              </a:rPr>
              <a:t>    L_000e: </a:t>
            </a:r>
            <a:r>
              <a:rPr lang="en-US" sz="800" dirty="0">
                <a:solidFill>
                  <a:srgbClr val="0000FF"/>
                </a:solidFill>
                <a:latin typeface="Consolas"/>
              </a:rPr>
              <a:t>stloc.1</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L_000f: </a:t>
            </a:r>
            <a:r>
              <a:rPr lang="en-US" sz="800" dirty="0">
                <a:solidFill>
                  <a:srgbClr val="0000FF"/>
                </a:solidFill>
                <a:latin typeface="Consolas"/>
              </a:rPr>
              <a:t>ldarg.0</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L_0010: </a:t>
            </a:r>
            <a:r>
              <a:rPr lang="en-US" sz="800" dirty="0">
                <a:solidFill>
                  <a:srgbClr val="0000FF"/>
                </a:solidFill>
                <a:latin typeface="Consolas"/>
              </a:rPr>
              <a:t>ldc.i4.s</a:t>
            </a:r>
            <a:r>
              <a:rPr lang="en-US" sz="800" dirty="0">
                <a:latin typeface="Consolas" pitchFamily="49" charset="0"/>
                <a:cs typeface="Consolas" pitchFamily="49" charset="0"/>
              </a:rPr>
              <a:t> -2</a:t>
            </a:r>
          </a:p>
          <a:p>
            <a:r>
              <a:rPr lang="en-US" sz="800" dirty="0">
                <a:latin typeface="Consolas" pitchFamily="49" charset="0"/>
                <a:cs typeface="Consolas" pitchFamily="49" charset="0"/>
              </a:rPr>
              <a:t>    L_0012: </a:t>
            </a:r>
            <a:r>
              <a:rPr lang="en-US" sz="800" dirty="0" err="1">
                <a:solidFill>
                  <a:srgbClr val="0000FF"/>
                </a:solidFill>
                <a:latin typeface="Consolas"/>
              </a:rPr>
              <a:t>stfld</a:t>
            </a:r>
            <a:r>
              <a:rPr lang="en-US" sz="800" dirty="0">
                <a:latin typeface="Consolas" pitchFamily="49" charset="0"/>
                <a:cs typeface="Consolas" pitchFamily="49" charset="0"/>
              </a:rPr>
              <a:t> </a:t>
            </a:r>
            <a:r>
              <a:rPr lang="en-US" sz="800" dirty="0">
                <a:solidFill>
                  <a:srgbClr val="0000FF"/>
                </a:solidFill>
                <a:latin typeface="Consolas"/>
              </a:rPr>
              <a:t>int32</a:t>
            </a:r>
            <a:r>
              <a:rPr lang="en-US" sz="800" dirty="0">
                <a:latin typeface="Consolas" pitchFamily="49" charset="0"/>
                <a:cs typeface="Consolas" pitchFamily="49" charset="0"/>
              </a:rPr>
              <a:t> </a:t>
            </a:r>
            <a:r>
              <a:rPr lang="en-US" sz="800" dirty="0">
                <a:solidFill>
                  <a:srgbClr val="2B91AF"/>
                </a:solidFill>
                <a:latin typeface="Consolas"/>
              </a:rPr>
              <a:t>Program/&lt;</a:t>
            </a:r>
            <a:r>
              <a:rPr lang="en-US" sz="800" dirty="0" err="1">
                <a:solidFill>
                  <a:srgbClr val="2B91AF"/>
                </a:solidFill>
                <a:latin typeface="Consolas"/>
              </a:rPr>
              <a:t>SimpleBodyAsync</a:t>
            </a:r>
            <a:r>
              <a:rPr lang="en-US" sz="800" dirty="0">
                <a:solidFill>
                  <a:srgbClr val="2B91AF"/>
                </a:solidFill>
                <a:latin typeface="Consolas"/>
              </a:rPr>
              <a:t>&gt;d__0</a:t>
            </a:r>
            <a:r>
              <a:rPr lang="en-US" sz="800" dirty="0">
                <a:latin typeface="Consolas" pitchFamily="49" charset="0"/>
                <a:cs typeface="Consolas" pitchFamily="49" charset="0"/>
              </a:rPr>
              <a:t>::&lt;&gt;1__state</a:t>
            </a:r>
          </a:p>
          <a:p>
            <a:r>
              <a:rPr lang="en-US" sz="800" dirty="0">
                <a:latin typeface="Consolas" pitchFamily="49" charset="0"/>
                <a:cs typeface="Consolas" pitchFamily="49" charset="0"/>
              </a:rPr>
              <a:t>    L_0017: </a:t>
            </a:r>
            <a:r>
              <a:rPr lang="en-US" sz="800" dirty="0">
                <a:solidFill>
                  <a:srgbClr val="0000FF"/>
                </a:solidFill>
                <a:latin typeface="Consolas"/>
              </a:rPr>
              <a:t>ldarg.0</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L_0018: </a:t>
            </a:r>
            <a:r>
              <a:rPr lang="en-US" sz="800" dirty="0" err="1">
                <a:solidFill>
                  <a:srgbClr val="0000FF"/>
                </a:solidFill>
                <a:latin typeface="Consolas"/>
              </a:rPr>
              <a:t>ldflda</a:t>
            </a:r>
            <a:r>
              <a:rPr lang="en-US" sz="800" dirty="0">
                <a:latin typeface="Consolas" pitchFamily="49" charset="0"/>
                <a:cs typeface="Consolas" pitchFamily="49" charset="0"/>
              </a:rPr>
              <a:t> </a:t>
            </a:r>
            <a:r>
              <a:rPr lang="en-US" sz="800" dirty="0" err="1">
                <a:solidFill>
                  <a:srgbClr val="0000FF"/>
                </a:solidFill>
                <a:latin typeface="Consolas"/>
              </a:rPr>
              <a:t>valuetype</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System.Runtime.CompilerServices.</a:t>
            </a:r>
            <a:r>
              <a:rPr lang="en-US" sz="800" dirty="0" err="1">
                <a:solidFill>
                  <a:srgbClr val="2B91AF"/>
                </a:solidFill>
                <a:latin typeface="Consolas"/>
              </a:rPr>
              <a:t>AsyncTaskMethodBuilder</a:t>
            </a:r>
            <a:r>
              <a:rPr lang="en-US" sz="800" dirty="0">
                <a:latin typeface="Consolas" pitchFamily="49" charset="0"/>
                <a:cs typeface="Consolas" pitchFamily="49" charset="0"/>
              </a:rPr>
              <a:t> </a:t>
            </a:r>
            <a:endParaRPr lang="en-US" sz="800" dirty="0" smtClean="0">
              <a:latin typeface="Consolas" pitchFamily="49" charset="0"/>
              <a:cs typeface="Consolas" pitchFamily="49" charset="0"/>
            </a:endParaRPr>
          </a:p>
          <a:p>
            <a:r>
              <a:rPr lang="en-US" sz="800" dirty="0">
                <a:latin typeface="Consolas" pitchFamily="49" charset="0"/>
                <a:cs typeface="Consolas" pitchFamily="49" charset="0"/>
              </a:rPr>
              <a:t> </a:t>
            </a:r>
            <a:r>
              <a:rPr lang="en-US" sz="800" dirty="0" smtClean="0">
                <a:latin typeface="Consolas" pitchFamily="49" charset="0"/>
                <a:cs typeface="Consolas" pitchFamily="49" charset="0"/>
              </a:rPr>
              <a:t>               </a:t>
            </a:r>
            <a:r>
              <a:rPr lang="en-US" sz="800" dirty="0">
                <a:solidFill>
                  <a:srgbClr val="2B91AF"/>
                </a:solidFill>
                <a:latin typeface="Consolas"/>
              </a:rPr>
              <a:t>Program/&lt;</a:t>
            </a:r>
            <a:r>
              <a:rPr lang="en-US" sz="800" dirty="0" err="1">
                <a:solidFill>
                  <a:srgbClr val="2B91AF"/>
                </a:solidFill>
                <a:latin typeface="Consolas"/>
              </a:rPr>
              <a:t>SimpleBodyAsync</a:t>
            </a:r>
            <a:r>
              <a:rPr lang="en-US" sz="800" dirty="0">
                <a:solidFill>
                  <a:srgbClr val="2B91AF"/>
                </a:solidFill>
                <a:latin typeface="Consolas"/>
              </a:rPr>
              <a:t>&gt;d__0</a:t>
            </a:r>
            <a:r>
              <a:rPr lang="en-US" sz="800" dirty="0">
                <a:latin typeface="Consolas" pitchFamily="49" charset="0"/>
                <a:cs typeface="Consolas" pitchFamily="49" charset="0"/>
              </a:rPr>
              <a:t>::&lt;&gt;</a:t>
            </a:r>
            <a:r>
              <a:rPr lang="en-US" sz="800" dirty="0" err="1">
                <a:latin typeface="Consolas" pitchFamily="49" charset="0"/>
                <a:cs typeface="Consolas" pitchFamily="49" charset="0"/>
              </a:rPr>
              <a:t>t__builder</a:t>
            </a:r>
            <a:endParaRPr lang="en-US" sz="800" dirty="0">
              <a:latin typeface="Consolas" pitchFamily="49" charset="0"/>
              <a:cs typeface="Consolas" pitchFamily="49" charset="0"/>
            </a:endParaRPr>
          </a:p>
          <a:p>
            <a:r>
              <a:rPr lang="en-US" sz="800" dirty="0">
                <a:latin typeface="Consolas" pitchFamily="49" charset="0"/>
                <a:cs typeface="Consolas" pitchFamily="49" charset="0"/>
              </a:rPr>
              <a:t>    L_001d: </a:t>
            </a:r>
            <a:r>
              <a:rPr lang="en-US" sz="800" dirty="0">
                <a:solidFill>
                  <a:srgbClr val="0000FF"/>
                </a:solidFill>
                <a:latin typeface="Consolas"/>
              </a:rPr>
              <a:t>ldloc.1</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L_001e: </a:t>
            </a:r>
            <a:r>
              <a:rPr lang="en-US" sz="800" dirty="0">
                <a:solidFill>
                  <a:srgbClr val="0000FF"/>
                </a:solidFill>
                <a:latin typeface="Consolas"/>
              </a:rPr>
              <a:t>call</a:t>
            </a:r>
            <a:r>
              <a:rPr lang="en-US" sz="800" dirty="0">
                <a:latin typeface="Consolas" pitchFamily="49" charset="0"/>
                <a:cs typeface="Consolas" pitchFamily="49" charset="0"/>
              </a:rPr>
              <a:t> </a:t>
            </a:r>
            <a:r>
              <a:rPr lang="en-US" sz="800" dirty="0">
                <a:solidFill>
                  <a:srgbClr val="0000FF"/>
                </a:solidFill>
                <a:latin typeface="Consolas"/>
              </a:rPr>
              <a:t>instance</a:t>
            </a:r>
            <a:r>
              <a:rPr lang="en-US" sz="800" dirty="0">
                <a:latin typeface="Consolas" pitchFamily="49" charset="0"/>
                <a:cs typeface="Consolas" pitchFamily="49" charset="0"/>
              </a:rPr>
              <a:t> </a:t>
            </a:r>
            <a:r>
              <a:rPr lang="en-US" sz="800" dirty="0">
                <a:solidFill>
                  <a:srgbClr val="0000FF"/>
                </a:solidFill>
                <a:latin typeface="Consolas"/>
              </a:rPr>
              <a:t>void</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System.Runtime.CompilerServices.</a:t>
            </a:r>
            <a:r>
              <a:rPr lang="en-US" sz="800" dirty="0" err="1">
                <a:solidFill>
                  <a:srgbClr val="2B91AF"/>
                </a:solidFill>
                <a:latin typeface="Consolas"/>
              </a:rPr>
              <a:t>AsyncTaskMethodBuilder</a:t>
            </a:r>
            <a:r>
              <a:rPr lang="en-US" sz="800" dirty="0">
                <a:latin typeface="Consolas" pitchFamily="49" charset="0"/>
                <a:cs typeface="Consolas" pitchFamily="49" charset="0"/>
              </a:rPr>
              <a:t>::</a:t>
            </a:r>
            <a:r>
              <a:rPr lang="en-US" sz="800" dirty="0" err="1">
                <a:latin typeface="Consolas" pitchFamily="49" charset="0"/>
                <a:cs typeface="Consolas" pitchFamily="49" charset="0"/>
              </a:rPr>
              <a:t>SetException</a:t>
            </a:r>
            <a:r>
              <a:rPr lang="en-US" sz="800" dirty="0" smtClean="0">
                <a:latin typeface="Consolas" pitchFamily="49" charset="0"/>
                <a:cs typeface="Consolas" pitchFamily="49" charset="0"/>
              </a:rPr>
              <a:t>(</a:t>
            </a:r>
          </a:p>
          <a:p>
            <a:r>
              <a:rPr lang="en-US" sz="800" dirty="0">
                <a:latin typeface="Consolas" pitchFamily="49" charset="0"/>
                <a:cs typeface="Consolas" pitchFamily="49" charset="0"/>
              </a:rPr>
              <a:t> </a:t>
            </a:r>
            <a:r>
              <a:rPr lang="en-US" sz="800" dirty="0" smtClean="0">
                <a:latin typeface="Consolas" pitchFamily="49" charset="0"/>
                <a:cs typeface="Consolas" pitchFamily="49" charset="0"/>
              </a:rPr>
              <a:t>               class </a:t>
            </a:r>
            <a:r>
              <a:rPr lang="en-US" sz="800" dirty="0">
                <a:latin typeface="Consolas" pitchFamily="49" charset="0"/>
                <a:cs typeface="Consolas" pitchFamily="49" charset="0"/>
              </a:rPr>
              <a:t>[</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a:t>
            </a:r>
            <a:r>
              <a:rPr lang="en-US" sz="800" dirty="0" err="1">
                <a:solidFill>
                  <a:srgbClr val="2B91AF"/>
                </a:solidFill>
                <a:latin typeface="Consolas"/>
              </a:rPr>
              <a:t>Exception</a:t>
            </a:r>
            <a:r>
              <a:rPr lang="en-US" sz="800" dirty="0">
                <a:latin typeface="Consolas" pitchFamily="49" charset="0"/>
                <a:cs typeface="Consolas" pitchFamily="49" charset="0"/>
              </a:rPr>
              <a:t>)</a:t>
            </a:r>
          </a:p>
          <a:p>
            <a:r>
              <a:rPr lang="en-US" sz="800" dirty="0">
                <a:latin typeface="Consolas" pitchFamily="49" charset="0"/>
                <a:cs typeface="Consolas" pitchFamily="49" charset="0"/>
              </a:rPr>
              <a:t>    L_0023: </a:t>
            </a:r>
            <a:r>
              <a:rPr lang="en-US" sz="800" dirty="0" err="1">
                <a:solidFill>
                  <a:srgbClr val="0000FF"/>
                </a:solidFill>
                <a:latin typeface="Consolas"/>
              </a:rPr>
              <a:t>leave.s</a:t>
            </a:r>
            <a:r>
              <a:rPr lang="en-US" sz="800" dirty="0">
                <a:latin typeface="Consolas" pitchFamily="49" charset="0"/>
                <a:cs typeface="Consolas" pitchFamily="49" charset="0"/>
              </a:rPr>
              <a:t> L_0038</a:t>
            </a:r>
          </a:p>
          <a:p>
            <a:r>
              <a:rPr lang="en-US" sz="800" dirty="0">
                <a:latin typeface="Consolas" pitchFamily="49" charset="0"/>
                <a:cs typeface="Consolas" pitchFamily="49" charset="0"/>
              </a:rPr>
              <a:t>    L_0025: </a:t>
            </a:r>
            <a:r>
              <a:rPr lang="en-US" sz="800" dirty="0">
                <a:solidFill>
                  <a:srgbClr val="0000FF"/>
                </a:solidFill>
                <a:latin typeface="Consolas"/>
              </a:rPr>
              <a:t>ldarg.0</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L_0026: </a:t>
            </a:r>
            <a:r>
              <a:rPr lang="en-US" sz="800" dirty="0">
                <a:solidFill>
                  <a:srgbClr val="0000FF"/>
                </a:solidFill>
                <a:latin typeface="Consolas"/>
              </a:rPr>
              <a:t>ldc.i4.s</a:t>
            </a:r>
            <a:r>
              <a:rPr lang="en-US" sz="800" dirty="0">
                <a:latin typeface="Consolas" pitchFamily="49" charset="0"/>
                <a:cs typeface="Consolas" pitchFamily="49" charset="0"/>
              </a:rPr>
              <a:t> -2</a:t>
            </a:r>
          </a:p>
          <a:p>
            <a:r>
              <a:rPr lang="en-US" sz="800" dirty="0">
                <a:latin typeface="Consolas" pitchFamily="49" charset="0"/>
                <a:cs typeface="Consolas" pitchFamily="49" charset="0"/>
              </a:rPr>
              <a:t>    L_0028: </a:t>
            </a:r>
            <a:r>
              <a:rPr lang="en-US" sz="800" dirty="0" err="1">
                <a:solidFill>
                  <a:srgbClr val="0000FF"/>
                </a:solidFill>
                <a:latin typeface="Consolas"/>
              </a:rPr>
              <a:t>stfld</a:t>
            </a:r>
            <a:r>
              <a:rPr lang="en-US" sz="800" dirty="0">
                <a:latin typeface="Consolas" pitchFamily="49" charset="0"/>
                <a:cs typeface="Consolas" pitchFamily="49" charset="0"/>
              </a:rPr>
              <a:t> </a:t>
            </a:r>
            <a:r>
              <a:rPr lang="en-US" sz="800" dirty="0">
                <a:solidFill>
                  <a:srgbClr val="0000FF"/>
                </a:solidFill>
                <a:latin typeface="Consolas"/>
              </a:rPr>
              <a:t>int32</a:t>
            </a:r>
            <a:r>
              <a:rPr lang="en-US" sz="800" dirty="0">
                <a:latin typeface="Consolas" pitchFamily="49" charset="0"/>
                <a:cs typeface="Consolas" pitchFamily="49" charset="0"/>
              </a:rPr>
              <a:t> </a:t>
            </a:r>
            <a:r>
              <a:rPr lang="en-US" sz="800" dirty="0">
                <a:solidFill>
                  <a:srgbClr val="2B91AF"/>
                </a:solidFill>
                <a:latin typeface="Consolas"/>
              </a:rPr>
              <a:t>Program/&lt;</a:t>
            </a:r>
            <a:r>
              <a:rPr lang="en-US" sz="800" dirty="0" err="1">
                <a:solidFill>
                  <a:srgbClr val="2B91AF"/>
                </a:solidFill>
                <a:latin typeface="Consolas"/>
              </a:rPr>
              <a:t>SimpleBodyAsync</a:t>
            </a:r>
            <a:r>
              <a:rPr lang="en-US" sz="800" dirty="0">
                <a:solidFill>
                  <a:srgbClr val="2B91AF"/>
                </a:solidFill>
                <a:latin typeface="Consolas"/>
              </a:rPr>
              <a:t>&gt;d__0</a:t>
            </a:r>
            <a:r>
              <a:rPr lang="en-US" sz="800" dirty="0">
                <a:latin typeface="Consolas" pitchFamily="49" charset="0"/>
                <a:cs typeface="Consolas" pitchFamily="49" charset="0"/>
              </a:rPr>
              <a:t>::&lt;&gt;1__state</a:t>
            </a:r>
          </a:p>
          <a:p>
            <a:r>
              <a:rPr lang="en-US" sz="800" dirty="0">
                <a:latin typeface="Consolas" pitchFamily="49" charset="0"/>
                <a:cs typeface="Consolas" pitchFamily="49" charset="0"/>
              </a:rPr>
              <a:t>    L_002d: </a:t>
            </a:r>
            <a:r>
              <a:rPr lang="en-US" sz="800" dirty="0">
                <a:solidFill>
                  <a:srgbClr val="0000FF"/>
                </a:solidFill>
                <a:latin typeface="Consolas"/>
              </a:rPr>
              <a:t>ldarg.0</a:t>
            </a:r>
            <a:r>
              <a:rPr lang="en-US" sz="800" dirty="0">
                <a:latin typeface="Consolas" pitchFamily="49" charset="0"/>
                <a:cs typeface="Consolas" pitchFamily="49" charset="0"/>
              </a:rPr>
              <a:t> </a:t>
            </a:r>
          </a:p>
          <a:p>
            <a:r>
              <a:rPr lang="en-US" sz="800" dirty="0">
                <a:latin typeface="Consolas" pitchFamily="49" charset="0"/>
                <a:cs typeface="Consolas" pitchFamily="49" charset="0"/>
              </a:rPr>
              <a:t>    L_002e: </a:t>
            </a:r>
            <a:r>
              <a:rPr lang="en-US" sz="800" dirty="0" err="1">
                <a:solidFill>
                  <a:srgbClr val="0000FF"/>
                </a:solidFill>
                <a:latin typeface="Consolas"/>
              </a:rPr>
              <a:t>ldflda</a:t>
            </a:r>
            <a:r>
              <a:rPr lang="en-US" sz="800" dirty="0">
                <a:latin typeface="Consolas" pitchFamily="49" charset="0"/>
                <a:cs typeface="Consolas" pitchFamily="49" charset="0"/>
              </a:rPr>
              <a:t> </a:t>
            </a:r>
            <a:r>
              <a:rPr lang="en-US" sz="800" dirty="0" err="1">
                <a:solidFill>
                  <a:srgbClr val="0000FF"/>
                </a:solidFill>
                <a:latin typeface="Consolas"/>
              </a:rPr>
              <a:t>valuetype</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System.Runtime.CompilerServices.</a:t>
            </a:r>
            <a:r>
              <a:rPr lang="en-US" sz="800" dirty="0" err="1">
                <a:solidFill>
                  <a:srgbClr val="2B91AF"/>
                </a:solidFill>
                <a:latin typeface="Consolas"/>
              </a:rPr>
              <a:t>AsyncTaskMethodBuilder</a:t>
            </a:r>
            <a:r>
              <a:rPr lang="en-US" sz="800" dirty="0">
                <a:latin typeface="Consolas" pitchFamily="49" charset="0"/>
                <a:cs typeface="Consolas" pitchFamily="49" charset="0"/>
              </a:rPr>
              <a:t> </a:t>
            </a:r>
            <a:endParaRPr lang="en-US" sz="800" dirty="0" smtClean="0">
              <a:latin typeface="Consolas" pitchFamily="49" charset="0"/>
              <a:cs typeface="Consolas" pitchFamily="49" charset="0"/>
            </a:endParaRPr>
          </a:p>
          <a:p>
            <a:r>
              <a:rPr lang="en-US" sz="800" dirty="0">
                <a:latin typeface="Consolas" pitchFamily="49" charset="0"/>
                <a:cs typeface="Consolas" pitchFamily="49" charset="0"/>
              </a:rPr>
              <a:t> </a:t>
            </a:r>
            <a:r>
              <a:rPr lang="en-US" sz="800" dirty="0" smtClean="0">
                <a:latin typeface="Consolas" pitchFamily="49" charset="0"/>
                <a:cs typeface="Consolas" pitchFamily="49" charset="0"/>
              </a:rPr>
              <a:t>               </a:t>
            </a:r>
            <a:r>
              <a:rPr lang="en-US" sz="800" dirty="0">
                <a:solidFill>
                  <a:srgbClr val="2B91AF"/>
                </a:solidFill>
                <a:latin typeface="Consolas"/>
              </a:rPr>
              <a:t>Program/&lt;</a:t>
            </a:r>
            <a:r>
              <a:rPr lang="en-US" sz="800" dirty="0" err="1">
                <a:solidFill>
                  <a:srgbClr val="2B91AF"/>
                </a:solidFill>
                <a:latin typeface="Consolas"/>
              </a:rPr>
              <a:t>SimpleBodyAsync</a:t>
            </a:r>
            <a:r>
              <a:rPr lang="en-US" sz="800" dirty="0">
                <a:solidFill>
                  <a:srgbClr val="2B91AF"/>
                </a:solidFill>
                <a:latin typeface="Consolas"/>
              </a:rPr>
              <a:t>&gt;d__0</a:t>
            </a:r>
            <a:r>
              <a:rPr lang="en-US" sz="800" dirty="0">
                <a:latin typeface="Consolas" pitchFamily="49" charset="0"/>
                <a:cs typeface="Consolas" pitchFamily="49" charset="0"/>
              </a:rPr>
              <a:t>::&lt;&gt;</a:t>
            </a:r>
            <a:r>
              <a:rPr lang="en-US" sz="800" dirty="0" err="1">
                <a:latin typeface="Consolas" pitchFamily="49" charset="0"/>
                <a:cs typeface="Consolas" pitchFamily="49" charset="0"/>
              </a:rPr>
              <a:t>t__builder</a:t>
            </a:r>
            <a:endParaRPr lang="en-US" sz="800" dirty="0">
              <a:latin typeface="Consolas" pitchFamily="49" charset="0"/>
              <a:cs typeface="Consolas" pitchFamily="49" charset="0"/>
            </a:endParaRPr>
          </a:p>
          <a:p>
            <a:r>
              <a:rPr lang="en-US" sz="800" dirty="0">
                <a:latin typeface="Consolas" pitchFamily="49" charset="0"/>
                <a:cs typeface="Consolas" pitchFamily="49" charset="0"/>
              </a:rPr>
              <a:t>    L_0033: </a:t>
            </a:r>
            <a:r>
              <a:rPr lang="en-US" sz="800" dirty="0">
                <a:solidFill>
                  <a:srgbClr val="0000FF"/>
                </a:solidFill>
                <a:latin typeface="Consolas"/>
              </a:rPr>
              <a:t>call</a:t>
            </a:r>
            <a:r>
              <a:rPr lang="en-US" sz="800" dirty="0">
                <a:latin typeface="Consolas" pitchFamily="49" charset="0"/>
                <a:cs typeface="Consolas" pitchFamily="49" charset="0"/>
              </a:rPr>
              <a:t> </a:t>
            </a:r>
            <a:r>
              <a:rPr lang="en-US" sz="800" dirty="0">
                <a:solidFill>
                  <a:srgbClr val="0000FF"/>
                </a:solidFill>
                <a:latin typeface="Consolas"/>
              </a:rPr>
              <a:t>instance</a:t>
            </a:r>
            <a:r>
              <a:rPr lang="en-US" sz="800" dirty="0">
                <a:latin typeface="Consolas" pitchFamily="49" charset="0"/>
                <a:cs typeface="Consolas" pitchFamily="49" charset="0"/>
              </a:rPr>
              <a:t> </a:t>
            </a:r>
            <a:r>
              <a:rPr lang="en-US" sz="800" dirty="0">
                <a:solidFill>
                  <a:srgbClr val="0000FF"/>
                </a:solidFill>
                <a:latin typeface="Consolas"/>
              </a:rPr>
              <a:t>void</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System.Runtime.CompilerServices.</a:t>
            </a:r>
            <a:r>
              <a:rPr lang="en-US" sz="800" dirty="0" err="1">
                <a:solidFill>
                  <a:srgbClr val="2B91AF"/>
                </a:solidFill>
                <a:latin typeface="Consolas"/>
              </a:rPr>
              <a:t>AsyncTaskMethodBuilder</a:t>
            </a:r>
            <a:r>
              <a:rPr lang="en-US" sz="800" dirty="0">
                <a:latin typeface="Consolas" pitchFamily="49" charset="0"/>
                <a:cs typeface="Consolas" pitchFamily="49" charset="0"/>
              </a:rPr>
              <a:t>::</a:t>
            </a:r>
            <a:r>
              <a:rPr lang="en-US" sz="800" dirty="0" err="1">
                <a:latin typeface="Consolas" pitchFamily="49" charset="0"/>
                <a:cs typeface="Consolas" pitchFamily="49" charset="0"/>
              </a:rPr>
              <a:t>SetResult</a:t>
            </a:r>
            <a:r>
              <a:rPr lang="en-US" sz="800" dirty="0">
                <a:latin typeface="Consolas" pitchFamily="49" charset="0"/>
                <a:cs typeface="Consolas" pitchFamily="49" charset="0"/>
              </a:rPr>
              <a:t>()</a:t>
            </a:r>
          </a:p>
          <a:p>
            <a:r>
              <a:rPr lang="en-US" sz="800" dirty="0">
                <a:latin typeface="Consolas" pitchFamily="49" charset="0"/>
                <a:cs typeface="Consolas" pitchFamily="49" charset="0"/>
              </a:rPr>
              <a:t>    L_0038: </a:t>
            </a:r>
            <a:r>
              <a:rPr lang="en-US" sz="800" dirty="0">
                <a:solidFill>
                  <a:srgbClr val="0000FF"/>
                </a:solidFill>
                <a:latin typeface="Consolas"/>
              </a:rPr>
              <a:t>ret</a:t>
            </a:r>
            <a:r>
              <a:rPr lang="en-US" sz="800" dirty="0">
                <a:latin typeface="Consolas" pitchFamily="49" charset="0"/>
                <a:cs typeface="Consolas" pitchFamily="49" charset="0"/>
              </a:rPr>
              <a:t> </a:t>
            </a:r>
          </a:p>
          <a:p>
            <a:r>
              <a:rPr lang="en-US" sz="800" dirty="0">
                <a:latin typeface="Consolas" pitchFamily="49" charset="0"/>
                <a:cs typeface="Consolas" pitchFamily="49" charset="0"/>
              </a:rPr>
              <a:t>    .</a:t>
            </a:r>
            <a:r>
              <a:rPr lang="en-US" sz="800" dirty="0">
                <a:solidFill>
                  <a:srgbClr val="0000FF"/>
                </a:solidFill>
                <a:latin typeface="Consolas"/>
              </a:rPr>
              <a:t>try</a:t>
            </a:r>
            <a:r>
              <a:rPr lang="en-US" sz="800" dirty="0">
                <a:latin typeface="Consolas" pitchFamily="49" charset="0"/>
                <a:cs typeface="Consolas" pitchFamily="49" charset="0"/>
              </a:rPr>
              <a:t> L_0000 </a:t>
            </a:r>
            <a:r>
              <a:rPr lang="en-US" sz="800" dirty="0">
                <a:solidFill>
                  <a:srgbClr val="0000FF"/>
                </a:solidFill>
                <a:latin typeface="Consolas"/>
              </a:rPr>
              <a:t>to</a:t>
            </a:r>
            <a:r>
              <a:rPr lang="en-US" sz="800" dirty="0">
                <a:latin typeface="Consolas" pitchFamily="49" charset="0"/>
                <a:cs typeface="Consolas" pitchFamily="49" charset="0"/>
              </a:rPr>
              <a:t> L_000e </a:t>
            </a:r>
            <a:r>
              <a:rPr lang="en-US" sz="800" dirty="0">
                <a:solidFill>
                  <a:srgbClr val="0000FF"/>
                </a:solidFill>
                <a:latin typeface="Consolas"/>
              </a:rPr>
              <a:t>catch</a:t>
            </a:r>
            <a:r>
              <a:rPr lang="en-US" sz="800" dirty="0">
                <a:latin typeface="Consolas" pitchFamily="49" charset="0"/>
                <a:cs typeface="Consolas" pitchFamily="49" charset="0"/>
              </a:rPr>
              <a:t> [</a:t>
            </a:r>
            <a:r>
              <a:rPr lang="en-US" sz="800" dirty="0" err="1">
                <a:latin typeface="Consolas" pitchFamily="49" charset="0"/>
                <a:cs typeface="Consolas" pitchFamily="49" charset="0"/>
              </a:rPr>
              <a:t>mscorlib</a:t>
            </a:r>
            <a:r>
              <a:rPr lang="en-US" sz="800" dirty="0">
                <a:latin typeface="Consolas" pitchFamily="49" charset="0"/>
                <a:cs typeface="Consolas" pitchFamily="49" charset="0"/>
              </a:rPr>
              <a:t>]</a:t>
            </a:r>
            <a:r>
              <a:rPr lang="en-US" sz="800" dirty="0" err="1">
                <a:latin typeface="Consolas" pitchFamily="49" charset="0"/>
                <a:cs typeface="Consolas" pitchFamily="49" charset="0"/>
              </a:rPr>
              <a:t>System.</a:t>
            </a:r>
            <a:r>
              <a:rPr lang="en-US" sz="800" dirty="0" err="1">
                <a:solidFill>
                  <a:srgbClr val="2B91AF"/>
                </a:solidFill>
                <a:latin typeface="Consolas"/>
              </a:rPr>
              <a:t>Exception</a:t>
            </a:r>
            <a:r>
              <a:rPr lang="en-US" sz="800" dirty="0">
                <a:latin typeface="Consolas" pitchFamily="49" charset="0"/>
                <a:cs typeface="Consolas" pitchFamily="49" charset="0"/>
              </a:rPr>
              <a:t> </a:t>
            </a:r>
            <a:r>
              <a:rPr lang="en-US" sz="800" dirty="0">
                <a:solidFill>
                  <a:srgbClr val="0000FF"/>
                </a:solidFill>
                <a:latin typeface="Consolas"/>
              </a:rPr>
              <a:t>handler</a:t>
            </a:r>
            <a:r>
              <a:rPr lang="en-US" sz="800" dirty="0">
                <a:latin typeface="Consolas" pitchFamily="49" charset="0"/>
                <a:cs typeface="Consolas" pitchFamily="49" charset="0"/>
              </a:rPr>
              <a:t> L_000e </a:t>
            </a:r>
            <a:r>
              <a:rPr lang="en-US" sz="800" dirty="0">
                <a:solidFill>
                  <a:srgbClr val="0000FF"/>
                </a:solidFill>
                <a:latin typeface="Consolas"/>
              </a:rPr>
              <a:t>to</a:t>
            </a:r>
            <a:r>
              <a:rPr lang="en-US" sz="800" dirty="0">
                <a:latin typeface="Consolas" pitchFamily="49" charset="0"/>
                <a:cs typeface="Consolas" pitchFamily="49" charset="0"/>
              </a:rPr>
              <a:t> L_0025</a:t>
            </a:r>
          </a:p>
          <a:p>
            <a:r>
              <a:rPr lang="en-US" sz="800" dirty="0">
                <a:latin typeface="Consolas" pitchFamily="49" charset="0"/>
                <a:cs typeface="Consolas" pitchFamily="49" charset="0"/>
              </a:rPr>
              <a:t>}</a:t>
            </a:r>
          </a:p>
        </p:txBody>
      </p:sp>
      <p:sp>
        <p:nvSpPr>
          <p:cNvPr id="16" name="Rectangle 15"/>
          <p:cNvSpPr/>
          <p:nvPr/>
        </p:nvSpPr>
        <p:spPr bwMode="auto">
          <a:xfrm>
            <a:off x="3422636" y="3701055"/>
            <a:ext cx="3149614" cy="508995"/>
          </a:xfrm>
          <a:prstGeom prst="rect">
            <a:avLst/>
          </a:prstGeom>
          <a:solidFill>
            <a:srgbClr val="FFFF00">
              <a:alpha val="14000"/>
            </a:srgbClr>
          </a:solidFill>
          <a:ln w="571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4441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52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3"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82871" y="79742"/>
            <a:ext cx="3169457" cy="1631216"/>
          </a:xfrm>
          <a:prstGeom prst="rect">
            <a:avLst/>
          </a:prstGeom>
        </p:spPr>
        <p:txBody>
          <a:bodyPr wrap="none">
            <a:spAutoFit/>
          </a:bodyPr>
          <a:lstStyle/>
          <a:p>
            <a:r>
              <a:rPr lang="en-US" sz="10000" spc="-300" dirty="0">
                <a:ln w="11430"/>
                <a:gradFill>
                  <a:gsLst>
                    <a:gs pos="0">
                      <a:prstClr val="white"/>
                    </a:gs>
                    <a:gs pos="88000">
                      <a:prstClr val="white"/>
                    </a:gs>
                  </a:gsLst>
                  <a:lin ang="5400000"/>
                </a:gradFill>
              </a:rPr>
              <a:t>demo</a:t>
            </a:r>
            <a:endParaRPr lang="en-US" dirty="0"/>
          </a:p>
        </p:txBody>
      </p:sp>
      <p:sp>
        <p:nvSpPr>
          <p:cNvPr id="11" name="Rectangle 10"/>
          <p:cNvSpPr/>
          <p:nvPr/>
        </p:nvSpPr>
        <p:spPr>
          <a:xfrm>
            <a:off x="581026" y="2644170"/>
            <a:ext cx="7981949" cy="1569660"/>
          </a:xfrm>
          <a:prstGeom prst="rect">
            <a:avLst/>
          </a:prstGeom>
        </p:spPr>
        <p:txBody>
          <a:bodyPr wrap="square">
            <a:spAutoFit/>
          </a:bodyPr>
          <a:lstStyle/>
          <a:p>
            <a:r>
              <a:rPr lang="en-US" sz="4800" b="1" dirty="0">
                <a:solidFill>
                  <a:srgbClr val="DEF1F8"/>
                </a:solidFill>
                <a:ea typeface="+mj-ea"/>
                <a:cs typeface="+mj-cs"/>
              </a:rPr>
              <a:t>Sync </a:t>
            </a:r>
            <a:r>
              <a:rPr lang="en-US" sz="4800" b="1" dirty="0" err="1">
                <a:solidFill>
                  <a:srgbClr val="DEF1F8"/>
                </a:solidFill>
                <a:ea typeface="+mj-ea"/>
                <a:cs typeface="+mj-cs"/>
              </a:rPr>
              <a:t>vs</a:t>
            </a:r>
            <a:r>
              <a:rPr lang="en-US" sz="4800" b="1" dirty="0">
                <a:solidFill>
                  <a:srgbClr val="DEF1F8"/>
                </a:solidFill>
                <a:ea typeface="+mj-ea"/>
                <a:cs typeface="+mj-cs"/>
              </a:rPr>
              <a:t> </a:t>
            </a:r>
            <a:r>
              <a:rPr lang="en-US" sz="4800" b="1" dirty="0" err="1">
                <a:solidFill>
                  <a:srgbClr val="DEF1F8"/>
                </a:solidFill>
                <a:ea typeface="+mj-ea"/>
                <a:cs typeface="+mj-cs"/>
              </a:rPr>
              <a:t>Async</a:t>
            </a:r>
            <a:r>
              <a:rPr lang="en-US" sz="4800" b="1" dirty="0">
                <a:solidFill>
                  <a:srgbClr val="DEF1F8"/>
                </a:solidFill>
                <a:ea typeface="+mj-ea"/>
                <a:cs typeface="+mj-cs"/>
              </a:rPr>
              <a:t> </a:t>
            </a:r>
            <a:br>
              <a:rPr lang="en-US" sz="4800" b="1" dirty="0">
                <a:solidFill>
                  <a:srgbClr val="DEF1F8"/>
                </a:solidFill>
                <a:ea typeface="+mj-ea"/>
                <a:cs typeface="+mj-cs"/>
              </a:rPr>
            </a:br>
            <a:r>
              <a:rPr lang="en-US" sz="4800" b="1" dirty="0">
                <a:solidFill>
                  <a:srgbClr val="DEF1F8"/>
                </a:solidFill>
                <a:ea typeface="+mj-ea"/>
                <a:cs typeface="+mj-cs"/>
              </a:rPr>
              <a:t>Method </a:t>
            </a:r>
            <a:r>
              <a:rPr lang="en-US" sz="4800" b="1" dirty="0" smtClean="0">
                <a:solidFill>
                  <a:srgbClr val="DEF1F8"/>
                </a:solidFill>
                <a:ea typeface="+mj-ea"/>
                <a:cs typeface="+mj-cs"/>
              </a:rPr>
              <a:t>Invocation Overhead</a:t>
            </a:r>
            <a:endParaRPr lang="en-US" b="1" dirty="0"/>
          </a:p>
        </p:txBody>
      </p:sp>
    </p:spTree>
    <p:extLst>
      <p:ext uri="{BB962C8B-B14F-4D97-AF65-F5344CB8AC3E}">
        <p14:creationId xmlns:p14="http://schemas.microsoft.com/office/powerpoint/2010/main" val="2853794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lstStyle/>
          <a:p>
            <a:r>
              <a:rPr lang="en-US" dirty="0"/>
              <a:t>More overhead than sync methods</a:t>
            </a:r>
          </a:p>
          <a:p>
            <a:pPr lvl="1"/>
            <a:r>
              <a:rPr lang="en-US" dirty="0"/>
              <a:t>New mental model needed</a:t>
            </a:r>
          </a:p>
          <a:p>
            <a:pPr lvl="1"/>
            <a:r>
              <a:rPr lang="en-US" dirty="0"/>
              <a:t>Think before going fine-grained</a:t>
            </a:r>
          </a:p>
          <a:p>
            <a:endParaRPr lang="en-US" dirty="0"/>
          </a:p>
          <a:p>
            <a:r>
              <a:rPr lang="en-US" dirty="0"/>
              <a:t>However…</a:t>
            </a:r>
          </a:p>
          <a:p>
            <a:pPr lvl="1"/>
            <a:r>
              <a:rPr lang="en-US" dirty="0"/>
              <a:t>Similar (or less) overhead compared to manual solution today</a:t>
            </a:r>
          </a:p>
          <a:p>
            <a:pPr lvl="1"/>
            <a:r>
              <a:rPr lang="en-US" dirty="0"/>
              <a:t>Typically the overhead is negligible</a:t>
            </a:r>
          </a:p>
          <a:p>
            <a:pPr lvl="2"/>
            <a:r>
              <a:rPr lang="en-US" dirty="0"/>
              <a:t>This talk is about when it isn’t.</a:t>
            </a:r>
          </a:p>
        </p:txBody>
      </p:sp>
      <p:sp>
        <p:nvSpPr>
          <p:cNvPr id="41" name="Title 40"/>
          <p:cNvSpPr>
            <a:spLocks noGrp="1"/>
          </p:cNvSpPr>
          <p:nvPr>
            <p:ph type="title"/>
          </p:nvPr>
        </p:nvSpPr>
        <p:spPr/>
        <p:txBody>
          <a:bodyPr/>
          <a:lstStyle/>
          <a:p>
            <a:r>
              <a:rPr lang="en-US" dirty="0" smtClean="0"/>
              <a:t>Mental Model</a:t>
            </a:r>
            <a:endParaRPr lang="en-US" dirty="0"/>
          </a:p>
        </p:txBody>
      </p:sp>
      <p:sp>
        <p:nvSpPr>
          <p:cNvPr id="42" name="Text Placeholder 41"/>
          <p:cNvSpPr>
            <a:spLocks noGrp="1"/>
          </p:cNvSpPr>
          <p:nvPr>
            <p:ph type="body" sz="quarter" idx="10"/>
          </p:nvPr>
        </p:nvSpPr>
        <p:spPr/>
        <p:txBody>
          <a:bodyPr/>
          <a:lstStyle/>
          <a:p>
            <a:r>
              <a:rPr lang="en-US" dirty="0" smtClean="0"/>
              <a:t>Overhead</a:t>
            </a:r>
            <a:endParaRPr lang="en-US" dirty="0"/>
          </a:p>
        </p:txBody>
      </p:sp>
    </p:spTree>
    <p:extLst>
      <p:ext uri="{BB962C8B-B14F-4D97-AF65-F5344CB8AC3E}">
        <p14:creationId xmlns:p14="http://schemas.microsoft.com/office/powerpoint/2010/main" val="279356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85000" lnSpcReduction="20000"/>
          </a:bodyPr>
          <a:lstStyle/>
          <a:p>
            <a:r>
              <a:rPr lang="en-US" dirty="0"/>
              <a:t>.NET is managed, and management isn’t free</a:t>
            </a:r>
          </a:p>
          <a:p>
            <a:pPr lvl="1"/>
            <a:r>
              <a:rPr lang="en-US" dirty="0"/>
              <a:t>Allocating objects has cost</a:t>
            </a:r>
          </a:p>
          <a:p>
            <a:pPr lvl="2"/>
            <a:r>
              <a:rPr lang="en-US" dirty="0"/>
              <a:t>Act of allocating is typically cheap</a:t>
            </a:r>
          </a:p>
          <a:p>
            <a:pPr lvl="2"/>
            <a:r>
              <a:rPr lang="en-US" dirty="0"/>
              <a:t>GC is when you </a:t>
            </a:r>
            <a:r>
              <a:rPr lang="en-US" dirty="0" smtClean="0"/>
              <a:t>pay</a:t>
            </a:r>
            <a:endParaRPr lang="en-US" dirty="0"/>
          </a:p>
          <a:p>
            <a:r>
              <a:rPr lang="en-US" dirty="0"/>
              <a:t>GC scans portion of active objects when space is needed</a:t>
            </a:r>
          </a:p>
          <a:p>
            <a:pPr lvl="1"/>
            <a:r>
              <a:rPr lang="en-US" dirty="0"/>
              <a:t>More objects =&gt; more, longer GCs</a:t>
            </a:r>
          </a:p>
          <a:p>
            <a:pPr lvl="1"/>
            <a:r>
              <a:rPr lang="en-US" dirty="0"/>
              <a:t>Bigger objects =&gt; more GCs</a:t>
            </a:r>
          </a:p>
          <a:p>
            <a:pPr lvl="1"/>
            <a:r>
              <a:rPr lang="en-US" dirty="0"/>
              <a:t>Allocations have a global </a:t>
            </a:r>
            <a:r>
              <a:rPr lang="en-US" dirty="0" smtClean="0"/>
              <a:t>effect</a:t>
            </a:r>
            <a:endParaRPr lang="en-US" dirty="0"/>
          </a:p>
          <a:p>
            <a:r>
              <a:rPr lang="en-US" dirty="0"/>
              <a:t>Goals:</a:t>
            </a:r>
          </a:p>
          <a:p>
            <a:pPr lvl="1"/>
            <a:r>
              <a:rPr lang="en-US" dirty="0"/>
              <a:t>Avoid unnecessary allocations</a:t>
            </a:r>
          </a:p>
          <a:p>
            <a:pPr lvl="1"/>
            <a:r>
              <a:rPr lang="en-US" dirty="0"/>
              <a:t>Avoid bloating </a:t>
            </a:r>
            <a:r>
              <a:rPr lang="en-US" dirty="0" smtClean="0"/>
              <a:t>objects</a:t>
            </a:r>
            <a:endParaRPr lang="en-US" dirty="0"/>
          </a:p>
        </p:txBody>
      </p:sp>
      <p:sp>
        <p:nvSpPr>
          <p:cNvPr id="41" name="Title 40"/>
          <p:cNvSpPr>
            <a:spLocks noGrp="1"/>
          </p:cNvSpPr>
          <p:nvPr>
            <p:ph type="title"/>
          </p:nvPr>
        </p:nvSpPr>
        <p:spPr/>
        <p:txBody>
          <a:bodyPr/>
          <a:lstStyle/>
          <a:p>
            <a:r>
              <a:rPr lang="en-US" dirty="0" smtClean="0"/>
              <a:t>Garbage Collection</a:t>
            </a:r>
            <a:endParaRPr lang="en-US" dirty="0"/>
          </a:p>
        </p:txBody>
      </p:sp>
      <p:sp>
        <p:nvSpPr>
          <p:cNvPr id="42" name="Text Placeholder 41"/>
          <p:cNvSpPr>
            <a:spLocks noGrp="1"/>
          </p:cNvSpPr>
          <p:nvPr>
            <p:ph type="body" sz="quarter" idx="10"/>
          </p:nvPr>
        </p:nvSpPr>
        <p:spPr/>
        <p:txBody>
          <a:bodyPr/>
          <a:lstStyle/>
          <a:p>
            <a:r>
              <a:rPr lang="en-US" dirty="0" smtClean="0"/>
              <a:t>Why We Care</a:t>
            </a:r>
            <a:endParaRPr lang="en-US" dirty="0"/>
          </a:p>
        </p:txBody>
      </p:sp>
    </p:spTree>
    <p:extLst>
      <p:ext uri="{BB962C8B-B14F-4D97-AF65-F5344CB8AC3E}">
        <p14:creationId xmlns:p14="http://schemas.microsoft.com/office/powerpoint/2010/main" val="290067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a:xfrm>
            <a:off x="455613" y="1976438"/>
            <a:ext cx="8232775" cy="3263757"/>
          </a:xfrm>
        </p:spPr>
        <p:txBody>
          <a:bodyPr>
            <a:normAutofit fontScale="85000" lnSpcReduction="20000"/>
          </a:bodyPr>
          <a:lstStyle/>
          <a:p>
            <a:pPr marL="457200" indent="-457200">
              <a:buFont typeface="+mj-lt"/>
              <a:buAutoNum type="arabicPeriod"/>
            </a:pPr>
            <a:r>
              <a:rPr lang="en-US" dirty="0"/>
              <a:t>Heap-allocated state </a:t>
            </a:r>
            <a:r>
              <a:rPr lang="en-US" dirty="0" smtClean="0"/>
              <a:t>machine</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Completion delegate</a:t>
            </a:r>
          </a:p>
          <a:p>
            <a:pPr marL="457200" indent="-457200">
              <a:buFont typeface="+mj-lt"/>
              <a:buAutoNum type="arabicPeriod"/>
            </a:pPr>
            <a:endParaRPr lang="en-US" dirty="0" smtClean="0"/>
          </a:p>
          <a:p>
            <a:pPr marL="457200" indent="-457200">
              <a:buFont typeface="+mj-lt"/>
              <a:buAutoNum type="arabicPeriod"/>
            </a:pPr>
            <a:r>
              <a:rPr lang="en-US" dirty="0" smtClean="0"/>
              <a:t>Task </a:t>
            </a:r>
            <a:r>
              <a:rPr lang="en-US" dirty="0"/>
              <a:t>handle</a:t>
            </a:r>
          </a:p>
          <a:p>
            <a:endParaRPr lang="en-US" dirty="0"/>
          </a:p>
        </p:txBody>
      </p:sp>
      <p:sp>
        <p:nvSpPr>
          <p:cNvPr id="41" name="Title 40"/>
          <p:cNvSpPr>
            <a:spLocks noGrp="1"/>
          </p:cNvSpPr>
          <p:nvPr>
            <p:ph type="title"/>
          </p:nvPr>
        </p:nvSpPr>
        <p:spPr>
          <a:xfrm>
            <a:off x="455613" y="466725"/>
            <a:ext cx="8088312" cy="777240"/>
          </a:xfrm>
        </p:spPr>
        <p:txBody>
          <a:bodyPr/>
          <a:lstStyle/>
          <a:p>
            <a:r>
              <a:rPr lang="en-US" dirty="0" smtClean="0"/>
              <a:t>Allocations and </a:t>
            </a:r>
            <a:r>
              <a:rPr lang="en-US" dirty="0" err="1" smtClean="0"/>
              <a:t>Async</a:t>
            </a:r>
            <a:r>
              <a:rPr lang="en-US" dirty="0" smtClean="0"/>
              <a:t> Methods</a:t>
            </a:r>
            <a:endParaRPr lang="en-US" dirty="0"/>
          </a:p>
        </p:txBody>
      </p:sp>
      <p:sp>
        <p:nvSpPr>
          <p:cNvPr id="42" name="Text Placeholder 41"/>
          <p:cNvSpPr>
            <a:spLocks noGrp="1"/>
          </p:cNvSpPr>
          <p:nvPr>
            <p:ph type="body" sz="quarter" idx="10"/>
          </p:nvPr>
        </p:nvSpPr>
        <p:spPr>
          <a:xfrm>
            <a:off x="455612" y="1243965"/>
            <a:ext cx="8232775" cy="594360"/>
          </a:xfrm>
        </p:spPr>
        <p:txBody>
          <a:bodyPr/>
          <a:lstStyle/>
          <a:p>
            <a:r>
              <a:rPr lang="en-US" dirty="0" smtClean="0"/>
              <a:t>A Trove of </a:t>
            </a:r>
            <a:r>
              <a:rPr lang="en-US" i="1" dirty="0" smtClean="0"/>
              <a:t>Potential</a:t>
            </a:r>
            <a:r>
              <a:rPr lang="en-US" dirty="0" smtClean="0"/>
              <a:t> Allocations (based on </a:t>
            </a:r>
            <a:r>
              <a:rPr lang="en-US" dirty="0" err="1" smtClean="0"/>
              <a:t>Async</a:t>
            </a:r>
            <a:r>
              <a:rPr lang="en-US" dirty="0" smtClean="0"/>
              <a:t> CTP)</a:t>
            </a:r>
            <a:endParaRPr lang="en-US" dirty="0"/>
          </a:p>
        </p:txBody>
      </p:sp>
      <p:sp>
        <p:nvSpPr>
          <p:cNvPr id="7" name="TextBox 6"/>
          <p:cNvSpPr txBox="1"/>
          <p:nvPr/>
        </p:nvSpPr>
        <p:spPr>
          <a:xfrm>
            <a:off x="1118171" y="2349828"/>
            <a:ext cx="6705600" cy="1477328"/>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latin typeface="Consolas" pitchFamily="49" charset="0"/>
                <a:cs typeface="Consolas" pitchFamily="49" charset="0"/>
              </a:rPr>
              <a:t>[</a:t>
            </a:r>
            <a:r>
              <a:rPr lang="en-US" sz="1000" dirty="0" err="1">
                <a:solidFill>
                  <a:srgbClr val="2B91AF"/>
                </a:solidFill>
                <a:latin typeface="Consolas"/>
              </a:rPr>
              <a:t>CompilerGenerated</a:t>
            </a:r>
            <a:r>
              <a:rPr lang="en-US" sz="1000" dirty="0">
                <a:latin typeface="Consolas" pitchFamily="49" charset="0"/>
                <a:cs typeface="Consolas" pitchFamily="49" charset="0"/>
              </a:rPr>
              <a:t>]</a:t>
            </a:r>
          </a:p>
          <a:p>
            <a:r>
              <a:rPr lang="en-US" sz="1000" dirty="0">
                <a:solidFill>
                  <a:srgbClr val="0000FF"/>
                </a:solidFill>
                <a:latin typeface="Consolas"/>
              </a:rPr>
              <a:t>private </a:t>
            </a:r>
            <a:r>
              <a:rPr lang="en-US" sz="1000" b="1" dirty="0">
                <a:solidFill>
                  <a:srgbClr val="0000FF"/>
                </a:solidFill>
                <a:latin typeface="Consolas"/>
              </a:rPr>
              <a:t>class </a:t>
            </a:r>
            <a:r>
              <a:rPr lang="en-US" sz="1000" b="1" dirty="0">
                <a:solidFill>
                  <a:srgbClr val="2B91AF"/>
                </a:solidFill>
                <a:latin typeface="Consolas"/>
              </a:rPr>
              <a:t>&lt;</a:t>
            </a:r>
            <a:r>
              <a:rPr lang="en-US" sz="1000" b="1" dirty="0" err="1" smtClean="0">
                <a:solidFill>
                  <a:srgbClr val="2B91AF"/>
                </a:solidFill>
                <a:latin typeface="Consolas"/>
              </a:rPr>
              <a:t>SimpleBodyAsync</a:t>
            </a:r>
            <a:r>
              <a:rPr lang="en-US" sz="1000" b="1" dirty="0" smtClean="0">
                <a:solidFill>
                  <a:srgbClr val="2B91AF"/>
                </a:solidFill>
                <a:latin typeface="Consolas"/>
              </a:rPr>
              <a:t>&gt;d</a:t>
            </a:r>
            <a:r>
              <a:rPr lang="en-US" sz="1000" b="1" dirty="0">
                <a:solidFill>
                  <a:srgbClr val="2B91AF"/>
                </a:solidFill>
                <a:latin typeface="Consolas"/>
              </a:rPr>
              <a:t>__0</a:t>
            </a:r>
          </a:p>
          <a:p>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a:t>
            </a:r>
            <a:r>
              <a:rPr lang="en-US" sz="1000" dirty="0">
                <a:solidFill>
                  <a:srgbClr val="0000FF"/>
                </a:solidFill>
                <a:latin typeface="Consolas"/>
              </a:rPr>
              <a:t>private </a:t>
            </a:r>
            <a:r>
              <a:rPr lang="en-US" sz="1000" dirty="0" err="1">
                <a:solidFill>
                  <a:srgbClr val="0000FF"/>
                </a:solidFill>
                <a:latin typeface="Consolas"/>
              </a:rPr>
              <a:t>int</a:t>
            </a:r>
            <a:r>
              <a:rPr lang="en-US" sz="1000" dirty="0">
                <a:solidFill>
                  <a:srgbClr val="0000FF"/>
                </a:solidFill>
                <a:latin typeface="Consolas"/>
              </a:rPr>
              <a:t> </a:t>
            </a:r>
            <a:r>
              <a:rPr lang="en-US" sz="1000" dirty="0">
                <a:latin typeface="Consolas" pitchFamily="49" charset="0"/>
                <a:cs typeface="Consolas" pitchFamily="49" charset="0"/>
              </a:rPr>
              <a:t>&lt;&gt;1__state;</a:t>
            </a:r>
          </a:p>
          <a:p>
            <a:r>
              <a:rPr lang="en-US" sz="1000" dirty="0">
                <a:latin typeface="Consolas" pitchFamily="49" charset="0"/>
                <a:cs typeface="Consolas" pitchFamily="49" charset="0"/>
              </a:rPr>
              <a:t>    </a:t>
            </a:r>
            <a:r>
              <a:rPr lang="en-US" sz="1000" dirty="0">
                <a:solidFill>
                  <a:srgbClr val="0000FF"/>
                </a:solidFill>
                <a:latin typeface="Consolas"/>
              </a:rPr>
              <a:t>public</a:t>
            </a:r>
            <a:r>
              <a:rPr lang="en-US" sz="1000" dirty="0">
                <a:latin typeface="Consolas" pitchFamily="49" charset="0"/>
                <a:cs typeface="Consolas" pitchFamily="49" charset="0"/>
              </a:rPr>
              <a:t> </a:t>
            </a:r>
            <a:r>
              <a:rPr lang="en-US" sz="1000" dirty="0" err="1">
                <a:solidFill>
                  <a:srgbClr val="2B91AF"/>
                </a:solidFill>
                <a:latin typeface="Consolas"/>
              </a:rPr>
              <a:t>AsyncTaskMethodBuilder</a:t>
            </a:r>
            <a:r>
              <a:rPr lang="en-US" sz="1000" dirty="0">
                <a:latin typeface="Consolas" pitchFamily="49" charset="0"/>
                <a:cs typeface="Consolas" pitchFamily="49" charset="0"/>
              </a:rPr>
              <a:t> &lt;&gt;</a:t>
            </a:r>
            <a:r>
              <a:rPr lang="en-US" sz="1000" dirty="0" err="1">
                <a:latin typeface="Consolas" pitchFamily="49" charset="0"/>
                <a:cs typeface="Consolas" pitchFamily="49" charset="0"/>
              </a:rPr>
              <a:t>t__builder</a:t>
            </a:r>
            <a:r>
              <a:rPr lang="en-US" sz="1000" dirty="0">
                <a:latin typeface="Consolas" pitchFamily="49" charset="0"/>
                <a:cs typeface="Consolas" pitchFamily="49" charset="0"/>
              </a:rPr>
              <a:t>;</a:t>
            </a:r>
          </a:p>
          <a:p>
            <a:r>
              <a:rPr lang="en-US" sz="1000" dirty="0">
                <a:latin typeface="Consolas" pitchFamily="49" charset="0"/>
                <a:cs typeface="Consolas" pitchFamily="49" charset="0"/>
              </a:rPr>
              <a:t>    </a:t>
            </a:r>
            <a:r>
              <a:rPr lang="en-US" sz="1000" dirty="0">
                <a:solidFill>
                  <a:srgbClr val="0000FF"/>
                </a:solidFill>
                <a:latin typeface="Consolas"/>
              </a:rPr>
              <a:t>public </a:t>
            </a:r>
            <a:r>
              <a:rPr lang="en-US" sz="1000" dirty="0">
                <a:solidFill>
                  <a:srgbClr val="2B91AF"/>
                </a:solidFill>
                <a:latin typeface="Consolas"/>
              </a:rPr>
              <a:t>Action</a:t>
            </a:r>
            <a:r>
              <a:rPr lang="en-US" sz="1000" dirty="0">
                <a:latin typeface="Consolas" pitchFamily="49" charset="0"/>
                <a:cs typeface="Consolas" pitchFamily="49" charset="0"/>
              </a:rPr>
              <a:t> &lt;&gt;t__</a:t>
            </a:r>
            <a:r>
              <a:rPr lang="en-US" sz="1000" dirty="0" err="1">
                <a:latin typeface="Consolas" pitchFamily="49" charset="0"/>
                <a:cs typeface="Consolas" pitchFamily="49" charset="0"/>
              </a:rPr>
              <a:t>MoveNextDelegate</a:t>
            </a:r>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a:t>
            </a:r>
            <a:r>
              <a:rPr lang="en-US" sz="1000" dirty="0">
                <a:solidFill>
                  <a:srgbClr val="0000FF"/>
                </a:solidFill>
                <a:latin typeface="Consolas"/>
              </a:rPr>
              <a:t>public void </a:t>
            </a:r>
            <a:r>
              <a:rPr lang="en-US" sz="1000" dirty="0" err="1">
                <a:latin typeface="Consolas" pitchFamily="49" charset="0"/>
                <a:cs typeface="Consolas" pitchFamily="49" charset="0"/>
              </a:rPr>
              <a:t>MoveNext</a:t>
            </a:r>
            <a:r>
              <a:rPr lang="en-US" sz="1000" dirty="0" smtClean="0">
                <a:latin typeface="Consolas" pitchFamily="49" charset="0"/>
                <a:cs typeface="Consolas" pitchFamily="49" charset="0"/>
              </a:rPr>
              <a:t>();</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a:t>
            </a:r>
            <a:endParaRPr lang="en-US" sz="1000" dirty="0">
              <a:latin typeface="Consolas" pitchFamily="49" charset="0"/>
              <a:cs typeface="Consolas" pitchFamily="49" charset="0"/>
            </a:endParaRPr>
          </a:p>
        </p:txBody>
      </p:sp>
      <p:sp>
        <p:nvSpPr>
          <p:cNvPr id="10" name="TextBox 9"/>
          <p:cNvSpPr txBox="1"/>
          <p:nvPr/>
        </p:nvSpPr>
        <p:spPr>
          <a:xfrm>
            <a:off x="1118171" y="4199651"/>
            <a:ext cx="6705600" cy="246221"/>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smtClean="0">
                <a:latin typeface="Consolas" pitchFamily="49" charset="0"/>
                <a:cs typeface="Consolas" pitchFamily="49" charset="0"/>
              </a:rPr>
              <a:t>&lt;&gt;t__awaiter1.OnCompleted</a:t>
            </a:r>
            <a:r>
              <a:rPr lang="en-US" sz="1000" dirty="0">
                <a:latin typeface="Consolas" pitchFamily="49" charset="0"/>
                <a:cs typeface="Consolas" pitchFamily="49" charset="0"/>
              </a:rPr>
              <a:t>(</a:t>
            </a:r>
            <a:r>
              <a:rPr lang="en-US" sz="1000" b="1" dirty="0">
                <a:latin typeface="Consolas" pitchFamily="49" charset="0"/>
                <a:cs typeface="Consolas" pitchFamily="49" charset="0"/>
              </a:rPr>
              <a:t>&lt;&gt;t__</a:t>
            </a:r>
            <a:r>
              <a:rPr lang="en-US" sz="1000" b="1" dirty="0" err="1">
                <a:latin typeface="Consolas" pitchFamily="49" charset="0"/>
                <a:cs typeface="Consolas" pitchFamily="49" charset="0"/>
              </a:rPr>
              <a:t>MoveNextDelegate</a:t>
            </a:r>
            <a:r>
              <a:rPr lang="en-US" sz="1000" dirty="0">
                <a:latin typeface="Consolas" pitchFamily="49" charset="0"/>
                <a:cs typeface="Consolas" pitchFamily="49" charset="0"/>
              </a:rPr>
              <a:t>);</a:t>
            </a:r>
          </a:p>
        </p:txBody>
      </p:sp>
      <p:sp>
        <p:nvSpPr>
          <p:cNvPr id="11" name="TextBox 10"/>
          <p:cNvSpPr txBox="1"/>
          <p:nvPr/>
        </p:nvSpPr>
        <p:spPr>
          <a:xfrm>
            <a:off x="1118171" y="4932389"/>
            <a:ext cx="6705600" cy="1015663"/>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a:solidFill>
                  <a:srgbClr val="0000FF"/>
                </a:solidFill>
                <a:latin typeface="Consolas"/>
              </a:rPr>
              <a:t>public static </a:t>
            </a:r>
            <a:r>
              <a:rPr lang="en-US" sz="1000" dirty="0">
                <a:solidFill>
                  <a:srgbClr val="2B91AF"/>
                </a:solidFill>
                <a:latin typeface="Consolas"/>
              </a:rPr>
              <a:t>Task</a:t>
            </a:r>
            <a:r>
              <a:rPr lang="en-US" sz="1000" dirty="0">
                <a:latin typeface="Consolas" pitchFamily="49" charset="0"/>
                <a:cs typeface="Consolas" pitchFamily="49" charset="0"/>
              </a:rPr>
              <a:t> </a:t>
            </a:r>
            <a:r>
              <a:rPr lang="en-US" sz="1000" dirty="0" err="1">
                <a:latin typeface="Consolas" pitchFamily="49" charset="0"/>
                <a:cs typeface="Consolas" pitchFamily="49" charset="0"/>
              </a:rPr>
              <a:t>SimpleBodyAsync</a:t>
            </a:r>
            <a:r>
              <a:rPr lang="en-US" sz="1000" dirty="0" smtClean="0">
                <a:latin typeface="Consolas" pitchFamily="49" charset="0"/>
                <a:cs typeface="Consolas" pitchFamily="49" charset="0"/>
              </a:rPr>
              <a:t>() {</a:t>
            </a:r>
          </a:p>
          <a:p>
            <a:r>
              <a:rPr lang="en-US" sz="1000" dirty="0">
                <a:latin typeface="Consolas" pitchFamily="49" charset="0"/>
                <a:cs typeface="Consolas" pitchFamily="49" charset="0"/>
              </a:rPr>
              <a:t> </a:t>
            </a: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d__.&lt;&gt;</a:t>
            </a:r>
            <a:r>
              <a:rPr lang="en-US" sz="1000" dirty="0" err="1" smtClean="0">
                <a:latin typeface="Consolas" pitchFamily="49" charset="0"/>
                <a:cs typeface="Consolas" pitchFamily="49" charset="0"/>
              </a:rPr>
              <a:t>t__builder</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 </a:t>
            </a:r>
            <a:r>
              <a:rPr lang="en-US" sz="1000" dirty="0" err="1">
                <a:solidFill>
                  <a:srgbClr val="2B91AF"/>
                </a:solidFill>
                <a:latin typeface="Consolas"/>
              </a:rPr>
              <a:t>AsyncTaskMethodBuilder</a:t>
            </a:r>
            <a:r>
              <a:rPr lang="en-US" sz="1000" dirty="0" err="1" smtClean="0">
                <a:latin typeface="Consolas" pitchFamily="49" charset="0"/>
                <a:cs typeface="Consolas" pitchFamily="49" charset="0"/>
              </a:rPr>
              <a:t>.Create</a:t>
            </a:r>
            <a:r>
              <a:rPr lang="en-US" sz="1000" dirty="0" smtClean="0">
                <a:latin typeface="Consolas" pitchFamily="49" charset="0"/>
                <a:cs typeface="Consolas" pitchFamily="49" charset="0"/>
              </a:rPr>
              <a:t>();</a:t>
            </a:r>
            <a:br>
              <a:rPr lang="en-US" sz="1000" dirty="0" smtClean="0">
                <a:latin typeface="Consolas" pitchFamily="49" charset="0"/>
                <a:cs typeface="Consolas" pitchFamily="49" charset="0"/>
              </a:rPr>
            </a:br>
            <a:r>
              <a:rPr lang="en-US" sz="1000" dirty="0" smtClean="0">
                <a:latin typeface="Consolas" pitchFamily="49" charset="0"/>
                <a:cs typeface="Consolas" pitchFamily="49" charset="0"/>
              </a:rPr>
              <a:t>    ...</a:t>
            </a:r>
            <a:endParaRPr lang="en-US" sz="1000" dirty="0">
              <a:latin typeface="Consolas" pitchFamily="49" charset="0"/>
              <a:cs typeface="Consolas" pitchFamily="49" charset="0"/>
            </a:endParaRPr>
          </a:p>
          <a:p>
            <a:r>
              <a:rPr lang="en-US" sz="1000" dirty="0" smtClean="0">
                <a:latin typeface="Consolas" pitchFamily="49" charset="0"/>
                <a:cs typeface="Consolas" pitchFamily="49" charset="0"/>
              </a:rPr>
              <a:t>    </a:t>
            </a:r>
            <a:r>
              <a:rPr lang="en-US" sz="1000" dirty="0">
                <a:solidFill>
                  <a:srgbClr val="0000FF"/>
                </a:solidFill>
                <a:latin typeface="Consolas"/>
              </a:rPr>
              <a:t>return</a:t>
            </a:r>
            <a:r>
              <a:rPr lang="en-US" sz="1000" dirty="0" smtClean="0">
                <a:latin typeface="Consolas" pitchFamily="49" charset="0"/>
                <a:cs typeface="Consolas" pitchFamily="49" charset="0"/>
              </a:rPr>
              <a:t> </a:t>
            </a:r>
            <a:r>
              <a:rPr lang="en-US" sz="1000" dirty="0">
                <a:latin typeface="Consolas" pitchFamily="49" charset="0"/>
                <a:cs typeface="Consolas" pitchFamily="49" charset="0"/>
              </a:rPr>
              <a:t>d</a:t>
            </a:r>
            <a:r>
              <a:rPr lang="en-US" sz="1000" dirty="0" smtClean="0">
                <a:latin typeface="Consolas" pitchFamily="49" charset="0"/>
                <a:cs typeface="Consolas" pitchFamily="49" charset="0"/>
              </a:rPr>
              <a:t>__.&lt;&gt;t__</a:t>
            </a:r>
            <a:r>
              <a:rPr lang="en-US" sz="1000" dirty="0" err="1" smtClean="0">
                <a:latin typeface="Consolas" pitchFamily="49" charset="0"/>
                <a:cs typeface="Consolas" pitchFamily="49" charset="0"/>
              </a:rPr>
              <a:t>builder</a:t>
            </a:r>
            <a:r>
              <a:rPr lang="en-US" sz="1000" b="1" dirty="0" err="1" smtClean="0">
                <a:latin typeface="Consolas" pitchFamily="49" charset="0"/>
                <a:cs typeface="Consolas" pitchFamily="49" charset="0"/>
              </a:rPr>
              <a:t>.Task</a:t>
            </a:r>
            <a:r>
              <a:rPr lang="en-US" sz="1000" b="1" dirty="0">
                <a:latin typeface="Consolas" pitchFamily="49" charset="0"/>
                <a:cs typeface="Consolas" pitchFamily="49" charset="0"/>
              </a:rPr>
              <a:t>;</a:t>
            </a:r>
          </a:p>
          <a:p>
            <a:r>
              <a:rPr lang="en-US" sz="1000" dirty="0">
                <a:latin typeface="Consolas" pitchFamily="49" charset="0"/>
                <a:cs typeface="Consolas" pitchFamily="49" charset="0"/>
              </a:rPr>
              <a:t>}</a:t>
            </a:r>
          </a:p>
        </p:txBody>
      </p:sp>
    </p:spTree>
    <p:extLst>
      <p:ext uri="{BB962C8B-B14F-4D97-AF65-F5344CB8AC3E}">
        <p14:creationId xmlns:p14="http://schemas.microsoft.com/office/powerpoint/2010/main" val="342626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3" y="1976438"/>
            <a:ext cx="8232775"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55613" y="455613"/>
            <a:ext cx="8232775"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ontent Placeholder 7"/>
          <p:cNvSpPr>
            <a:spLocks noGrp="1"/>
          </p:cNvSpPr>
          <p:nvPr>
            <p:ph idx="1"/>
          </p:nvPr>
        </p:nvSpPr>
        <p:spPr/>
        <p:txBody>
          <a:bodyPr>
            <a:normAutofit fontScale="62500" lnSpcReduction="20000"/>
          </a:bodyPr>
          <a:lstStyle/>
          <a:p>
            <a:r>
              <a:rPr lang="en-US" dirty="0"/>
              <a:t>But… </a:t>
            </a:r>
            <a:r>
              <a:rPr lang="en-US" dirty="0" err="1"/>
              <a:t>async</a:t>
            </a:r>
            <a:r>
              <a:rPr lang="en-US" dirty="0"/>
              <a:t> methods start running synchronously</a:t>
            </a:r>
          </a:p>
          <a:p>
            <a:r>
              <a:rPr lang="en-US" dirty="0"/>
              <a:t>And there’s an “await” fast path…</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So “</a:t>
            </a:r>
            <a:r>
              <a:rPr lang="en-US" dirty="0" err="1"/>
              <a:t>async</a:t>
            </a:r>
            <a:r>
              <a:rPr lang="en-US" dirty="0"/>
              <a:t>” methods may complete synchronously</a:t>
            </a:r>
          </a:p>
          <a:p>
            <a:r>
              <a:rPr lang="en-US" dirty="0"/>
              <a:t>… enabling compiler &amp; Framework optimizations:</a:t>
            </a:r>
          </a:p>
          <a:p>
            <a:pPr marL="974725" lvl="1" indent="-514350">
              <a:buFont typeface="+mj-lt"/>
              <a:buAutoNum type="arabicPeriod"/>
            </a:pPr>
            <a:r>
              <a:rPr lang="en-US" dirty="0"/>
              <a:t>Delay box the </a:t>
            </a:r>
            <a:r>
              <a:rPr lang="en-US" i="1" dirty="0"/>
              <a:t>value-type</a:t>
            </a:r>
            <a:r>
              <a:rPr lang="en-US" dirty="0"/>
              <a:t> state machine to heap</a:t>
            </a:r>
          </a:p>
          <a:p>
            <a:pPr marL="974725" lvl="1" indent="-514350">
              <a:buFont typeface="+mj-lt"/>
              <a:buAutoNum type="arabicPeriod"/>
            </a:pPr>
            <a:r>
              <a:rPr lang="en-US" dirty="0"/>
              <a:t>Delay allocate the completion delegate</a:t>
            </a:r>
          </a:p>
          <a:p>
            <a:pPr marL="974725" lvl="1" indent="-514350">
              <a:buFont typeface="+mj-lt"/>
              <a:buAutoNum type="arabicPeriod"/>
            </a:pPr>
            <a:r>
              <a:rPr lang="en-US" dirty="0"/>
              <a:t>Use cached tasks, if possible</a:t>
            </a:r>
          </a:p>
        </p:txBody>
      </p:sp>
      <p:sp>
        <p:nvSpPr>
          <p:cNvPr id="41" name="Title 40"/>
          <p:cNvSpPr>
            <a:spLocks noGrp="1"/>
          </p:cNvSpPr>
          <p:nvPr>
            <p:ph type="title"/>
          </p:nvPr>
        </p:nvSpPr>
        <p:spPr>
          <a:xfrm>
            <a:off x="455613" y="466725"/>
            <a:ext cx="8088312" cy="777240"/>
          </a:xfrm>
        </p:spPr>
        <p:txBody>
          <a:bodyPr/>
          <a:lstStyle/>
          <a:p>
            <a:r>
              <a:rPr lang="en-US" dirty="0" smtClean="0"/>
              <a:t>Allocations and </a:t>
            </a:r>
            <a:r>
              <a:rPr lang="en-US" dirty="0" err="1" smtClean="0"/>
              <a:t>Async</a:t>
            </a:r>
            <a:r>
              <a:rPr lang="en-US" dirty="0" smtClean="0"/>
              <a:t> Methods</a:t>
            </a:r>
            <a:endParaRPr lang="en-US" dirty="0"/>
          </a:p>
        </p:txBody>
      </p:sp>
      <p:sp>
        <p:nvSpPr>
          <p:cNvPr id="42" name="Text Placeholder 41"/>
          <p:cNvSpPr>
            <a:spLocks noGrp="1"/>
          </p:cNvSpPr>
          <p:nvPr>
            <p:ph type="body" sz="quarter" idx="10"/>
          </p:nvPr>
        </p:nvSpPr>
        <p:spPr/>
        <p:txBody>
          <a:bodyPr/>
          <a:lstStyle/>
          <a:p>
            <a:r>
              <a:rPr lang="en-US" dirty="0" smtClean="0"/>
              <a:t>Avoidance</a:t>
            </a:r>
            <a:endParaRPr lang="en-US" dirty="0"/>
          </a:p>
        </p:txBody>
      </p:sp>
      <p:sp>
        <p:nvSpPr>
          <p:cNvPr id="12" name="TextBox 11"/>
          <p:cNvSpPr txBox="1"/>
          <p:nvPr/>
        </p:nvSpPr>
        <p:spPr>
          <a:xfrm>
            <a:off x="981834" y="2720875"/>
            <a:ext cx="3159579" cy="276999"/>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smtClean="0">
                <a:latin typeface="Consolas" pitchFamily="49" charset="0"/>
                <a:cs typeface="Consolas" pitchFamily="49" charset="0"/>
              </a:rPr>
              <a:t>TResult</a:t>
            </a:r>
            <a:r>
              <a:rPr lang="en-US" sz="1200" dirty="0" smtClean="0">
                <a:latin typeface="Consolas" pitchFamily="49" charset="0"/>
                <a:cs typeface="Consolas" pitchFamily="49" charset="0"/>
              </a:rPr>
              <a:t> result = </a:t>
            </a:r>
            <a:r>
              <a:rPr lang="en-US" sz="1200" dirty="0">
                <a:solidFill>
                  <a:srgbClr val="0000FF"/>
                </a:solidFill>
                <a:latin typeface="Consolas"/>
              </a:rPr>
              <a:t>await</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13" name="TextBox 12"/>
          <p:cNvSpPr txBox="1"/>
          <p:nvPr/>
        </p:nvSpPr>
        <p:spPr>
          <a:xfrm>
            <a:off x="4293813" y="2720874"/>
            <a:ext cx="4087586" cy="1754326"/>
          </a:xfrm>
          <a:prstGeom prst="rect">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err="1">
                <a:solidFill>
                  <a:srgbClr val="0000FF"/>
                </a:solidFill>
                <a:latin typeface="Consolas"/>
              </a:rPr>
              <a:t>var</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awaiter</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FooAsync</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GetAwaiter</a:t>
            </a:r>
            <a:r>
              <a:rPr lang="en-US" sz="1200" dirty="0" smtClean="0">
                <a:latin typeface="Consolas" pitchFamily="49" charset="0"/>
                <a:cs typeface="Consolas" pitchFamily="49" charset="0"/>
              </a:rPr>
              <a:t>();</a:t>
            </a:r>
          </a:p>
          <a:p>
            <a:r>
              <a:rPr lang="en-US" sz="1200" b="1" dirty="0">
                <a:solidFill>
                  <a:srgbClr val="0000FF"/>
                </a:solidFill>
                <a:latin typeface="Consolas"/>
              </a:rPr>
              <a:t>if </a:t>
            </a:r>
            <a:r>
              <a:rPr lang="en-US" sz="1200" b="1" dirty="0" smtClean="0">
                <a:latin typeface="Consolas" pitchFamily="49" charset="0"/>
                <a:cs typeface="Consolas" pitchFamily="49" charset="0"/>
              </a:rPr>
              <a:t>(!$</a:t>
            </a:r>
            <a:r>
              <a:rPr lang="en-US" sz="1200" b="1" dirty="0" err="1" smtClean="0">
                <a:latin typeface="Consolas" pitchFamily="49" charset="0"/>
                <a:cs typeface="Consolas" pitchFamily="49" charset="0"/>
              </a:rPr>
              <a:t>awaiter.IsCompleted</a:t>
            </a:r>
            <a:r>
              <a:rPr lang="en-US" sz="1200" b="1"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i="1" dirty="0" smtClean="0">
                <a:latin typeface="Consolas" pitchFamily="49" charset="0"/>
                <a:cs typeface="Consolas" pitchFamily="49" charset="0"/>
              </a:rPr>
              <a:t>SAVE_STATE</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awaiter.OnCompleted</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CompletionDelegate</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dirty="0">
                <a:solidFill>
                  <a:srgbClr val="0000FF"/>
                </a:solidFill>
                <a:latin typeface="Consolas"/>
              </a:rPr>
              <a:t>return</a:t>
            </a:r>
            <a:r>
              <a:rPr lang="en-US" sz="1200" dirty="0" smtClean="0">
                <a:latin typeface="Consolas" pitchFamily="49" charset="0"/>
                <a:cs typeface="Consolas" pitchFamily="49" charset="0"/>
              </a:rPr>
              <a:t>;</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i="1" dirty="0" smtClean="0">
                <a:latin typeface="Consolas" pitchFamily="49" charset="0"/>
                <a:cs typeface="Consolas" pitchFamily="49" charset="0"/>
              </a:rPr>
              <a:t>Label:</a:t>
            </a:r>
          </a:p>
          <a:p>
            <a:r>
              <a:rPr lang="en-US" sz="1200" dirty="0">
                <a:latin typeface="Consolas" pitchFamily="49" charset="0"/>
                <a:cs typeface="Consolas" pitchFamily="49" charset="0"/>
              </a:rPr>
              <a:t> </a:t>
            </a:r>
            <a:r>
              <a:rPr lang="en-US" sz="1200" dirty="0" smtClean="0">
                <a:latin typeface="Consolas" pitchFamily="49" charset="0"/>
                <a:cs typeface="Consolas" pitchFamily="49" charset="0"/>
              </a:rPr>
              <a:t>   </a:t>
            </a:r>
            <a:r>
              <a:rPr lang="en-US" sz="1200" i="1" dirty="0" smtClean="0">
                <a:latin typeface="Consolas" pitchFamily="49" charset="0"/>
                <a:cs typeface="Consolas" pitchFamily="49" charset="0"/>
              </a:rPr>
              <a:t>RESTORE_STATE</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a:p>
            <a:r>
              <a:rPr lang="en-US" sz="1200" dirty="0" err="1" smtClean="0">
                <a:latin typeface="Consolas" pitchFamily="49" charset="0"/>
                <a:cs typeface="Consolas" pitchFamily="49" charset="0"/>
              </a:rPr>
              <a:t>TResult</a:t>
            </a:r>
            <a:r>
              <a:rPr lang="en-US" sz="1200" dirty="0" smtClean="0">
                <a:latin typeface="Consolas" pitchFamily="49" charset="0"/>
                <a:cs typeface="Consolas" pitchFamily="49" charset="0"/>
              </a:rPr>
              <a:t> result = $</a:t>
            </a:r>
            <a:r>
              <a:rPr lang="en-US" sz="1200" dirty="0" err="1" smtClean="0">
                <a:latin typeface="Consolas" pitchFamily="49" charset="0"/>
                <a:cs typeface="Consolas" pitchFamily="49" charset="0"/>
              </a:rPr>
              <a:t>awaiter.GetResult</a:t>
            </a:r>
            <a:r>
              <a:rPr lang="en-US" sz="1200" dirty="0" smtClean="0">
                <a:latin typeface="Consolas" pitchFamily="49" charset="0"/>
                <a:cs typeface="Consolas" pitchFamily="49" charset="0"/>
              </a:rPr>
              <a:t>();</a:t>
            </a:r>
            <a:endParaRPr lang="en-US" sz="1200" dirty="0">
              <a:latin typeface="Consolas" pitchFamily="49" charset="0"/>
              <a:cs typeface="Consolas" pitchFamily="49" charset="0"/>
            </a:endParaRPr>
          </a:p>
        </p:txBody>
      </p:sp>
    </p:spTree>
    <p:extLst>
      <p:ext uri="{BB962C8B-B14F-4D97-AF65-F5344CB8AC3E}">
        <p14:creationId xmlns:p14="http://schemas.microsoft.com/office/powerpoint/2010/main" val="133949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theme/theme1.xml><?xml version="1.0" encoding="utf-8"?>
<a:theme xmlns:a="http://schemas.openxmlformats.org/drawingml/2006/main" name="Segoe Light">
  <a:themeElements>
    <a:clrScheme name="Custom 6">
      <a:dk1>
        <a:sysClr val="windowText" lastClr="000000"/>
      </a:dk1>
      <a:lt1>
        <a:sysClr val="window" lastClr="FFFFFF"/>
      </a:lt1>
      <a:dk2>
        <a:srgbClr val="0F3F76"/>
      </a:dk2>
      <a:lt2>
        <a:srgbClr val="DEF1F8"/>
      </a:lt2>
      <a:accent1>
        <a:srgbClr val="005299"/>
      </a:accent1>
      <a:accent2>
        <a:srgbClr val="0F3F76"/>
      </a:accent2>
      <a:accent3>
        <a:srgbClr val="5BCDFF"/>
      </a:accent3>
      <a:accent4>
        <a:srgbClr val="B4DBFF"/>
      </a:accent4>
      <a:accent5>
        <a:srgbClr val="B4EAFF"/>
      </a:accent5>
      <a:accent6>
        <a:srgbClr val="004787"/>
      </a:accent6>
      <a:hlink>
        <a:srgbClr val="004787"/>
      </a:hlink>
      <a:folHlink>
        <a:srgbClr val="0091D0"/>
      </a:folHlink>
    </a:clrScheme>
    <a:fontScheme name="Segoe Light">
      <a:majorFont>
        <a:latin typeface="Segoe Light"/>
        <a:ea typeface=""/>
        <a:cs typeface=""/>
      </a:majorFont>
      <a:minorFont>
        <a:latin typeface="Segoe Light"/>
        <a:ea typeface=""/>
        <a:cs typeface=""/>
      </a:minorFont>
    </a:fontScheme>
    <a:fmtScheme name="Segoe Light">
      <a:fillStyleLst>
        <a:solidFill>
          <a:schemeClr val="phClr"/>
        </a:solidFill>
        <a:solidFill>
          <a:schemeClr val="phClr"/>
        </a:solidFill>
        <a:solidFill>
          <a:schemeClr val="phClr"/>
        </a:solidFill>
      </a:fillStyleLst>
      <a:lnStyleLst>
        <a:ln w="0" cap="rnd" cmpd="sng" algn="ctr">
          <a:solidFill>
            <a:schemeClr val="phClr"/>
          </a:solidFill>
          <a:prstDash val="solid"/>
        </a:ln>
        <a:ln w="0" cap="rnd" cmpd="sng" algn="ctr">
          <a:solidFill>
            <a:schemeClr val="phClr"/>
          </a:solidFill>
          <a:prstDash val="solid"/>
        </a:ln>
        <a:ln w="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Segoe Light.thmx</Template>
  <TotalTime>1</TotalTime>
  <Words>2757</Words>
  <Application>Microsoft Office PowerPoint</Application>
  <PresentationFormat>On-screen Show (4:3)</PresentationFormat>
  <Paragraphs>622</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Segoe Light</vt:lpstr>
      <vt:lpstr>PowerPoint Presentation</vt:lpstr>
      <vt:lpstr>Agenda</vt:lpstr>
      <vt:lpstr>Mental Model</vt:lpstr>
      <vt:lpstr>Mental Model</vt:lpstr>
      <vt:lpstr>PowerPoint Presentation</vt:lpstr>
      <vt:lpstr>Mental Model</vt:lpstr>
      <vt:lpstr>Garbage Collection</vt:lpstr>
      <vt:lpstr>Allocations and Async Methods</vt:lpstr>
      <vt:lpstr>Allocations and Async Methods</vt:lpstr>
      <vt:lpstr>PowerPoint Presentation</vt:lpstr>
      <vt:lpstr>Allocations and Async Methods</vt:lpstr>
      <vt:lpstr>Task Caching</vt:lpstr>
      <vt:lpstr>Task Caching</vt:lpstr>
      <vt:lpstr>PowerPoint Presentation</vt:lpstr>
      <vt:lpstr>Caching the Right Types</vt:lpstr>
      <vt:lpstr>Caching the Right Types</vt:lpstr>
      <vt:lpstr>PowerPoint Presentation</vt:lpstr>
      <vt:lpstr>SynchronizationContext</vt:lpstr>
      <vt:lpstr>SynchronizationContext</vt:lpstr>
      <vt:lpstr>SynchronizationContext</vt:lpstr>
      <vt:lpstr>PowerPoint Presentation</vt:lpstr>
      <vt:lpstr>PowerPoint Presentation</vt:lpstr>
      <vt:lpstr>Lifting Locals</vt:lpstr>
      <vt:lpstr>Mininimizing Awaits</vt:lpstr>
      <vt:lpstr>Mininimizing Spills</vt:lpstr>
      <vt:lpstr>ExecutionContext</vt:lpstr>
      <vt:lpstr>PowerPoint Presentation</vt:lpstr>
      <vt:lpstr>Pattern Changes</vt:lpstr>
      <vt:lpstr>Pattern Changes</vt:lpstr>
      <vt:lpstr>Pattern Changes</vt:lpstr>
      <vt:lpstr>Pattern Changes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Zen of Async</dc:title>
  <dc:creator>stoub@microsoft.com</dc:creator>
  <cp:lastModifiedBy>Stephen Toub</cp:lastModifiedBy>
  <cp:revision>7</cp:revision>
  <dcterms:created xsi:type="dcterms:W3CDTF">2012-03-03T16:46:31Z</dcterms:created>
  <dcterms:modified xsi:type="dcterms:W3CDTF">2012-03-03T16:52:53Z</dcterms:modified>
  <cp:category>Async; Performance; .NET</cp:category>
</cp:coreProperties>
</file>