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9" r:id="rId4"/>
    <p:sldId id="260" r:id="rId5"/>
    <p:sldId id="265" r:id="rId6"/>
    <p:sldId id="264" r:id="rId7"/>
    <p:sldId id="275" r:id="rId8"/>
    <p:sldId id="268" r:id="rId9"/>
    <p:sldId id="262" r:id="rId10"/>
    <p:sldId id="270" r:id="rId11"/>
    <p:sldId id="273" r:id="rId12"/>
    <p:sldId id="272" r:id="rId13"/>
    <p:sldId id="271" r:id="rId14"/>
    <p:sldId id="276" r:id="rId15"/>
    <p:sldId id="266" r:id="rId16"/>
    <p:sldId id="274" r:id="rId17"/>
    <p:sldId id="267" r:id="rId18"/>
    <p:sldId id="259" r:id="rId19"/>
  </p:sldIdLst>
  <p:sldSz cx="10625138" cy="6858000"/>
  <p:notesSz cx="6858000" cy="9144000"/>
  <p:embeddedFontLst>
    <p:embeddedFont>
      <p:font typeface="맑은 고딕" pitchFamily="50" charset="-127"/>
      <p:regular r:id="rId22"/>
      <p:bold r:id="rId23"/>
    </p:embeddedFont>
    <p:embeddedFont>
      <p:font typeface="Book Antiqua" pitchFamily="18" charset="0"/>
      <p:regular r:id="rId24"/>
      <p:bold r:id="rId25"/>
      <p:italic r:id="rId26"/>
      <p:boldItalic r:id="rId27"/>
    </p:embeddedFont>
    <p:embeddedFont>
      <p:font typeface="HY신명조" pitchFamily="18" charset="-127"/>
      <p:regular r:id="rId28"/>
    </p:embeddedFont>
    <p:embeddedFont>
      <p:font typeface="Consolas" pitchFamily="49" charset="0"/>
      <p:regular r:id="rId29"/>
      <p:bold r:id="rId30"/>
      <p:italic r:id="rId31"/>
      <p:boldItalic r:id="rId32"/>
    </p:embeddedFont>
    <p:embeddedFont>
      <p:font typeface="Verdana" pitchFamily="34" charset="0"/>
      <p:regular r:id="rId33"/>
      <p:bold r:id="rId34"/>
      <p:italic r:id="rId35"/>
      <p:boldItalic r:id="rId36"/>
    </p:embeddedFont>
    <p:embeddedFont>
      <p:font typeface="Tahoma" pitchFamily="34" charset="0"/>
      <p:regular r:id="rId37"/>
      <p:bold r:id="rId38"/>
    </p:embeddedFont>
    <p:embeddedFont>
      <p:font typeface="Lucida Console" pitchFamily="49" charset="0"/>
      <p:regular r:id="rId39"/>
    </p:embeddedFont>
    <p:embeddedFont>
      <p:font typeface="HY견명조" pitchFamily="18" charset="-127"/>
      <p:regular r:id="rId40"/>
    </p:embeddedFont>
  </p:embeddedFontLst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Book Antiqua" pitchFamily="18" charset="0"/>
        <a:ea typeface="HY신명조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Book Antiqua" pitchFamily="18" charset="0"/>
        <a:ea typeface="HY신명조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Book Antiqua" pitchFamily="18" charset="0"/>
        <a:ea typeface="HY신명조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Book Antiqua" pitchFamily="18" charset="0"/>
        <a:ea typeface="HY신명조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Book Antiqua" pitchFamily="18" charset="0"/>
        <a:ea typeface="HY신명조" pitchFamily="18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Book Antiqua" pitchFamily="18" charset="0"/>
        <a:ea typeface="HY신명조" pitchFamily="18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Book Antiqua" pitchFamily="18" charset="0"/>
        <a:ea typeface="HY신명조" pitchFamily="18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Book Antiqua" pitchFamily="18" charset="0"/>
        <a:ea typeface="HY신명조" pitchFamily="18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Book Antiqua" pitchFamily="18" charset="0"/>
        <a:ea typeface="HY신명조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990099"/>
    <a:srgbClr val="33CC33"/>
    <a:srgbClr val="660066"/>
    <a:srgbClr val="CC0000"/>
    <a:srgbClr val="FFFF99"/>
    <a:srgbClr val="CCFF99"/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92" autoAdjust="0"/>
    <p:restoredTop sz="94610" autoAdjust="0"/>
  </p:normalViewPr>
  <p:slideViewPr>
    <p:cSldViewPr>
      <p:cViewPr varScale="1">
        <p:scale>
          <a:sx n="110" d="100"/>
          <a:sy n="110" d="100"/>
        </p:scale>
        <p:origin x="-192" y="-96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632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fld id="{3F599CEA-F357-4E6C-A141-C7B816C90C8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3113" y="685800"/>
            <a:ext cx="53117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fld id="{1181F42E-1C90-4C7F-8261-5A4DD97EE2A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ci_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077093" y="6577013"/>
            <a:ext cx="1416912" cy="228600"/>
          </a:xfrm>
          <a:prstGeom prst="rect">
            <a:avLst/>
          </a:prstGeom>
          <a:noFill/>
        </p:spPr>
      </p:pic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94027" y="2667000"/>
            <a:ext cx="7437086" cy="1752600"/>
          </a:xfrm>
        </p:spPr>
        <p:txBody>
          <a:bodyPr/>
          <a:lstStyle>
            <a:lvl1pPr marL="0" indent="0" algn="ctr">
              <a:buFontTx/>
              <a:buNone/>
              <a:defRPr sz="1800" b="1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531342" y="6245225"/>
            <a:ext cx="2479596" cy="476250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630838" y="6245225"/>
            <a:ext cx="3363464" cy="476250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73897" y="6248400"/>
            <a:ext cx="619899" cy="47625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A0C5AEE1-D5BF-4533-8282-0140EB023B25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6151" name="Picture 7" descr="mainimage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ltGray">
          <a:xfrm>
            <a:off x="-3406" y="1588"/>
            <a:ext cx="10628544" cy="2095500"/>
          </a:xfrm>
          <a:prstGeom prst="rect">
            <a:avLst/>
          </a:prstGeom>
          <a:noFill/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97014" y="381001"/>
            <a:ext cx="9031112" cy="1470025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153" name="Text Box 9"/>
          <p:cNvSpPr txBox="1">
            <a:spLocks noChangeArrowheads="1"/>
          </p:cNvSpPr>
          <p:nvPr userDrawn="1"/>
        </p:nvSpPr>
        <p:spPr bwMode="white">
          <a:xfrm>
            <a:off x="66418" y="41275"/>
            <a:ext cx="534748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기업 비즈니스 프로세스를 위한 </a:t>
            </a:r>
            <a:r>
              <a:rPr lang="en-US" altLang="ko-KR" sz="1400" b="1">
                <a:solidFill>
                  <a:srgbClr val="FDE4A7"/>
                </a:solidFill>
                <a:latin typeface="맑은 고딕" pitchFamily="50" charset="-127"/>
                <a:ea typeface="맑은 고딕" pitchFamily="50" charset="-127"/>
              </a:rPr>
              <a:t>BPM </a:t>
            </a:r>
            <a:r>
              <a:rPr lang="ko-KR" altLang="en-US" sz="1400" b="1">
                <a:solidFill>
                  <a:srgbClr val="FDE4A7"/>
                </a:solidFill>
                <a:latin typeface="맑은 고딕" pitchFamily="50" charset="-127"/>
                <a:ea typeface="맑은 고딕" pitchFamily="50" charset="-127"/>
              </a:rPr>
              <a:t>솔루션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D0998-4A3A-4769-864A-77A799178A0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93017" y="57150"/>
            <a:ext cx="2477894" cy="62674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54228" y="57150"/>
            <a:ext cx="7275298" cy="6267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8A2D6-0FAA-4705-BAC8-E4461C2B2ED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20CCB-E912-4EA9-BFA7-5CBD268D9B8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589" y="4406901"/>
            <a:ext cx="903111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589" y="2906713"/>
            <a:ext cx="903111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79D3BE-F344-443B-8899-60EB3C1D929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54228" y="698500"/>
            <a:ext cx="4875745" cy="562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93463" y="698500"/>
            <a:ext cx="4877447" cy="562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C5DCF-2B29-4E64-8A69-9377C812EE7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1343" y="274638"/>
            <a:ext cx="956245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1342" y="1535113"/>
            <a:ext cx="46952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1342" y="2174875"/>
            <a:ext cx="46952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396869" y="1535113"/>
            <a:ext cx="469692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396869" y="2174875"/>
            <a:ext cx="469692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11059-A751-4EED-96E5-7EDFE7C163A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8B53B-5A07-4B3F-8456-56AC9125F30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7833A-0AB9-48AA-A5C4-1C5F2215477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1342" y="273050"/>
            <a:ext cx="349629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53665" y="273051"/>
            <a:ext cx="594013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1342" y="1435101"/>
            <a:ext cx="349629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4154E6-44EA-4E09-BE2D-E29B327D14C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2793" y="4800600"/>
            <a:ext cx="6374401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82793" y="612775"/>
            <a:ext cx="6374401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82793" y="5367338"/>
            <a:ext cx="6374401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A3CCC-4B53-4896-8915-DF3C88EF209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titlebar_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ltGray">
          <a:xfrm>
            <a:off x="1" y="0"/>
            <a:ext cx="10625138" cy="4953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54229" y="57150"/>
            <a:ext cx="9562454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229" y="698500"/>
            <a:ext cx="9916682" cy="562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1342" y="6477001"/>
            <a:ext cx="247959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00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30838" y="6477001"/>
            <a:ext cx="3363464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10005239" y="152401"/>
            <a:ext cx="44278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1">
                <a:solidFill>
                  <a:schemeClr val="bg1"/>
                </a:solidFill>
                <a:ea typeface="돋움" pitchFamily="50" charset="-127"/>
              </a:defRPr>
            </a:lvl1pPr>
          </a:lstStyle>
          <a:p>
            <a:fld id="{50AB095B-61B7-423B-AAB7-C1BD56D3CE5E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1032" name="Picture 8" descr="ci_s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9233771" y="6575426"/>
            <a:ext cx="1250016" cy="2016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ko-kr/magazine/cc163286.aspx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 smtClean="0"/>
              <a:t>LINQ (</a:t>
            </a:r>
            <a:r>
              <a:rPr lang="en-US" altLang="ko-KR" sz="2800" dirty="0" err="1" smtClean="0"/>
              <a:t>Langague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INtegrated</a:t>
            </a:r>
            <a:r>
              <a:rPr lang="en-US" altLang="ko-KR" sz="2800" dirty="0" smtClean="0"/>
              <a:t> Query) </a:t>
            </a:r>
            <a:r>
              <a:rPr lang="ko-KR" altLang="en-US" sz="2800" dirty="0" smtClean="0"/>
              <a:t>소개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(</a:t>
            </a:r>
            <a:r>
              <a:rPr lang="ko-KR" altLang="en-US" sz="2800" dirty="0" smtClean="0"/>
              <a:t>통합 언어 쿼리</a:t>
            </a:r>
            <a:r>
              <a:rPr lang="en-US" altLang="ko-KR" sz="2800" dirty="0" smtClean="0"/>
              <a:t>)</a:t>
            </a:r>
            <a:endParaRPr lang="en-US" altLang="ko-KR" sz="2800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리얼웹</a:t>
            </a:r>
            <a:r>
              <a:rPr lang="ko-KR" altLang="en-US" dirty="0"/>
              <a:t> 개발본부</a:t>
            </a:r>
          </a:p>
          <a:p>
            <a:r>
              <a:rPr lang="en-US" altLang="ko-KR" dirty="0" smtClean="0"/>
              <a:t>2008. 05</a:t>
            </a:r>
            <a:endParaRPr lang="en-US" altLang="ko-KR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739503" y="5257801"/>
            <a:ext cx="1043876" cy="412421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>
                <a:solidFill>
                  <a:srgbClr val="CC0000"/>
                </a:solidFill>
              </a:rPr>
              <a:t>배포 금지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8995" y="4572000"/>
            <a:ext cx="88169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itchFamily="49" charset="0"/>
              </a:rPr>
              <a:t>ms-help://</a:t>
            </a:r>
            <a:r>
              <a:rPr lang="en-US" altLang="ko-KR" dirty="0" smtClean="0">
                <a:latin typeface="Consolas" pitchFamily="49" charset="0"/>
              </a:rPr>
              <a:t>MS.VSCC.v90/MS.MSDNQTR.v90.ko/</a:t>
            </a:r>
            <a:r>
              <a:rPr lang="en-US" altLang="ko-KR" dirty="0" err="1" smtClean="0">
                <a:latin typeface="Consolas" pitchFamily="49" charset="0"/>
              </a:rPr>
              <a:t>dv_linq</a:t>
            </a:r>
            <a:r>
              <a:rPr lang="en-US" altLang="ko-KR" dirty="0" smtClean="0">
                <a:latin typeface="Consolas" pitchFamily="49" charset="0"/>
              </a:rPr>
              <a:t>/html/a73c4aec-5d15-4e98-b962-1274021ea93d.htm </a:t>
            </a:r>
            <a:endParaRPr lang="ko-KR" alt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LINQ to </a:t>
            </a:r>
            <a:r>
              <a:rPr lang="en-US" altLang="ko-KR" dirty="0" err="1" smtClean="0"/>
              <a:t>DataSet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20CCB-E912-4EA9-BFA7-5CBD268D9B84}" type="slidenum">
              <a:rPr lang="en-US" altLang="ko-KR" smtClean="0"/>
              <a:pPr/>
              <a:t>10</a:t>
            </a:fld>
            <a:endParaRPr lang="en-US" altLang="ko-KR"/>
          </a:p>
        </p:txBody>
      </p:sp>
      <p:pic>
        <p:nvPicPr>
          <p:cNvPr id="1026" name="Picture 2" descr="LINQ to DataSet은 ADO.NET 공급자를 기반으로 합니다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9" y="2438400"/>
            <a:ext cx="2238375" cy="3514726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2769" y="2514600"/>
            <a:ext cx="5260563" cy="297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 bwMode="auto">
          <a:xfrm>
            <a:off x="359569" y="609600"/>
            <a:ext cx="9753600" cy="15240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ts val="2200"/>
              </a:lnSpc>
              <a:tabLst>
                <a:tab pos="88900" algn="l"/>
              </a:tabLst>
            </a:pPr>
            <a:r>
              <a:rPr lang="en-US" altLang="ko-KR" dirty="0" smtClean="0"/>
              <a:t>LINQ to </a:t>
            </a:r>
            <a:r>
              <a:rPr lang="en-US" altLang="ko-KR" dirty="0" err="1" smtClean="0"/>
              <a:t>DataSet</a:t>
            </a:r>
            <a:r>
              <a:rPr lang="ko-KR" altLang="en-US" dirty="0" smtClean="0"/>
              <a:t>을 사용하면 </a:t>
            </a:r>
            <a:r>
              <a:rPr lang="en-US" altLang="ko-KR" dirty="0" err="1" smtClean="0"/>
              <a:t>DataSet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개체에 </a:t>
            </a:r>
            <a:r>
              <a:rPr lang="ko-KR" altLang="en-US" dirty="0" err="1" smtClean="0"/>
              <a:t>캐시된</a:t>
            </a:r>
            <a:r>
              <a:rPr lang="ko-KR" altLang="en-US" dirty="0" smtClean="0"/>
              <a:t> 데이터를 쉽고 빠르게 </a:t>
            </a:r>
            <a:r>
              <a:rPr lang="ko-KR" altLang="en-US" dirty="0" err="1" smtClean="0"/>
              <a:t>쿼리할</a:t>
            </a:r>
            <a:r>
              <a:rPr lang="ko-KR" altLang="en-US" dirty="0" smtClean="0"/>
              <a:t> 수 있습니다</a:t>
            </a:r>
            <a:r>
              <a:rPr lang="en-US" altLang="ko-KR" dirty="0" smtClean="0"/>
              <a:t>. </a:t>
            </a:r>
          </a:p>
          <a:p>
            <a:pPr algn="l">
              <a:lnSpc>
                <a:spcPts val="2200"/>
              </a:lnSpc>
              <a:tabLst>
                <a:tab pos="88900" algn="l"/>
              </a:tabLst>
            </a:pPr>
            <a:r>
              <a:rPr lang="ko-KR" altLang="en-US" dirty="0" smtClean="0"/>
              <a:t>특히</a:t>
            </a:r>
            <a:r>
              <a:rPr lang="en-US" altLang="ko-KR" dirty="0" smtClean="0"/>
              <a:t>, LINQ to </a:t>
            </a:r>
            <a:r>
              <a:rPr lang="en-US" altLang="ko-KR" dirty="0" err="1" smtClean="0"/>
              <a:t>DataSet</a:t>
            </a:r>
            <a:r>
              <a:rPr lang="ko-KR" altLang="en-US" dirty="0" smtClean="0"/>
              <a:t>을 사용하면 별도의 쿼리 언어를 사용하는 대신 프로그래밍 언어 자체에서 쿼리를 작성할 수 있으므로 간편하게 쿼리할 수 있습니다</a:t>
            </a:r>
            <a:r>
              <a:rPr lang="en-US" altLang="ko-KR" dirty="0" smtClean="0"/>
              <a:t>. </a:t>
            </a:r>
          </a:p>
          <a:p>
            <a:pPr algn="l">
              <a:lnSpc>
                <a:spcPts val="2200"/>
              </a:lnSpc>
              <a:tabLst>
                <a:tab pos="88900" algn="l"/>
              </a:tabLst>
            </a:pPr>
            <a:r>
              <a:rPr lang="ko-KR" altLang="en-US" dirty="0" smtClean="0"/>
              <a:t>이 기능은 </a:t>
            </a:r>
            <a:r>
              <a:rPr lang="en-US" altLang="ko-KR" dirty="0" smtClean="0"/>
              <a:t>Visual Studio</a:t>
            </a:r>
            <a:r>
              <a:rPr lang="ko-KR" altLang="en-US" dirty="0" smtClean="0"/>
              <a:t>에서 제공되는 컴파일 타임 구문 검사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정적 입력 및 </a:t>
            </a:r>
            <a:r>
              <a:rPr lang="en-US" altLang="ko-KR" dirty="0" smtClean="0"/>
              <a:t>IntelliSense </a:t>
            </a:r>
            <a:r>
              <a:rPr lang="ko-KR" altLang="en-US" dirty="0" smtClean="0"/>
              <a:t>지원을 해당 쿼리에 사용할 수 있는 </a:t>
            </a:r>
            <a:r>
              <a:rPr lang="en-US" altLang="ko-KR" dirty="0" smtClean="0"/>
              <a:t>Visual Studio </a:t>
            </a:r>
            <a:r>
              <a:rPr lang="ko-KR" altLang="en-US" dirty="0" smtClean="0"/>
              <a:t>개발자에게 특히 유용합니다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base" latinLnBrk="1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9569" y="6248400"/>
            <a:ext cx="9448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 smtClean="0">
                <a:latin typeface="+mn-lt"/>
              </a:rPr>
              <a:t>ms-help://MS.VSCC.v90/MS.MSDNQTR.v90.ko/</a:t>
            </a:r>
            <a:r>
              <a:rPr lang="en-US" altLang="ko-KR" sz="1000" dirty="0" err="1" smtClean="0">
                <a:latin typeface="+mn-lt"/>
              </a:rPr>
              <a:t>wd_linqadonet</a:t>
            </a:r>
            <a:r>
              <a:rPr lang="en-US" altLang="ko-KR" sz="1000" dirty="0" smtClean="0">
                <a:latin typeface="+mn-lt"/>
              </a:rPr>
              <a:t>/html/743e3755-3ecb-45a2-8d9b-9ed41f0dcf17.htm</a:t>
            </a:r>
            <a:endParaRPr lang="ko-KR" altLang="en-US" sz="1000" dirty="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LINQ to </a:t>
            </a:r>
            <a:r>
              <a:rPr lang="en-US" altLang="ko-KR" dirty="0" err="1" smtClean="0"/>
              <a:t>DataSet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Untyped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DataSet</a:t>
            </a:r>
            <a:r>
              <a:rPr lang="en-US" altLang="ko-KR" dirty="0" smtClean="0"/>
              <a:t> / Typed </a:t>
            </a:r>
            <a:r>
              <a:rPr lang="en-US" altLang="ko-KR" dirty="0" err="1" smtClean="0"/>
              <a:t>DataSet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Untyped</a:t>
            </a:r>
            <a:r>
              <a:rPr lang="en-US" dirty="0" smtClean="0"/>
              <a:t>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AsEnumerable</a:t>
            </a:r>
            <a:r>
              <a:rPr lang="en-US" dirty="0" smtClean="0"/>
              <a:t>() on </a:t>
            </a:r>
            <a:r>
              <a:rPr lang="en-US" dirty="0" err="1" smtClean="0"/>
              <a:t>DataTable</a:t>
            </a:r>
            <a:endParaRPr lang="en-US" dirty="0" smtClean="0"/>
          </a:p>
          <a:p>
            <a:pPr lvl="1"/>
            <a:r>
              <a:rPr lang="en-US" dirty="0" smtClean="0"/>
              <a:t>Reference Fields by Name</a:t>
            </a:r>
          </a:p>
          <a:p>
            <a:pPr lvl="2"/>
            <a:r>
              <a:rPr lang="en-US" dirty="0" smtClean="0"/>
              <a:t>Use Field&lt;T&gt;(</a:t>
            </a:r>
            <a:r>
              <a:rPr lang="en-US" dirty="0" err="1" smtClean="0"/>
              <a:t>columnName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Project out fields for strongly typed result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Typed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 smtClean="0"/>
              <a:t>Use strongly typed </a:t>
            </a:r>
            <a:r>
              <a:rPr lang="en-US" dirty="0" err="1" smtClean="0"/>
              <a:t>accessors</a:t>
            </a:r>
            <a:endParaRPr 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20CCB-E912-4EA9-BFA7-5CBD268D9B84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197769" y="2362200"/>
            <a:ext cx="7693025" cy="11695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2880" tIns="45717" rIns="91434" bIns="45717" anchor="ctr">
            <a:spAutoFit/>
          </a:bodyPr>
          <a:lstStyle/>
          <a:p>
            <a:pPr algn="l" eaLnBrk="0" hangingPunct="0"/>
            <a:r>
              <a:rPr lang="en-US" sz="1400" b="1" dirty="0" err="1" smtClean="0">
                <a:solidFill>
                  <a:srgbClr val="0000FF"/>
                </a:solidFill>
                <a:latin typeface="Lucida Console" pitchFamily="49" charset="0"/>
              </a:rPr>
              <a:t>var</a:t>
            </a:r>
            <a:r>
              <a:rPr lang="en-US" sz="1400" b="1" dirty="0" smtClean="0">
                <a:solidFill>
                  <a:schemeClr val="tx1"/>
                </a:solidFill>
                <a:latin typeface="Lucida Console" pitchFamily="49" charset="0"/>
              </a:rPr>
              <a:t> query =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from </a:t>
            </a:r>
            <a:r>
              <a:rPr lang="en-US" sz="1400" b="1" dirty="0" smtClean="0">
                <a:solidFill>
                  <a:schemeClr val="tx1"/>
                </a:solidFill>
                <a:latin typeface="Lucida Console" pitchFamily="49" charset="0"/>
              </a:rPr>
              <a:t>row </a:t>
            </a:r>
            <a:r>
              <a:rPr lang="en-US" sz="1400" b="1" dirty="0" smtClean="0">
                <a:solidFill>
                  <a:srgbClr val="0000FF"/>
                </a:solidFill>
              </a:rPr>
              <a:t>in </a:t>
            </a:r>
            <a:r>
              <a:rPr lang="en-US" sz="1400" b="1" dirty="0" smtClean="0">
                <a:solidFill>
                  <a:schemeClr val="tx1"/>
                </a:solidFill>
              </a:rPr>
              <a:t>myDataSet.Tables[</a:t>
            </a:r>
            <a:r>
              <a:rPr lang="en-US" sz="1400" b="1" dirty="0" smtClean="0">
                <a:solidFill>
                  <a:srgbClr val="A31515"/>
                </a:solidFill>
              </a:rPr>
              <a:t>"Customers"</a:t>
            </a:r>
            <a:r>
              <a:rPr lang="en-US" sz="1400" b="1" dirty="0" smtClean="0">
                <a:solidFill>
                  <a:schemeClr val="tx1"/>
                </a:solidFill>
              </a:rPr>
              <a:t>].AsEnumerable()</a:t>
            </a:r>
          </a:p>
          <a:p>
            <a:pPr algn="l" eaLnBrk="0" hangingPunct="0"/>
            <a:r>
              <a:rPr lang="en-US" sz="1400" b="1" dirty="0" smtClean="0">
                <a:solidFill>
                  <a:schemeClr val="tx1"/>
                </a:solidFill>
                <a:latin typeface="Lucida Console" pitchFamily="49" charset="0"/>
              </a:rPr>
              <a:t>           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where </a:t>
            </a:r>
            <a:r>
              <a:rPr lang="en-US" sz="1400" b="1" dirty="0" smtClean="0">
                <a:solidFill>
                  <a:schemeClr val="tx1"/>
                </a:solidFill>
                <a:latin typeface="Lucida Console" pitchFamily="49" charset="0"/>
              </a:rPr>
              <a:t>row</a:t>
            </a:r>
            <a:r>
              <a:rPr lang="en-US" sz="1400" b="1" dirty="0" smtClean="0">
                <a:solidFill>
                  <a:schemeClr val="tx1"/>
                </a:solidFill>
              </a:rPr>
              <a:t> .Field&lt;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string</a:t>
            </a:r>
            <a:r>
              <a:rPr lang="en-US" sz="1400" b="1" dirty="0" smtClean="0">
                <a:solidFill>
                  <a:schemeClr val="tx1"/>
                </a:solidFill>
              </a:rPr>
              <a:t>&gt;(</a:t>
            </a:r>
            <a:r>
              <a:rPr lang="en-US" sz="1400" b="1" dirty="0" smtClean="0">
                <a:solidFill>
                  <a:srgbClr val="A31515"/>
                </a:solidFill>
              </a:rPr>
              <a:t>"City"</a:t>
            </a:r>
            <a:r>
              <a:rPr lang="en-US" sz="1400" b="1" dirty="0" smtClean="0">
                <a:solidFill>
                  <a:schemeClr val="tx1"/>
                </a:solidFill>
              </a:rPr>
              <a:t>) == </a:t>
            </a:r>
            <a:r>
              <a:rPr lang="en-US" sz="1400" b="1" dirty="0" smtClean="0">
                <a:solidFill>
                  <a:srgbClr val="A31515"/>
                </a:solidFill>
              </a:rPr>
              <a:t>"London"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</a:p>
          <a:p>
            <a:pPr algn="l" eaLnBrk="0" hangingPunct="0"/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            select new </a:t>
            </a:r>
            <a:r>
              <a:rPr lang="en-US" sz="1400" b="1" dirty="0" smtClean="0">
                <a:solidFill>
                  <a:schemeClr val="tx1"/>
                </a:solidFill>
                <a:latin typeface="Lucida Console" pitchFamily="49" charset="0"/>
              </a:rPr>
              <a:t>{ 	row.Field</a:t>
            </a:r>
            <a:r>
              <a:rPr lang="en-US" sz="1400" b="1" dirty="0" smtClean="0">
                <a:solidFill>
                  <a:schemeClr val="tx1"/>
                </a:solidFill>
              </a:rPr>
              <a:t> &lt;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string</a:t>
            </a:r>
            <a:r>
              <a:rPr lang="en-US" sz="1400" b="1" dirty="0" smtClean="0">
                <a:solidFill>
                  <a:schemeClr val="tx1"/>
                </a:solidFill>
              </a:rPr>
              <a:t>&gt; (</a:t>
            </a:r>
            <a:r>
              <a:rPr lang="en-US" sz="1400" b="1" dirty="0" smtClean="0">
                <a:solidFill>
                  <a:srgbClr val="A31515"/>
                </a:solidFill>
              </a:rPr>
              <a:t>"</a:t>
            </a:r>
            <a:r>
              <a:rPr lang="en-US" sz="1400" b="1" dirty="0" err="1" smtClean="0">
                <a:solidFill>
                  <a:srgbClr val="A31515"/>
                </a:solidFill>
              </a:rPr>
              <a:t>CustomerID</a:t>
            </a:r>
            <a:r>
              <a:rPr lang="en-US" sz="1400" b="1" dirty="0" smtClean="0">
                <a:solidFill>
                  <a:srgbClr val="A31515"/>
                </a:solidFill>
              </a:rPr>
              <a:t>"</a:t>
            </a:r>
            <a:r>
              <a:rPr lang="en-US" sz="1400" b="1" dirty="0" smtClean="0">
                <a:solidFill>
                  <a:schemeClr val="tx1"/>
                </a:solidFill>
              </a:rPr>
              <a:t>),</a:t>
            </a:r>
          </a:p>
          <a:p>
            <a:pPr algn="l" eaLnBrk="0" hangingPunct="0"/>
            <a:r>
              <a:rPr lang="en-US" sz="1400" b="1" dirty="0" smtClean="0">
                <a:solidFill>
                  <a:schemeClr val="tx1"/>
                </a:solidFill>
                <a:latin typeface="Lucida Console" pitchFamily="49" charset="0"/>
              </a:rPr>
              <a:t>			row.Field</a:t>
            </a:r>
            <a:r>
              <a:rPr lang="en-US" sz="1400" b="1" dirty="0" smtClean="0">
                <a:solidFill>
                  <a:schemeClr val="tx1"/>
                </a:solidFill>
              </a:rPr>
              <a:t> &lt;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string</a:t>
            </a:r>
            <a:r>
              <a:rPr lang="en-US" sz="1400" b="1" dirty="0" smtClean="0">
                <a:solidFill>
                  <a:schemeClr val="tx1"/>
                </a:solidFill>
              </a:rPr>
              <a:t>&gt; (</a:t>
            </a:r>
            <a:r>
              <a:rPr lang="en-US" sz="1400" b="1" dirty="0" smtClean="0">
                <a:solidFill>
                  <a:srgbClr val="A31515"/>
                </a:solidFill>
              </a:rPr>
              <a:t>"</a:t>
            </a:r>
            <a:r>
              <a:rPr lang="en-US" sz="1400" b="1" dirty="0" err="1" smtClean="0">
                <a:solidFill>
                  <a:srgbClr val="A31515"/>
                </a:solidFill>
              </a:rPr>
              <a:t>ContactName</a:t>
            </a:r>
            <a:r>
              <a:rPr lang="en-US" sz="1400" b="1" dirty="0" smtClean="0">
                <a:solidFill>
                  <a:srgbClr val="A31515"/>
                </a:solidFill>
              </a:rPr>
              <a:t>"</a:t>
            </a:r>
            <a:r>
              <a:rPr lang="en-US" sz="1400" b="1" dirty="0" smtClean="0">
                <a:solidFill>
                  <a:schemeClr val="tx1"/>
                </a:solidFill>
              </a:rPr>
              <a:t>)  } ;</a:t>
            </a:r>
            <a:endParaRPr lang="en-US" sz="1400" b="1" dirty="0">
              <a:solidFill>
                <a:srgbClr val="008000"/>
              </a:solidFill>
              <a:latin typeface="Lucida Console" pitchFamily="49" charset="0"/>
            </a:endParaRPr>
          </a:p>
          <a:p>
            <a:pPr algn="l" eaLnBrk="0" hangingPunct="0"/>
            <a:endParaRPr lang="en-US" sz="1400" b="1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21569" y="4648200"/>
            <a:ext cx="7693025" cy="95410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2880" tIns="45717" rIns="91434" bIns="45717" anchor="ctr">
            <a:spAutoFit/>
          </a:bodyPr>
          <a:lstStyle/>
          <a:p>
            <a:pPr algn="l" eaLnBrk="0" hangingPunct="0"/>
            <a:r>
              <a:rPr lang="en-US" sz="1400" b="1" dirty="0" err="1" smtClean="0">
                <a:solidFill>
                  <a:srgbClr val="0000FF"/>
                </a:solidFill>
                <a:latin typeface="Lucida Console" pitchFamily="49" charset="0"/>
              </a:rPr>
              <a:t>var</a:t>
            </a:r>
            <a:r>
              <a:rPr lang="en-US" sz="1400" b="1" dirty="0" smtClean="0">
                <a:solidFill>
                  <a:schemeClr val="tx1"/>
                </a:solidFill>
                <a:latin typeface="Lucida Console" pitchFamily="49" charset="0"/>
              </a:rPr>
              <a:t> query =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from </a:t>
            </a:r>
            <a:r>
              <a:rPr lang="en-US" sz="1400" b="1" dirty="0" smtClean="0">
                <a:solidFill>
                  <a:schemeClr val="tx1"/>
                </a:solidFill>
                <a:latin typeface="Lucida Console" pitchFamily="49" charset="0"/>
              </a:rPr>
              <a:t>customer </a:t>
            </a:r>
            <a:r>
              <a:rPr lang="en-US" sz="1400" b="1" dirty="0" smtClean="0">
                <a:solidFill>
                  <a:srgbClr val="0000FF"/>
                </a:solidFill>
              </a:rPr>
              <a:t>in </a:t>
            </a:r>
            <a:r>
              <a:rPr lang="en-US" sz="1400" b="1" dirty="0" err="1" smtClean="0">
                <a:solidFill>
                  <a:schemeClr val="tx1"/>
                </a:solidFill>
              </a:rPr>
              <a:t>northwind.Customers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l" eaLnBrk="0" hangingPunct="0"/>
            <a:r>
              <a:rPr lang="en-US" sz="1400" b="1" dirty="0" smtClean="0">
                <a:solidFill>
                  <a:schemeClr val="tx1"/>
                </a:solidFill>
                <a:latin typeface="Lucida Console" pitchFamily="49" charset="0"/>
              </a:rPr>
              <a:t>           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where </a:t>
            </a:r>
            <a:r>
              <a:rPr lang="en-US" sz="1400" b="1" dirty="0" err="1" smtClean="0">
                <a:solidFill>
                  <a:schemeClr val="tx1"/>
                </a:solidFill>
                <a:latin typeface="Lucida Console" pitchFamily="49" charset="0"/>
              </a:rPr>
              <a:t>customer.City</a:t>
            </a:r>
            <a:r>
              <a:rPr lang="en-US" sz="1400" b="1" dirty="0" smtClean="0">
                <a:solidFill>
                  <a:schemeClr val="tx1"/>
                </a:solidFill>
              </a:rPr>
              <a:t> == </a:t>
            </a:r>
            <a:r>
              <a:rPr lang="en-US" sz="1400" b="1" dirty="0" smtClean="0">
                <a:solidFill>
                  <a:srgbClr val="A31515"/>
                </a:solidFill>
              </a:rPr>
              <a:t>"London"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</a:p>
          <a:p>
            <a:pPr algn="l" eaLnBrk="0" hangingPunct="0"/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            select </a:t>
            </a:r>
            <a:r>
              <a:rPr lang="en-US" sz="1400" b="1" dirty="0" smtClean="0">
                <a:solidFill>
                  <a:schemeClr val="tx1"/>
                </a:solidFill>
                <a:latin typeface="Lucida Console" pitchFamily="49" charset="0"/>
              </a:rPr>
              <a:t>customer;</a:t>
            </a:r>
            <a:endParaRPr lang="en-US" sz="1400" b="1" dirty="0">
              <a:solidFill>
                <a:srgbClr val="008000"/>
              </a:solidFill>
              <a:latin typeface="Lucida Console" pitchFamily="49" charset="0"/>
            </a:endParaRPr>
          </a:p>
          <a:p>
            <a:pPr algn="l" eaLnBrk="0" hangingPunct="0"/>
            <a:endParaRPr lang="en-US" sz="1400" b="1" dirty="0">
              <a:solidFill>
                <a:schemeClr val="tx1"/>
              </a:solidFill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LINQ to </a:t>
            </a:r>
            <a:r>
              <a:rPr lang="en-US" altLang="ko-KR" dirty="0" err="1" smtClean="0"/>
              <a:t>DataSet</a:t>
            </a:r>
            <a:r>
              <a:rPr lang="en-US" altLang="ko-KR" dirty="0" smtClean="0"/>
              <a:t> - Samples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B53B-5A07-4B3F-8456-56AC9125F307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 bwMode="auto">
          <a:xfrm>
            <a:off x="435769" y="990600"/>
            <a:ext cx="9220200" cy="19812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000" dirty="0" smtClean="0">
                <a:latin typeface="Consolas" pitchFamily="49" charset="0"/>
              </a:rPr>
              <a:t>var </a:t>
            </a:r>
            <a:r>
              <a:rPr lang="en-US" altLang="ko-KR" sz="1000" dirty="0" err="1" smtClean="0">
                <a:latin typeface="Consolas" pitchFamily="49" charset="0"/>
              </a:rPr>
              <a:t>dataAdapter</a:t>
            </a:r>
            <a:r>
              <a:rPr lang="en-US" altLang="ko-KR" sz="1000" dirty="0" smtClean="0">
                <a:latin typeface="Consolas" pitchFamily="49" charset="0"/>
              </a:rPr>
              <a:t> </a:t>
            </a:r>
          </a:p>
          <a:p>
            <a:pPr algn="l"/>
            <a:r>
              <a:rPr lang="en-US" altLang="ko-KR" sz="1000" dirty="0" smtClean="0">
                <a:latin typeface="Consolas" pitchFamily="49" charset="0"/>
              </a:rPr>
              <a:t>    = new </a:t>
            </a:r>
            <a:r>
              <a:rPr lang="en-US" altLang="ko-KR" sz="1000" dirty="0" err="1" smtClean="0">
                <a:latin typeface="Consolas" pitchFamily="49" charset="0"/>
              </a:rPr>
              <a:t>SqlDataAdapter</a:t>
            </a:r>
            <a:r>
              <a:rPr lang="en-US" altLang="ko-KR" sz="1000" dirty="0" smtClean="0">
                <a:latin typeface="Consolas" pitchFamily="49" charset="0"/>
              </a:rPr>
              <a:t>(</a:t>
            </a:r>
          </a:p>
          <a:p>
            <a:pPr algn="l"/>
            <a:r>
              <a:rPr lang="en-US" altLang="ko-KR" sz="1000" dirty="0" smtClean="0">
                <a:latin typeface="Consolas" pitchFamily="49" charset="0"/>
              </a:rPr>
              <a:t>            </a:t>
            </a:r>
            <a:r>
              <a:rPr lang="en-US" altLang="ko-KR" sz="1000" dirty="0" smtClean="0">
                <a:solidFill>
                  <a:srgbClr val="C00000"/>
                </a:solidFill>
                <a:latin typeface="Consolas" pitchFamily="49" charset="0"/>
              </a:rPr>
              <a:t>@"SELECT ID, Name from Publisher</a:t>
            </a:r>
          </a:p>
          <a:p>
            <a:pPr algn="l"/>
            <a:r>
              <a:rPr lang="en-US" altLang="ko-KR" sz="1000" dirty="0" smtClean="0">
                <a:solidFill>
                  <a:srgbClr val="C00000"/>
                </a:solidFill>
                <a:latin typeface="Consolas" pitchFamily="49" charset="0"/>
              </a:rPr>
              <a:t>              ;</a:t>
            </a:r>
          </a:p>
          <a:p>
            <a:pPr algn="l"/>
            <a:r>
              <a:rPr lang="en-US" altLang="ko-KR" sz="1000" dirty="0" smtClean="0">
                <a:solidFill>
                  <a:srgbClr val="C00000"/>
                </a:solidFill>
                <a:latin typeface="Consolas" pitchFamily="49" charset="0"/>
              </a:rPr>
              <a:t>              SELECT ID, Title, Subject, Publisher, Price from Book</a:t>
            </a:r>
          </a:p>
          <a:p>
            <a:pPr algn="l"/>
            <a:r>
              <a:rPr lang="en-US" altLang="ko-KR" sz="1000" dirty="0" smtClean="0">
                <a:solidFill>
                  <a:srgbClr val="C00000"/>
                </a:solidFill>
                <a:latin typeface="Consolas" pitchFamily="49" charset="0"/>
              </a:rPr>
              <a:t>              WHERE DATEPART(YEAR, </a:t>
            </a:r>
            <a:r>
              <a:rPr lang="en-US" altLang="ko-KR" sz="1000" dirty="0" err="1" smtClean="0">
                <a:solidFill>
                  <a:srgbClr val="C00000"/>
                </a:solidFill>
                <a:latin typeface="Consolas" pitchFamily="49" charset="0"/>
              </a:rPr>
              <a:t>PubDate</a:t>
            </a:r>
            <a:r>
              <a:rPr lang="en-US" altLang="ko-KR" sz="1000" dirty="0" smtClean="0">
                <a:solidFill>
                  <a:srgbClr val="C00000"/>
                </a:solidFill>
                <a:latin typeface="Consolas" pitchFamily="49" charset="0"/>
              </a:rPr>
              <a:t>) &gt; 1950"</a:t>
            </a:r>
            <a:r>
              <a:rPr lang="en-US" altLang="ko-KR" sz="1000" dirty="0" smtClean="0">
                <a:latin typeface="Consolas" pitchFamily="49" charset="0"/>
              </a:rPr>
              <a:t>,</a:t>
            </a:r>
          </a:p>
          <a:p>
            <a:pPr algn="l"/>
            <a:r>
              <a:rPr lang="en-US" altLang="ko-KR" sz="1000" dirty="0" smtClean="0">
                <a:latin typeface="Consolas" pitchFamily="49" charset="0"/>
              </a:rPr>
              <a:t>            </a:t>
            </a:r>
            <a:r>
              <a:rPr lang="en-US" altLang="ko-KR" sz="1000" dirty="0" err="1" smtClean="0">
                <a:latin typeface="Consolas" pitchFamily="49" charset="0"/>
              </a:rPr>
              <a:t>Properties.Settings.Default.liaConnectionString</a:t>
            </a:r>
            <a:r>
              <a:rPr lang="en-US" altLang="ko-KR" sz="1000" dirty="0" smtClean="0">
                <a:latin typeface="Consolas" pitchFamily="49" charset="0"/>
              </a:rPr>
              <a:t>);</a:t>
            </a:r>
          </a:p>
          <a:p>
            <a:pPr algn="l"/>
            <a:endParaRPr lang="ko-KR" altLang="en-US" sz="1000" dirty="0" smtClean="0">
              <a:latin typeface="Consolas" pitchFamily="49" charset="0"/>
            </a:endParaRPr>
          </a:p>
          <a:p>
            <a:pPr algn="l"/>
            <a:r>
              <a:rPr lang="en-US" altLang="ko-KR" sz="1000" dirty="0" err="1" smtClean="0">
                <a:latin typeface="Consolas" pitchFamily="49" charset="0"/>
              </a:rPr>
              <a:t>dataAdapter.TableMappings.Add</a:t>
            </a:r>
            <a:r>
              <a:rPr lang="en-US" altLang="ko-KR" sz="1000" dirty="0" smtClean="0">
                <a:latin typeface="Consolas" pitchFamily="49" charset="0"/>
              </a:rPr>
              <a:t>(</a:t>
            </a:r>
            <a:r>
              <a:rPr lang="en-US" altLang="ko-KR" sz="1000" dirty="0" smtClean="0">
                <a:solidFill>
                  <a:srgbClr val="C00000"/>
                </a:solidFill>
                <a:latin typeface="Consolas" pitchFamily="49" charset="0"/>
              </a:rPr>
              <a:t>"Table"</a:t>
            </a:r>
            <a:r>
              <a:rPr lang="en-US" altLang="ko-KR" sz="1000" dirty="0" smtClean="0">
                <a:latin typeface="Consolas" pitchFamily="49" charset="0"/>
              </a:rPr>
              <a:t>, </a:t>
            </a:r>
            <a:r>
              <a:rPr lang="en-US" altLang="ko-KR" sz="1000" dirty="0" smtClean="0">
                <a:solidFill>
                  <a:srgbClr val="C00000"/>
                </a:solidFill>
                <a:latin typeface="Consolas" pitchFamily="49" charset="0"/>
              </a:rPr>
              <a:t>"Publisher"</a:t>
            </a:r>
            <a:r>
              <a:rPr lang="en-US" altLang="ko-KR" sz="1000" dirty="0" smtClean="0">
                <a:latin typeface="Consolas" pitchFamily="49" charset="0"/>
              </a:rPr>
              <a:t>);</a:t>
            </a:r>
          </a:p>
          <a:p>
            <a:pPr algn="l"/>
            <a:r>
              <a:rPr lang="en-US" altLang="ko-KR" sz="1000" dirty="0" err="1" smtClean="0">
                <a:latin typeface="Consolas" pitchFamily="49" charset="0"/>
              </a:rPr>
              <a:t>dataAdapter.TableMappings.Add</a:t>
            </a:r>
            <a:r>
              <a:rPr lang="en-US" altLang="ko-KR" sz="1000" dirty="0" smtClean="0">
                <a:latin typeface="Consolas" pitchFamily="49" charset="0"/>
              </a:rPr>
              <a:t>(</a:t>
            </a:r>
            <a:r>
              <a:rPr lang="en-US" altLang="ko-KR" sz="1000" dirty="0" smtClean="0">
                <a:solidFill>
                  <a:srgbClr val="C00000"/>
                </a:solidFill>
                <a:latin typeface="Consolas" pitchFamily="49" charset="0"/>
              </a:rPr>
              <a:t>"Table1"</a:t>
            </a:r>
            <a:r>
              <a:rPr lang="en-US" altLang="ko-KR" sz="1000" dirty="0" smtClean="0">
                <a:latin typeface="Consolas" pitchFamily="49" charset="0"/>
              </a:rPr>
              <a:t>, </a:t>
            </a:r>
            <a:r>
              <a:rPr lang="en-US" altLang="ko-KR" sz="1000" dirty="0" smtClean="0">
                <a:solidFill>
                  <a:srgbClr val="C00000"/>
                </a:solidFill>
                <a:latin typeface="Consolas" pitchFamily="49" charset="0"/>
              </a:rPr>
              <a:t>"Book"</a:t>
            </a:r>
            <a:r>
              <a:rPr lang="en-US" altLang="ko-KR" sz="1000" dirty="0" smtClean="0">
                <a:latin typeface="Consolas" pitchFamily="49" charset="0"/>
              </a:rPr>
              <a:t>);</a:t>
            </a:r>
          </a:p>
          <a:p>
            <a:pPr algn="l"/>
            <a:endParaRPr lang="ko-KR" altLang="en-US" sz="1000" dirty="0" smtClean="0">
              <a:latin typeface="Consolas" pitchFamily="49" charset="0"/>
            </a:endParaRPr>
          </a:p>
          <a:p>
            <a:pPr algn="l"/>
            <a:r>
              <a:rPr lang="en-US" altLang="ko-KR" sz="1000" dirty="0" err="1" smtClean="0">
                <a:latin typeface="Consolas" pitchFamily="49" charset="0"/>
              </a:rPr>
              <a:t>dataAdapter.Fill</a:t>
            </a:r>
            <a:r>
              <a:rPr lang="en-US" altLang="ko-KR" sz="1000" dirty="0" smtClean="0">
                <a:latin typeface="Consolas" pitchFamily="49" charset="0"/>
              </a:rPr>
              <a:t>(</a:t>
            </a:r>
            <a:r>
              <a:rPr lang="en-US" altLang="ko-KR" sz="1000" dirty="0" err="1" smtClean="0">
                <a:latin typeface="Consolas" pitchFamily="49" charset="0"/>
              </a:rPr>
              <a:t>dataSet</a:t>
            </a:r>
            <a:r>
              <a:rPr lang="en-US" altLang="ko-KR" sz="1000" dirty="0" smtClean="0">
                <a:latin typeface="Consolas" pitchFamily="49" charset="0"/>
              </a:rPr>
              <a:t>);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35769" y="3429000"/>
            <a:ext cx="9220200" cy="30480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000" dirty="0" smtClean="0">
                <a:latin typeface="Consolas" pitchFamily="49" charset="0"/>
              </a:rPr>
              <a:t>var </a:t>
            </a:r>
            <a:r>
              <a:rPr lang="en-US" altLang="ko-KR" sz="1000" dirty="0" err="1" smtClean="0">
                <a:latin typeface="Consolas" pitchFamily="49" charset="0"/>
              </a:rPr>
              <a:t>linqBooks</a:t>
            </a:r>
            <a:r>
              <a:rPr lang="en-US" altLang="ko-KR" sz="1000" dirty="0" smtClean="0">
                <a:latin typeface="Consolas" pitchFamily="49" charset="0"/>
              </a:rPr>
              <a:t> = new </a:t>
            </a:r>
            <a:r>
              <a:rPr lang="en-US" altLang="ko-KR" sz="1000" dirty="0" err="1" smtClean="0">
                <a:latin typeface="Consolas" pitchFamily="49" charset="0"/>
              </a:rPr>
              <a:t>LinqBooksDataContext</a:t>
            </a:r>
            <a:r>
              <a:rPr lang="en-US" altLang="ko-KR" sz="1000" dirty="0" smtClean="0">
                <a:latin typeface="Consolas" pitchFamily="49" charset="0"/>
              </a:rPr>
              <a:t>(</a:t>
            </a:r>
            <a:r>
              <a:rPr lang="en-US" altLang="ko-KR" sz="1000" dirty="0" err="1" smtClean="0">
                <a:latin typeface="Consolas" pitchFamily="49" charset="0"/>
              </a:rPr>
              <a:t>Properties.Settings.Default.liaConnectionString</a:t>
            </a:r>
            <a:r>
              <a:rPr lang="en-US" altLang="ko-KR" sz="1000" dirty="0" smtClean="0">
                <a:latin typeface="Consolas" pitchFamily="49" charset="0"/>
              </a:rPr>
              <a:t>);  // LINQ to SQL </a:t>
            </a:r>
            <a:r>
              <a:rPr lang="ko-KR" altLang="en-US" sz="1000" dirty="0" smtClean="0">
                <a:latin typeface="Consolas" pitchFamily="49" charset="0"/>
              </a:rPr>
              <a:t>사용</a:t>
            </a:r>
            <a:endParaRPr lang="en-US" altLang="ko-KR" sz="1000" dirty="0" smtClean="0">
              <a:latin typeface="Consolas" pitchFamily="49" charset="0"/>
            </a:endParaRPr>
          </a:p>
          <a:p>
            <a:pPr algn="l"/>
            <a:endParaRPr lang="ko-KR" altLang="en-US" sz="1000" dirty="0" smtClean="0">
              <a:latin typeface="Consolas" pitchFamily="49" charset="0"/>
            </a:endParaRPr>
          </a:p>
          <a:p>
            <a:pPr algn="l"/>
            <a:r>
              <a:rPr lang="en-US" altLang="ko-KR" sz="1000" dirty="0" smtClean="0">
                <a:latin typeface="Consolas" pitchFamily="49" charset="0"/>
              </a:rPr>
              <a:t>var </a:t>
            </a:r>
            <a:r>
              <a:rPr lang="en-US" altLang="ko-KR" sz="1000" dirty="0" err="1" smtClean="0">
                <a:latin typeface="Consolas" pitchFamily="49" charset="0"/>
              </a:rPr>
              <a:t>publisherQuery</a:t>
            </a:r>
            <a:r>
              <a:rPr lang="en-US" altLang="ko-KR" sz="1000" dirty="0" smtClean="0">
                <a:latin typeface="Consolas" pitchFamily="49" charset="0"/>
              </a:rPr>
              <a:t> </a:t>
            </a:r>
          </a:p>
          <a:p>
            <a:pPr algn="l"/>
            <a:r>
              <a:rPr lang="en-US" altLang="ko-KR" sz="1000" dirty="0" smtClean="0">
                <a:latin typeface="Consolas" pitchFamily="49" charset="0"/>
              </a:rPr>
              <a:t>    = </a:t>
            </a:r>
            <a:r>
              <a:rPr lang="en-US" altLang="ko-KR" sz="1000" dirty="0" err="1" smtClean="0">
                <a:latin typeface="Consolas" pitchFamily="49" charset="0"/>
              </a:rPr>
              <a:t>linqBooks.Publishers.Select</a:t>
            </a:r>
            <a:r>
              <a:rPr lang="en-US" altLang="ko-KR" sz="1000" dirty="0" smtClean="0">
                <a:latin typeface="Consolas" pitchFamily="49" charset="0"/>
              </a:rPr>
              <a:t>(publisher =&gt; new { publisher.ID, </a:t>
            </a:r>
            <a:r>
              <a:rPr lang="en-US" altLang="ko-KR" sz="1000" dirty="0" err="1" smtClean="0">
                <a:latin typeface="Consolas" pitchFamily="49" charset="0"/>
              </a:rPr>
              <a:t>publisher.Name</a:t>
            </a:r>
            <a:r>
              <a:rPr lang="en-US" altLang="ko-KR" sz="1000" dirty="0" smtClean="0">
                <a:latin typeface="Consolas" pitchFamily="49" charset="0"/>
              </a:rPr>
              <a:t> </a:t>
            </a:r>
            <a:r>
              <a:rPr lang="en-US" altLang="ko-KR" sz="1000" dirty="0" smtClean="0">
                <a:latin typeface="Consolas" pitchFamily="49" charset="0"/>
              </a:rPr>
              <a:t>});	// </a:t>
            </a:r>
            <a:r>
              <a:rPr lang="en-US" altLang="ko-KR" sz="1000" dirty="0" smtClean="0">
                <a:latin typeface="Consolas" pitchFamily="49" charset="0"/>
              </a:rPr>
              <a:t>Projection</a:t>
            </a:r>
            <a:endParaRPr lang="en-US" altLang="ko-KR" sz="1000" dirty="0" smtClean="0">
              <a:latin typeface="Consolas" pitchFamily="49" charset="0"/>
            </a:endParaRPr>
          </a:p>
          <a:p>
            <a:pPr algn="l"/>
            <a:r>
              <a:rPr lang="en-US" altLang="ko-KR" sz="1000" dirty="0" smtClean="0">
                <a:latin typeface="Consolas" pitchFamily="49" charset="0"/>
              </a:rPr>
              <a:t>var </a:t>
            </a:r>
            <a:r>
              <a:rPr lang="en-US" altLang="ko-KR" sz="1000" dirty="0" err="1" smtClean="0">
                <a:latin typeface="Consolas" pitchFamily="49" charset="0"/>
              </a:rPr>
              <a:t>bookQuery</a:t>
            </a:r>
            <a:r>
              <a:rPr lang="en-US" altLang="ko-KR" sz="1000" dirty="0" smtClean="0">
                <a:latin typeface="Consolas" pitchFamily="49" charset="0"/>
              </a:rPr>
              <a:t> = from book in </a:t>
            </a:r>
            <a:r>
              <a:rPr lang="en-US" altLang="ko-KR" sz="1000" dirty="0" err="1" smtClean="0">
                <a:latin typeface="Consolas" pitchFamily="49" charset="0"/>
              </a:rPr>
              <a:t>linqBooks.Books</a:t>
            </a:r>
            <a:endParaRPr lang="en-US" altLang="ko-KR" sz="1000" dirty="0" smtClean="0">
              <a:latin typeface="Consolas" pitchFamily="49" charset="0"/>
            </a:endParaRPr>
          </a:p>
          <a:p>
            <a:pPr algn="l"/>
            <a:r>
              <a:rPr lang="en-US" altLang="ko-KR" sz="1000" dirty="0" smtClean="0">
                <a:latin typeface="Consolas" pitchFamily="49" charset="0"/>
              </a:rPr>
              <a:t>                where </a:t>
            </a:r>
            <a:r>
              <a:rPr lang="en-US" altLang="ko-KR" sz="1000" dirty="0" err="1" smtClean="0">
                <a:latin typeface="Consolas" pitchFamily="49" charset="0"/>
              </a:rPr>
              <a:t>book.PubDate.Value.Year</a:t>
            </a:r>
            <a:r>
              <a:rPr lang="en-US" altLang="ko-KR" sz="1000" dirty="0" smtClean="0">
                <a:latin typeface="Consolas" pitchFamily="49" charset="0"/>
              </a:rPr>
              <a:t> &gt; 1950</a:t>
            </a:r>
          </a:p>
          <a:p>
            <a:pPr algn="l"/>
            <a:r>
              <a:rPr lang="en-US" altLang="ko-KR" sz="1000" dirty="0" smtClean="0">
                <a:latin typeface="Consolas" pitchFamily="49" charset="0"/>
              </a:rPr>
              <a:t>                select new</a:t>
            </a:r>
          </a:p>
          <a:p>
            <a:pPr algn="l"/>
            <a:r>
              <a:rPr lang="en-US" altLang="ko-KR" sz="1000" dirty="0" smtClean="0">
                <a:latin typeface="Consolas" pitchFamily="49" charset="0"/>
              </a:rPr>
              <a:t>                {</a:t>
            </a:r>
          </a:p>
          <a:p>
            <a:pPr lvl="3" algn="l"/>
            <a:r>
              <a:rPr lang="en-US" altLang="ko-KR" sz="1000" dirty="0" smtClean="0">
                <a:latin typeface="Consolas" pitchFamily="49" charset="0"/>
              </a:rPr>
              <a:t>book.ID,</a:t>
            </a:r>
          </a:p>
          <a:p>
            <a:pPr lvl="3" algn="l"/>
            <a:r>
              <a:rPr lang="en-US" altLang="ko-KR" sz="1000" dirty="0" err="1" smtClean="0">
                <a:latin typeface="Consolas" pitchFamily="49" charset="0"/>
              </a:rPr>
              <a:t>book.Title</a:t>
            </a:r>
            <a:r>
              <a:rPr lang="en-US" altLang="ko-KR" sz="1000" dirty="0" smtClean="0">
                <a:latin typeface="Consolas" pitchFamily="49" charset="0"/>
              </a:rPr>
              <a:t>,</a:t>
            </a:r>
          </a:p>
          <a:p>
            <a:pPr lvl="3" algn="l"/>
            <a:r>
              <a:rPr lang="en-US" altLang="ko-KR" sz="1000" dirty="0" err="1" smtClean="0">
                <a:latin typeface="Consolas" pitchFamily="49" charset="0"/>
              </a:rPr>
              <a:t>book.Subject</a:t>
            </a:r>
            <a:r>
              <a:rPr lang="en-US" altLang="ko-KR" sz="1000" dirty="0" smtClean="0">
                <a:latin typeface="Consolas" pitchFamily="49" charset="0"/>
              </a:rPr>
              <a:t>,</a:t>
            </a:r>
          </a:p>
          <a:p>
            <a:pPr lvl="3" algn="l"/>
            <a:r>
              <a:rPr lang="en-US" altLang="ko-KR" sz="1000" dirty="0" err="1" smtClean="0">
                <a:latin typeface="Consolas" pitchFamily="49" charset="0"/>
              </a:rPr>
              <a:t>book.Publisher</a:t>
            </a:r>
            <a:r>
              <a:rPr lang="en-US" altLang="ko-KR" sz="1000" dirty="0" smtClean="0">
                <a:latin typeface="Consolas" pitchFamily="49" charset="0"/>
              </a:rPr>
              <a:t>,</a:t>
            </a:r>
          </a:p>
          <a:p>
            <a:pPr lvl="3" algn="l"/>
            <a:r>
              <a:rPr lang="en-US" altLang="ko-KR" sz="1000" dirty="0" smtClean="0">
                <a:latin typeface="Consolas" pitchFamily="49" charset="0"/>
              </a:rPr>
              <a:t>Price = </a:t>
            </a:r>
            <a:r>
              <a:rPr lang="en-US" altLang="ko-KR" sz="1000" dirty="0" err="1" smtClean="0">
                <a:latin typeface="Consolas" pitchFamily="49" charset="0"/>
              </a:rPr>
              <a:t>book.Price</a:t>
            </a:r>
            <a:r>
              <a:rPr lang="en-US" altLang="ko-KR" sz="1000" dirty="0" smtClean="0">
                <a:latin typeface="Consolas" pitchFamily="49" charset="0"/>
              </a:rPr>
              <a:t> ?? 0</a:t>
            </a:r>
          </a:p>
          <a:p>
            <a:pPr algn="l"/>
            <a:r>
              <a:rPr lang="ko-KR" altLang="en-US" sz="1000" dirty="0" smtClean="0">
                <a:latin typeface="Consolas" pitchFamily="49" charset="0"/>
              </a:rPr>
              <a:t>                </a:t>
            </a:r>
            <a:r>
              <a:rPr lang="en-US" altLang="ko-KR" sz="1000" dirty="0" smtClean="0">
                <a:latin typeface="Consolas" pitchFamily="49" charset="0"/>
              </a:rPr>
              <a:t>};</a:t>
            </a:r>
            <a:endParaRPr lang="ko-KR" altLang="en-US" sz="1000" dirty="0" smtClean="0">
              <a:latin typeface="Consolas" pitchFamily="49" charset="0"/>
            </a:endParaRPr>
          </a:p>
          <a:p>
            <a:pPr algn="l"/>
            <a:endParaRPr lang="en-US" altLang="ko-KR" sz="1000" dirty="0" smtClean="0">
              <a:latin typeface="Consolas" pitchFamily="49" charset="0"/>
            </a:endParaRPr>
          </a:p>
          <a:p>
            <a:pPr algn="l"/>
            <a:r>
              <a:rPr lang="en-US" altLang="ko-KR" sz="1000" dirty="0" err="1" smtClean="0">
                <a:latin typeface="Consolas" pitchFamily="49" charset="0"/>
              </a:rPr>
              <a:t>dataSet.Tables.Add</a:t>
            </a:r>
            <a:r>
              <a:rPr lang="en-US" altLang="ko-KR" sz="1000" dirty="0" smtClean="0">
                <a:latin typeface="Consolas" pitchFamily="49" charset="0"/>
              </a:rPr>
              <a:t>(</a:t>
            </a:r>
            <a:r>
              <a:rPr lang="en-US" altLang="ko-KR" sz="1000" dirty="0" err="1" smtClean="0">
                <a:latin typeface="Consolas" pitchFamily="49" charset="0"/>
              </a:rPr>
              <a:t>publisherQuery.ToDataTable</a:t>
            </a:r>
            <a:r>
              <a:rPr lang="en-US" altLang="ko-KR" sz="1000" dirty="0" smtClean="0">
                <a:latin typeface="Consolas" pitchFamily="49" charset="0"/>
              </a:rPr>
              <a:t>());  // </a:t>
            </a:r>
            <a:r>
              <a:rPr lang="en-US" altLang="ko-KR" sz="1000" dirty="0" err="1" smtClean="0">
                <a:latin typeface="Consolas" pitchFamily="49" charset="0"/>
              </a:rPr>
              <a:t>ToDataTable</a:t>
            </a:r>
            <a:r>
              <a:rPr lang="ko-KR" altLang="en-US" sz="1000" dirty="0" smtClean="0">
                <a:latin typeface="Consolas" pitchFamily="49" charset="0"/>
              </a:rPr>
              <a:t>은 </a:t>
            </a:r>
            <a:r>
              <a:rPr lang="en-US" altLang="ko-KR" sz="1000" dirty="0" smtClean="0">
                <a:latin typeface="Consolas" pitchFamily="49" charset="0"/>
              </a:rPr>
              <a:t>extension </a:t>
            </a:r>
            <a:r>
              <a:rPr lang="en-US" altLang="ko-KR" sz="1000" dirty="0" smtClean="0">
                <a:latin typeface="Consolas" pitchFamily="49" charset="0"/>
              </a:rPr>
              <a:t>method, instance to </a:t>
            </a:r>
            <a:r>
              <a:rPr lang="en-US" altLang="ko-KR" sz="1000" dirty="0" err="1" smtClean="0">
                <a:latin typeface="Consolas" pitchFamily="49" charset="0"/>
              </a:rPr>
              <a:t>DataTable</a:t>
            </a:r>
            <a:r>
              <a:rPr lang="en-US" altLang="ko-KR" sz="1000" dirty="0" smtClean="0">
                <a:latin typeface="Consolas" pitchFamily="49" charset="0"/>
              </a:rPr>
              <a:t> using reflection</a:t>
            </a:r>
            <a:endParaRPr lang="en-US" altLang="ko-KR" sz="1000" dirty="0" smtClean="0">
              <a:latin typeface="Consolas" pitchFamily="49" charset="0"/>
            </a:endParaRPr>
          </a:p>
          <a:p>
            <a:pPr algn="l"/>
            <a:r>
              <a:rPr lang="en-US" altLang="ko-KR" sz="1000" dirty="0" err="1" smtClean="0">
                <a:latin typeface="Consolas" pitchFamily="49" charset="0"/>
              </a:rPr>
              <a:t>dataSet.Tables.Add</a:t>
            </a:r>
            <a:r>
              <a:rPr lang="en-US" altLang="ko-KR" sz="1000" dirty="0" smtClean="0">
                <a:latin typeface="Consolas" pitchFamily="49" charset="0"/>
              </a:rPr>
              <a:t>(</a:t>
            </a:r>
            <a:r>
              <a:rPr lang="en-US" altLang="ko-KR" sz="1000" dirty="0" err="1" smtClean="0">
                <a:latin typeface="Consolas" pitchFamily="49" charset="0"/>
              </a:rPr>
              <a:t>bookQuery.ToDataTable</a:t>
            </a:r>
            <a:r>
              <a:rPr lang="en-US" altLang="ko-KR" sz="1000" dirty="0" smtClean="0">
                <a:latin typeface="Consolas" pitchFamily="49" charset="0"/>
              </a:rPr>
              <a:t>());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769" y="685800"/>
            <a:ext cx="2884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  <a:ea typeface="+mn-ea"/>
              </a:rPr>
              <a:t>ADO.NET</a:t>
            </a:r>
            <a:r>
              <a:rPr lang="ko-KR" altLang="en-US" sz="1050" b="1" dirty="0" smtClean="0">
                <a:latin typeface="+mn-ea"/>
                <a:ea typeface="+mn-ea"/>
              </a:rPr>
              <a:t>을 이용한 </a:t>
            </a:r>
            <a:r>
              <a:rPr lang="en-US" altLang="ko-KR" sz="1050" b="1" dirty="0" err="1" smtClean="0">
                <a:latin typeface="+mn-ea"/>
                <a:ea typeface="+mn-ea"/>
              </a:rPr>
              <a:t>Untyped</a:t>
            </a:r>
            <a:r>
              <a:rPr lang="en-US" altLang="ko-KR" sz="1050" b="1" dirty="0" smtClean="0">
                <a:latin typeface="+mn-ea"/>
                <a:ea typeface="+mn-ea"/>
              </a:rPr>
              <a:t> </a:t>
            </a:r>
            <a:r>
              <a:rPr lang="en-US" altLang="ko-KR" sz="1050" b="1" dirty="0" err="1" smtClean="0">
                <a:latin typeface="+mn-ea"/>
                <a:ea typeface="+mn-ea"/>
              </a:rPr>
              <a:t>DataSet</a:t>
            </a:r>
            <a:r>
              <a:rPr lang="en-US" altLang="ko-KR" sz="1050" b="1" dirty="0" smtClean="0">
                <a:latin typeface="+mn-ea"/>
                <a:ea typeface="+mn-ea"/>
              </a:rPr>
              <a:t> Build</a:t>
            </a:r>
            <a:endParaRPr lang="ko-KR" altLang="en-US" sz="105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769" y="3124200"/>
            <a:ext cx="19351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  <a:ea typeface="+mn-ea"/>
              </a:rPr>
              <a:t>LINQ </a:t>
            </a:r>
            <a:r>
              <a:rPr lang="ko-KR" altLang="en-US" sz="1050" b="1" dirty="0" smtClean="0">
                <a:latin typeface="+mn-ea"/>
                <a:ea typeface="+mn-ea"/>
              </a:rPr>
              <a:t>이용한 </a:t>
            </a:r>
            <a:r>
              <a:rPr lang="en-US" altLang="ko-KR" sz="1050" b="1" dirty="0" err="1" smtClean="0">
                <a:latin typeface="+mn-ea"/>
                <a:ea typeface="+mn-ea"/>
              </a:rPr>
              <a:t>DataSet</a:t>
            </a:r>
            <a:r>
              <a:rPr lang="en-US" altLang="ko-KR" sz="1050" b="1" dirty="0" smtClean="0">
                <a:latin typeface="+mn-ea"/>
                <a:ea typeface="+mn-ea"/>
              </a:rPr>
              <a:t> Build</a:t>
            </a:r>
            <a:endParaRPr lang="ko-KR" altLang="en-US" sz="105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LINQ to 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B53B-5A07-4B3F-8456-56AC9125F307}" type="slidenum">
              <a:rPr lang="en-US" altLang="ko-KR" smtClean="0"/>
              <a:pPr/>
              <a:t>13</a:t>
            </a:fld>
            <a:endParaRPr lang="en-US" altLang="ko-K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569" y="1600200"/>
            <a:ext cx="4343400" cy="39878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7769" y="1752600"/>
            <a:ext cx="5387402" cy="3276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모서리가 둥근 직사각형 5"/>
          <p:cNvSpPr/>
          <p:nvPr/>
        </p:nvSpPr>
        <p:spPr bwMode="auto">
          <a:xfrm>
            <a:off x="4779169" y="1143000"/>
            <a:ext cx="1905000" cy="4495800"/>
          </a:xfrm>
          <a:prstGeom prst="roundRect">
            <a:avLst>
              <a:gd name="adj" fmla="val 9422"/>
            </a:avLst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endParaRPr kumimoji="1" lang="ko-KR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6836569" y="1143000"/>
            <a:ext cx="3505200" cy="4495800"/>
          </a:xfrm>
          <a:prstGeom prst="roundRect">
            <a:avLst>
              <a:gd name="adj" fmla="val 3762"/>
            </a:avLst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endParaRPr kumimoji="1" lang="ko-KR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9169" y="838200"/>
            <a:ext cx="1366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LINQ to Objects</a:t>
            </a:r>
            <a:endParaRPr lang="ko-KR" altLang="en-US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12769" y="838200"/>
            <a:ext cx="1306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LINQ </a:t>
            </a:r>
            <a:r>
              <a:rPr lang="en-US" altLang="ko-KR" b="1" smtClean="0">
                <a:latin typeface="+mn-lt"/>
              </a:rPr>
              <a:t>to Others</a:t>
            </a:r>
            <a:endParaRPr lang="ko-KR" altLang="en-US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LINQ to Entities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20CCB-E912-4EA9-BFA7-5CBD268D9B84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5" name="원통 4"/>
          <p:cNvSpPr/>
          <p:nvPr/>
        </p:nvSpPr>
        <p:spPr bwMode="auto">
          <a:xfrm>
            <a:off x="8970169" y="2819400"/>
            <a:ext cx="1219200" cy="1295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Data Source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6150769" y="914400"/>
            <a:ext cx="2362200" cy="50292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Logical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SSDL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(Store Schema definition </a:t>
            </a:r>
            <a:r>
              <a:rPr lang="en-US" altLang="ko-KR" dirty="0" err="1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Langague</a:t>
            </a: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)</a:t>
            </a: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6684169" y="2209800"/>
            <a:ext cx="1295400" cy="4572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Author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6684169" y="3048000"/>
            <a:ext cx="1295400" cy="4572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Human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6684169" y="3810000"/>
            <a:ext cx="1295400" cy="4572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Address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6684169" y="4648200"/>
            <a:ext cx="1295400" cy="4572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Publisher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626769" y="914400"/>
            <a:ext cx="1447800" cy="50292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Mapping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MSL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(Mapping Schema Language)</a:t>
            </a: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493169" y="914400"/>
            <a:ext cx="2057400" cy="50292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Mapping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MSL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(Mapping Schema Language)</a:t>
            </a: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874169" y="2286000"/>
            <a:ext cx="1447800" cy="8382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Author</a:t>
            </a:r>
            <a:r>
              <a:rPr kumimoji="1" lang="en-US" altLang="ko-KR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Entity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874169" y="4038600"/>
            <a:ext cx="1447800" cy="8382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Publisher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800" dirty="0" smtClean="0">
                <a:solidFill>
                  <a:schemeClr val="bg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Entity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" name="직선 연결선 15"/>
          <p:cNvCxnSpPr>
            <a:stCxn id="13" idx="3"/>
            <a:endCxn id="7" idx="1"/>
          </p:cNvCxnSpPr>
          <p:nvPr/>
        </p:nvCxnSpPr>
        <p:spPr bwMode="auto">
          <a:xfrm flipV="1">
            <a:off x="4321969" y="2438400"/>
            <a:ext cx="2362200" cy="266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3" idx="3"/>
            <a:endCxn id="8" idx="1"/>
          </p:cNvCxnSpPr>
          <p:nvPr/>
        </p:nvCxnSpPr>
        <p:spPr bwMode="auto">
          <a:xfrm>
            <a:off x="4321969" y="2705100"/>
            <a:ext cx="2362200" cy="571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3" idx="3"/>
            <a:endCxn id="9" idx="1"/>
          </p:cNvCxnSpPr>
          <p:nvPr/>
        </p:nvCxnSpPr>
        <p:spPr bwMode="auto">
          <a:xfrm>
            <a:off x="4321969" y="2705100"/>
            <a:ext cx="2362200" cy="1333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4" idx="3"/>
            <a:endCxn id="10" idx="1"/>
          </p:cNvCxnSpPr>
          <p:nvPr/>
        </p:nvCxnSpPr>
        <p:spPr bwMode="auto">
          <a:xfrm>
            <a:off x="4321969" y="4457700"/>
            <a:ext cx="2362200" cy="4191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4" idx="3"/>
            <a:endCxn id="9" idx="1"/>
          </p:cNvCxnSpPr>
          <p:nvPr/>
        </p:nvCxnSpPr>
        <p:spPr bwMode="auto">
          <a:xfrm flipV="1">
            <a:off x="4321969" y="4038600"/>
            <a:ext cx="2362200" cy="4191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4" idx="3"/>
            <a:endCxn id="8" idx="1"/>
          </p:cNvCxnSpPr>
          <p:nvPr/>
        </p:nvCxnSpPr>
        <p:spPr bwMode="auto">
          <a:xfrm flipV="1">
            <a:off x="4321969" y="3276600"/>
            <a:ext cx="2362200" cy="11811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순서도: 처리 33"/>
          <p:cNvSpPr/>
          <p:nvPr/>
        </p:nvSpPr>
        <p:spPr bwMode="auto">
          <a:xfrm>
            <a:off x="359569" y="2209800"/>
            <a:ext cx="1676400" cy="685800"/>
          </a:xfrm>
          <a:prstGeom prst="flowChartProcess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endParaRPr kumimoji="1" lang="ko-KR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59569" y="1905000"/>
            <a:ext cx="1676400" cy="3048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AuthorClass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순서도: 처리 37"/>
          <p:cNvSpPr/>
          <p:nvPr/>
        </p:nvSpPr>
        <p:spPr bwMode="auto">
          <a:xfrm>
            <a:off x="359569" y="4267200"/>
            <a:ext cx="1676400" cy="685800"/>
          </a:xfrm>
          <a:prstGeom prst="flowChartProcess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endParaRPr kumimoji="1" lang="ko-KR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59569" y="3962400"/>
            <a:ext cx="1676400" cy="3048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PublisherClass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11969" y="6324600"/>
            <a:ext cx="4857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itchFamily="49" charset="0"/>
                <a:hlinkClick r:id="rId2"/>
              </a:rPr>
              <a:t>http://</a:t>
            </a:r>
            <a:r>
              <a:rPr lang="en-US" altLang="ko-KR" dirty="0" smtClean="0">
                <a:latin typeface="Consolas" pitchFamily="49" charset="0"/>
                <a:hlinkClick r:id="rId2"/>
              </a:rPr>
              <a:t>msdn.microsoft.com/ko-kr/magazine/cc163286.aspx</a:t>
            </a:r>
            <a:r>
              <a:rPr lang="en-US" altLang="ko-KR" dirty="0" smtClean="0">
                <a:latin typeface="Consolas" pitchFamily="49" charset="0"/>
              </a:rPr>
              <a:t> </a:t>
            </a:r>
            <a:endParaRPr lang="ko-KR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LINQ to XML -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359569" y="838200"/>
          <a:ext cx="9916684" cy="37541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800600"/>
                <a:gridCol w="511608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LINQ</a:t>
                      </a:r>
                      <a:r>
                        <a:rPr lang="en-US" altLang="ko-KR" baseline="0" dirty="0" smtClean="0"/>
                        <a:t> to XML </a:t>
                      </a:r>
                      <a:r>
                        <a:rPr lang="ko-KR" altLang="en-US" baseline="0" dirty="0" smtClean="0"/>
                        <a:t>특성</a:t>
                      </a:r>
                      <a:endParaRPr lang="ko-KR" altLang="en-US" dirty="0"/>
                    </a:p>
                  </a:txBody>
                  <a:tcPr marL="98094" marR="9809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XML DOM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특성</a:t>
                      </a:r>
                      <a:endParaRPr lang="ko-KR" altLang="en-US" dirty="0"/>
                    </a:p>
                  </a:txBody>
                  <a:tcPr marL="98094" marR="98094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Element-centric</a:t>
                      </a:r>
                      <a:endParaRPr lang="ko-KR" altLang="en-US" sz="1600" dirty="0"/>
                    </a:p>
                  </a:txBody>
                  <a:tcPr marL="98094" marR="9809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Document-centric</a:t>
                      </a:r>
                      <a:endParaRPr lang="ko-KR" altLang="en-US" sz="1600" dirty="0"/>
                    </a:p>
                  </a:txBody>
                  <a:tcPr marL="98094" marR="98094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Declarative model</a:t>
                      </a:r>
                      <a:endParaRPr lang="ko-KR" altLang="en-US" sz="1600" dirty="0"/>
                    </a:p>
                  </a:txBody>
                  <a:tcPr marL="98094" marR="9809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Imperative Model</a:t>
                      </a:r>
                      <a:endParaRPr lang="ko-KR" altLang="en-US" sz="1600" dirty="0"/>
                    </a:p>
                  </a:txBody>
                  <a:tcPr marL="98094" marR="98094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Xml document</a:t>
                      </a:r>
                      <a:r>
                        <a:rPr lang="ko-KR" altLang="en-US" sz="1600" dirty="0" smtClean="0"/>
                        <a:t>의 구조와 유사한 </a:t>
                      </a:r>
                      <a:r>
                        <a:rPr lang="en-US" altLang="ko-KR" sz="1600" dirty="0" smtClean="0"/>
                        <a:t>Code </a:t>
                      </a:r>
                      <a:r>
                        <a:rPr lang="ko-KR" altLang="en-US" sz="1600" dirty="0" smtClean="0"/>
                        <a:t>작성 가능</a:t>
                      </a:r>
                      <a:endParaRPr lang="ko-KR" altLang="en-US" sz="1600" dirty="0"/>
                    </a:p>
                  </a:txBody>
                  <a:tcPr marL="98094" marR="9809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Xml document </a:t>
                      </a:r>
                      <a:r>
                        <a:rPr lang="ko-KR" altLang="en-US" sz="1600" dirty="0" smtClean="0"/>
                        <a:t>구조와 상이한 </a:t>
                      </a:r>
                      <a:r>
                        <a:rPr lang="en-US" altLang="ko-KR" sz="1600" dirty="0" smtClean="0"/>
                        <a:t>Code</a:t>
                      </a:r>
                      <a:endParaRPr lang="ko-KR" altLang="en-US" sz="1600" dirty="0"/>
                    </a:p>
                  </a:txBody>
                  <a:tcPr marL="98094" marR="98094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Element </a:t>
                      </a:r>
                      <a:r>
                        <a:rPr lang="ko-KR" altLang="en-US" sz="1600" dirty="0" smtClean="0"/>
                        <a:t>및 </a:t>
                      </a:r>
                      <a:r>
                        <a:rPr lang="en-US" altLang="ko-KR" sz="1600" dirty="0" smtClean="0"/>
                        <a:t>Attribute </a:t>
                      </a:r>
                      <a:r>
                        <a:rPr lang="ko-KR" altLang="en-US" sz="1600" dirty="0" smtClean="0"/>
                        <a:t>생성을 한 </a:t>
                      </a:r>
                      <a:r>
                        <a:rPr lang="ko-KR" altLang="en-US" sz="1600" dirty="0" err="1" smtClean="0"/>
                        <a:t>생성자</a:t>
                      </a:r>
                      <a:r>
                        <a:rPr lang="ko-KR" altLang="en-US" sz="1600" baseline="0" dirty="0" smtClean="0"/>
                        <a:t> 수행 가능</a:t>
                      </a:r>
                      <a:endParaRPr lang="ko-KR" altLang="en-US" sz="1600" dirty="0"/>
                    </a:p>
                  </a:txBody>
                  <a:tcPr marL="98094" marR="9809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많은 코드 수반</a:t>
                      </a:r>
                      <a:endParaRPr lang="ko-KR" altLang="en-US" sz="1600" dirty="0"/>
                    </a:p>
                  </a:txBody>
                  <a:tcPr marL="98094" marR="98094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XML Namespace </a:t>
                      </a:r>
                      <a:r>
                        <a:rPr lang="ko-KR" altLang="en-US" sz="1600" dirty="0" smtClean="0"/>
                        <a:t>처리 단순화</a:t>
                      </a:r>
                      <a:endParaRPr lang="ko-KR" altLang="en-US" sz="1600" dirty="0"/>
                    </a:p>
                  </a:txBody>
                  <a:tcPr marL="98094" marR="9809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XML Namespace manager </a:t>
                      </a:r>
                      <a:r>
                        <a:rPr lang="ko-KR" altLang="en-US" sz="1600" dirty="0" smtClean="0"/>
                        <a:t>필요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복잡함</a:t>
                      </a:r>
                      <a:endParaRPr lang="ko-KR" altLang="en-US" sz="1600" dirty="0"/>
                    </a:p>
                  </a:txBody>
                  <a:tcPr marL="98094" marR="98094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Faster and</a:t>
                      </a:r>
                      <a:r>
                        <a:rPr lang="en-US" altLang="ko-KR" sz="1600" baseline="0" dirty="0" smtClean="0"/>
                        <a:t> smaller</a:t>
                      </a:r>
                      <a:endParaRPr lang="ko-KR" altLang="en-US" sz="1600" dirty="0"/>
                    </a:p>
                  </a:txBody>
                  <a:tcPr marL="98094" marR="9809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무겁고</a:t>
                      </a:r>
                      <a:r>
                        <a:rPr lang="en-US" altLang="ko-KR" sz="1600" dirty="0" smtClean="0"/>
                        <a:t>, CPU</a:t>
                      </a:r>
                      <a:r>
                        <a:rPr lang="en-US" altLang="ko-KR" sz="1600" baseline="0" dirty="0" smtClean="0"/>
                        <a:t> Intensive</a:t>
                      </a:r>
                      <a:endParaRPr lang="ko-KR" altLang="en-US" sz="1600" dirty="0"/>
                    </a:p>
                  </a:txBody>
                  <a:tcPr marL="98094" marR="98094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Streaming</a:t>
                      </a:r>
                      <a:r>
                        <a:rPr lang="en-US" altLang="ko-KR" sz="1600" baseline="0" dirty="0" smtClean="0"/>
                        <a:t> capabilities</a:t>
                      </a:r>
                      <a:endParaRPr lang="ko-KR" altLang="en-US" sz="1600" dirty="0"/>
                    </a:p>
                  </a:txBody>
                  <a:tcPr marL="98094" marR="9809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Everything is</a:t>
                      </a:r>
                      <a:r>
                        <a:rPr lang="en-US" altLang="ko-KR" sz="1600" baseline="0" dirty="0" smtClean="0"/>
                        <a:t> loaded in memory</a:t>
                      </a:r>
                    </a:p>
                  </a:txBody>
                  <a:tcPr marL="98094" marR="98094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Symmetry</a:t>
                      </a:r>
                      <a:r>
                        <a:rPr lang="en-US" altLang="ko-KR" sz="1600" baseline="0" dirty="0" smtClean="0"/>
                        <a:t> in element and attributes APIs</a:t>
                      </a:r>
                      <a:endParaRPr lang="ko-KR" altLang="en-US" sz="1600" dirty="0"/>
                    </a:p>
                  </a:txBody>
                  <a:tcPr marL="98094" marR="9809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XmlElement,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XmlAttributes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등 다양한 </a:t>
                      </a:r>
                      <a:r>
                        <a:rPr lang="en-US" altLang="ko-KR" sz="1600" baseline="0" dirty="0" smtClean="0"/>
                        <a:t>Interface </a:t>
                      </a:r>
                      <a:r>
                        <a:rPr lang="ko-KR" altLang="en-US" sz="1600" baseline="0" dirty="0" smtClean="0"/>
                        <a:t>숙지 필요</a:t>
                      </a:r>
                      <a:endParaRPr lang="ko-KR" altLang="en-US" sz="1600" dirty="0"/>
                    </a:p>
                  </a:txBody>
                  <a:tcPr marL="98094" marR="98094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20CCB-E912-4EA9-BFA7-5CBD268D9B84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LINQ to XML - Classes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B53B-5A07-4B3F-8456-56AC9125F307}" type="slidenum">
              <a:rPr lang="en-US" altLang="ko-KR" smtClean="0"/>
              <a:pPr/>
              <a:t>16</a:t>
            </a:fld>
            <a:endParaRPr lang="en-US" altLang="ko-KR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9" y="762000"/>
            <a:ext cx="9220200" cy="5192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LINQ to XML 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130970" y="698500"/>
          <a:ext cx="10363200" cy="314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5322"/>
                <a:gridCol w="54378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LINQ to XML</a:t>
                      </a:r>
                      <a:endParaRPr lang="ko-KR" altLang="en-US" dirty="0"/>
                    </a:p>
                  </a:txBody>
                  <a:tcPr marL="98094" marR="9809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XML DOM</a:t>
                      </a:r>
                      <a:endParaRPr lang="ko-KR" altLang="en-US" dirty="0"/>
                    </a:p>
                  </a:txBody>
                  <a:tcPr marL="98094" marR="98094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Consolas" pitchFamily="49" charset="0"/>
                        </a:rPr>
                        <a:t>XElement xml 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latin typeface="Consolas" pitchFamily="49" charset="0"/>
                        </a:rPr>
                        <a:t>    = new XElement(“books”,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         from book in books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         where </a:t>
                      </a:r>
                      <a:r>
                        <a:rPr lang="en-US" altLang="ko-KR" sz="1100" baseline="0" dirty="0" err="1" smtClean="0">
                          <a:latin typeface="Consolas" pitchFamily="49" charset="0"/>
                        </a:rPr>
                        <a:t>book.Year</a:t>
                      </a:r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 == 2006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         select new XElement(“book”,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             new XAttribute(“title”, </a:t>
                      </a:r>
                      <a:r>
                        <a:rPr lang="en-US" altLang="ko-KR" sz="1100" baseline="0" dirty="0" err="1" smtClean="0">
                          <a:latin typeface="Consolas" pitchFamily="49" charset="0"/>
                        </a:rPr>
                        <a:t>book.Title</a:t>
                      </a:r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),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             new XElement(“publisher”, </a:t>
                      </a:r>
                      <a:r>
                        <a:rPr lang="en-US" altLang="ko-KR" sz="1100" baseline="0" dirty="0" err="1" smtClean="0">
                          <a:latin typeface="Consolas" pitchFamily="49" charset="0"/>
                        </a:rPr>
                        <a:t>book.Publisher</a:t>
                      </a:r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         )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       );              </a:t>
                      </a:r>
                      <a:endParaRPr lang="ko-KR" altLang="en-US" sz="1100" dirty="0">
                        <a:latin typeface="Consolas" pitchFamily="49" charset="0"/>
                      </a:endParaRPr>
                    </a:p>
                  </a:txBody>
                  <a:tcPr marL="98094" marR="9809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Consolas" pitchFamily="49" charset="0"/>
                        </a:rPr>
                        <a:t>XmlDocument doc</a:t>
                      </a:r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 = new XmlDocument();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XmlElement root = </a:t>
                      </a:r>
                      <a:r>
                        <a:rPr lang="en-US" altLang="ko-KR" sz="1100" baseline="0" dirty="0" err="1" smtClean="0">
                          <a:latin typeface="Consolas" pitchFamily="49" charset="0"/>
                        </a:rPr>
                        <a:t>doc.CreateElement</a:t>
                      </a:r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(“books”);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foreach(Book </a:t>
                      </a:r>
                      <a:r>
                        <a:rPr lang="en-US" altLang="ko-KR" sz="1100" baseline="0" dirty="0" err="1" smtClean="0">
                          <a:latin typeface="Consolas" pitchFamily="49" charset="0"/>
                        </a:rPr>
                        <a:t>book</a:t>
                      </a:r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 in books)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    if(</a:t>
                      </a:r>
                      <a:r>
                        <a:rPr lang="en-US" altLang="ko-KR" sz="1100" baseline="0" dirty="0" err="1" smtClean="0">
                          <a:latin typeface="Consolas" pitchFamily="49" charset="0"/>
                        </a:rPr>
                        <a:t>book.Year</a:t>
                      </a:r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 == 2006)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    {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        XmlElement element = </a:t>
                      </a:r>
                      <a:r>
                        <a:rPr lang="en-US" altLang="ko-KR" sz="1100" baseline="0" dirty="0" err="1" smtClean="0">
                          <a:latin typeface="Consolas" pitchFamily="49" charset="0"/>
                        </a:rPr>
                        <a:t>doc.CreateElement</a:t>
                      </a:r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(“book”);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        </a:t>
                      </a:r>
                      <a:r>
                        <a:rPr lang="en-US" altLang="ko-KR" sz="1100" baseline="0" dirty="0" err="1" smtClean="0">
                          <a:latin typeface="Consolas" pitchFamily="49" charset="0"/>
                        </a:rPr>
                        <a:t>element.SetAttribute</a:t>
                      </a:r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(“title”, </a:t>
                      </a:r>
                      <a:r>
                        <a:rPr lang="en-US" altLang="ko-KR" sz="1100" baseline="0" dirty="0" err="1" smtClean="0">
                          <a:latin typeface="Consolas" pitchFamily="49" charset="0"/>
                        </a:rPr>
                        <a:t>book.Title</a:t>
                      </a:r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);</a:t>
                      </a:r>
                    </a:p>
                    <a:p>
                      <a:pPr latinLnBrk="1"/>
                      <a:endParaRPr lang="en-US" altLang="ko-KR" sz="1100" baseline="0" dirty="0" smtClean="0">
                        <a:latin typeface="Consolas" pitchFamily="49" charset="0"/>
                      </a:endParaRPr>
                    </a:p>
                    <a:p>
                      <a:pPr latinLnBrk="1"/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        XmlElement publisher = </a:t>
                      </a:r>
                      <a:r>
                        <a:rPr lang="en-US" altLang="ko-KR" sz="1100" baseline="0" dirty="0" err="1" smtClean="0">
                          <a:latin typeface="Consolas" pitchFamily="49" charset="0"/>
                        </a:rPr>
                        <a:t>doc.CreateElement</a:t>
                      </a:r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(“publisher”);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        </a:t>
                      </a:r>
                      <a:r>
                        <a:rPr lang="en-US" altLang="ko-KR" sz="1100" baseline="0" dirty="0" err="1" smtClean="0">
                          <a:latin typeface="Consolas" pitchFamily="49" charset="0"/>
                        </a:rPr>
                        <a:t>publisher.InnerText</a:t>
                      </a:r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 = </a:t>
                      </a:r>
                      <a:r>
                        <a:rPr lang="en-US" altLang="ko-KR" sz="1100" baseline="0" dirty="0" err="1" smtClean="0">
                          <a:latin typeface="Consolas" pitchFamily="49" charset="0"/>
                        </a:rPr>
                        <a:t>book.Publisher</a:t>
                      </a:r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        </a:t>
                      </a:r>
                      <a:r>
                        <a:rPr lang="en-US" altLang="ko-KR" sz="1100" baseline="0" dirty="0" err="1" smtClean="0">
                          <a:latin typeface="Consolas" pitchFamily="49" charset="0"/>
                        </a:rPr>
                        <a:t>element.AppendChild</a:t>
                      </a:r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(publisher);</a:t>
                      </a:r>
                    </a:p>
                    <a:p>
                      <a:pPr latinLnBrk="1"/>
                      <a:endParaRPr lang="en-US" altLang="ko-KR" sz="1100" baseline="0" dirty="0" smtClean="0">
                        <a:latin typeface="Consolas" pitchFamily="49" charset="0"/>
                      </a:endParaRPr>
                    </a:p>
                    <a:p>
                      <a:pPr latinLnBrk="1"/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        </a:t>
                      </a:r>
                      <a:r>
                        <a:rPr lang="en-US" altLang="ko-KR" sz="1100" baseline="0" dirty="0" err="1" smtClean="0">
                          <a:latin typeface="Consolas" pitchFamily="49" charset="0"/>
                        </a:rPr>
                        <a:t>root.AppendChild</a:t>
                      </a:r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(element);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    }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latin typeface="Consolas" pitchFamily="49" charset="0"/>
                        </a:rPr>
                        <a:t>}</a:t>
                      </a:r>
                      <a:endParaRPr lang="ko-KR" altLang="en-US" sz="1100" dirty="0">
                        <a:latin typeface="Consolas" pitchFamily="49" charset="0"/>
                      </a:endParaRPr>
                    </a:p>
                  </a:txBody>
                  <a:tcPr marL="98094" marR="98094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20CCB-E912-4EA9-BFA7-5CBD268D9B84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auto">
          <a:xfrm>
            <a:off x="2264569" y="4267200"/>
            <a:ext cx="5967380" cy="19812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&lt;books&gt;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    &lt;book title=“Ajax in Action”&gt;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        &lt;publisher&gt;Manning&lt;/publisher&gt;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   &lt;/book&gt;</a:t>
            </a:r>
          </a:p>
          <a:p>
            <a:pPr algn="l">
              <a:tabLst>
                <a:tab pos="88900" algn="l"/>
              </a:tabLst>
            </a:pPr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    &lt;book title=“Ajax in Action”&gt;</a:t>
            </a:r>
          </a:p>
          <a:p>
            <a:pPr algn="l">
              <a:tabLst>
                <a:tab pos="88900" algn="l"/>
              </a:tabLst>
            </a:pPr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        &lt;publisher&gt;Manning&lt;/publisher&gt;</a:t>
            </a:r>
          </a:p>
          <a:p>
            <a:pPr algn="l">
              <a:tabLst>
                <a:tab pos="88900" algn="l"/>
              </a:tabLst>
            </a:pPr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    &lt;/book&gt;</a:t>
            </a:r>
          </a:p>
          <a:p>
            <a:pPr algn="l">
              <a:tabLst>
                <a:tab pos="88900" algn="l"/>
              </a:tabLst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&lt;/book&gt;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1938-9B44-42E8-A7C7-5DF9AA05B0E8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pic>
        <p:nvPicPr>
          <p:cNvPr id="32153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80133" y="1066800"/>
            <a:ext cx="190738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21540" name="Group 4"/>
          <p:cNvGrpSpPr>
            <a:grpSpLocks/>
          </p:cNvGrpSpPr>
          <p:nvPr/>
        </p:nvGrpSpPr>
        <p:grpSpPr bwMode="auto">
          <a:xfrm>
            <a:off x="1798388" y="2971801"/>
            <a:ext cx="694832" cy="620713"/>
            <a:chOff x="5002" y="2683"/>
            <a:chExt cx="408" cy="391"/>
          </a:xfrm>
        </p:grpSpPr>
        <p:pic>
          <p:nvPicPr>
            <p:cNvPr id="32154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02" y="2795"/>
              <a:ext cx="408" cy="279"/>
            </a:xfrm>
            <a:prstGeom prst="rect">
              <a:avLst/>
            </a:prstGeom>
            <a:noFill/>
            <a:ln w="9525">
              <a:noFill/>
              <a:miter lim="800000"/>
              <a:headEnd type="none" w="med" len="sm"/>
              <a:tailEnd type="none" w="med" len="sm"/>
            </a:ln>
            <a:effectLst/>
          </p:spPr>
        </p:pic>
        <p:pic>
          <p:nvPicPr>
            <p:cNvPr id="321542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80" y="2683"/>
              <a:ext cx="276" cy="248"/>
            </a:xfrm>
            <a:prstGeom prst="rect">
              <a:avLst/>
            </a:prstGeom>
            <a:noFill/>
          </p:spPr>
        </p:pic>
      </p:grpSp>
      <p:pic>
        <p:nvPicPr>
          <p:cNvPr id="321543" name="Picture 7" descr="server"/>
          <p:cNvPicPr>
            <a:picLocks noGrp="1"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39595" y="4800601"/>
            <a:ext cx="686317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1544" name="Picture 8" descr="pc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6166" y="1949451"/>
            <a:ext cx="575621" cy="549275"/>
          </a:xfrm>
          <a:prstGeom prst="rect">
            <a:avLst/>
          </a:prstGeom>
          <a:noFill/>
        </p:spPr>
      </p:pic>
      <p:pic>
        <p:nvPicPr>
          <p:cNvPr id="321545" name="Picture 9" descr="hp workstation i200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40250" y="1814514"/>
            <a:ext cx="412131" cy="517525"/>
          </a:xfrm>
          <a:prstGeom prst="rect">
            <a:avLst/>
          </a:prstGeom>
          <a:noFill/>
        </p:spPr>
      </p:pic>
      <p:pic>
        <p:nvPicPr>
          <p:cNvPr id="321546" name="Picture 10" descr="LH3000_ped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55367" y="3789363"/>
            <a:ext cx="618197" cy="7810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pic>
        <p:nvPicPr>
          <p:cNvPr id="321547" name="Picture 11" descr="task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370603" y="3733800"/>
            <a:ext cx="435973" cy="406400"/>
          </a:xfrm>
          <a:prstGeom prst="rect">
            <a:avLst/>
          </a:prstGeom>
          <a:noFill/>
        </p:spPr>
      </p:pic>
      <p:pic>
        <p:nvPicPr>
          <p:cNvPr id="321548" name="Picture 12" descr="내업무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395165" y="4343400"/>
            <a:ext cx="435973" cy="406400"/>
          </a:xfrm>
          <a:prstGeom prst="rect">
            <a:avLst/>
          </a:prstGeom>
          <a:noFill/>
        </p:spPr>
      </p:pic>
      <p:grpSp>
        <p:nvGrpSpPr>
          <p:cNvPr id="321549" name="Group 13"/>
          <p:cNvGrpSpPr>
            <a:grpSpLocks/>
          </p:cNvGrpSpPr>
          <p:nvPr/>
        </p:nvGrpSpPr>
        <p:grpSpPr bwMode="auto">
          <a:xfrm>
            <a:off x="6784828" y="1828803"/>
            <a:ext cx="953691" cy="657226"/>
            <a:chOff x="1464" y="2736"/>
            <a:chExt cx="560" cy="414"/>
          </a:xfrm>
        </p:grpSpPr>
        <p:pic>
          <p:nvPicPr>
            <p:cNvPr id="321550" name="Picture 14" descr="내업무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632" y="2736"/>
              <a:ext cx="256" cy="256"/>
            </a:xfrm>
            <a:prstGeom prst="rect">
              <a:avLst/>
            </a:prstGeom>
            <a:noFill/>
          </p:spPr>
        </p:pic>
        <p:sp>
          <p:nvSpPr>
            <p:cNvPr id="321551" name="Rectangle 15"/>
            <p:cNvSpPr>
              <a:spLocks noChangeArrowheads="1"/>
            </p:cNvSpPr>
            <p:nvPr/>
          </p:nvSpPr>
          <p:spPr bwMode="auto">
            <a:xfrm>
              <a:off x="1464" y="2976"/>
              <a:ext cx="560" cy="174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tabLst>
                  <a:tab pos="88900" algn="l"/>
                </a:tabLst>
              </a:pPr>
              <a:r>
                <a:rPr lang="en-US" altLang="ko-KR">
                  <a:ea typeface="HY견명조" pitchFamily="18" charset="-127"/>
                </a:rPr>
                <a:t>Subprocess</a:t>
              </a:r>
            </a:p>
          </p:txBody>
        </p:sp>
      </p:grpSp>
      <p:grpSp>
        <p:nvGrpSpPr>
          <p:cNvPr id="321552" name="Group 16"/>
          <p:cNvGrpSpPr>
            <a:grpSpLocks/>
          </p:cNvGrpSpPr>
          <p:nvPr/>
        </p:nvGrpSpPr>
        <p:grpSpPr bwMode="auto">
          <a:xfrm>
            <a:off x="5849873" y="2590803"/>
            <a:ext cx="527936" cy="735013"/>
            <a:chOff x="3435" y="1632"/>
            <a:chExt cx="310" cy="463"/>
          </a:xfrm>
        </p:grpSpPr>
        <p:pic>
          <p:nvPicPr>
            <p:cNvPr id="321553" name="Picture 17" descr="task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489" y="1632"/>
              <a:ext cx="256" cy="256"/>
            </a:xfrm>
            <a:prstGeom prst="rect">
              <a:avLst/>
            </a:prstGeom>
            <a:noFill/>
          </p:spPr>
        </p:pic>
        <p:sp>
          <p:nvSpPr>
            <p:cNvPr id="321554" name="Text Box 18"/>
            <p:cNvSpPr txBox="1">
              <a:spLocks noChangeArrowheads="1"/>
            </p:cNvSpPr>
            <p:nvPr/>
          </p:nvSpPr>
          <p:spPr bwMode="auto">
            <a:xfrm>
              <a:off x="3435" y="1921"/>
              <a:ext cx="298" cy="174"/>
            </a:xfrm>
            <a:prstGeom prst="rect">
              <a:avLst/>
            </a:prstGeom>
            <a:noFill/>
            <a:ln w="158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tabLst>
                  <a:tab pos="88900" algn="l"/>
                </a:tabLst>
              </a:pPr>
              <a:r>
                <a:rPr lang="en-US" altLang="ko-KR">
                  <a:ea typeface="HY견명조" pitchFamily="18" charset="-127"/>
                </a:rPr>
                <a:t>Task</a:t>
              </a:r>
            </a:p>
          </p:txBody>
        </p:sp>
      </p:grpSp>
      <p:grpSp>
        <p:nvGrpSpPr>
          <p:cNvPr id="321555" name="Group 19"/>
          <p:cNvGrpSpPr>
            <a:grpSpLocks/>
          </p:cNvGrpSpPr>
          <p:nvPr/>
        </p:nvGrpSpPr>
        <p:grpSpPr bwMode="auto">
          <a:xfrm>
            <a:off x="4659464" y="2514602"/>
            <a:ext cx="698238" cy="733426"/>
            <a:chOff x="2736" y="1584"/>
            <a:chExt cx="410" cy="462"/>
          </a:xfrm>
        </p:grpSpPr>
        <p:pic>
          <p:nvPicPr>
            <p:cNvPr id="321556" name="Picture 20" descr="담당자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832" y="1584"/>
              <a:ext cx="256" cy="256"/>
            </a:xfrm>
            <a:prstGeom prst="rect">
              <a:avLst/>
            </a:prstGeom>
            <a:noFill/>
          </p:spPr>
        </p:pic>
        <p:sp>
          <p:nvSpPr>
            <p:cNvPr id="321557" name="Rectangle 21"/>
            <p:cNvSpPr>
              <a:spLocks noChangeArrowheads="1"/>
            </p:cNvSpPr>
            <p:nvPr/>
          </p:nvSpPr>
          <p:spPr bwMode="auto">
            <a:xfrm>
              <a:off x="2736" y="1872"/>
              <a:ext cx="410" cy="174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tabLst>
                  <a:tab pos="88900" algn="l"/>
                </a:tabLst>
              </a:pPr>
              <a:r>
                <a:rPr lang="en-US" altLang="ko-KR">
                  <a:ea typeface="HY견명조" pitchFamily="18" charset="-127"/>
                </a:rPr>
                <a:t>Groups</a:t>
              </a:r>
            </a:p>
          </p:txBody>
        </p:sp>
      </p:grpSp>
      <p:grpSp>
        <p:nvGrpSpPr>
          <p:cNvPr id="321558" name="Group 22"/>
          <p:cNvGrpSpPr>
            <a:grpSpLocks/>
          </p:cNvGrpSpPr>
          <p:nvPr/>
        </p:nvGrpSpPr>
        <p:grpSpPr bwMode="auto">
          <a:xfrm>
            <a:off x="3596779" y="2514602"/>
            <a:ext cx="698238" cy="733426"/>
            <a:chOff x="2112" y="1584"/>
            <a:chExt cx="410" cy="462"/>
          </a:xfrm>
        </p:grpSpPr>
        <p:pic>
          <p:nvPicPr>
            <p:cNvPr id="321559" name="Picture 23" descr="task_group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208" y="1584"/>
              <a:ext cx="256" cy="256"/>
            </a:xfrm>
            <a:prstGeom prst="rect">
              <a:avLst/>
            </a:prstGeom>
            <a:noFill/>
          </p:spPr>
        </p:pic>
        <p:sp>
          <p:nvSpPr>
            <p:cNvPr id="321560" name="Rectangle 24"/>
            <p:cNvSpPr>
              <a:spLocks noChangeArrowheads="1"/>
            </p:cNvSpPr>
            <p:nvPr/>
          </p:nvSpPr>
          <p:spPr bwMode="auto">
            <a:xfrm>
              <a:off x="2112" y="1872"/>
              <a:ext cx="410" cy="174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tabLst>
                  <a:tab pos="88900" algn="l"/>
                </a:tabLst>
              </a:pPr>
              <a:r>
                <a:rPr lang="en-US" altLang="ko-KR">
                  <a:ea typeface="HY견명조" pitchFamily="18" charset="-127"/>
                </a:rPr>
                <a:t>Groups</a:t>
              </a:r>
            </a:p>
          </p:txBody>
        </p:sp>
      </p:grpSp>
      <p:pic>
        <p:nvPicPr>
          <p:cNvPr id="321561" name="Picture 2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84830" y="3505200"/>
            <a:ext cx="807231" cy="571500"/>
          </a:xfrm>
          <a:prstGeom prst="rect">
            <a:avLst/>
          </a:prstGeom>
          <a:noFill/>
          <a:ln w="15875" algn="ctr">
            <a:noFill/>
            <a:prstDash val="sysDot"/>
            <a:miter lim="800000"/>
            <a:headEnd/>
            <a:tailEnd/>
          </a:ln>
          <a:effectLst/>
        </p:spPr>
      </p:pic>
      <p:grpSp>
        <p:nvGrpSpPr>
          <p:cNvPr id="321562" name="Group 26"/>
          <p:cNvGrpSpPr>
            <a:grpSpLocks/>
          </p:cNvGrpSpPr>
          <p:nvPr/>
        </p:nvGrpSpPr>
        <p:grpSpPr bwMode="auto">
          <a:xfrm>
            <a:off x="3188054" y="4114802"/>
            <a:ext cx="698238" cy="733426"/>
            <a:chOff x="2112" y="1584"/>
            <a:chExt cx="410" cy="462"/>
          </a:xfrm>
        </p:grpSpPr>
        <p:pic>
          <p:nvPicPr>
            <p:cNvPr id="321563" name="Picture 27" descr="task_group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208" y="1584"/>
              <a:ext cx="256" cy="256"/>
            </a:xfrm>
            <a:prstGeom prst="rect">
              <a:avLst/>
            </a:prstGeom>
            <a:noFill/>
          </p:spPr>
        </p:pic>
        <p:sp>
          <p:nvSpPr>
            <p:cNvPr id="321564" name="Rectangle 28"/>
            <p:cNvSpPr>
              <a:spLocks noChangeArrowheads="1"/>
            </p:cNvSpPr>
            <p:nvPr/>
          </p:nvSpPr>
          <p:spPr bwMode="auto">
            <a:xfrm>
              <a:off x="2112" y="1872"/>
              <a:ext cx="410" cy="174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tabLst>
                  <a:tab pos="88900" algn="l"/>
                </a:tabLst>
              </a:pPr>
              <a:r>
                <a:rPr lang="en-US" altLang="ko-KR">
                  <a:ea typeface="HY견명조" pitchFamily="18" charset="-127"/>
                </a:rPr>
                <a:t>Groups</a:t>
              </a:r>
            </a:p>
          </p:txBody>
        </p:sp>
      </p:grpSp>
      <p:grpSp>
        <p:nvGrpSpPr>
          <p:cNvPr id="321565" name="Group 29"/>
          <p:cNvGrpSpPr>
            <a:grpSpLocks/>
          </p:cNvGrpSpPr>
          <p:nvPr/>
        </p:nvGrpSpPr>
        <p:grpSpPr bwMode="auto">
          <a:xfrm>
            <a:off x="2534091" y="5334003"/>
            <a:ext cx="953691" cy="657226"/>
            <a:chOff x="1464" y="2736"/>
            <a:chExt cx="560" cy="414"/>
          </a:xfrm>
        </p:grpSpPr>
        <p:pic>
          <p:nvPicPr>
            <p:cNvPr id="321566" name="Picture 30" descr="내업무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632" y="2736"/>
              <a:ext cx="256" cy="256"/>
            </a:xfrm>
            <a:prstGeom prst="rect">
              <a:avLst/>
            </a:prstGeom>
            <a:noFill/>
          </p:spPr>
        </p:pic>
        <p:sp>
          <p:nvSpPr>
            <p:cNvPr id="321567" name="Rectangle 31"/>
            <p:cNvSpPr>
              <a:spLocks noChangeArrowheads="1"/>
            </p:cNvSpPr>
            <p:nvPr/>
          </p:nvSpPr>
          <p:spPr bwMode="auto">
            <a:xfrm>
              <a:off x="1464" y="2976"/>
              <a:ext cx="560" cy="174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tabLst>
                  <a:tab pos="88900" algn="l"/>
                </a:tabLst>
              </a:pPr>
              <a:r>
                <a:rPr lang="en-US" altLang="ko-KR">
                  <a:ea typeface="HY견명조" pitchFamily="18" charset="-127"/>
                </a:rPr>
                <a:t>Subprocess</a:t>
              </a:r>
            </a:p>
          </p:txBody>
        </p:sp>
      </p:grpSp>
      <p:grpSp>
        <p:nvGrpSpPr>
          <p:cNvPr id="321568" name="Group 32"/>
          <p:cNvGrpSpPr>
            <a:grpSpLocks/>
          </p:cNvGrpSpPr>
          <p:nvPr/>
        </p:nvGrpSpPr>
        <p:grpSpPr bwMode="auto">
          <a:xfrm>
            <a:off x="4005502" y="5334003"/>
            <a:ext cx="505797" cy="715963"/>
            <a:chOff x="2496" y="1968"/>
            <a:chExt cx="297" cy="451"/>
          </a:xfrm>
        </p:grpSpPr>
        <p:pic>
          <p:nvPicPr>
            <p:cNvPr id="321569" name="Picture 33" descr="task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537" y="1968"/>
              <a:ext cx="256" cy="256"/>
            </a:xfrm>
            <a:prstGeom prst="rect">
              <a:avLst/>
            </a:prstGeom>
            <a:noFill/>
          </p:spPr>
        </p:pic>
        <p:sp>
          <p:nvSpPr>
            <p:cNvPr id="321570" name="Text Box 34"/>
            <p:cNvSpPr txBox="1">
              <a:spLocks noChangeArrowheads="1"/>
            </p:cNvSpPr>
            <p:nvPr/>
          </p:nvSpPr>
          <p:spPr bwMode="auto">
            <a:xfrm>
              <a:off x="2496" y="2245"/>
              <a:ext cx="272" cy="174"/>
            </a:xfrm>
            <a:prstGeom prst="rect">
              <a:avLst/>
            </a:prstGeom>
            <a:noFill/>
            <a:ln w="158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tabLst>
                  <a:tab pos="88900" algn="l"/>
                </a:tabLst>
              </a:pPr>
              <a:r>
                <a:rPr lang="en-US" altLang="ko-KR">
                  <a:ea typeface="HY견명조" pitchFamily="18" charset="-127"/>
                </a:rPr>
                <a:t>End</a:t>
              </a:r>
            </a:p>
          </p:txBody>
        </p:sp>
      </p:grpSp>
      <p:pic>
        <p:nvPicPr>
          <p:cNvPr id="321571" name="Picture 35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043623" y="2743201"/>
            <a:ext cx="572214" cy="4683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AEC9-5941-446D-8A6C-17DF4C0EA333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0. </a:t>
            </a:r>
            <a:r>
              <a:rPr lang="ko-KR" altLang="en-US" b="0"/>
              <a:t>산출물 정보 및 문서이력</a:t>
            </a:r>
          </a:p>
        </p:txBody>
      </p:sp>
      <p:graphicFrame>
        <p:nvGraphicFramePr>
          <p:cNvPr id="21909" name="Group 405"/>
          <p:cNvGraphicFramePr>
            <a:graphicFrameLocks noGrp="1"/>
          </p:cNvGraphicFramePr>
          <p:nvPr/>
        </p:nvGraphicFramePr>
        <p:xfrm>
          <a:off x="442785" y="2590800"/>
          <a:ext cx="9693587" cy="2812680"/>
        </p:xfrm>
        <a:graphic>
          <a:graphicData uri="http://schemas.openxmlformats.org/drawingml/2006/table">
            <a:tbl>
              <a:tblPr/>
              <a:tblGrid>
                <a:gridCol w="664178"/>
                <a:gridCol w="1106963"/>
                <a:gridCol w="778280"/>
                <a:gridCol w="904303"/>
                <a:gridCol w="6239863"/>
              </a:tblGrid>
              <a:tr h="1412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변경일자</a:t>
                      </a: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변경자</a:t>
                      </a: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2008.05.08</a:t>
                      </a: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배성혁</a:t>
                      </a: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963" marR="84963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723" name="Text Box 219"/>
          <p:cNvSpPr txBox="1">
            <a:spLocks noChangeArrowheads="1"/>
          </p:cNvSpPr>
          <p:nvPr/>
        </p:nvSpPr>
        <p:spPr bwMode="auto">
          <a:xfrm>
            <a:off x="429161" y="2316163"/>
            <a:ext cx="715574" cy="23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8102" tIns="40613" rIns="78102" bIns="40613">
            <a:spAutoFit/>
          </a:bodyPr>
          <a:lstStyle/>
          <a:p>
            <a:pPr algn="l" defTabSz="793750"/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문서 이력</a:t>
            </a:r>
          </a:p>
        </p:txBody>
      </p:sp>
      <p:graphicFrame>
        <p:nvGraphicFramePr>
          <p:cNvPr id="21910" name="Group 406"/>
          <p:cNvGraphicFramePr>
            <a:graphicFrameLocks noGrp="1"/>
          </p:cNvGraphicFramePr>
          <p:nvPr/>
        </p:nvGraphicFramePr>
        <p:xfrm>
          <a:off x="442785" y="990600"/>
          <a:ext cx="9693586" cy="1230000"/>
        </p:xfrm>
        <a:graphic>
          <a:graphicData uri="http://schemas.openxmlformats.org/drawingml/2006/table">
            <a:tbl>
              <a:tblPr/>
              <a:tblGrid>
                <a:gridCol w="1648523"/>
                <a:gridCol w="2988799"/>
                <a:gridCol w="1595729"/>
                <a:gridCol w="3460535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세미나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문서번호</a:t>
                      </a: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배성혁</a:t>
                      </a: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2008.05.08</a:t>
                      </a: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6549" marR="96549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799" name="Text Box 295"/>
          <p:cNvSpPr txBox="1">
            <a:spLocks noChangeArrowheads="1"/>
          </p:cNvSpPr>
          <p:nvPr/>
        </p:nvSpPr>
        <p:spPr bwMode="auto">
          <a:xfrm>
            <a:off x="442785" y="692150"/>
            <a:ext cx="715574" cy="23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8102" tIns="40613" rIns="78102" bIns="40613">
            <a:spAutoFit/>
          </a:bodyPr>
          <a:lstStyle/>
          <a:p>
            <a:pPr algn="l" defTabSz="793750"/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문서 요약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LINQ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LINQ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LINQ to Object – Samples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LINQ to ADO.NET (</a:t>
            </a:r>
            <a:r>
              <a:rPr lang="ko-KR" altLang="en-US" dirty="0" smtClean="0"/>
              <a:t>지들은 </a:t>
            </a:r>
            <a:r>
              <a:rPr lang="en-US" altLang="ko-KR" dirty="0" smtClean="0"/>
              <a:t>LINQ to Relational)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LINQ to SQL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LINQ to </a:t>
            </a:r>
            <a:r>
              <a:rPr lang="en-US" altLang="ko-KR" dirty="0" err="1" smtClean="0"/>
              <a:t>DataSet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LINQ to Entities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LINQ to XML Feature &amp; Samples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20CCB-E912-4EA9-BFA7-5CBD268D9B84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LINQ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B53B-5A07-4B3F-8456-56AC9125F307}" type="slidenum">
              <a:rPr lang="en-US" altLang="ko-KR" smtClean="0"/>
              <a:pPr/>
              <a:t>4</a:t>
            </a:fld>
            <a:endParaRPr lang="en-US" altLang="ko-KR"/>
          </a:p>
        </p:txBody>
      </p:sp>
      <p:grpSp>
        <p:nvGrpSpPr>
          <p:cNvPr id="4" name="Group 35"/>
          <p:cNvGrpSpPr/>
          <p:nvPr/>
        </p:nvGrpSpPr>
        <p:grpSpPr>
          <a:xfrm>
            <a:off x="1470557" y="685800"/>
            <a:ext cx="2361520" cy="685800"/>
            <a:chOff x="4267200" y="4934857"/>
            <a:chExt cx="2641600" cy="1059543"/>
          </a:xfrm>
        </p:grpSpPr>
        <p:sp>
          <p:nvSpPr>
            <p:cNvPr id="5" name="Rounded Rectangle 36"/>
            <p:cNvSpPr/>
            <p:nvPr/>
          </p:nvSpPr>
          <p:spPr bwMode="auto">
            <a:xfrm>
              <a:off x="4267200" y="4934857"/>
              <a:ext cx="2641600" cy="1059543"/>
            </a:xfrm>
            <a:prstGeom prst="roundRect">
              <a:avLst>
                <a:gd name="adj" fmla="val 9033"/>
              </a:avLst>
            </a:prstGeom>
            <a:gradFill>
              <a:gsLst>
                <a:gs pos="0">
                  <a:schemeClr val="accent2">
                    <a:tint val="73000"/>
                    <a:satMod val="150000"/>
                  </a:schemeClr>
                </a:gs>
                <a:gs pos="25000">
                  <a:schemeClr val="accent2">
                    <a:tint val="96000"/>
                    <a:shade val="80000"/>
                    <a:satMod val="105000"/>
                  </a:schemeClr>
                </a:gs>
                <a:gs pos="38000">
                  <a:schemeClr val="accent2">
                    <a:tint val="96000"/>
                    <a:shade val="59000"/>
                    <a:satMod val="120000"/>
                  </a:schemeClr>
                </a:gs>
                <a:gs pos="55000">
                  <a:schemeClr val="accent2">
                    <a:lumMod val="60000"/>
                    <a:lumOff val="40000"/>
                  </a:schemeClr>
                </a:gs>
                <a:gs pos="80000">
                  <a:schemeClr val="accent2">
                    <a:shade val="56000"/>
                    <a:satMod val="145000"/>
                  </a:schemeClr>
                </a:gs>
                <a:gs pos="88000">
                  <a:schemeClr val="accent2">
                    <a:shade val="63000"/>
                    <a:satMod val="160000"/>
                  </a:schemeClr>
                </a:gs>
                <a:gs pos="100000">
                  <a:schemeClr val="accent2">
                    <a:tint val="99555"/>
                    <a:satMod val="155000"/>
                  </a:schemeClr>
                </a:gs>
              </a:gsLst>
            </a:gradFill>
            <a:ln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355600" dir="2700000" algn="tl" rotWithShape="0">
                <a:schemeClr val="accent2"/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 extrusionH="38100" contourW="25400">
              <a:bevelT w="114300" prst="artDeco"/>
              <a:extrusionClr>
                <a:schemeClr val="accent2">
                  <a:lumMod val="20000"/>
                  <a:lumOff val="80000"/>
                </a:schemeClr>
              </a:extrusionClr>
              <a:contourClr>
                <a:schemeClr val="accent2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7874"/>
              <a:endParaRPr lang="en-US" dirty="0" smtClean="0">
                <a:solidFill>
                  <a:schemeClr val="tx1"/>
                </a:solidFill>
                <a:effectLst>
                  <a:outerShdw blurRad="190500" algn="tl" rotWithShape="0">
                    <a:srgbClr val="002060"/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6" name="Rounded Rectangle 37"/>
            <p:cNvSpPr/>
            <p:nvPr/>
          </p:nvSpPr>
          <p:spPr bwMode="auto">
            <a:xfrm>
              <a:off x="4314825" y="4967289"/>
              <a:ext cx="2547938" cy="976312"/>
            </a:xfrm>
            <a:prstGeom prst="roundRect">
              <a:avLst>
                <a:gd name="adj" fmla="val 5384"/>
              </a:avLst>
            </a:prstGeom>
            <a:gradFill flip="none" rotWithShape="1">
              <a:gsLst>
                <a:gs pos="0">
                  <a:schemeClr val="tx1">
                    <a:alpha val="70000"/>
                  </a:schemeClr>
                </a:gs>
                <a:gs pos="25000">
                  <a:schemeClr val="tx1">
                    <a:alpha val="33000"/>
                  </a:schemeClr>
                </a:gs>
                <a:gs pos="38000">
                  <a:schemeClr val="accent2">
                    <a:tint val="96000"/>
                    <a:shade val="59000"/>
                    <a:satMod val="120000"/>
                    <a:alpha val="0"/>
                  </a:schemeClr>
                </a:gs>
                <a:gs pos="55000">
                  <a:schemeClr val="accent2">
                    <a:shade val="57000"/>
                    <a:satMod val="120000"/>
                    <a:alpha val="0"/>
                  </a:schemeClr>
                </a:gs>
                <a:gs pos="80000">
                  <a:schemeClr val="accent2">
                    <a:shade val="56000"/>
                    <a:satMod val="145000"/>
                    <a:alpha val="0"/>
                  </a:schemeClr>
                </a:gs>
                <a:gs pos="88000">
                  <a:schemeClr val="tx1">
                    <a:alpha val="22000"/>
                  </a:schemeClr>
                </a:gs>
                <a:gs pos="100000">
                  <a:schemeClr val="tx1">
                    <a:alpha val="74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FFFFFF">
                  <a:alpha val="50196"/>
                </a:srgb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7874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7" name="Rounded Rectangle 38"/>
            <p:cNvSpPr/>
            <p:nvPr/>
          </p:nvSpPr>
          <p:spPr bwMode="auto">
            <a:xfrm>
              <a:off x="4279526" y="4967301"/>
              <a:ext cx="2572872" cy="990506"/>
            </a:xfrm>
            <a:prstGeom prst="roundRect">
              <a:avLst>
                <a:gd name="adj" fmla="val 8264"/>
              </a:avLst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330200" algn="tl" rotWithShape="0">
                <a:srgbClr val="FFC000">
                  <a:alpha val="79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7874"/>
              <a:r>
                <a:rPr lang="en-US" sz="2000" dirty="0" smtClean="0">
                  <a:solidFill>
                    <a:schemeClr val="tx1"/>
                  </a:solidFill>
                  <a:effectLst>
                    <a:outerShdw blurRad="190500" algn="tl" rotWithShape="0">
                      <a:srgbClr val="002060"/>
                    </a:outerShdw>
                  </a:effectLst>
                  <a:latin typeface="Segoe" pitchFamily="34" charset="0"/>
                </a:rPr>
                <a:t>C# 3.0</a:t>
              </a:r>
            </a:p>
          </p:txBody>
        </p:sp>
      </p:grpSp>
      <p:grpSp>
        <p:nvGrpSpPr>
          <p:cNvPr id="8" name="Group 43"/>
          <p:cNvGrpSpPr/>
          <p:nvPr/>
        </p:nvGrpSpPr>
        <p:grpSpPr>
          <a:xfrm>
            <a:off x="4025086" y="685800"/>
            <a:ext cx="2361520" cy="685800"/>
            <a:chOff x="4267200" y="4934857"/>
            <a:chExt cx="2641600" cy="1059543"/>
          </a:xfrm>
        </p:grpSpPr>
        <p:sp>
          <p:nvSpPr>
            <p:cNvPr id="9" name="Rounded Rectangle 44"/>
            <p:cNvSpPr/>
            <p:nvPr/>
          </p:nvSpPr>
          <p:spPr bwMode="auto">
            <a:xfrm>
              <a:off x="4267200" y="4934857"/>
              <a:ext cx="2641600" cy="1059543"/>
            </a:xfrm>
            <a:prstGeom prst="roundRect">
              <a:avLst>
                <a:gd name="adj" fmla="val 9033"/>
              </a:avLst>
            </a:prstGeom>
            <a:gradFill>
              <a:gsLst>
                <a:gs pos="0">
                  <a:schemeClr val="accent2">
                    <a:tint val="73000"/>
                    <a:satMod val="150000"/>
                  </a:schemeClr>
                </a:gs>
                <a:gs pos="25000">
                  <a:schemeClr val="accent2">
                    <a:tint val="96000"/>
                    <a:shade val="80000"/>
                    <a:satMod val="105000"/>
                  </a:schemeClr>
                </a:gs>
                <a:gs pos="38000">
                  <a:schemeClr val="accent2">
                    <a:tint val="96000"/>
                    <a:shade val="59000"/>
                    <a:satMod val="120000"/>
                  </a:schemeClr>
                </a:gs>
                <a:gs pos="55000">
                  <a:schemeClr val="accent2">
                    <a:lumMod val="60000"/>
                    <a:lumOff val="40000"/>
                  </a:schemeClr>
                </a:gs>
                <a:gs pos="80000">
                  <a:schemeClr val="accent2">
                    <a:shade val="56000"/>
                    <a:satMod val="145000"/>
                  </a:schemeClr>
                </a:gs>
                <a:gs pos="88000">
                  <a:schemeClr val="accent2">
                    <a:shade val="63000"/>
                    <a:satMod val="160000"/>
                  </a:schemeClr>
                </a:gs>
                <a:gs pos="100000">
                  <a:schemeClr val="accent2">
                    <a:tint val="99555"/>
                    <a:satMod val="155000"/>
                  </a:schemeClr>
                </a:gs>
              </a:gsLst>
            </a:gradFill>
            <a:ln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355600" dir="2700000" algn="tl" rotWithShape="0">
                <a:schemeClr val="accent2"/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 extrusionH="38100" contourW="25400">
              <a:bevelT w="114300" prst="artDeco"/>
              <a:extrusionClr>
                <a:schemeClr val="accent2">
                  <a:lumMod val="20000"/>
                  <a:lumOff val="80000"/>
                </a:schemeClr>
              </a:extrusionClr>
              <a:contourClr>
                <a:schemeClr val="accent2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7874"/>
              <a:endParaRPr lang="en-US" dirty="0" smtClean="0">
                <a:solidFill>
                  <a:schemeClr val="tx1"/>
                </a:solidFill>
                <a:effectLst>
                  <a:outerShdw blurRad="190500" algn="tl" rotWithShape="0">
                    <a:srgbClr val="002060"/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0" name="Rounded Rectangle 45"/>
            <p:cNvSpPr/>
            <p:nvPr/>
          </p:nvSpPr>
          <p:spPr bwMode="auto">
            <a:xfrm>
              <a:off x="4314825" y="4967289"/>
              <a:ext cx="2547938" cy="976312"/>
            </a:xfrm>
            <a:prstGeom prst="roundRect">
              <a:avLst>
                <a:gd name="adj" fmla="val 5384"/>
              </a:avLst>
            </a:prstGeom>
            <a:gradFill flip="none" rotWithShape="1">
              <a:gsLst>
                <a:gs pos="0">
                  <a:schemeClr val="tx1">
                    <a:alpha val="70000"/>
                  </a:schemeClr>
                </a:gs>
                <a:gs pos="25000">
                  <a:schemeClr val="tx1">
                    <a:alpha val="33000"/>
                  </a:schemeClr>
                </a:gs>
                <a:gs pos="38000">
                  <a:schemeClr val="accent2">
                    <a:tint val="96000"/>
                    <a:shade val="59000"/>
                    <a:satMod val="120000"/>
                    <a:alpha val="0"/>
                  </a:schemeClr>
                </a:gs>
                <a:gs pos="55000">
                  <a:schemeClr val="accent2">
                    <a:shade val="57000"/>
                    <a:satMod val="120000"/>
                    <a:alpha val="0"/>
                  </a:schemeClr>
                </a:gs>
                <a:gs pos="80000">
                  <a:schemeClr val="accent2">
                    <a:shade val="56000"/>
                    <a:satMod val="145000"/>
                    <a:alpha val="0"/>
                  </a:schemeClr>
                </a:gs>
                <a:gs pos="88000">
                  <a:schemeClr val="tx1">
                    <a:alpha val="22000"/>
                  </a:schemeClr>
                </a:gs>
                <a:gs pos="100000">
                  <a:schemeClr val="tx1">
                    <a:alpha val="74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FFFFFF">
                  <a:alpha val="50196"/>
                </a:srgb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7874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1" name="Rounded Rectangle 46"/>
            <p:cNvSpPr/>
            <p:nvPr/>
          </p:nvSpPr>
          <p:spPr bwMode="auto">
            <a:xfrm>
              <a:off x="4279526" y="4967301"/>
              <a:ext cx="2572872" cy="990506"/>
            </a:xfrm>
            <a:prstGeom prst="roundRect">
              <a:avLst>
                <a:gd name="adj" fmla="val 8264"/>
              </a:avLst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330200" algn="tl" rotWithShape="0">
                <a:srgbClr val="FFC000">
                  <a:alpha val="79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7874"/>
              <a:r>
                <a:rPr lang="en-US" sz="2000" dirty="0" smtClean="0">
                  <a:solidFill>
                    <a:schemeClr val="tx1"/>
                  </a:solidFill>
                  <a:effectLst>
                    <a:outerShdw blurRad="190500" algn="tl" rotWithShape="0">
                      <a:srgbClr val="002060"/>
                    </a:outerShdw>
                  </a:effectLst>
                  <a:latin typeface="Segoe" pitchFamily="34" charset="0"/>
                </a:rPr>
                <a:t>Visual Basic 9.0</a:t>
              </a:r>
            </a:p>
          </p:txBody>
        </p:sp>
      </p:grpSp>
      <p:grpSp>
        <p:nvGrpSpPr>
          <p:cNvPr id="12" name="Group 47"/>
          <p:cNvGrpSpPr/>
          <p:nvPr/>
        </p:nvGrpSpPr>
        <p:grpSpPr>
          <a:xfrm>
            <a:off x="6579615" y="685800"/>
            <a:ext cx="2361520" cy="685800"/>
            <a:chOff x="4267200" y="4934857"/>
            <a:chExt cx="2641600" cy="1059543"/>
          </a:xfrm>
        </p:grpSpPr>
        <p:sp>
          <p:nvSpPr>
            <p:cNvPr id="13" name="Rounded Rectangle 48"/>
            <p:cNvSpPr/>
            <p:nvPr/>
          </p:nvSpPr>
          <p:spPr bwMode="auto">
            <a:xfrm>
              <a:off x="4267200" y="4934857"/>
              <a:ext cx="2641600" cy="1059543"/>
            </a:xfrm>
            <a:prstGeom prst="roundRect">
              <a:avLst>
                <a:gd name="adj" fmla="val 9033"/>
              </a:avLst>
            </a:prstGeom>
            <a:gradFill>
              <a:gsLst>
                <a:gs pos="0">
                  <a:schemeClr val="accent2">
                    <a:tint val="73000"/>
                    <a:satMod val="150000"/>
                  </a:schemeClr>
                </a:gs>
                <a:gs pos="25000">
                  <a:schemeClr val="accent2">
                    <a:tint val="96000"/>
                    <a:shade val="80000"/>
                    <a:satMod val="105000"/>
                  </a:schemeClr>
                </a:gs>
                <a:gs pos="38000">
                  <a:schemeClr val="accent2">
                    <a:tint val="96000"/>
                    <a:shade val="59000"/>
                    <a:satMod val="120000"/>
                  </a:schemeClr>
                </a:gs>
                <a:gs pos="55000">
                  <a:schemeClr val="accent2">
                    <a:lumMod val="60000"/>
                    <a:lumOff val="40000"/>
                  </a:schemeClr>
                </a:gs>
                <a:gs pos="80000">
                  <a:schemeClr val="accent2">
                    <a:shade val="56000"/>
                    <a:satMod val="145000"/>
                  </a:schemeClr>
                </a:gs>
                <a:gs pos="88000">
                  <a:schemeClr val="accent2">
                    <a:shade val="63000"/>
                    <a:satMod val="160000"/>
                  </a:schemeClr>
                </a:gs>
                <a:gs pos="100000">
                  <a:schemeClr val="accent2">
                    <a:tint val="99555"/>
                    <a:satMod val="155000"/>
                  </a:schemeClr>
                </a:gs>
              </a:gsLst>
            </a:gradFill>
            <a:ln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355600" dir="2700000" algn="tl" rotWithShape="0">
                <a:schemeClr val="accent2"/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 extrusionH="38100" contourW="25400">
              <a:bevelT w="114300" prst="artDeco"/>
              <a:extrusionClr>
                <a:schemeClr val="accent2">
                  <a:lumMod val="20000"/>
                  <a:lumOff val="80000"/>
                </a:schemeClr>
              </a:extrusionClr>
              <a:contourClr>
                <a:schemeClr val="accent2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7874"/>
              <a:endParaRPr lang="en-US" dirty="0" smtClean="0">
                <a:solidFill>
                  <a:schemeClr val="tx1"/>
                </a:solidFill>
                <a:effectLst>
                  <a:outerShdw blurRad="190500" algn="tl" rotWithShape="0">
                    <a:srgbClr val="002060"/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4" name="Rounded Rectangle 49"/>
            <p:cNvSpPr/>
            <p:nvPr/>
          </p:nvSpPr>
          <p:spPr bwMode="auto">
            <a:xfrm>
              <a:off x="4314825" y="4967289"/>
              <a:ext cx="2547938" cy="976312"/>
            </a:xfrm>
            <a:prstGeom prst="roundRect">
              <a:avLst>
                <a:gd name="adj" fmla="val 5384"/>
              </a:avLst>
            </a:prstGeom>
            <a:gradFill flip="none" rotWithShape="1">
              <a:gsLst>
                <a:gs pos="0">
                  <a:schemeClr val="tx1">
                    <a:alpha val="70000"/>
                  </a:schemeClr>
                </a:gs>
                <a:gs pos="25000">
                  <a:schemeClr val="tx1">
                    <a:alpha val="33000"/>
                  </a:schemeClr>
                </a:gs>
                <a:gs pos="38000">
                  <a:schemeClr val="accent2">
                    <a:tint val="96000"/>
                    <a:shade val="59000"/>
                    <a:satMod val="120000"/>
                    <a:alpha val="0"/>
                  </a:schemeClr>
                </a:gs>
                <a:gs pos="55000">
                  <a:schemeClr val="accent2">
                    <a:shade val="57000"/>
                    <a:satMod val="120000"/>
                    <a:alpha val="0"/>
                  </a:schemeClr>
                </a:gs>
                <a:gs pos="80000">
                  <a:schemeClr val="accent2">
                    <a:shade val="56000"/>
                    <a:satMod val="145000"/>
                    <a:alpha val="0"/>
                  </a:schemeClr>
                </a:gs>
                <a:gs pos="88000">
                  <a:schemeClr val="tx1">
                    <a:alpha val="22000"/>
                  </a:schemeClr>
                </a:gs>
                <a:gs pos="100000">
                  <a:schemeClr val="tx1">
                    <a:alpha val="74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FFFFFF">
                  <a:alpha val="50196"/>
                </a:srgb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7874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5" name="Rounded Rectangle 50"/>
            <p:cNvSpPr/>
            <p:nvPr/>
          </p:nvSpPr>
          <p:spPr bwMode="auto">
            <a:xfrm>
              <a:off x="4279526" y="4967301"/>
              <a:ext cx="2572872" cy="990506"/>
            </a:xfrm>
            <a:prstGeom prst="roundRect">
              <a:avLst>
                <a:gd name="adj" fmla="val 8264"/>
              </a:avLst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330200" algn="tl" rotWithShape="0">
                <a:srgbClr val="FFC000">
                  <a:alpha val="79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7874"/>
              <a:r>
                <a:rPr lang="en-US" sz="2000" dirty="0" smtClean="0">
                  <a:solidFill>
                    <a:schemeClr val="tx1"/>
                  </a:solidFill>
                  <a:effectLst>
                    <a:outerShdw blurRad="190500" algn="tl" rotWithShape="0">
                      <a:srgbClr val="002060"/>
                    </a:outerShdw>
                  </a:effectLst>
                  <a:latin typeface="Segoe" pitchFamily="34" charset="0"/>
                </a:rPr>
                <a:t>Others</a:t>
              </a:r>
            </a:p>
          </p:txBody>
        </p:sp>
      </p:grpSp>
      <p:sp>
        <p:nvSpPr>
          <p:cNvPr id="16" name="Rounded Rectangle 53"/>
          <p:cNvSpPr/>
          <p:nvPr/>
        </p:nvSpPr>
        <p:spPr bwMode="auto">
          <a:xfrm>
            <a:off x="162638" y="2514600"/>
            <a:ext cx="10218116" cy="2476500"/>
          </a:xfrm>
          <a:prstGeom prst="roundRect">
            <a:avLst>
              <a:gd name="adj" fmla="val 5384"/>
            </a:avLst>
          </a:prstGeom>
          <a:gradFill flip="none" rotWithShape="1">
            <a:gsLst>
              <a:gs pos="0">
                <a:schemeClr val="tx1">
                  <a:alpha val="70000"/>
                </a:schemeClr>
              </a:gs>
              <a:gs pos="25000">
                <a:schemeClr val="tx1">
                  <a:alpha val="33000"/>
                </a:schemeClr>
              </a:gs>
              <a:gs pos="38000">
                <a:schemeClr val="accent2">
                  <a:tint val="96000"/>
                  <a:shade val="59000"/>
                  <a:satMod val="120000"/>
                  <a:alpha val="0"/>
                </a:schemeClr>
              </a:gs>
              <a:gs pos="55000">
                <a:schemeClr val="accent2">
                  <a:shade val="57000"/>
                  <a:satMod val="120000"/>
                  <a:alpha val="0"/>
                </a:schemeClr>
              </a:gs>
              <a:gs pos="80000">
                <a:schemeClr val="accent2">
                  <a:shade val="56000"/>
                  <a:satMod val="145000"/>
                  <a:alpha val="0"/>
                </a:schemeClr>
              </a:gs>
              <a:gs pos="88000">
                <a:schemeClr val="tx1">
                  <a:alpha val="22000"/>
                </a:schemeClr>
              </a:gs>
              <a:gs pos="100000">
                <a:schemeClr val="tx1">
                  <a:alpha val="7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FFFF">
                <a:alpha val="50196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76810" tIns="38405" rIns="76810" bIns="38405" numCol="1" rtlCol="0" anchor="t" anchorCtr="0" compatLnSpc="1">
            <a:prstTxWarp prst="textNoShape">
              <a:avLst/>
            </a:prstTxWarp>
          </a:bodyPr>
          <a:lstStyle/>
          <a:p>
            <a:pPr algn="ctr" defTabSz="767874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LINQ Providers</a:t>
            </a:r>
          </a:p>
        </p:txBody>
      </p:sp>
      <p:grpSp>
        <p:nvGrpSpPr>
          <p:cNvPr id="17" name="Group 55"/>
          <p:cNvGrpSpPr/>
          <p:nvPr/>
        </p:nvGrpSpPr>
        <p:grpSpPr>
          <a:xfrm>
            <a:off x="407874" y="3263900"/>
            <a:ext cx="1532716" cy="1524000"/>
            <a:chOff x="4267200" y="6324600"/>
            <a:chExt cx="2641600" cy="1059543"/>
          </a:xfrm>
        </p:grpSpPr>
        <p:sp>
          <p:nvSpPr>
            <p:cNvPr id="18" name="Rounded Rectangle 56"/>
            <p:cNvSpPr/>
            <p:nvPr/>
          </p:nvSpPr>
          <p:spPr bwMode="auto">
            <a:xfrm>
              <a:off x="4267200" y="6324600"/>
              <a:ext cx="2641600" cy="1059543"/>
            </a:xfrm>
            <a:prstGeom prst="roundRect">
              <a:avLst>
                <a:gd name="adj" fmla="val 9033"/>
              </a:avLst>
            </a:prstGeom>
            <a:gradFill>
              <a:gsLst>
                <a:gs pos="0">
                  <a:schemeClr val="accent5">
                    <a:tint val="73000"/>
                    <a:satMod val="150000"/>
                  </a:schemeClr>
                </a:gs>
                <a:gs pos="25000">
                  <a:schemeClr val="accent5">
                    <a:tint val="96000"/>
                    <a:shade val="80000"/>
                    <a:satMod val="105000"/>
                  </a:schemeClr>
                </a:gs>
                <a:gs pos="38000">
                  <a:schemeClr val="accent5">
                    <a:tint val="96000"/>
                    <a:shade val="59000"/>
                    <a:satMod val="120000"/>
                  </a:schemeClr>
                </a:gs>
                <a:gs pos="55000">
                  <a:schemeClr val="accent5"/>
                </a:gs>
                <a:gs pos="80000">
                  <a:schemeClr val="accent5">
                    <a:shade val="56000"/>
                    <a:satMod val="145000"/>
                  </a:schemeClr>
                </a:gs>
                <a:gs pos="88000">
                  <a:schemeClr val="accent5">
                    <a:shade val="63000"/>
                    <a:satMod val="160000"/>
                  </a:schemeClr>
                </a:gs>
                <a:gs pos="100000">
                  <a:schemeClr val="accent5">
                    <a:tint val="99555"/>
                    <a:satMod val="155000"/>
                  </a:schemeClr>
                </a:gs>
              </a:gsLst>
            </a:gradFill>
            <a:ln>
              <a:solidFill>
                <a:schemeClr val="accent5"/>
              </a:solidFill>
              <a:headEnd type="non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355600" dir="2700000" algn="tl" rotWithShape="0">
                <a:schemeClr val="accent5"/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 extrusionH="38100" contourW="25400">
              <a:bevelT w="114300" prst="artDeco"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accent3"/>
              </a:contourClr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7874"/>
              <a:endPara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9" name="Rounded Rectangle 57"/>
            <p:cNvSpPr/>
            <p:nvPr/>
          </p:nvSpPr>
          <p:spPr bwMode="auto">
            <a:xfrm>
              <a:off x="4314825" y="6357939"/>
              <a:ext cx="2547938" cy="976312"/>
            </a:xfrm>
            <a:prstGeom prst="roundRect">
              <a:avLst>
                <a:gd name="adj" fmla="val 5384"/>
              </a:avLst>
            </a:prstGeom>
            <a:gradFill flip="none" rotWithShape="1">
              <a:gsLst>
                <a:gs pos="0">
                  <a:schemeClr val="tx1">
                    <a:alpha val="70000"/>
                  </a:schemeClr>
                </a:gs>
                <a:gs pos="25000">
                  <a:schemeClr val="tx1">
                    <a:alpha val="33000"/>
                  </a:schemeClr>
                </a:gs>
                <a:gs pos="38000">
                  <a:schemeClr val="accent2">
                    <a:tint val="96000"/>
                    <a:shade val="59000"/>
                    <a:satMod val="120000"/>
                    <a:alpha val="0"/>
                  </a:schemeClr>
                </a:gs>
                <a:gs pos="55000">
                  <a:schemeClr val="accent2">
                    <a:shade val="57000"/>
                    <a:satMod val="120000"/>
                    <a:alpha val="0"/>
                  </a:schemeClr>
                </a:gs>
                <a:gs pos="80000">
                  <a:schemeClr val="accent2">
                    <a:shade val="56000"/>
                    <a:satMod val="145000"/>
                    <a:alpha val="0"/>
                  </a:schemeClr>
                </a:gs>
                <a:gs pos="88000">
                  <a:schemeClr val="tx1">
                    <a:alpha val="22000"/>
                  </a:schemeClr>
                </a:gs>
                <a:gs pos="100000">
                  <a:schemeClr val="tx1">
                    <a:alpha val="74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FFFFFF">
                  <a:alpha val="50196"/>
                </a:srgb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7874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20" name="Rounded Rectangle 58"/>
            <p:cNvSpPr/>
            <p:nvPr/>
          </p:nvSpPr>
          <p:spPr bwMode="auto">
            <a:xfrm>
              <a:off x="4279526" y="6355003"/>
              <a:ext cx="2572872" cy="990506"/>
            </a:xfrm>
            <a:prstGeom prst="roundRect">
              <a:avLst>
                <a:gd name="adj" fmla="val 8264"/>
              </a:avLst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330200" algn="tl" rotWithShape="0">
                <a:srgbClr val="85F034">
                  <a:alpha val="79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7874"/>
              <a:r>
                <a:rPr lang="en-US" sz="2000" dirty="0" smtClean="0">
                  <a:solidFill>
                    <a:schemeClr val="tx1"/>
                  </a:solidFill>
                  <a:effectLst>
                    <a:outerShdw blurRad="190500" algn="tl" rotWithShape="0">
                      <a:srgbClr val="CB1E01"/>
                    </a:outerShdw>
                  </a:effectLst>
                  <a:latin typeface="Segoe" pitchFamily="34" charset="0"/>
                </a:rPr>
                <a:t>LINQ to</a:t>
              </a:r>
              <a:br>
                <a:rPr lang="en-US" sz="2000" dirty="0" smtClean="0">
                  <a:solidFill>
                    <a:schemeClr val="tx1"/>
                  </a:solidFill>
                  <a:effectLst>
                    <a:outerShdw blurRad="190500" algn="tl" rotWithShape="0">
                      <a:srgbClr val="CB1E01"/>
                    </a:outerShdw>
                  </a:effectLst>
                  <a:latin typeface="Segoe" pitchFamily="34" charset="0"/>
                </a:rPr>
              </a:br>
              <a:r>
                <a:rPr lang="en-US" sz="2000" dirty="0" smtClean="0">
                  <a:solidFill>
                    <a:schemeClr val="tx1"/>
                  </a:solidFill>
                  <a:effectLst>
                    <a:outerShdw blurRad="190500" algn="tl" rotWithShape="0">
                      <a:srgbClr val="CB1E01"/>
                    </a:outerShdw>
                  </a:effectLst>
                  <a:latin typeface="Segoe" pitchFamily="34" charset="0"/>
                </a:rPr>
                <a:t>Objects</a:t>
              </a:r>
            </a:p>
          </p:txBody>
        </p:sp>
      </p:grpSp>
      <p:grpSp>
        <p:nvGrpSpPr>
          <p:cNvPr id="21" name="Group 63"/>
          <p:cNvGrpSpPr/>
          <p:nvPr/>
        </p:nvGrpSpPr>
        <p:grpSpPr>
          <a:xfrm>
            <a:off x="2093862" y="3263900"/>
            <a:ext cx="1532716" cy="1524000"/>
            <a:chOff x="4267200" y="6324600"/>
            <a:chExt cx="2641600" cy="1059543"/>
          </a:xfrm>
        </p:grpSpPr>
        <p:sp>
          <p:nvSpPr>
            <p:cNvPr id="22" name="Rounded Rectangle 64"/>
            <p:cNvSpPr/>
            <p:nvPr/>
          </p:nvSpPr>
          <p:spPr bwMode="auto">
            <a:xfrm>
              <a:off x="4267200" y="6324600"/>
              <a:ext cx="2641600" cy="1059543"/>
            </a:xfrm>
            <a:prstGeom prst="roundRect">
              <a:avLst>
                <a:gd name="adj" fmla="val 9033"/>
              </a:avLst>
            </a:prstGeom>
            <a:gradFill>
              <a:gsLst>
                <a:gs pos="0">
                  <a:schemeClr val="accent5">
                    <a:tint val="73000"/>
                    <a:satMod val="150000"/>
                  </a:schemeClr>
                </a:gs>
                <a:gs pos="25000">
                  <a:schemeClr val="accent5">
                    <a:tint val="96000"/>
                    <a:shade val="80000"/>
                    <a:satMod val="105000"/>
                  </a:schemeClr>
                </a:gs>
                <a:gs pos="38000">
                  <a:schemeClr val="accent5">
                    <a:tint val="96000"/>
                    <a:shade val="59000"/>
                    <a:satMod val="120000"/>
                  </a:schemeClr>
                </a:gs>
                <a:gs pos="55000">
                  <a:schemeClr val="accent5"/>
                </a:gs>
                <a:gs pos="80000">
                  <a:schemeClr val="accent5">
                    <a:shade val="56000"/>
                    <a:satMod val="145000"/>
                  </a:schemeClr>
                </a:gs>
                <a:gs pos="88000">
                  <a:schemeClr val="accent5">
                    <a:shade val="63000"/>
                    <a:satMod val="160000"/>
                  </a:schemeClr>
                </a:gs>
                <a:gs pos="100000">
                  <a:schemeClr val="accent5">
                    <a:tint val="99555"/>
                    <a:satMod val="155000"/>
                  </a:schemeClr>
                </a:gs>
              </a:gsLst>
            </a:gradFill>
            <a:ln>
              <a:solidFill>
                <a:schemeClr val="accent5"/>
              </a:solidFill>
              <a:headEnd type="non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355600" dir="2700000" algn="tl" rotWithShape="0">
                <a:schemeClr val="accent5"/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 extrusionH="38100" contourW="25400">
              <a:bevelT w="114300" prst="artDeco"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accent3"/>
              </a:contourClr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7874"/>
              <a:endPara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23" name="Rounded Rectangle 65"/>
            <p:cNvSpPr/>
            <p:nvPr/>
          </p:nvSpPr>
          <p:spPr bwMode="auto">
            <a:xfrm>
              <a:off x="4314825" y="6357939"/>
              <a:ext cx="2547938" cy="976312"/>
            </a:xfrm>
            <a:prstGeom prst="roundRect">
              <a:avLst>
                <a:gd name="adj" fmla="val 5384"/>
              </a:avLst>
            </a:prstGeom>
            <a:gradFill flip="none" rotWithShape="1">
              <a:gsLst>
                <a:gs pos="0">
                  <a:schemeClr val="tx1">
                    <a:alpha val="70000"/>
                  </a:schemeClr>
                </a:gs>
                <a:gs pos="25000">
                  <a:schemeClr val="tx1">
                    <a:alpha val="33000"/>
                  </a:schemeClr>
                </a:gs>
                <a:gs pos="38000">
                  <a:schemeClr val="accent2">
                    <a:tint val="96000"/>
                    <a:shade val="59000"/>
                    <a:satMod val="120000"/>
                    <a:alpha val="0"/>
                  </a:schemeClr>
                </a:gs>
                <a:gs pos="55000">
                  <a:schemeClr val="accent2">
                    <a:shade val="57000"/>
                    <a:satMod val="120000"/>
                    <a:alpha val="0"/>
                  </a:schemeClr>
                </a:gs>
                <a:gs pos="80000">
                  <a:schemeClr val="accent2">
                    <a:shade val="56000"/>
                    <a:satMod val="145000"/>
                    <a:alpha val="0"/>
                  </a:schemeClr>
                </a:gs>
                <a:gs pos="88000">
                  <a:schemeClr val="tx1">
                    <a:alpha val="22000"/>
                  </a:schemeClr>
                </a:gs>
                <a:gs pos="100000">
                  <a:schemeClr val="tx1">
                    <a:alpha val="74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FFFFFF">
                  <a:alpha val="50196"/>
                </a:srgb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7874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24" name="Rounded Rectangle 66"/>
            <p:cNvSpPr/>
            <p:nvPr/>
          </p:nvSpPr>
          <p:spPr bwMode="auto">
            <a:xfrm>
              <a:off x="4279526" y="6355003"/>
              <a:ext cx="2572872" cy="990506"/>
            </a:xfrm>
            <a:prstGeom prst="roundRect">
              <a:avLst>
                <a:gd name="adj" fmla="val 8264"/>
              </a:avLst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330200" algn="tl" rotWithShape="0">
                <a:srgbClr val="85F034">
                  <a:alpha val="79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7874"/>
              <a:r>
                <a:rPr lang="en-US" sz="2000" dirty="0" smtClean="0">
                  <a:solidFill>
                    <a:schemeClr val="tx1"/>
                  </a:solidFill>
                  <a:effectLst>
                    <a:outerShdw blurRad="190500" algn="tl" rotWithShape="0">
                      <a:srgbClr val="CB1E01"/>
                    </a:outerShdw>
                  </a:effectLst>
                  <a:latin typeface="Segoe" pitchFamily="34" charset="0"/>
                </a:rPr>
                <a:t>LINQ to</a:t>
              </a:r>
              <a:br>
                <a:rPr lang="en-US" sz="2000" dirty="0" smtClean="0">
                  <a:solidFill>
                    <a:schemeClr val="tx1"/>
                  </a:solidFill>
                  <a:effectLst>
                    <a:outerShdw blurRad="190500" algn="tl" rotWithShape="0">
                      <a:srgbClr val="CB1E01"/>
                    </a:outerShdw>
                  </a:effectLst>
                  <a:latin typeface="Segoe" pitchFamily="34" charset="0"/>
                </a:rPr>
              </a:br>
              <a:r>
                <a:rPr lang="en-US" sz="2000" dirty="0" err="1" smtClean="0">
                  <a:solidFill>
                    <a:schemeClr val="tx1"/>
                  </a:solidFill>
                  <a:effectLst>
                    <a:outerShdw blurRad="190500" algn="tl" rotWithShape="0">
                      <a:srgbClr val="CB1E01"/>
                    </a:outerShdw>
                  </a:effectLst>
                  <a:latin typeface="Segoe" pitchFamily="34" charset="0"/>
                </a:rPr>
                <a:t>DataSets</a:t>
              </a:r>
              <a:endParaRPr lang="en-US" sz="2000" dirty="0" smtClean="0">
                <a:solidFill>
                  <a:schemeClr val="tx1"/>
                </a:solidFill>
                <a:effectLst>
                  <a:outerShdw blurRad="190500" algn="tl" rotWithShape="0">
                    <a:srgbClr val="CB1E01"/>
                  </a:outerShdw>
                </a:effectLst>
                <a:latin typeface="Segoe" pitchFamily="34" charset="0"/>
              </a:endParaRPr>
            </a:p>
          </p:txBody>
        </p:sp>
      </p:grpSp>
      <p:grpSp>
        <p:nvGrpSpPr>
          <p:cNvPr id="25" name="Group 67"/>
          <p:cNvGrpSpPr/>
          <p:nvPr/>
        </p:nvGrpSpPr>
        <p:grpSpPr>
          <a:xfrm>
            <a:off x="3779851" y="3263900"/>
            <a:ext cx="1532716" cy="1524000"/>
            <a:chOff x="4267200" y="6324600"/>
            <a:chExt cx="2641600" cy="1059543"/>
          </a:xfrm>
        </p:grpSpPr>
        <p:sp>
          <p:nvSpPr>
            <p:cNvPr id="26" name="Rounded Rectangle 68"/>
            <p:cNvSpPr/>
            <p:nvPr/>
          </p:nvSpPr>
          <p:spPr bwMode="auto">
            <a:xfrm>
              <a:off x="4267200" y="6324600"/>
              <a:ext cx="2641600" cy="1059543"/>
            </a:xfrm>
            <a:prstGeom prst="roundRect">
              <a:avLst>
                <a:gd name="adj" fmla="val 9033"/>
              </a:avLst>
            </a:prstGeom>
            <a:gradFill>
              <a:gsLst>
                <a:gs pos="0">
                  <a:schemeClr val="accent5">
                    <a:tint val="73000"/>
                    <a:satMod val="150000"/>
                  </a:schemeClr>
                </a:gs>
                <a:gs pos="25000">
                  <a:schemeClr val="accent5">
                    <a:tint val="96000"/>
                    <a:shade val="80000"/>
                    <a:satMod val="105000"/>
                  </a:schemeClr>
                </a:gs>
                <a:gs pos="38000">
                  <a:schemeClr val="accent5">
                    <a:tint val="96000"/>
                    <a:shade val="59000"/>
                    <a:satMod val="120000"/>
                  </a:schemeClr>
                </a:gs>
                <a:gs pos="55000">
                  <a:schemeClr val="accent5"/>
                </a:gs>
                <a:gs pos="80000">
                  <a:schemeClr val="accent5">
                    <a:shade val="56000"/>
                    <a:satMod val="145000"/>
                  </a:schemeClr>
                </a:gs>
                <a:gs pos="88000">
                  <a:schemeClr val="accent5">
                    <a:shade val="63000"/>
                    <a:satMod val="160000"/>
                  </a:schemeClr>
                </a:gs>
                <a:gs pos="100000">
                  <a:schemeClr val="accent5">
                    <a:tint val="99555"/>
                    <a:satMod val="155000"/>
                  </a:schemeClr>
                </a:gs>
              </a:gsLst>
            </a:gradFill>
            <a:ln>
              <a:solidFill>
                <a:schemeClr val="accent5"/>
              </a:solidFill>
              <a:headEnd type="non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355600" dir="2700000" algn="tl" rotWithShape="0">
                <a:schemeClr val="accent5"/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 extrusionH="38100" contourW="25400">
              <a:bevelT w="114300" prst="artDeco"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accent3"/>
              </a:contourClr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7874"/>
              <a:endPara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27" name="Rounded Rectangle 69"/>
            <p:cNvSpPr/>
            <p:nvPr/>
          </p:nvSpPr>
          <p:spPr bwMode="auto">
            <a:xfrm>
              <a:off x="4314825" y="6357939"/>
              <a:ext cx="2547938" cy="976312"/>
            </a:xfrm>
            <a:prstGeom prst="roundRect">
              <a:avLst>
                <a:gd name="adj" fmla="val 5384"/>
              </a:avLst>
            </a:prstGeom>
            <a:gradFill flip="none" rotWithShape="1">
              <a:gsLst>
                <a:gs pos="0">
                  <a:schemeClr val="tx1">
                    <a:alpha val="70000"/>
                  </a:schemeClr>
                </a:gs>
                <a:gs pos="25000">
                  <a:schemeClr val="tx1">
                    <a:alpha val="33000"/>
                  </a:schemeClr>
                </a:gs>
                <a:gs pos="38000">
                  <a:schemeClr val="accent2">
                    <a:tint val="96000"/>
                    <a:shade val="59000"/>
                    <a:satMod val="120000"/>
                    <a:alpha val="0"/>
                  </a:schemeClr>
                </a:gs>
                <a:gs pos="55000">
                  <a:schemeClr val="accent2">
                    <a:shade val="57000"/>
                    <a:satMod val="120000"/>
                    <a:alpha val="0"/>
                  </a:schemeClr>
                </a:gs>
                <a:gs pos="80000">
                  <a:schemeClr val="accent2">
                    <a:shade val="56000"/>
                    <a:satMod val="145000"/>
                    <a:alpha val="0"/>
                  </a:schemeClr>
                </a:gs>
                <a:gs pos="88000">
                  <a:schemeClr val="tx1">
                    <a:alpha val="22000"/>
                  </a:schemeClr>
                </a:gs>
                <a:gs pos="100000">
                  <a:schemeClr val="tx1">
                    <a:alpha val="74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FFFFFF">
                  <a:alpha val="50196"/>
                </a:srgb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7874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28" name="Rounded Rectangle 70"/>
            <p:cNvSpPr/>
            <p:nvPr/>
          </p:nvSpPr>
          <p:spPr bwMode="auto">
            <a:xfrm>
              <a:off x="4279526" y="6355003"/>
              <a:ext cx="2572872" cy="990506"/>
            </a:xfrm>
            <a:prstGeom prst="roundRect">
              <a:avLst>
                <a:gd name="adj" fmla="val 8264"/>
              </a:avLst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330200" algn="tl" rotWithShape="0">
                <a:srgbClr val="85F034">
                  <a:alpha val="79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7874"/>
              <a:r>
                <a:rPr lang="en-US" sz="2000" dirty="0" smtClean="0">
                  <a:solidFill>
                    <a:schemeClr val="tx1"/>
                  </a:solidFill>
                  <a:effectLst>
                    <a:outerShdw blurRad="190500" algn="tl" rotWithShape="0">
                      <a:srgbClr val="CB1E01"/>
                    </a:outerShdw>
                  </a:effectLst>
                  <a:latin typeface="Segoe" pitchFamily="34" charset="0"/>
                </a:rPr>
                <a:t>LINQ to</a:t>
              </a:r>
              <a:br>
                <a:rPr lang="en-US" sz="2000" dirty="0" smtClean="0">
                  <a:solidFill>
                    <a:schemeClr val="tx1"/>
                  </a:solidFill>
                  <a:effectLst>
                    <a:outerShdw blurRad="190500" algn="tl" rotWithShape="0">
                      <a:srgbClr val="CB1E01"/>
                    </a:outerShdw>
                  </a:effectLst>
                  <a:latin typeface="Segoe" pitchFamily="34" charset="0"/>
                </a:rPr>
              </a:br>
              <a:r>
                <a:rPr lang="en-US" sz="2000" dirty="0" smtClean="0">
                  <a:solidFill>
                    <a:schemeClr val="tx1"/>
                  </a:solidFill>
                  <a:effectLst>
                    <a:outerShdw blurRad="190500" algn="tl" rotWithShape="0">
                      <a:srgbClr val="CB1E01"/>
                    </a:outerShdw>
                  </a:effectLst>
                  <a:latin typeface="Segoe" pitchFamily="34" charset="0"/>
                </a:rPr>
                <a:t>SQL</a:t>
              </a:r>
            </a:p>
          </p:txBody>
        </p:sp>
      </p:grpSp>
      <p:grpSp>
        <p:nvGrpSpPr>
          <p:cNvPr id="29" name="Group 71"/>
          <p:cNvGrpSpPr/>
          <p:nvPr/>
        </p:nvGrpSpPr>
        <p:grpSpPr>
          <a:xfrm>
            <a:off x="5465840" y="3263900"/>
            <a:ext cx="1532716" cy="1524000"/>
            <a:chOff x="4267200" y="6324600"/>
            <a:chExt cx="2641600" cy="1059543"/>
          </a:xfrm>
        </p:grpSpPr>
        <p:sp>
          <p:nvSpPr>
            <p:cNvPr id="30" name="Rounded Rectangle 72"/>
            <p:cNvSpPr/>
            <p:nvPr/>
          </p:nvSpPr>
          <p:spPr bwMode="auto">
            <a:xfrm>
              <a:off x="4267200" y="6324600"/>
              <a:ext cx="2641600" cy="1059543"/>
            </a:xfrm>
            <a:prstGeom prst="roundRect">
              <a:avLst>
                <a:gd name="adj" fmla="val 9033"/>
              </a:avLst>
            </a:prstGeom>
            <a:gradFill>
              <a:gsLst>
                <a:gs pos="0">
                  <a:schemeClr val="accent5">
                    <a:tint val="73000"/>
                    <a:satMod val="150000"/>
                  </a:schemeClr>
                </a:gs>
                <a:gs pos="25000">
                  <a:schemeClr val="accent5">
                    <a:tint val="96000"/>
                    <a:shade val="80000"/>
                    <a:satMod val="105000"/>
                  </a:schemeClr>
                </a:gs>
                <a:gs pos="38000">
                  <a:schemeClr val="accent5">
                    <a:tint val="96000"/>
                    <a:shade val="59000"/>
                    <a:satMod val="120000"/>
                  </a:schemeClr>
                </a:gs>
                <a:gs pos="55000">
                  <a:schemeClr val="accent5"/>
                </a:gs>
                <a:gs pos="80000">
                  <a:schemeClr val="accent5">
                    <a:shade val="56000"/>
                    <a:satMod val="145000"/>
                  </a:schemeClr>
                </a:gs>
                <a:gs pos="88000">
                  <a:schemeClr val="accent5">
                    <a:shade val="63000"/>
                    <a:satMod val="160000"/>
                  </a:schemeClr>
                </a:gs>
                <a:gs pos="100000">
                  <a:schemeClr val="accent5">
                    <a:tint val="99555"/>
                    <a:satMod val="155000"/>
                  </a:schemeClr>
                </a:gs>
              </a:gsLst>
            </a:gradFill>
            <a:ln>
              <a:solidFill>
                <a:schemeClr val="accent5"/>
              </a:solidFill>
              <a:headEnd type="non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355600" dir="2700000" algn="tl" rotWithShape="0">
                <a:schemeClr val="accent5"/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 extrusionH="38100" contourW="25400">
              <a:bevelT w="114300" prst="artDeco"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accent3"/>
              </a:contourClr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7874"/>
              <a:endPara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1" name="Rounded Rectangle 73"/>
            <p:cNvSpPr/>
            <p:nvPr/>
          </p:nvSpPr>
          <p:spPr bwMode="auto">
            <a:xfrm>
              <a:off x="4314825" y="6357939"/>
              <a:ext cx="2547938" cy="976312"/>
            </a:xfrm>
            <a:prstGeom prst="roundRect">
              <a:avLst>
                <a:gd name="adj" fmla="val 5384"/>
              </a:avLst>
            </a:prstGeom>
            <a:gradFill flip="none" rotWithShape="1">
              <a:gsLst>
                <a:gs pos="0">
                  <a:schemeClr val="tx1">
                    <a:alpha val="70000"/>
                  </a:schemeClr>
                </a:gs>
                <a:gs pos="25000">
                  <a:schemeClr val="tx1">
                    <a:alpha val="33000"/>
                  </a:schemeClr>
                </a:gs>
                <a:gs pos="38000">
                  <a:schemeClr val="accent2">
                    <a:tint val="96000"/>
                    <a:shade val="59000"/>
                    <a:satMod val="120000"/>
                    <a:alpha val="0"/>
                  </a:schemeClr>
                </a:gs>
                <a:gs pos="55000">
                  <a:schemeClr val="accent2">
                    <a:shade val="57000"/>
                    <a:satMod val="120000"/>
                    <a:alpha val="0"/>
                  </a:schemeClr>
                </a:gs>
                <a:gs pos="80000">
                  <a:schemeClr val="accent2">
                    <a:shade val="56000"/>
                    <a:satMod val="145000"/>
                    <a:alpha val="0"/>
                  </a:schemeClr>
                </a:gs>
                <a:gs pos="88000">
                  <a:schemeClr val="tx1">
                    <a:alpha val="22000"/>
                  </a:schemeClr>
                </a:gs>
                <a:gs pos="100000">
                  <a:schemeClr val="tx1">
                    <a:alpha val="74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FFFFFF">
                  <a:alpha val="50196"/>
                </a:srgb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7874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2" name="Rounded Rectangle 74"/>
            <p:cNvSpPr/>
            <p:nvPr/>
          </p:nvSpPr>
          <p:spPr bwMode="auto">
            <a:xfrm>
              <a:off x="4279526" y="6355003"/>
              <a:ext cx="2572872" cy="990506"/>
            </a:xfrm>
            <a:prstGeom prst="roundRect">
              <a:avLst>
                <a:gd name="adj" fmla="val 8264"/>
              </a:avLst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330200" algn="tl" rotWithShape="0">
                <a:srgbClr val="85F034">
                  <a:alpha val="79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7874"/>
              <a:r>
                <a:rPr lang="en-US" sz="2000" dirty="0" smtClean="0">
                  <a:solidFill>
                    <a:schemeClr val="tx1"/>
                  </a:solidFill>
                  <a:effectLst>
                    <a:outerShdw blurRad="190500" algn="tl" rotWithShape="0">
                      <a:srgbClr val="CB1E01"/>
                    </a:outerShdw>
                  </a:effectLst>
                  <a:latin typeface="Segoe" pitchFamily="34" charset="0"/>
                </a:rPr>
                <a:t>LINQ to</a:t>
              </a:r>
              <a:br>
                <a:rPr lang="en-US" sz="2000" dirty="0" smtClean="0">
                  <a:solidFill>
                    <a:schemeClr val="tx1"/>
                  </a:solidFill>
                  <a:effectLst>
                    <a:outerShdw blurRad="190500" algn="tl" rotWithShape="0">
                      <a:srgbClr val="CB1E01"/>
                    </a:outerShdw>
                  </a:effectLst>
                  <a:latin typeface="Segoe" pitchFamily="34" charset="0"/>
                </a:rPr>
              </a:br>
              <a:r>
                <a:rPr lang="en-US" sz="2000" dirty="0" smtClean="0">
                  <a:solidFill>
                    <a:schemeClr val="tx1"/>
                  </a:solidFill>
                  <a:effectLst>
                    <a:outerShdw blurRad="190500" algn="tl" rotWithShape="0">
                      <a:srgbClr val="CB1E01"/>
                    </a:outerShdw>
                  </a:effectLst>
                  <a:latin typeface="Segoe" pitchFamily="34" charset="0"/>
                </a:rPr>
                <a:t>Entities</a:t>
              </a:r>
            </a:p>
          </p:txBody>
        </p:sp>
      </p:grpSp>
      <p:grpSp>
        <p:nvGrpSpPr>
          <p:cNvPr id="33" name="Group 75"/>
          <p:cNvGrpSpPr/>
          <p:nvPr/>
        </p:nvGrpSpPr>
        <p:grpSpPr>
          <a:xfrm>
            <a:off x="7100738" y="3263900"/>
            <a:ext cx="1532716" cy="1524000"/>
            <a:chOff x="4267200" y="6324600"/>
            <a:chExt cx="2641600" cy="1059543"/>
          </a:xfrm>
        </p:grpSpPr>
        <p:sp>
          <p:nvSpPr>
            <p:cNvPr id="34" name="Rounded Rectangle 76"/>
            <p:cNvSpPr/>
            <p:nvPr/>
          </p:nvSpPr>
          <p:spPr bwMode="auto">
            <a:xfrm>
              <a:off x="4267200" y="6324600"/>
              <a:ext cx="2641600" cy="1059543"/>
            </a:xfrm>
            <a:prstGeom prst="roundRect">
              <a:avLst>
                <a:gd name="adj" fmla="val 9033"/>
              </a:avLst>
            </a:prstGeom>
            <a:gradFill>
              <a:gsLst>
                <a:gs pos="0">
                  <a:schemeClr val="accent5">
                    <a:tint val="73000"/>
                    <a:satMod val="150000"/>
                  </a:schemeClr>
                </a:gs>
                <a:gs pos="25000">
                  <a:schemeClr val="accent5">
                    <a:tint val="96000"/>
                    <a:shade val="80000"/>
                    <a:satMod val="105000"/>
                  </a:schemeClr>
                </a:gs>
                <a:gs pos="38000">
                  <a:schemeClr val="accent5">
                    <a:tint val="96000"/>
                    <a:shade val="59000"/>
                    <a:satMod val="120000"/>
                  </a:schemeClr>
                </a:gs>
                <a:gs pos="55000">
                  <a:schemeClr val="accent5"/>
                </a:gs>
                <a:gs pos="80000">
                  <a:schemeClr val="accent5">
                    <a:shade val="56000"/>
                    <a:satMod val="145000"/>
                  </a:schemeClr>
                </a:gs>
                <a:gs pos="88000">
                  <a:schemeClr val="accent5">
                    <a:shade val="63000"/>
                    <a:satMod val="160000"/>
                  </a:schemeClr>
                </a:gs>
                <a:gs pos="100000">
                  <a:schemeClr val="accent5">
                    <a:tint val="99555"/>
                    <a:satMod val="155000"/>
                  </a:schemeClr>
                </a:gs>
              </a:gsLst>
            </a:gradFill>
            <a:ln>
              <a:solidFill>
                <a:schemeClr val="accent5"/>
              </a:solidFill>
              <a:headEnd type="non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355600" dir="2700000" algn="tl" rotWithShape="0">
                <a:schemeClr val="accent5"/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 extrusionH="38100" contourW="25400">
              <a:bevelT w="114300" prst="artDeco"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accent3"/>
              </a:contourClr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7874"/>
              <a:endPara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5" name="Rounded Rectangle 77"/>
            <p:cNvSpPr/>
            <p:nvPr/>
          </p:nvSpPr>
          <p:spPr bwMode="auto">
            <a:xfrm>
              <a:off x="4314825" y="6357939"/>
              <a:ext cx="2547938" cy="976312"/>
            </a:xfrm>
            <a:prstGeom prst="roundRect">
              <a:avLst>
                <a:gd name="adj" fmla="val 5384"/>
              </a:avLst>
            </a:prstGeom>
            <a:gradFill flip="none" rotWithShape="1">
              <a:gsLst>
                <a:gs pos="0">
                  <a:schemeClr val="tx1">
                    <a:alpha val="70000"/>
                  </a:schemeClr>
                </a:gs>
                <a:gs pos="25000">
                  <a:schemeClr val="tx1">
                    <a:alpha val="33000"/>
                  </a:schemeClr>
                </a:gs>
                <a:gs pos="38000">
                  <a:schemeClr val="accent2">
                    <a:tint val="96000"/>
                    <a:shade val="59000"/>
                    <a:satMod val="120000"/>
                    <a:alpha val="0"/>
                  </a:schemeClr>
                </a:gs>
                <a:gs pos="55000">
                  <a:schemeClr val="accent2">
                    <a:shade val="57000"/>
                    <a:satMod val="120000"/>
                    <a:alpha val="0"/>
                  </a:schemeClr>
                </a:gs>
                <a:gs pos="80000">
                  <a:schemeClr val="accent2">
                    <a:shade val="56000"/>
                    <a:satMod val="145000"/>
                    <a:alpha val="0"/>
                  </a:schemeClr>
                </a:gs>
                <a:gs pos="88000">
                  <a:schemeClr val="tx1">
                    <a:alpha val="22000"/>
                  </a:schemeClr>
                </a:gs>
                <a:gs pos="100000">
                  <a:schemeClr val="tx1">
                    <a:alpha val="74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FFFFFF">
                  <a:alpha val="50196"/>
                </a:srgb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7874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6" name="Rounded Rectangle 78"/>
            <p:cNvSpPr/>
            <p:nvPr/>
          </p:nvSpPr>
          <p:spPr bwMode="auto">
            <a:xfrm>
              <a:off x="4279526" y="6355003"/>
              <a:ext cx="2572872" cy="990506"/>
            </a:xfrm>
            <a:prstGeom prst="roundRect">
              <a:avLst>
                <a:gd name="adj" fmla="val 8264"/>
              </a:avLst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330200" algn="tl" rotWithShape="0">
                <a:srgbClr val="85F034">
                  <a:alpha val="79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7874"/>
              <a:r>
                <a:rPr lang="en-US" sz="2000" dirty="0" smtClean="0">
                  <a:solidFill>
                    <a:schemeClr val="tx1"/>
                  </a:solidFill>
                  <a:effectLst>
                    <a:outerShdw blurRad="190500" algn="tl" rotWithShape="0">
                      <a:srgbClr val="CB1E01"/>
                    </a:outerShdw>
                  </a:effectLst>
                  <a:latin typeface="Segoe" pitchFamily="34" charset="0"/>
                </a:rPr>
                <a:t>LINQ to</a:t>
              </a:r>
              <a:br>
                <a:rPr lang="en-US" sz="2000" dirty="0" smtClean="0">
                  <a:solidFill>
                    <a:schemeClr val="tx1"/>
                  </a:solidFill>
                  <a:effectLst>
                    <a:outerShdw blurRad="190500" algn="tl" rotWithShape="0">
                      <a:srgbClr val="CB1E01"/>
                    </a:outerShdw>
                  </a:effectLst>
                  <a:latin typeface="Segoe" pitchFamily="34" charset="0"/>
                </a:rPr>
              </a:br>
              <a:r>
                <a:rPr lang="en-US" sz="2000" dirty="0" smtClean="0">
                  <a:solidFill>
                    <a:schemeClr val="tx1"/>
                  </a:solidFill>
                  <a:effectLst>
                    <a:outerShdw blurRad="190500" algn="tl" rotWithShape="0">
                      <a:srgbClr val="CB1E01"/>
                    </a:outerShdw>
                  </a:effectLst>
                  <a:latin typeface="Segoe" pitchFamily="34" charset="0"/>
                </a:rPr>
                <a:t>XML</a:t>
              </a:r>
            </a:p>
          </p:txBody>
        </p:sp>
      </p:grpSp>
      <p:grpSp>
        <p:nvGrpSpPr>
          <p:cNvPr id="37" name="Group 5"/>
          <p:cNvGrpSpPr>
            <a:grpSpLocks/>
          </p:cNvGrpSpPr>
          <p:nvPr/>
        </p:nvGrpSpPr>
        <p:grpSpPr bwMode="auto">
          <a:xfrm>
            <a:off x="653108" y="5029201"/>
            <a:ext cx="1407120" cy="1472405"/>
            <a:chOff x="2135" y="3120"/>
            <a:chExt cx="1322" cy="1113"/>
          </a:xfrm>
        </p:grpSpPr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2688" y="3120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2400" y="3497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0" name="Oval 8"/>
            <p:cNvSpPr>
              <a:spLocks noChangeArrowheads="1"/>
            </p:cNvSpPr>
            <p:nvPr/>
          </p:nvSpPr>
          <p:spPr bwMode="auto">
            <a:xfrm>
              <a:off x="2976" y="3497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cxnSp>
          <p:nvCxnSpPr>
            <p:cNvPr id="41" name="AutoShape 9"/>
            <p:cNvCxnSpPr>
              <a:cxnSpLocks noChangeShapeType="1"/>
              <a:stCxn id="39" idx="7"/>
              <a:endCxn id="38" idx="3"/>
            </p:cNvCxnSpPr>
            <p:nvPr/>
          </p:nvCxnSpPr>
          <p:spPr bwMode="auto">
            <a:xfrm flipV="1">
              <a:off x="2605" y="3333"/>
              <a:ext cx="118" cy="191"/>
            </a:xfrm>
            <a:prstGeom prst="straightConnector1">
              <a:avLst/>
            </a:prstGeom>
            <a:ln w="25400">
              <a:solidFill>
                <a:schemeClr val="accent5"/>
              </a:solidFill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2" name="AutoShape 10"/>
            <p:cNvCxnSpPr>
              <a:cxnSpLocks noChangeShapeType="1"/>
              <a:stCxn id="40" idx="1"/>
              <a:endCxn id="38" idx="5"/>
            </p:cNvCxnSpPr>
            <p:nvPr/>
          </p:nvCxnSpPr>
          <p:spPr bwMode="auto">
            <a:xfrm flipH="1" flipV="1">
              <a:off x="2893" y="3333"/>
              <a:ext cx="118" cy="191"/>
            </a:xfrm>
            <a:prstGeom prst="straightConnector1">
              <a:avLst/>
            </a:prstGeom>
            <a:ln w="25400">
              <a:solidFill>
                <a:schemeClr val="accent5"/>
              </a:solidFill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2135" y="3826"/>
              <a:ext cx="1322" cy="40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182880" tIns="137160" rIns="182880" bIns="137160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Objects</a:t>
              </a:r>
            </a:p>
          </p:txBody>
        </p:sp>
      </p:grpSp>
      <p:grpSp>
        <p:nvGrpSpPr>
          <p:cNvPr id="44" name="Group 14"/>
          <p:cNvGrpSpPr>
            <a:grpSpLocks/>
          </p:cNvGrpSpPr>
          <p:nvPr/>
        </p:nvGrpSpPr>
        <p:grpSpPr bwMode="auto">
          <a:xfrm>
            <a:off x="7192702" y="4876800"/>
            <a:ext cx="1301317" cy="1617928"/>
            <a:chOff x="4019" y="3024"/>
            <a:chExt cx="825" cy="1223"/>
          </a:xfrm>
        </p:grpSpPr>
        <p:sp>
          <p:nvSpPr>
            <p:cNvPr id="45" name="AutoShape 15"/>
            <p:cNvSpPr>
              <a:spLocks noChangeArrowheads="1"/>
            </p:cNvSpPr>
            <p:nvPr/>
          </p:nvSpPr>
          <p:spPr bwMode="auto">
            <a:xfrm>
              <a:off x="4080" y="3024"/>
              <a:ext cx="720" cy="791"/>
            </a:xfrm>
            <a:prstGeom prst="foldedCorner">
              <a:avLst>
                <a:gd name="adj" fmla="val 12500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&lt;book&gt;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    &lt;title/&gt;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    &lt;author/&gt;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    &lt;year/&gt;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    &lt;price/&gt;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&lt;/book&gt;</a:t>
              </a:r>
            </a:p>
          </p:txBody>
        </p:sp>
        <p:sp>
          <p:nvSpPr>
            <p:cNvPr id="46" name="Text Box 16"/>
            <p:cNvSpPr txBox="1">
              <a:spLocks noChangeArrowheads="1"/>
            </p:cNvSpPr>
            <p:nvPr/>
          </p:nvSpPr>
          <p:spPr bwMode="auto">
            <a:xfrm>
              <a:off x="4019" y="3840"/>
              <a:ext cx="825" cy="40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182880" tIns="137160" rIns="182880" bIns="137160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XML</a:t>
              </a:r>
            </a:p>
          </p:txBody>
        </p:sp>
      </p:grpSp>
      <p:grpSp>
        <p:nvGrpSpPr>
          <p:cNvPr id="47" name="Group 21"/>
          <p:cNvGrpSpPr>
            <a:grpSpLocks/>
          </p:cNvGrpSpPr>
          <p:nvPr/>
        </p:nvGrpSpPr>
        <p:grpSpPr bwMode="auto">
          <a:xfrm>
            <a:off x="3595925" y="4953000"/>
            <a:ext cx="1481627" cy="1554428"/>
            <a:chOff x="2160" y="2976"/>
            <a:chExt cx="1392" cy="1175"/>
          </a:xfrm>
        </p:grpSpPr>
        <p:sp>
          <p:nvSpPr>
            <p:cNvPr id="48" name="AutoShape 22"/>
            <p:cNvSpPr>
              <a:spLocks noChangeArrowheads="1"/>
            </p:cNvSpPr>
            <p:nvPr/>
          </p:nvSpPr>
          <p:spPr bwMode="auto">
            <a:xfrm>
              <a:off x="2544" y="2976"/>
              <a:ext cx="624" cy="528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AutoShape 23"/>
            <p:cNvSpPr>
              <a:spLocks noChangeArrowheads="1"/>
            </p:cNvSpPr>
            <p:nvPr/>
          </p:nvSpPr>
          <p:spPr bwMode="auto">
            <a:xfrm>
              <a:off x="2160" y="3168"/>
              <a:ext cx="624" cy="528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2160" y="3744"/>
              <a:ext cx="1392" cy="40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182880" tIns="137160" rIns="182880" bIns="137160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Relational</a:t>
              </a:r>
            </a:p>
          </p:txBody>
        </p:sp>
        <p:sp>
          <p:nvSpPr>
            <p:cNvPr id="51" name="AutoShape 25"/>
            <p:cNvSpPr>
              <a:spLocks noChangeArrowheads="1"/>
            </p:cNvSpPr>
            <p:nvPr/>
          </p:nvSpPr>
          <p:spPr bwMode="auto">
            <a:xfrm>
              <a:off x="2928" y="3168"/>
              <a:ext cx="624" cy="528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75"/>
          <p:cNvGrpSpPr/>
          <p:nvPr/>
        </p:nvGrpSpPr>
        <p:grpSpPr>
          <a:xfrm>
            <a:off x="8745856" y="3263900"/>
            <a:ext cx="1532716" cy="1524000"/>
            <a:chOff x="4267200" y="6324600"/>
            <a:chExt cx="2641600" cy="1059543"/>
          </a:xfrm>
        </p:grpSpPr>
        <p:sp>
          <p:nvSpPr>
            <p:cNvPr id="53" name="Rounded Rectangle 76"/>
            <p:cNvSpPr/>
            <p:nvPr/>
          </p:nvSpPr>
          <p:spPr bwMode="auto">
            <a:xfrm>
              <a:off x="4267200" y="6324600"/>
              <a:ext cx="2641600" cy="1059543"/>
            </a:xfrm>
            <a:prstGeom prst="roundRect">
              <a:avLst>
                <a:gd name="adj" fmla="val 9033"/>
              </a:avLst>
            </a:prstGeom>
            <a:gradFill>
              <a:gsLst>
                <a:gs pos="0">
                  <a:schemeClr val="accent5">
                    <a:tint val="73000"/>
                    <a:satMod val="150000"/>
                  </a:schemeClr>
                </a:gs>
                <a:gs pos="25000">
                  <a:schemeClr val="accent5">
                    <a:tint val="96000"/>
                    <a:shade val="80000"/>
                    <a:satMod val="105000"/>
                  </a:schemeClr>
                </a:gs>
                <a:gs pos="38000">
                  <a:schemeClr val="accent5">
                    <a:tint val="96000"/>
                    <a:shade val="59000"/>
                    <a:satMod val="120000"/>
                  </a:schemeClr>
                </a:gs>
                <a:gs pos="55000">
                  <a:schemeClr val="accent5"/>
                </a:gs>
                <a:gs pos="80000">
                  <a:schemeClr val="accent5">
                    <a:shade val="56000"/>
                    <a:satMod val="145000"/>
                  </a:schemeClr>
                </a:gs>
                <a:gs pos="88000">
                  <a:schemeClr val="accent5">
                    <a:shade val="63000"/>
                    <a:satMod val="160000"/>
                  </a:schemeClr>
                </a:gs>
                <a:gs pos="100000">
                  <a:schemeClr val="accent5">
                    <a:tint val="99555"/>
                    <a:satMod val="155000"/>
                  </a:schemeClr>
                </a:gs>
              </a:gsLst>
            </a:gradFill>
            <a:ln>
              <a:solidFill>
                <a:schemeClr val="accent5"/>
              </a:solidFill>
              <a:headEnd type="non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355600" dir="2700000" algn="tl" rotWithShape="0">
                <a:schemeClr val="accent5"/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 extrusionH="38100" contourW="25400">
              <a:bevelT w="114300" prst="artDeco"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accent3"/>
              </a:contourClr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7874"/>
              <a:endPara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54" name="Rounded Rectangle 77"/>
            <p:cNvSpPr/>
            <p:nvPr/>
          </p:nvSpPr>
          <p:spPr bwMode="auto">
            <a:xfrm>
              <a:off x="4314825" y="6357939"/>
              <a:ext cx="2547938" cy="976312"/>
            </a:xfrm>
            <a:prstGeom prst="roundRect">
              <a:avLst>
                <a:gd name="adj" fmla="val 5384"/>
              </a:avLst>
            </a:prstGeom>
            <a:gradFill flip="none" rotWithShape="1">
              <a:gsLst>
                <a:gs pos="0">
                  <a:schemeClr val="tx1">
                    <a:alpha val="70000"/>
                  </a:schemeClr>
                </a:gs>
                <a:gs pos="25000">
                  <a:schemeClr val="tx1">
                    <a:alpha val="33000"/>
                  </a:schemeClr>
                </a:gs>
                <a:gs pos="38000">
                  <a:schemeClr val="accent2">
                    <a:tint val="96000"/>
                    <a:shade val="59000"/>
                    <a:satMod val="120000"/>
                    <a:alpha val="0"/>
                  </a:schemeClr>
                </a:gs>
                <a:gs pos="55000">
                  <a:schemeClr val="accent2">
                    <a:shade val="57000"/>
                    <a:satMod val="120000"/>
                    <a:alpha val="0"/>
                  </a:schemeClr>
                </a:gs>
                <a:gs pos="80000">
                  <a:schemeClr val="accent2">
                    <a:shade val="56000"/>
                    <a:satMod val="145000"/>
                    <a:alpha val="0"/>
                  </a:schemeClr>
                </a:gs>
                <a:gs pos="88000">
                  <a:schemeClr val="tx1">
                    <a:alpha val="22000"/>
                  </a:schemeClr>
                </a:gs>
                <a:gs pos="100000">
                  <a:schemeClr val="tx1">
                    <a:alpha val="74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FFFFFF">
                  <a:alpha val="50196"/>
                </a:srgb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7874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55" name="Rounded Rectangle 78"/>
            <p:cNvSpPr/>
            <p:nvPr/>
          </p:nvSpPr>
          <p:spPr bwMode="auto">
            <a:xfrm>
              <a:off x="4279526" y="6355003"/>
              <a:ext cx="2572872" cy="990506"/>
            </a:xfrm>
            <a:prstGeom prst="roundRect">
              <a:avLst>
                <a:gd name="adj" fmla="val 8264"/>
              </a:avLst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330200" algn="tl" rotWithShape="0">
                <a:srgbClr val="85F034">
                  <a:alpha val="79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7874"/>
              <a:r>
                <a:rPr lang="en-US" sz="2000" dirty="0" smtClean="0">
                  <a:solidFill>
                    <a:schemeClr val="tx1"/>
                  </a:solidFill>
                  <a:effectLst>
                    <a:outerShdw blurRad="190500" algn="tl" rotWithShape="0">
                      <a:srgbClr val="CB1E01"/>
                    </a:outerShdw>
                  </a:effectLst>
                  <a:latin typeface="Segoe" pitchFamily="34" charset="0"/>
                </a:rPr>
                <a:t>…</a:t>
              </a:r>
            </a:p>
          </p:txBody>
        </p:sp>
      </p:grpSp>
      <p:sp>
        <p:nvSpPr>
          <p:cNvPr id="56" name="모서리가 둥근 직사각형 55"/>
          <p:cNvSpPr/>
          <p:nvPr/>
        </p:nvSpPr>
        <p:spPr bwMode="auto">
          <a:xfrm>
            <a:off x="816598" y="1676400"/>
            <a:ext cx="8583217" cy="7620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80088" y="1752600"/>
            <a:ext cx="1771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LINQ building blocks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3187200" y="1752600"/>
            <a:ext cx="1553154" cy="5334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Expression Tree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HY신명조" pitchFamily="18" charset="-127"/>
              <a:cs typeface="Verdana" pitchFamily="34" charset="0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5067333" y="1752600"/>
            <a:ext cx="1553154" cy="5334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Query expression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HY신명조" pitchFamily="18" charset="-127"/>
              <a:cs typeface="Verdana" pitchFamily="34" charset="0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6947467" y="1752600"/>
            <a:ext cx="1553154" cy="5334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Query operators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HY신명조" pitchFamily="18" charset="-127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LINQ (</a:t>
            </a:r>
            <a:r>
              <a:rPr lang="ko-KR" altLang="en-US" dirty="0" smtClean="0"/>
              <a:t>통합 언어 </a:t>
            </a:r>
            <a:r>
              <a:rPr lang="ko-KR" altLang="en-US" dirty="0" err="1" smtClean="0"/>
              <a:t>질의문</a:t>
            </a:r>
            <a:r>
              <a:rPr lang="en-US" altLang="ko-KR" dirty="0" smtClean="0"/>
              <a:t>)</a:t>
            </a:r>
            <a:r>
              <a:rPr lang="ko-KR" altLang="en-US" dirty="0" smtClean="0"/>
              <a:t> 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Common Problems</a:t>
            </a:r>
          </a:p>
          <a:p>
            <a:pPr lvl="1"/>
            <a:r>
              <a:rPr lang="en-US" altLang="ko-KR" dirty="0" smtClean="0"/>
              <a:t>Data != Objects (OOP and Relation mismatches) </a:t>
            </a:r>
            <a:r>
              <a:rPr lang="en-US" altLang="ko-KR" dirty="0" smtClean="0">
                <a:sym typeface="Wingdings" pitchFamily="2" charset="2"/>
              </a:rPr>
              <a:t> Data == Objects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Operation to Object, Relational, Xml, etc…</a:t>
            </a:r>
          </a:p>
          <a:p>
            <a:r>
              <a:rPr lang="en-US" altLang="ko-KR" dirty="0" smtClean="0"/>
              <a:t>DataSource</a:t>
            </a:r>
            <a:r>
              <a:rPr lang="ko-KR" altLang="en-US" dirty="0" smtClean="0"/>
              <a:t>에 대한 일관적인 </a:t>
            </a:r>
            <a:r>
              <a:rPr lang="en-US" altLang="ko-KR" dirty="0" smtClean="0"/>
              <a:t>Operation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Relational Database, Tables, XML, Web Services </a:t>
            </a:r>
            <a:r>
              <a:rPr lang="ko-KR" altLang="en-US" dirty="0" smtClean="0"/>
              <a:t>등의 다양한 </a:t>
            </a:r>
            <a:r>
              <a:rPr lang="en-US" altLang="ko-KR" dirty="0" smtClean="0"/>
              <a:t>DataSource</a:t>
            </a:r>
            <a:r>
              <a:rPr lang="ko-KR" altLang="en-US" dirty="0" smtClean="0"/>
              <a:t>에 대한 똑같은 </a:t>
            </a:r>
            <a:r>
              <a:rPr lang="en-US" altLang="ko-KR" dirty="0" smtClean="0"/>
              <a:t>Operation </a:t>
            </a:r>
            <a:r>
              <a:rPr lang="ko-KR" altLang="en-US" dirty="0" smtClean="0"/>
              <a:t>적용 필요성</a:t>
            </a:r>
            <a:endParaRPr lang="en-US" altLang="ko-KR" dirty="0" smtClean="0"/>
          </a:p>
          <a:p>
            <a:r>
              <a:rPr lang="en-US" altLang="ko-KR" dirty="0" smtClean="0"/>
              <a:t>Language</a:t>
            </a:r>
            <a:r>
              <a:rPr lang="ko-KR" altLang="en-US" dirty="0" smtClean="0"/>
              <a:t>상에서 다양한 </a:t>
            </a:r>
            <a:r>
              <a:rPr lang="en-US" altLang="ko-KR" dirty="0" smtClean="0"/>
              <a:t>DataSource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동격의 </a:t>
            </a:r>
            <a:r>
              <a:rPr lang="en-US" altLang="ko-KR" dirty="0" smtClean="0"/>
              <a:t>Objects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통합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XML Element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SQL DB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join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Object graph</a:t>
            </a:r>
            <a:r>
              <a:rPr lang="ko-KR" altLang="en-US" dirty="0" smtClean="0"/>
              <a:t> 와 </a:t>
            </a:r>
            <a:r>
              <a:rPr lang="en-US" altLang="ko-KR" dirty="0" smtClean="0"/>
              <a:t>Web Services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ResultSet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join, filtering </a:t>
            </a:r>
            <a:r>
              <a:rPr lang="ko-KR" altLang="en-US" dirty="0" smtClean="0"/>
              <a:t>을 수행한다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Data </a:t>
            </a:r>
            <a:r>
              <a:rPr lang="ko-KR" altLang="en-US" dirty="0" smtClean="0"/>
              <a:t>처리에 가장 범용적이고 강력한 </a:t>
            </a:r>
            <a:r>
              <a:rPr lang="en-US" altLang="ko-KR" dirty="0" smtClean="0"/>
              <a:t>SQL, XQuery</a:t>
            </a:r>
            <a:r>
              <a:rPr lang="ko-KR" altLang="en-US" dirty="0" smtClean="0"/>
              <a:t>와 유사한 기능이 필요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20CCB-E912-4EA9-BFA7-5CBD268D9B84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LINQ Objectives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B53B-5A07-4B3F-8456-56AC9125F307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7873" y="1828800"/>
            <a:ext cx="9809391" cy="4419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Designed to reduce the complexity when working </a:t>
            </a:r>
            <a:b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</a:b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with data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Query operators can be used against any collection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Built-in examples: Select, Where, </a:t>
            </a:r>
            <a:r>
              <a:rPr kumimoji="1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GroupBy</a:t>
            </a:r>
            <a:r>
              <a:rPr kumimoji="1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, Join, etc.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Extensibility model supports extending/replacing these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Benefits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Work with data in a consistent way, regardless of the type of data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Interact with data as objects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Better integration with programming languages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Improved productivity through IntelliSense  in Visual Studio</a:t>
            </a:r>
          </a:p>
        </p:txBody>
      </p:sp>
      <p:sp>
        <p:nvSpPr>
          <p:cNvPr id="5" name="Rounded Rectangle 3"/>
          <p:cNvSpPr/>
          <p:nvPr/>
        </p:nvSpPr>
        <p:spPr bwMode="auto">
          <a:xfrm>
            <a:off x="435769" y="762000"/>
            <a:ext cx="9618006" cy="990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/>
              <a:t>New programming model for data access that integrates query support directly within the .NET languages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Operations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354013" y="698500"/>
          <a:ext cx="9917112" cy="524509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62956"/>
                <a:gridCol w="5943600"/>
                <a:gridCol w="1910556"/>
              </a:tblGrid>
              <a:tr h="443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Family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Query Operations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</a:tr>
              <a:tr h="3693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Filtering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Where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OfType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693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Projection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Select, </a:t>
                      </a:r>
                      <a:r>
                        <a:rPr lang="en-US" altLang="ko-KR" sz="1400" b="1" dirty="0" err="1" smtClean="0"/>
                        <a:t>SelectMany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693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Partitioning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Skip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SkipWhile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="1" baseline="0" dirty="0" smtClean="0"/>
                        <a:t>Take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TakeWhile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693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Join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/>
                        <a:t>GroupJoin</a:t>
                      </a:r>
                      <a:r>
                        <a:rPr lang="en-US" altLang="ko-KR" sz="1400" b="1" dirty="0" smtClean="0"/>
                        <a:t>, Join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693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Concatenation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Concat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693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Ordering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/>
                        <a:t>OrderBy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="1" baseline="0" dirty="0" err="1" smtClean="0"/>
                        <a:t>OrderByDescending</a:t>
                      </a:r>
                      <a:r>
                        <a:rPr lang="en-US" altLang="ko-KR" sz="1400" baseline="0" dirty="0" smtClean="0"/>
                        <a:t>, Reverse, </a:t>
                      </a:r>
                      <a:r>
                        <a:rPr lang="en-US" altLang="ko-KR" sz="1400" b="1" baseline="0" dirty="0" err="1" smtClean="0"/>
                        <a:t>ThenBy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="1" baseline="0" dirty="0" err="1" smtClean="0"/>
                        <a:t>ThenByDescending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693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Grouping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/>
                        <a:t>GroupBy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ToLookup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693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Distinct</a:t>
                      </a:r>
                      <a:r>
                        <a:rPr lang="en-US" altLang="ko-KR" sz="1400" dirty="0" smtClean="0"/>
                        <a:t>, Except, Intersect, Union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693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Conversion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AsEnumerable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AsQueryable</a:t>
                      </a:r>
                      <a:r>
                        <a:rPr lang="en-US" altLang="ko-KR" sz="1400" dirty="0" smtClean="0"/>
                        <a:t>, Cast, </a:t>
                      </a:r>
                      <a:r>
                        <a:rPr lang="en-US" altLang="ko-KR" sz="1400" b="1" dirty="0" err="1" smtClean="0"/>
                        <a:t>ToArray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en-US" altLang="ko-KR" sz="1400" b="1" dirty="0" err="1" smtClean="0"/>
                        <a:t>ToDictionary</a:t>
                      </a:r>
                      <a:r>
                        <a:rPr lang="en-US" altLang="ko-KR" sz="1400" b="1" dirty="0" smtClean="0"/>
                        <a:t>,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="1" baseline="0" dirty="0" err="1" smtClean="0"/>
                        <a:t>ToList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693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Equality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SequenceEqual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693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Generation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/>
                        <a:t>DefaultIfEmpty</a:t>
                      </a:r>
                      <a:r>
                        <a:rPr lang="en-US" altLang="ko-KR" sz="1400" b="0" dirty="0" smtClean="0"/>
                        <a:t>, Empty, Range, Repeat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Outer join</a:t>
                      </a:r>
                      <a:r>
                        <a:rPr lang="ko-KR" altLang="en-US" sz="1400" dirty="0" smtClean="0"/>
                        <a:t>시 </a:t>
                      </a: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</a:tr>
              <a:tr h="3693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Quantifiers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All, Any, Contains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693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Aggregation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Aggregation, Average, </a:t>
                      </a:r>
                      <a:r>
                        <a:rPr lang="en-US" altLang="ko-KR" sz="1400" b="1" dirty="0" smtClean="0"/>
                        <a:t>Count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en-US" altLang="ko-KR" sz="1400" b="0" dirty="0" err="1" smtClean="0"/>
                        <a:t>LongCount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en-US" altLang="ko-KR" sz="1400" b="1" dirty="0" smtClean="0"/>
                        <a:t>Max, Min, Sum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20CCB-E912-4EA9-BFA7-5CBD268D9B84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LINQ to Objects Sample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B53B-5A07-4B3F-8456-56AC9125F307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 bwMode="auto">
          <a:xfrm>
            <a:off x="130969" y="990600"/>
            <a:ext cx="3962400" cy="9144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050" dirty="0" smtClean="0">
                <a:latin typeface="Consolas" pitchFamily="49" charset="0"/>
              </a:rPr>
              <a:t>var titles </a:t>
            </a:r>
          </a:p>
          <a:p>
            <a:pPr algn="l"/>
            <a:r>
              <a:rPr lang="en-US" altLang="ko-KR" sz="1050" dirty="0" smtClean="0">
                <a:latin typeface="Consolas" pitchFamily="49" charset="0"/>
              </a:rPr>
              <a:t>    = books</a:t>
            </a:r>
          </a:p>
          <a:p>
            <a:pPr algn="l"/>
            <a:r>
              <a:rPr lang="en-US" altLang="ko-KR" sz="1050" dirty="0" smtClean="0">
                <a:latin typeface="Consolas" pitchFamily="49" charset="0"/>
              </a:rPr>
              <a:t>     .Where(book =&gt;</a:t>
            </a:r>
            <a:r>
              <a:rPr lang="en-US" altLang="ko-KR" sz="1050" dirty="0" err="1" smtClean="0">
                <a:latin typeface="Consolas" pitchFamily="49" charset="0"/>
              </a:rPr>
              <a:t>book.Title.Contains</a:t>
            </a:r>
            <a:r>
              <a:rPr lang="en-US" altLang="ko-KR" sz="1050" dirty="0" smtClean="0">
                <a:latin typeface="Consolas" pitchFamily="49" charset="0"/>
              </a:rPr>
              <a:t>("Action"))</a:t>
            </a:r>
          </a:p>
          <a:p>
            <a:pPr algn="l"/>
            <a:r>
              <a:rPr lang="en-US" altLang="ko-KR" sz="1050" dirty="0" smtClean="0">
                <a:latin typeface="Consolas" pitchFamily="49" charset="0"/>
              </a:rPr>
              <a:t>     .Select(book =&gt; </a:t>
            </a:r>
            <a:r>
              <a:rPr lang="en-US" altLang="ko-KR" sz="1050" dirty="0" err="1" smtClean="0">
                <a:latin typeface="Consolas" pitchFamily="49" charset="0"/>
              </a:rPr>
              <a:t>book.Title</a:t>
            </a:r>
            <a:r>
              <a:rPr lang="en-US" altLang="ko-KR" sz="1050" dirty="0" smtClean="0">
                <a:latin typeface="Consolas" pitchFamily="49" charset="0"/>
              </a:rPr>
              <a:t>);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245769" y="1066800"/>
            <a:ext cx="6217411" cy="9144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050" dirty="0" smtClean="0">
                <a:latin typeface="Consolas" pitchFamily="49" charset="0"/>
              </a:rPr>
              <a:t>var groups2 </a:t>
            </a:r>
          </a:p>
          <a:p>
            <a:pPr algn="l"/>
            <a:r>
              <a:rPr lang="en-US" altLang="ko-KR" sz="1050" dirty="0" smtClean="0">
                <a:latin typeface="Consolas" pitchFamily="49" charset="0"/>
              </a:rPr>
              <a:t>    = from book in </a:t>
            </a:r>
            <a:r>
              <a:rPr lang="en-US" altLang="ko-KR" sz="1050" dirty="0" err="1" smtClean="0">
                <a:latin typeface="Consolas" pitchFamily="49" charset="0"/>
              </a:rPr>
              <a:t>SampleData.Books</a:t>
            </a:r>
            <a:endParaRPr lang="en-US" altLang="ko-KR" sz="1050" dirty="0" smtClean="0">
              <a:latin typeface="Consolas" pitchFamily="49" charset="0"/>
            </a:endParaRPr>
          </a:p>
          <a:p>
            <a:pPr algn="l"/>
            <a:r>
              <a:rPr lang="en-US" altLang="ko-KR" sz="1050" dirty="0" smtClean="0">
                <a:latin typeface="Consolas" pitchFamily="49" charset="0"/>
              </a:rPr>
              <a:t>       group book by </a:t>
            </a:r>
            <a:r>
              <a:rPr lang="en-US" altLang="ko-KR" sz="1050" dirty="0" err="1" smtClean="0">
                <a:latin typeface="Consolas" pitchFamily="49" charset="0"/>
              </a:rPr>
              <a:t>book.Publisher</a:t>
            </a:r>
            <a:r>
              <a:rPr lang="en-US" altLang="ko-KR" sz="1050" dirty="0" smtClean="0">
                <a:latin typeface="Consolas" pitchFamily="49" charset="0"/>
              </a:rPr>
              <a:t> into </a:t>
            </a:r>
            <a:r>
              <a:rPr lang="en-US" altLang="ko-KR" sz="1050" dirty="0" err="1" smtClean="0">
                <a:latin typeface="Consolas" pitchFamily="49" charset="0"/>
              </a:rPr>
              <a:t>publisherBooks</a:t>
            </a:r>
            <a:endParaRPr lang="en-US" altLang="ko-KR" sz="1050" dirty="0" smtClean="0">
              <a:latin typeface="Consolas" pitchFamily="49" charset="0"/>
            </a:endParaRPr>
          </a:p>
          <a:p>
            <a:pPr algn="l"/>
            <a:r>
              <a:rPr lang="en-US" altLang="ko-KR" sz="1050" dirty="0" smtClean="0">
                <a:latin typeface="Consolas" pitchFamily="49" charset="0"/>
              </a:rPr>
              <a:t>       select new { Publisher = </a:t>
            </a:r>
            <a:r>
              <a:rPr lang="en-US" altLang="ko-KR" sz="1050" dirty="0" err="1" smtClean="0">
                <a:latin typeface="Consolas" pitchFamily="49" charset="0"/>
              </a:rPr>
              <a:t>publisherBooks.Key.Name</a:t>
            </a:r>
            <a:r>
              <a:rPr lang="en-US" altLang="ko-KR" sz="1050" dirty="0" smtClean="0">
                <a:latin typeface="Consolas" pitchFamily="49" charset="0"/>
              </a:rPr>
              <a:t>, Books = </a:t>
            </a:r>
            <a:r>
              <a:rPr lang="en-US" altLang="ko-KR" sz="1050" dirty="0" err="1" smtClean="0">
                <a:latin typeface="Consolas" pitchFamily="49" charset="0"/>
              </a:rPr>
              <a:t>publisherBooks</a:t>
            </a:r>
            <a:r>
              <a:rPr lang="en-US" altLang="ko-KR" sz="1050" dirty="0" smtClean="0">
                <a:latin typeface="Consolas" pitchFamily="49" charset="0"/>
              </a:rPr>
              <a:t> };</a:t>
            </a:r>
            <a:endParaRPr kumimoji="1" lang="ko-KR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969" y="685800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Filtering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5769" y="762000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Grouping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321969" y="2514600"/>
            <a:ext cx="6217411" cy="9906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050" dirty="0" smtClean="0">
                <a:latin typeface="Consolas" pitchFamily="49" charset="0"/>
              </a:rPr>
              <a:t>var </a:t>
            </a:r>
            <a:r>
              <a:rPr lang="en-US" altLang="ko-KR" sz="1050" dirty="0" err="1" smtClean="0">
                <a:latin typeface="Consolas" pitchFamily="49" charset="0"/>
              </a:rPr>
              <a:t>publisherBooks</a:t>
            </a:r>
            <a:r>
              <a:rPr lang="en-US" altLang="ko-KR" sz="1050" dirty="0" smtClean="0">
                <a:latin typeface="Consolas" pitchFamily="49" charset="0"/>
              </a:rPr>
              <a:t> </a:t>
            </a:r>
          </a:p>
          <a:p>
            <a:pPr algn="l"/>
            <a:r>
              <a:rPr lang="en-US" altLang="ko-KR" sz="1050" dirty="0" smtClean="0">
                <a:latin typeface="Consolas" pitchFamily="49" charset="0"/>
              </a:rPr>
              <a:t>    = from publisher in </a:t>
            </a:r>
            <a:r>
              <a:rPr lang="en-US" altLang="ko-KR" sz="1050" dirty="0" err="1" smtClean="0">
                <a:latin typeface="Consolas" pitchFamily="49" charset="0"/>
              </a:rPr>
              <a:t>SampleData.Publishers</a:t>
            </a:r>
            <a:endParaRPr lang="en-US" altLang="ko-KR" sz="1050" dirty="0" smtClean="0">
              <a:latin typeface="Consolas" pitchFamily="49" charset="0"/>
            </a:endParaRPr>
          </a:p>
          <a:p>
            <a:pPr algn="l"/>
            <a:r>
              <a:rPr lang="en-US" altLang="ko-KR" sz="1050" dirty="0" smtClean="0">
                <a:latin typeface="Consolas" pitchFamily="49" charset="0"/>
              </a:rPr>
              <a:t>      join book in </a:t>
            </a:r>
            <a:r>
              <a:rPr lang="en-US" altLang="ko-KR" sz="1050" dirty="0" err="1" smtClean="0">
                <a:latin typeface="Consolas" pitchFamily="49" charset="0"/>
              </a:rPr>
              <a:t>SampleData.Books</a:t>
            </a:r>
            <a:endParaRPr lang="en-US" altLang="ko-KR" sz="1050" dirty="0" smtClean="0">
              <a:latin typeface="Consolas" pitchFamily="49" charset="0"/>
            </a:endParaRPr>
          </a:p>
          <a:p>
            <a:pPr algn="l"/>
            <a:r>
              <a:rPr lang="en-US" altLang="ko-KR" sz="1050" dirty="0" smtClean="0">
                <a:latin typeface="Consolas" pitchFamily="49" charset="0"/>
              </a:rPr>
              <a:t>      on publisher equals </a:t>
            </a:r>
            <a:r>
              <a:rPr lang="en-US" altLang="ko-KR" sz="1050" dirty="0" err="1" smtClean="0">
                <a:latin typeface="Consolas" pitchFamily="49" charset="0"/>
              </a:rPr>
              <a:t>book.Publisher</a:t>
            </a:r>
            <a:endParaRPr lang="en-US" altLang="ko-KR" sz="1050" dirty="0" smtClean="0">
              <a:latin typeface="Consolas" pitchFamily="49" charset="0"/>
            </a:endParaRPr>
          </a:p>
          <a:p>
            <a:pPr algn="l"/>
            <a:r>
              <a:rPr lang="en-US" altLang="ko-KR" sz="1050" dirty="0" smtClean="0">
                <a:latin typeface="Consolas" pitchFamily="49" charset="0"/>
              </a:rPr>
              <a:t>      select new { Publisher = </a:t>
            </a:r>
            <a:r>
              <a:rPr lang="en-US" altLang="ko-KR" sz="1050" dirty="0" err="1" smtClean="0">
                <a:latin typeface="Consolas" pitchFamily="49" charset="0"/>
              </a:rPr>
              <a:t>publisher.Name</a:t>
            </a:r>
            <a:r>
              <a:rPr lang="en-US" altLang="ko-KR" sz="1050" dirty="0" smtClean="0">
                <a:latin typeface="Consolas" pitchFamily="49" charset="0"/>
              </a:rPr>
              <a:t>, Book = </a:t>
            </a:r>
            <a:r>
              <a:rPr lang="en-US" altLang="ko-KR" sz="1050" dirty="0" err="1" smtClean="0">
                <a:latin typeface="Consolas" pitchFamily="49" charset="0"/>
              </a:rPr>
              <a:t>book.Title</a:t>
            </a:r>
            <a:r>
              <a:rPr lang="en-US" altLang="ko-KR" sz="1050" dirty="0" smtClean="0">
                <a:latin typeface="Consolas" pitchFamily="49" charset="0"/>
              </a:rPr>
              <a:t> };</a:t>
            </a:r>
            <a:endParaRPr kumimoji="1" lang="ko-KR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21969" y="2209800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Inner Join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321969" y="4038600"/>
            <a:ext cx="6217411" cy="16764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050" dirty="0" smtClean="0">
                <a:latin typeface="Consolas" pitchFamily="49" charset="0"/>
              </a:rPr>
              <a:t>var query = from publisher in </a:t>
            </a:r>
            <a:r>
              <a:rPr lang="en-US" altLang="ko-KR" sz="1050" dirty="0" err="1" smtClean="0">
                <a:latin typeface="Consolas" pitchFamily="49" charset="0"/>
              </a:rPr>
              <a:t>SampleData.Publishers</a:t>
            </a:r>
            <a:endParaRPr lang="en-US" altLang="ko-KR" sz="1050" dirty="0" smtClean="0">
              <a:latin typeface="Consolas" pitchFamily="49" charset="0"/>
            </a:endParaRPr>
          </a:p>
          <a:p>
            <a:pPr algn="l"/>
            <a:r>
              <a:rPr lang="en-US" altLang="ko-KR" sz="1050" dirty="0" smtClean="0">
                <a:latin typeface="Consolas" pitchFamily="49" charset="0"/>
              </a:rPr>
              <a:t>            join book in </a:t>
            </a:r>
            <a:r>
              <a:rPr lang="en-US" altLang="ko-KR" sz="1050" dirty="0" err="1" smtClean="0">
                <a:latin typeface="Consolas" pitchFamily="49" charset="0"/>
              </a:rPr>
              <a:t>SampleData.Books</a:t>
            </a:r>
            <a:endParaRPr lang="en-US" altLang="ko-KR" sz="1050" dirty="0" smtClean="0">
              <a:latin typeface="Consolas" pitchFamily="49" charset="0"/>
            </a:endParaRPr>
          </a:p>
          <a:p>
            <a:pPr algn="l"/>
            <a:r>
              <a:rPr lang="en-US" altLang="ko-KR" sz="1050" dirty="0" smtClean="0">
                <a:latin typeface="Consolas" pitchFamily="49" charset="0"/>
              </a:rPr>
              <a:t>	on publisher equals </a:t>
            </a:r>
            <a:r>
              <a:rPr lang="en-US" altLang="ko-KR" sz="1050" dirty="0" err="1" smtClean="0">
                <a:latin typeface="Consolas" pitchFamily="49" charset="0"/>
              </a:rPr>
              <a:t>book.Publisher</a:t>
            </a:r>
            <a:r>
              <a:rPr lang="en-US" altLang="ko-KR" sz="1050" dirty="0" smtClean="0">
                <a:latin typeface="Consolas" pitchFamily="49" charset="0"/>
              </a:rPr>
              <a:t> into </a:t>
            </a:r>
            <a:r>
              <a:rPr lang="en-US" altLang="ko-KR" sz="1050" dirty="0" err="1" smtClean="0">
                <a:latin typeface="Consolas" pitchFamily="49" charset="0"/>
              </a:rPr>
              <a:t>publisherBooks</a:t>
            </a:r>
            <a:endParaRPr lang="en-US" altLang="ko-KR" sz="1050" dirty="0" smtClean="0">
              <a:latin typeface="Consolas" pitchFamily="49" charset="0"/>
            </a:endParaRPr>
          </a:p>
          <a:p>
            <a:pPr algn="l"/>
            <a:r>
              <a:rPr lang="en-US" altLang="ko-KR" sz="1050" dirty="0" smtClean="0">
                <a:latin typeface="Consolas" pitchFamily="49" charset="0"/>
              </a:rPr>
              <a:t>	from book in </a:t>
            </a:r>
            <a:r>
              <a:rPr lang="en-US" altLang="ko-KR" sz="1050" dirty="0" err="1" smtClean="0">
                <a:latin typeface="Consolas" pitchFamily="49" charset="0"/>
              </a:rPr>
              <a:t>publisherBooks.DefaultIfEmpty</a:t>
            </a:r>
            <a:r>
              <a:rPr lang="en-US" altLang="ko-KR" sz="1050" dirty="0" smtClean="0">
                <a:latin typeface="Consolas" pitchFamily="49" charset="0"/>
              </a:rPr>
              <a:t>()</a:t>
            </a:r>
          </a:p>
          <a:p>
            <a:pPr algn="l"/>
            <a:r>
              <a:rPr lang="en-US" altLang="ko-KR" sz="1050" dirty="0" smtClean="0">
                <a:latin typeface="Consolas" pitchFamily="49" charset="0"/>
              </a:rPr>
              <a:t>	select new</a:t>
            </a:r>
          </a:p>
          <a:p>
            <a:pPr algn="l"/>
            <a:r>
              <a:rPr lang="ko-KR" altLang="en-US" sz="1050" dirty="0" smtClean="0">
                <a:latin typeface="Consolas" pitchFamily="49" charset="0"/>
              </a:rPr>
              <a:t>	</a:t>
            </a:r>
            <a:r>
              <a:rPr lang="en-US" altLang="ko-KR" sz="1050" dirty="0" smtClean="0">
                <a:latin typeface="Consolas" pitchFamily="49" charset="0"/>
              </a:rPr>
              <a:t>{</a:t>
            </a:r>
          </a:p>
          <a:p>
            <a:pPr algn="l"/>
            <a:r>
              <a:rPr lang="en-US" altLang="ko-KR" sz="1050" dirty="0" smtClean="0">
                <a:latin typeface="Consolas" pitchFamily="49" charset="0"/>
              </a:rPr>
              <a:t>	    Publisher = </a:t>
            </a:r>
            <a:r>
              <a:rPr lang="en-US" altLang="ko-KR" sz="1050" dirty="0" err="1" smtClean="0">
                <a:latin typeface="Consolas" pitchFamily="49" charset="0"/>
              </a:rPr>
              <a:t>publisher.Name</a:t>
            </a:r>
            <a:r>
              <a:rPr lang="en-US" altLang="ko-KR" sz="1050" dirty="0" smtClean="0">
                <a:latin typeface="Consolas" pitchFamily="49" charset="0"/>
              </a:rPr>
              <a:t>,</a:t>
            </a:r>
          </a:p>
          <a:p>
            <a:pPr algn="l"/>
            <a:r>
              <a:rPr lang="en-US" altLang="ko-KR" sz="1050" dirty="0" smtClean="0">
                <a:latin typeface="Consolas" pitchFamily="49" charset="0"/>
              </a:rPr>
              <a:t>	    Book = (book == default(Book) ? "(no books)" : </a:t>
            </a:r>
            <a:r>
              <a:rPr lang="en-US" altLang="ko-KR" sz="1050" dirty="0" err="1" smtClean="0">
                <a:latin typeface="Consolas" pitchFamily="49" charset="0"/>
              </a:rPr>
              <a:t>book.Title</a:t>
            </a:r>
            <a:r>
              <a:rPr lang="en-US" altLang="ko-KR" sz="1050" dirty="0" smtClean="0">
                <a:latin typeface="Consolas" pitchFamily="49" charset="0"/>
              </a:rPr>
              <a:t>)</a:t>
            </a:r>
          </a:p>
          <a:p>
            <a:pPr algn="l"/>
            <a:r>
              <a:rPr lang="en-US" altLang="ko-KR" sz="1050" dirty="0" smtClean="0">
                <a:latin typeface="Consolas" pitchFamily="49" charset="0"/>
              </a:rPr>
              <a:t>             };</a:t>
            </a:r>
            <a:endParaRPr kumimoji="1" lang="ko-KR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21969" y="3733800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Outer Join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07169" y="2514600"/>
            <a:ext cx="3962400" cy="11430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050" dirty="0" smtClean="0">
                <a:latin typeface="Consolas" pitchFamily="49" charset="0"/>
              </a:rPr>
              <a:t>var titles </a:t>
            </a:r>
          </a:p>
          <a:p>
            <a:pPr algn="l"/>
            <a:r>
              <a:rPr lang="en-US" altLang="ko-KR" sz="1050" dirty="0" smtClean="0">
                <a:latin typeface="Consolas" pitchFamily="49" charset="0"/>
              </a:rPr>
              <a:t>    = books</a:t>
            </a:r>
          </a:p>
          <a:p>
            <a:pPr algn="l"/>
            <a:r>
              <a:rPr lang="en-US" altLang="ko-KR" sz="1050" dirty="0" smtClean="0">
                <a:latin typeface="Consolas" pitchFamily="49" charset="0"/>
              </a:rPr>
              <a:t>     .Where(book =&gt;</a:t>
            </a:r>
            <a:r>
              <a:rPr lang="en-US" altLang="ko-KR" sz="1050" dirty="0" err="1" smtClean="0">
                <a:latin typeface="Consolas" pitchFamily="49" charset="0"/>
              </a:rPr>
              <a:t>book.Title.Contains</a:t>
            </a:r>
            <a:r>
              <a:rPr lang="en-US" altLang="ko-KR" sz="1050" dirty="0" smtClean="0">
                <a:latin typeface="Consolas" pitchFamily="49" charset="0"/>
              </a:rPr>
              <a:t>("Action"))</a:t>
            </a:r>
          </a:p>
          <a:p>
            <a:pPr algn="l"/>
            <a:r>
              <a:rPr lang="en-US" altLang="ko-KR" sz="1050" dirty="0" smtClean="0">
                <a:latin typeface="Consolas" pitchFamily="49" charset="0"/>
              </a:rPr>
              <a:t>     .Select(book =&gt; </a:t>
            </a:r>
            <a:r>
              <a:rPr lang="en-US" altLang="ko-KR" sz="1050" dirty="0" err="1" smtClean="0">
                <a:latin typeface="Consolas" pitchFamily="49" charset="0"/>
              </a:rPr>
              <a:t>book.Title</a:t>
            </a:r>
            <a:r>
              <a:rPr lang="en-US" altLang="ko-KR" sz="1050" dirty="0" smtClean="0">
                <a:latin typeface="Consolas" pitchFamily="49" charset="0"/>
              </a:rPr>
              <a:t>)</a:t>
            </a:r>
          </a:p>
          <a:p>
            <a:pPr algn="l"/>
            <a:r>
              <a:rPr lang="en-US" altLang="ko-KR" sz="1050" dirty="0" smtClean="0">
                <a:latin typeface="Consolas" pitchFamily="49" charset="0"/>
              </a:rPr>
              <a:t>     .</a:t>
            </a:r>
            <a:r>
              <a:rPr lang="en-US" altLang="ko-KR" sz="1050" dirty="0" err="1" smtClean="0">
                <a:latin typeface="Consolas" pitchFamily="49" charset="0"/>
              </a:rPr>
              <a:t>OrderBy</a:t>
            </a:r>
            <a:r>
              <a:rPr lang="en-US" altLang="ko-KR" sz="1050" dirty="0" smtClean="0">
                <a:latin typeface="Consolas" pitchFamily="49" charset="0"/>
              </a:rPr>
              <a:t>(book =&gt; </a:t>
            </a:r>
            <a:r>
              <a:rPr lang="en-US" altLang="ko-KR" sz="1050" dirty="0" err="1" smtClean="0">
                <a:latin typeface="Consolas" pitchFamily="49" charset="0"/>
              </a:rPr>
              <a:t>book.Title</a:t>
            </a:r>
            <a:r>
              <a:rPr lang="en-US" altLang="ko-KR" sz="1050" dirty="0" smtClean="0">
                <a:latin typeface="Consolas" pitchFamily="49" charset="0"/>
              </a:rPr>
              <a:t>)</a:t>
            </a:r>
          </a:p>
          <a:p>
            <a:pPr algn="l"/>
            <a:r>
              <a:rPr lang="en-US" altLang="ko-KR" sz="1050" dirty="0" smtClean="0">
                <a:latin typeface="Consolas" pitchFamily="49" charset="0"/>
              </a:rPr>
              <a:t>     .</a:t>
            </a:r>
            <a:r>
              <a:rPr lang="en-US" altLang="ko-KR" sz="1050" dirty="0" err="1" smtClean="0">
                <a:latin typeface="Consolas" pitchFamily="49" charset="0"/>
              </a:rPr>
              <a:t>ThenBy</a:t>
            </a:r>
            <a:r>
              <a:rPr lang="en-US" altLang="ko-KR" sz="1050" dirty="0" smtClean="0">
                <a:latin typeface="Consolas" pitchFamily="49" charset="0"/>
              </a:rPr>
              <a:t>(book =&gt; </a:t>
            </a:r>
            <a:r>
              <a:rPr lang="en-US" altLang="ko-KR" sz="1050" dirty="0" err="1" smtClean="0">
                <a:latin typeface="Consolas" pitchFamily="49" charset="0"/>
              </a:rPr>
              <a:t>book.Publisher</a:t>
            </a:r>
            <a:r>
              <a:rPr lang="en-US" altLang="ko-KR" sz="1050" dirty="0" smtClean="0">
                <a:latin typeface="Consolas" pitchFamily="49" charset="0"/>
              </a:rPr>
              <a:t>);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7169" y="2209800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Ordering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LINQ to ADO.NET ( </a:t>
            </a:r>
            <a:r>
              <a:rPr lang="en-US" altLang="ko-KR" dirty="0" err="1" smtClean="0"/>
              <a:t>Relationa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LINQ to SQL – Strongly Typed Database</a:t>
            </a:r>
          </a:p>
          <a:p>
            <a:pPr lvl="1"/>
            <a:r>
              <a:rPr lang="en-US" sz="1800" dirty="0" smtClean="0"/>
              <a:t>Emphasis on rapid application development</a:t>
            </a:r>
          </a:p>
          <a:p>
            <a:pPr lvl="1"/>
            <a:r>
              <a:rPr lang="en-US" sz="1800" dirty="0" smtClean="0"/>
              <a:t>Direct mapping to Microsoft SQL Server family of databases</a:t>
            </a:r>
          </a:p>
          <a:p>
            <a:pPr lvl="1"/>
            <a:r>
              <a:rPr lang="en-US" sz="1800" dirty="0" smtClean="0"/>
              <a:t>Release in Microsoft Visual Studio 2008 RTM</a:t>
            </a:r>
          </a:p>
          <a:p>
            <a:r>
              <a:rPr lang="en-US" sz="2400" dirty="0" smtClean="0"/>
              <a:t>LINQ to Entities – Flexible mapping to existing Schema</a:t>
            </a:r>
          </a:p>
          <a:p>
            <a:pPr lvl="1"/>
            <a:r>
              <a:rPr lang="en-US" sz="1800" dirty="0" smtClean="0"/>
              <a:t>Focus on enterprise-grade data scenarios</a:t>
            </a:r>
          </a:p>
          <a:p>
            <a:pPr lvl="1"/>
            <a:r>
              <a:rPr lang="en-US" sz="1800" dirty="0" smtClean="0"/>
              <a:t>Flexible Mapping to Microsoft SQL Server and third-party databases</a:t>
            </a:r>
          </a:p>
          <a:p>
            <a:pPr lvl="1"/>
            <a:r>
              <a:rPr lang="en-US" sz="1800" dirty="0" smtClean="0"/>
              <a:t>Release in Microsoft Visual Studio 2008 update</a:t>
            </a:r>
          </a:p>
          <a:p>
            <a:pPr lvl="2"/>
            <a:r>
              <a:rPr lang="en-US" sz="1400" dirty="0" smtClean="0"/>
              <a:t>CTPs on top of Microsoft Visual Studio 2008 Betas/RTM</a:t>
            </a:r>
          </a:p>
          <a:p>
            <a:r>
              <a:rPr lang="en-US" sz="2400" dirty="0" smtClean="0"/>
              <a:t>LINQ to </a:t>
            </a:r>
            <a:r>
              <a:rPr lang="en-US" sz="2400" dirty="0" err="1" smtClean="0"/>
              <a:t>DataSet</a:t>
            </a:r>
            <a:r>
              <a:rPr lang="en-US" sz="2400" dirty="0" smtClean="0"/>
              <a:t> – In-Memory Cache w/Change Tracking</a:t>
            </a:r>
          </a:p>
          <a:p>
            <a:pPr lvl="1"/>
            <a:r>
              <a:rPr lang="en-US" sz="1800" dirty="0" smtClean="0"/>
              <a:t>All the scenarios where </a:t>
            </a:r>
            <a:r>
              <a:rPr lang="en-US" sz="1800" dirty="0" err="1" smtClean="0"/>
              <a:t>DataSet</a:t>
            </a:r>
            <a:r>
              <a:rPr lang="en-US" sz="1800" dirty="0" smtClean="0"/>
              <a:t> is useful today</a:t>
            </a:r>
          </a:p>
          <a:p>
            <a:pPr lvl="2"/>
            <a:r>
              <a:rPr lang="en-US" sz="1400" dirty="0" smtClean="0"/>
              <a:t>Offline, Disconnected, Aggregation</a:t>
            </a:r>
          </a:p>
          <a:p>
            <a:pPr lvl="2"/>
            <a:r>
              <a:rPr lang="en-US" sz="1400" dirty="0" smtClean="0"/>
              <a:t>Change Tracking</a:t>
            </a:r>
          </a:p>
          <a:p>
            <a:pPr lvl="2"/>
            <a:r>
              <a:rPr lang="en-US" sz="1400" dirty="0" smtClean="0"/>
              <a:t>..Plus support for Query Operations</a:t>
            </a:r>
          </a:p>
          <a:p>
            <a:pPr lvl="1"/>
            <a:r>
              <a:rPr lang="en-US" sz="1800" dirty="0" smtClean="0"/>
              <a:t>Strongly typed or </a:t>
            </a:r>
            <a:r>
              <a:rPr lang="en-US" sz="1800" dirty="0" err="1" smtClean="0"/>
              <a:t>Untyped</a:t>
            </a:r>
            <a:r>
              <a:rPr lang="en-US" sz="1800" dirty="0" smtClean="0"/>
              <a:t> </a:t>
            </a:r>
            <a:r>
              <a:rPr lang="en-US" sz="1800" dirty="0" err="1" smtClean="0"/>
              <a:t>DataSet</a:t>
            </a:r>
            <a:r>
              <a:rPr lang="en-US" sz="1800" dirty="0" smtClean="0"/>
              <a:t> Support</a:t>
            </a:r>
          </a:p>
          <a:p>
            <a:pPr lvl="1"/>
            <a:r>
              <a:rPr lang="en-US" sz="1800" dirty="0" smtClean="0"/>
              <a:t>Release in Microsoft Visual Studio 2008 RTM</a:t>
            </a:r>
          </a:p>
          <a:p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B53B-5A07-4B3F-8456-56AC9125F307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triangl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88900" algn="l"/>
          </a:tabLst>
          <a:defRPr kumimoji="1" sz="105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onsolas" pitchFamily="49" charset="0"/>
            <a:ea typeface="Verdana" pitchFamily="34" charset="0"/>
            <a:cs typeface="Verdana" pitchFamily="34" charset="0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9933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88900" algn="l"/>
          </a:tabLst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HY신명조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8288</TotalTime>
  <Words>1194</Words>
  <Application>Microsoft PowerPoint</Application>
  <PresentationFormat>사용자 지정</PresentationFormat>
  <Paragraphs>331</Paragraphs>
  <Slides>18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2" baseType="lpstr">
      <vt:lpstr>굴림</vt:lpstr>
      <vt:lpstr>Arial</vt:lpstr>
      <vt:lpstr>맑은 고딕</vt:lpstr>
      <vt:lpstr>Book Antiqua</vt:lpstr>
      <vt:lpstr>HY신명조</vt:lpstr>
      <vt:lpstr>Consolas</vt:lpstr>
      <vt:lpstr>돋움</vt:lpstr>
      <vt:lpstr>Segoe</vt:lpstr>
      <vt:lpstr>Verdana</vt:lpstr>
      <vt:lpstr>Wingdings</vt:lpstr>
      <vt:lpstr>Tahoma</vt:lpstr>
      <vt:lpstr>Lucida Console</vt:lpstr>
      <vt:lpstr>HY견명조</vt:lpstr>
      <vt:lpstr>기본 디자인</vt:lpstr>
      <vt:lpstr>LINQ (Langague INtegrated Query) 소개 (통합 언어 쿼리)</vt:lpstr>
      <vt:lpstr>0. 산출물 정보 및 문서이력</vt:lpstr>
      <vt:lpstr>0. 목차</vt:lpstr>
      <vt:lpstr>The LINQ Project</vt:lpstr>
      <vt:lpstr>LINQ (통합 언어 질의문) 필요성</vt:lpstr>
      <vt:lpstr>LINQ Objectives</vt:lpstr>
      <vt:lpstr>Query Operations</vt:lpstr>
      <vt:lpstr>LINQ to Objects Sample</vt:lpstr>
      <vt:lpstr>LINQ to ADO.NET ( Relationa)</vt:lpstr>
      <vt:lpstr>LINQ to DataSet</vt:lpstr>
      <vt:lpstr>LINQ to DataSet (Untyped DataSet / Typed DataSet)</vt:lpstr>
      <vt:lpstr>LINQ to DataSet - Samples</vt:lpstr>
      <vt:lpstr>LINQ to SQL</vt:lpstr>
      <vt:lpstr>LINQ to Entities</vt:lpstr>
      <vt:lpstr>LINQ to XML - 비교</vt:lpstr>
      <vt:lpstr>LINQ to XML - Classes</vt:lpstr>
      <vt:lpstr>LINQ to XML (예제)</vt:lpstr>
      <vt:lpstr>슬라이드 18</vt:lpstr>
    </vt:vector>
  </TitlesOfParts>
  <Company>리얼웹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소개</dc:title>
  <dc:subject>LINQ 소개</dc:subject>
  <dc:creator>배성혁</dc:creator>
  <cp:keywords>LINQ; .NET 3.5</cp:keywords>
  <dc:description>LINQ 개요 소개</dc:description>
  <cp:lastModifiedBy>배성혁</cp:lastModifiedBy>
  <cp:revision>2559</cp:revision>
  <cp:lastPrinted>1601-01-01T00:00:00Z</cp:lastPrinted>
  <dcterms:created xsi:type="dcterms:W3CDTF">1601-01-01T00:00:00Z</dcterms:created>
  <dcterms:modified xsi:type="dcterms:W3CDTF">2008-05-09T07:54:24Z</dcterms:modified>
  <cp:category>LINQ; 발표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