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61" r:id="rId5"/>
    <p:sldId id="266" r:id="rId6"/>
    <p:sldId id="260" r:id="rId7"/>
    <p:sldId id="262" r:id="rId8"/>
    <p:sldId id="263" r:id="rId9"/>
    <p:sldId id="264" r:id="rId10"/>
    <p:sldId id="269" r:id="rId11"/>
    <p:sldId id="267" r:id="rId12"/>
    <p:sldId id="268" r:id="rId13"/>
    <p:sldId id="270" r:id="rId14"/>
    <p:sldId id="259" r:id="rId15"/>
  </p:sldIdLst>
  <p:sldSz cx="10625138" cy="6858000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Book Antiqua" pitchFamily="18" charset="0"/>
      <p:regular r:id="rId20"/>
      <p:bold r:id="rId21"/>
      <p:italic r:id="rId22"/>
      <p:boldItalic r:id="rId23"/>
    </p:embeddedFont>
    <p:embeddedFont>
      <p:font typeface="HY신명조" pitchFamily="18" charset="-127"/>
      <p:regular r:id="rId24"/>
    </p:embeddedFont>
    <p:embeddedFont>
      <p:font typeface="Consolas" pitchFamily="49" charset="0"/>
      <p:regular r:id="rId25"/>
      <p:bold r:id="rId26"/>
      <p:italic r:id="rId27"/>
      <p:boldItalic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HY견명조" pitchFamily="18" charset="-127"/>
      <p:regular r:id="rId33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0099"/>
    <a:srgbClr val="33CC33"/>
    <a:srgbClr val="660066"/>
    <a:srgbClr val="CC0000"/>
    <a:srgbClr val="FFFF99"/>
    <a:srgbClr val="CCFF99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84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-216" y="-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3F599CEA-F357-4E6C-A141-C7B816C90C8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3113" y="685800"/>
            <a:ext cx="53117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1181F42E-1C90-4C7F-8261-5A4DD97EE2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ci_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77093" y="6577013"/>
            <a:ext cx="1416912" cy="2286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4027" y="2667000"/>
            <a:ext cx="7437086" cy="1752600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1342" y="6245225"/>
            <a:ext cx="2479596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30838" y="6245225"/>
            <a:ext cx="3363464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73897" y="6248400"/>
            <a:ext cx="619899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A0C5AEE1-D5BF-4533-8282-0140EB023B25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6151" name="Picture 7" descr="mainimag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ltGray">
          <a:xfrm>
            <a:off x="-3406" y="1588"/>
            <a:ext cx="10628544" cy="20955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7014" y="381001"/>
            <a:ext cx="9031112" cy="1470025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3" name="Text Box 9"/>
          <p:cNvSpPr txBox="1">
            <a:spLocks noChangeArrowheads="1"/>
          </p:cNvSpPr>
          <p:nvPr userDrawn="1"/>
        </p:nvSpPr>
        <p:spPr bwMode="white">
          <a:xfrm>
            <a:off x="66418" y="41275"/>
            <a:ext cx="534748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기업 비즈니스 프로세스를 위한 </a:t>
            </a:r>
            <a:r>
              <a:rPr lang="en-US" altLang="ko-KR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BPM </a:t>
            </a:r>
            <a:r>
              <a:rPr lang="ko-KR" altLang="en-US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솔루션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0998-4A3A-4769-864A-77A799178A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93017" y="57150"/>
            <a:ext cx="2477894" cy="6267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4228" y="57150"/>
            <a:ext cx="7275298" cy="6267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8A2D6-0FAA-4705-BAC8-E4461C2B2E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0CCB-E912-4EA9-BFA7-5CBD268D9B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589" y="4406901"/>
            <a:ext cx="903111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589" y="2906713"/>
            <a:ext cx="903111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9D3BE-F344-443B-8899-60EB3C1D929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4228" y="698500"/>
            <a:ext cx="4875745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3463" y="698500"/>
            <a:ext cx="4877447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C5DCF-2B29-4E64-8A69-9377C812EE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343" y="274638"/>
            <a:ext cx="95624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1342" y="1535113"/>
            <a:ext cx="4695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1342" y="2174875"/>
            <a:ext cx="4695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396869" y="1535113"/>
            <a:ext cx="46969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396869" y="2174875"/>
            <a:ext cx="46969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11059-A751-4EED-96E5-7EDFE7C163A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8B53B-5A07-4B3F-8456-56AC9125F3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7833A-0AB9-48AA-A5C4-1C5F2215477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342" y="273050"/>
            <a:ext cx="34962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3665" y="273051"/>
            <a:ext cx="594013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1342" y="1435101"/>
            <a:ext cx="34962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154E6-44EA-4E09-BE2D-E29B327D14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793" y="4800600"/>
            <a:ext cx="637440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2793" y="612775"/>
            <a:ext cx="6374401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2793" y="5367338"/>
            <a:ext cx="637440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A3CCC-4B53-4896-8915-DF3C88EF20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itlebar_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ltGray">
          <a:xfrm>
            <a:off x="1" y="0"/>
            <a:ext cx="10625138" cy="495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4229" y="57150"/>
            <a:ext cx="9562454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229" y="698500"/>
            <a:ext cx="9916682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342" y="6477001"/>
            <a:ext cx="24795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0838" y="6477001"/>
            <a:ext cx="336346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10005239" y="152401"/>
            <a:ext cx="44278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50AB095B-61B7-423B-AAB7-C1BD56D3CE5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ci_s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233771" y="6575426"/>
            <a:ext cx="1250016" cy="2016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C# 3.0 Language Enhancements</a:t>
            </a:r>
            <a:br>
              <a:rPr lang="en-US" altLang="ko-KR" sz="2800" dirty="0" smtClean="0"/>
            </a:br>
            <a:endParaRPr lang="en-US" altLang="ko-KR" sz="280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리얼웹</a:t>
            </a:r>
            <a:r>
              <a:rPr lang="ko-KR" altLang="en-US" dirty="0"/>
              <a:t> 개발본부</a:t>
            </a:r>
          </a:p>
          <a:p>
            <a:r>
              <a:rPr lang="en-US" altLang="ko-KR" dirty="0" smtClean="0"/>
              <a:t>2008. 05</a:t>
            </a:r>
            <a:endParaRPr lang="en-US" altLang="ko-KR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739503" y="5257801"/>
            <a:ext cx="1043876" cy="41242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rgbClr val="CC0000"/>
                </a:solidFill>
              </a:rPr>
              <a:t>배포 금지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en-US" altLang="ko-KR" dirty="0" smtClean="0"/>
              <a:t>Expressions Keywords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664369" y="990600"/>
            <a:ext cx="9220200" cy="480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from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[ type ] id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in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source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20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[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join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[ type ] id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in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source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on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equals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1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[ into id ] ]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2000" baseline="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{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from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[ type ] id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in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source |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let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id =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expr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where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condition 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[ 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orderby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ordering, ordering, … ]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expr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group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expr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by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key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[ into id query ]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Query Operator Sample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359569" y="1447800"/>
            <a:ext cx="9982200" cy="4114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processes =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Process.GetProcesses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    .</a:t>
            </a:r>
            <a:r>
              <a:rPr kumimoji="1" lang="en-US" altLang="ko-KR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Where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( </a:t>
            </a:r>
            <a:r>
              <a:rPr kumimoji="1" lang="en-US" altLang="ko-KR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 =&gt; process.WorkingSet64</a:t>
            </a:r>
            <a:r>
              <a:rPr kumimoji="1" lang="en-US" altLang="ko-KR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&gt; 20*1024*1024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baseline="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    .</a:t>
            </a:r>
            <a:r>
              <a:rPr kumimoji="1" lang="en-US" altLang="ko-KR" sz="1600" b="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OrderByDescending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( process =&gt; process.WorkingSet64 )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baseline="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    .</a:t>
            </a:r>
            <a:r>
              <a:rPr kumimoji="1" lang="en-US" altLang="ko-KR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Select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( process =&gt; </a:t>
            </a:r>
            <a:r>
              <a:rPr kumimoji="1" lang="en-US" altLang="ko-KR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new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{ Id =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process.Id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, Name =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process.Process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Name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} 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664369" y="1066800"/>
            <a:ext cx="5334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1569" y="838200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Local variable type inference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6150769" y="1828800"/>
            <a:ext cx="6096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6569" y="160020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Lambda expression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rot="5400000">
            <a:off x="435769" y="3429000"/>
            <a:ext cx="11430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169" y="434340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Extension methods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rot="5400000">
            <a:off x="3369469" y="4000500"/>
            <a:ext cx="76200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5169" y="4572000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Anonymous types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4245769" y="3733800"/>
            <a:ext cx="4953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 bwMode="auto">
          <a:xfrm>
            <a:off x="3636169" y="37338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0769" y="449580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Object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initializer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340769" y="2743200"/>
            <a:ext cx="5181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 bwMode="auto">
          <a:xfrm>
            <a:off x="1426369" y="3733800"/>
            <a:ext cx="762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 bwMode="auto">
          <a:xfrm>
            <a:off x="1426369" y="3217652"/>
            <a:ext cx="1981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 bwMode="auto">
          <a:xfrm>
            <a:off x="1426369" y="2743200"/>
            <a:ext cx="685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 bwMode="auto">
          <a:xfrm>
            <a:off x="435769" y="1752600"/>
            <a:ext cx="381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 bwMode="auto">
          <a:xfrm rot="5400000">
            <a:off x="6646069" y="4000500"/>
            <a:ext cx="76200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Query Expression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359569" y="1447800"/>
            <a:ext cx="9982200" cy="4114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processes =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process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Process.GetProcesses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where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process.WorkingSet64</a:t>
            </a:r>
            <a:r>
              <a:rPr kumimoji="1" lang="en-US" altLang="ko-KR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&gt; 20*1024*1024</a:t>
            </a:r>
            <a:endParaRPr kumimoji="1" lang="en-US" altLang="ko-K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baseline="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1" lang="en-US" altLang="ko-KR" sz="1600" b="1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orderby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process.WorkingSet64 </a:t>
            </a:r>
            <a:r>
              <a:rPr kumimoji="1" lang="en-US" altLang="ko-KR" sz="16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descending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lang="en-US" altLang="ko-KR" sz="1600" baseline="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1" lang="en-US" altLang="ko-KR" sz="16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select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ko-KR" sz="16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new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{ Id =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process.Id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, Name =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process.Process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Name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};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664369" y="1066800"/>
            <a:ext cx="5334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1569" y="838200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Local variable type inference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6150769" y="1828800"/>
            <a:ext cx="6096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6569" y="160020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Lambda expression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1959769" y="3810000"/>
            <a:ext cx="16764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55169" y="4572000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Anonymous types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264569" y="3733800"/>
            <a:ext cx="4953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auto">
          <a:xfrm>
            <a:off x="1654969" y="37338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0769" y="449580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Object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initializer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1578769" y="2743200"/>
            <a:ext cx="3886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 bwMode="auto">
          <a:xfrm>
            <a:off x="435769" y="1752600"/>
            <a:ext cx="381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 bwMode="auto">
          <a:xfrm>
            <a:off x="5083969" y="3733800"/>
            <a:ext cx="16764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 bwMode="auto">
          <a:xfrm rot="5400000">
            <a:off x="778669" y="41529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1969" y="4572000"/>
            <a:ext cx="207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Expression keywords</a:t>
            </a:r>
            <a:endParaRPr lang="ko-KR" altLang="en-US" sz="1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892969" y="37338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 bwMode="auto">
          <a:xfrm>
            <a:off x="892969" y="32004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 bwMode="auto">
          <a:xfrm>
            <a:off x="892969" y="27432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Query Operator to Query Expression keywords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9569" y="1066800"/>
          <a:ext cx="9917112" cy="4953005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681956"/>
                <a:gridCol w="3276600"/>
                <a:gridCol w="1899444"/>
                <a:gridCol w="3059112"/>
              </a:tblGrid>
              <a:tr h="73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Query Operator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C# Expression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Query Operator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C# Expression</a:t>
                      </a:r>
                      <a:endParaRPr lang="ko-KR" altLang="en-US" dirty="0"/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All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…, …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Any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OrderByDescending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…, … descending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Average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Select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Select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Cast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from </a:t>
                      </a:r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i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in numbers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SelectMany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Multiple from clauses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Count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Skip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Distinct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SkipWhile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GroupBy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group … by … [ into …]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Sum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GroupJoin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join … in … on … equals … into…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Take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Join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join … in … on … equals …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TakeWhile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LongCount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ThenBy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…, …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Max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ThenByDescending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…, … descending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5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Min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N/A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Where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Where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59569" y="685800"/>
            <a:ext cx="693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lt"/>
              </a:rPr>
              <a:t>Mapping of standard query operators to query expression keywords</a:t>
            </a:r>
            <a:endParaRPr lang="ko-KR" altLang="en-US" sz="1600" b="1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1938-9B44-42E8-A7C7-5DF9AA05B0E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0133" y="1066800"/>
            <a:ext cx="19073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1798388" y="2971801"/>
            <a:ext cx="694832" cy="620713"/>
            <a:chOff x="5002" y="2683"/>
            <a:chExt cx="408" cy="391"/>
          </a:xfrm>
        </p:grpSpPr>
        <p:pic>
          <p:nvPicPr>
            <p:cNvPr id="32154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  <a:effectLst/>
          </p:spPr>
        </p:pic>
        <p:pic>
          <p:nvPicPr>
            <p:cNvPr id="3215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</p:spPr>
        </p:pic>
      </p:grpSp>
      <p:pic>
        <p:nvPicPr>
          <p:cNvPr id="321543" name="Picture 7" descr="server"/>
          <p:cNvPicPr>
            <a:picLocks noGrp="1"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9595" y="4800601"/>
            <a:ext cx="68631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4" name="Picture 8" descr="pc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6166" y="1949451"/>
            <a:ext cx="575621" cy="549275"/>
          </a:xfrm>
          <a:prstGeom prst="rect">
            <a:avLst/>
          </a:prstGeom>
          <a:noFill/>
        </p:spPr>
      </p:pic>
      <p:pic>
        <p:nvPicPr>
          <p:cNvPr id="321545" name="Picture 9" descr="hp workstation i20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0250" y="1814514"/>
            <a:ext cx="412131" cy="517525"/>
          </a:xfrm>
          <a:prstGeom prst="rect">
            <a:avLst/>
          </a:prstGeom>
          <a:noFill/>
        </p:spPr>
      </p:pic>
      <p:pic>
        <p:nvPicPr>
          <p:cNvPr id="321546" name="Picture 10" descr="LH3000_ped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5367" y="3789363"/>
            <a:ext cx="618197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321547" name="Picture 11" descr="tas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70603" y="3733800"/>
            <a:ext cx="435973" cy="406400"/>
          </a:xfrm>
          <a:prstGeom prst="rect">
            <a:avLst/>
          </a:prstGeom>
          <a:noFill/>
        </p:spPr>
      </p:pic>
      <p:pic>
        <p:nvPicPr>
          <p:cNvPr id="321548" name="Picture 12" descr="내업무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95165" y="4343400"/>
            <a:ext cx="435973" cy="406400"/>
          </a:xfrm>
          <a:prstGeom prst="rect">
            <a:avLst/>
          </a:prstGeom>
          <a:noFill/>
        </p:spPr>
      </p:pic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6784828" y="1828803"/>
            <a:ext cx="953691" cy="657226"/>
            <a:chOff x="1464" y="2736"/>
            <a:chExt cx="560" cy="414"/>
          </a:xfrm>
        </p:grpSpPr>
        <p:pic>
          <p:nvPicPr>
            <p:cNvPr id="321550" name="Picture 14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1464" y="2976"/>
              <a:ext cx="56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5849873" y="2590803"/>
            <a:ext cx="527936" cy="735013"/>
            <a:chOff x="3435" y="1632"/>
            <a:chExt cx="310" cy="463"/>
          </a:xfrm>
        </p:grpSpPr>
        <p:pic>
          <p:nvPicPr>
            <p:cNvPr id="321553" name="Picture 17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4" name="Text Box 18"/>
            <p:cNvSpPr txBox="1">
              <a:spLocks noChangeArrowheads="1"/>
            </p:cNvSpPr>
            <p:nvPr/>
          </p:nvSpPr>
          <p:spPr bwMode="auto">
            <a:xfrm>
              <a:off x="3435" y="1921"/>
              <a:ext cx="298" cy="17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Task</a:t>
              </a:r>
            </a:p>
          </p:txBody>
        </p:sp>
      </p:grpSp>
      <p:grpSp>
        <p:nvGrpSpPr>
          <p:cNvPr id="321555" name="Group 19"/>
          <p:cNvGrpSpPr>
            <a:grpSpLocks/>
          </p:cNvGrpSpPr>
          <p:nvPr/>
        </p:nvGrpSpPr>
        <p:grpSpPr bwMode="auto">
          <a:xfrm>
            <a:off x="4659464" y="2514602"/>
            <a:ext cx="698238" cy="733426"/>
            <a:chOff x="2736" y="1584"/>
            <a:chExt cx="410" cy="462"/>
          </a:xfrm>
        </p:grpSpPr>
        <p:pic>
          <p:nvPicPr>
            <p:cNvPr id="321556" name="Picture 20" descr="담당자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7" name="Rectangle 21"/>
            <p:cNvSpPr>
              <a:spLocks noChangeArrowheads="1"/>
            </p:cNvSpPr>
            <p:nvPr/>
          </p:nvSpPr>
          <p:spPr bwMode="auto">
            <a:xfrm>
              <a:off x="2736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58" name="Group 22"/>
          <p:cNvGrpSpPr>
            <a:grpSpLocks/>
          </p:cNvGrpSpPr>
          <p:nvPr/>
        </p:nvGrpSpPr>
        <p:grpSpPr bwMode="auto">
          <a:xfrm>
            <a:off x="3596779" y="2514602"/>
            <a:ext cx="698238" cy="733426"/>
            <a:chOff x="2112" y="1584"/>
            <a:chExt cx="410" cy="462"/>
          </a:xfrm>
        </p:grpSpPr>
        <p:pic>
          <p:nvPicPr>
            <p:cNvPr id="321559" name="Picture 23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0" name="Rectangle 24"/>
            <p:cNvSpPr>
              <a:spLocks noChangeArrowheads="1"/>
            </p:cNvSpPr>
            <p:nvPr/>
          </p:nvSpPr>
          <p:spPr bwMode="auto">
            <a:xfrm>
              <a:off x="2112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pic>
        <p:nvPicPr>
          <p:cNvPr id="321561" name="Picture 2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84830" y="3505200"/>
            <a:ext cx="807231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  <a:effectLst/>
        </p:spPr>
      </p:pic>
      <p:grpSp>
        <p:nvGrpSpPr>
          <p:cNvPr id="321562" name="Group 26"/>
          <p:cNvGrpSpPr>
            <a:grpSpLocks/>
          </p:cNvGrpSpPr>
          <p:nvPr/>
        </p:nvGrpSpPr>
        <p:grpSpPr bwMode="auto">
          <a:xfrm>
            <a:off x="3188054" y="4114802"/>
            <a:ext cx="698238" cy="733426"/>
            <a:chOff x="2112" y="1584"/>
            <a:chExt cx="410" cy="462"/>
          </a:xfrm>
        </p:grpSpPr>
        <p:pic>
          <p:nvPicPr>
            <p:cNvPr id="321563" name="Picture 27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4" name="Rectangle 28"/>
            <p:cNvSpPr>
              <a:spLocks noChangeArrowheads="1"/>
            </p:cNvSpPr>
            <p:nvPr/>
          </p:nvSpPr>
          <p:spPr bwMode="auto">
            <a:xfrm>
              <a:off x="2112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65" name="Group 29"/>
          <p:cNvGrpSpPr>
            <a:grpSpLocks/>
          </p:cNvGrpSpPr>
          <p:nvPr/>
        </p:nvGrpSpPr>
        <p:grpSpPr bwMode="auto">
          <a:xfrm>
            <a:off x="2534091" y="5334003"/>
            <a:ext cx="953691" cy="657226"/>
            <a:chOff x="1464" y="2736"/>
            <a:chExt cx="560" cy="414"/>
          </a:xfrm>
        </p:grpSpPr>
        <p:pic>
          <p:nvPicPr>
            <p:cNvPr id="321566" name="Picture 30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7" name="Rectangle 31"/>
            <p:cNvSpPr>
              <a:spLocks noChangeArrowheads="1"/>
            </p:cNvSpPr>
            <p:nvPr/>
          </p:nvSpPr>
          <p:spPr bwMode="auto">
            <a:xfrm>
              <a:off x="1464" y="2976"/>
              <a:ext cx="56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68" name="Group 32"/>
          <p:cNvGrpSpPr>
            <a:grpSpLocks/>
          </p:cNvGrpSpPr>
          <p:nvPr/>
        </p:nvGrpSpPr>
        <p:grpSpPr bwMode="auto">
          <a:xfrm>
            <a:off x="4005502" y="5334003"/>
            <a:ext cx="505797" cy="715963"/>
            <a:chOff x="2496" y="1968"/>
            <a:chExt cx="297" cy="451"/>
          </a:xfrm>
        </p:grpSpPr>
        <p:pic>
          <p:nvPicPr>
            <p:cNvPr id="321569" name="Picture 33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37" y="1968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2496" y="2245"/>
              <a:ext cx="272" cy="17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End</a:t>
              </a:r>
            </a:p>
          </p:txBody>
        </p:sp>
      </p:grpSp>
      <p:pic>
        <p:nvPicPr>
          <p:cNvPr id="321571" name="Picture 3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43623" y="2743201"/>
            <a:ext cx="572214" cy="468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AEC9-5941-446D-8A6C-17DF4C0EA33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0. </a:t>
            </a:r>
            <a:r>
              <a:rPr lang="ko-KR" altLang="en-US" b="0"/>
              <a:t>산출물 정보 및 문서이력</a:t>
            </a:r>
          </a:p>
        </p:txBody>
      </p:sp>
      <p:graphicFrame>
        <p:nvGraphicFramePr>
          <p:cNvPr id="21909" name="Group 405"/>
          <p:cNvGraphicFramePr>
            <a:graphicFrameLocks noGrp="1"/>
          </p:cNvGraphicFramePr>
          <p:nvPr/>
        </p:nvGraphicFramePr>
        <p:xfrm>
          <a:off x="442785" y="2590800"/>
          <a:ext cx="9693587" cy="2812680"/>
        </p:xfrm>
        <a:graphic>
          <a:graphicData uri="http://schemas.openxmlformats.org/drawingml/2006/table">
            <a:tbl>
              <a:tblPr/>
              <a:tblGrid>
                <a:gridCol w="664178"/>
                <a:gridCol w="1106963"/>
                <a:gridCol w="778280"/>
                <a:gridCol w="904303"/>
                <a:gridCol w="6239863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2008.05.08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23" name="Text Box 219"/>
          <p:cNvSpPr txBox="1">
            <a:spLocks noChangeArrowheads="1"/>
          </p:cNvSpPr>
          <p:nvPr/>
        </p:nvSpPr>
        <p:spPr bwMode="auto">
          <a:xfrm>
            <a:off x="429161" y="2316163"/>
            <a:ext cx="715574" cy="23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이력</a:t>
            </a:r>
          </a:p>
        </p:txBody>
      </p:sp>
      <p:graphicFrame>
        <p:nvGraphicFramePr>
          <p:cNvPr id="21910" name="Group 406"/>
          <p:cNvGraphicFramePr>
            <a:graphicFrameLocks noGrp="1"/>
          </p:cNvGraphicFramePr>
          <p:nvPr/>
        </p:nvGraphicFramePr>
        <p:xfrm>
          <a:off x="442785" y="990600"/>
          <a:ext cx="9693586" cy="1230000"/>
        </p:xfrm>
        <a:graphic>
          <a:graphicData uri="http://schemas.openxmlformats.org/drawingml/2006/table">
            <a:tbl>
              <a:tblPr/>
              <a:tblGrid>
                <a:gridCol w="1648523"/>
                <a:gridCol w="2988799"/>
                <a:gridCol w="1595729"/>
                <a:gridCol w="346053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세미나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2008.05.08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99" name="Text Box 295"/>
          <p:cNvSpPr txBox="1">
            <a:spLocks noChangeArrowheads="1"/>
          </p:cNvSpPr>
          <p:nvPr/>
        </p:nvSpPr>
        <p:spPr bwMode="auto">
          <a:xfrm>
            <a:off x="442785" y="692150"/>
            <a:ext cx="715574" cy="23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요약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C# 2.0 New Language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C# 3.0 New Language </a:t>
            </a:r>
            <a:r>
              <a:rPr lang="en-US" altLang="ko-KR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Query 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Mapping Query Operator to Query Expression keywords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2.0 New Features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0"/>
          <a:ext cx="9917112" cy="5054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72556"/>
                <a:gridCol w="72445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Generic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형식 매개 변수를 사용하여</a:t>
                      </a:r>
                      <a:r>
                        <a:rPr lang="en-US" altLang="ko-KR" sz="1000" dirty="0" smtClean="0"/>
                        <a:t>, run time </a:t>
                      </a:r>
                      <a:r>
                        <a:rPr lang="ko-KR" altLang="en-US" sz="1000" dirty="0" smtClean="0"/>
                        <a:t>시에 </a:t>
                      </a:r>
                      <a:r>
                        <a:rPr lang="en-US" altLang="ko-KR" sz="1000" dirty="0" smtClean="0"/>
                        <a:t>cat,</a:t>
                      </a:r>
                      <a:r>
                        <a:rPr lang="en-US" altLang="ko-KR" sz="1000" baseline="0" dirty="0" smtClean="0"/>
                        <a:t> boxing </a:t>
                      </a:r>
                      <a:r>
                        <a:rPr lang="ko-KR" altLang="en-US" sz="1000" baseline="0" dirty="0" smtClean="0"/>
                        <a:t>작업에 대한 </a:t>
                      </a:r>
                      <a:r>
                        <a:rPr lang="ko-KR" altLang="en-US" sz="1000" baseline="0" dirty="0" err="1" smtClean="0"/>
                        <a:t>위험없이</a:t>
                      </a:r>
                      <a:r>
                        <a:rPr lang="ko-KR" altLang="en-US" sz="1000" baseline="0" dirty="0" smtClean="0"/>
                        <a:t> 단일 </a:t>
                      </a:r>
                      <a:r>
                        <a:rPr lang="en-US" altLang="ko-KR" sz="1000" baseline="0" dirty="0" smtClean="0"/>
                        <a:t>class</a:t>
                      </a:r>
                      <a:r>
                        <a:rPr lang="ko-KR" altLang="en-US" sz="1000" baseline="0" dirty="0" smtClean="0"/>
                        <a:t> 작성 가능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Iterator</a:t>
                      </a:r>
                      <a:r>
                        <a:rPr lang="en-US" altLang="ko-KR" sz="1600" baseline="0" dirty="0" smtClean="0"/>
                        <a:t> (yield return)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Public void </a:t>
                      </a:r>
                      <a:r>
                        <a:rPr lang="en-US" altLang="ko-KR" sz="1000" dirty="0" err="1" smtClean="0"/>
                        <a:t>GetEnumerator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for(</a:t>
                      </a:r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</a:t>
                      </a:r>
                      <a:r>
                        <a:rPr lang="en-US" altLang="ko-KR" sz="1000" baseline="0" dirty="0" smtClean="0"/>
                        <a:t>=0; </a:t>
                      </a:r>
                      <a:r>
                        <a:rPr lang="en-US" altLang="ko-KR" sz="1000" baseline="0" dirty="0" err="1" smtClean="0"/>
                        <a:t>i</a:t>
                      </a:r>
                      <a:r>
                        <a:rPr lang="en-US" altLang="ko-KR" sz="1000" baseline="0" dirty="0" smtClean="0"/>
                        <a:t>&lt; _</a:t>
                      </a:r>
                      <a:r>
                        <a:rPr lang="en-US" altLang="ko-KR" sz="1000" baseline="0" dirty="0" err="1" smtClean="0"/>
                        <a:t>data.Count</a:t>
                      </a:r>
                      <a:r>
                        <a:rPr lang="en-US" altLang="ko-KR" sz="1000" baseline="0" dirty="0" smtClean="0"/>
                        <a:t>; </a:t>
                      </a:r>
                      <a:r>
                        <a:rPr lang="en-US" altLang="ko-KR" sz="1000" baseline="0" dirty="0" err="1" smtClean="0"/>
                        <a:t>i</a:t>
                      </a:r>
                      <a:r>
                        <a:rPr lang="en-US" altLang="ko-KR" sz="1000" baseline="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    yield return _data[</a:t>
                      </a:r>
                      <a:r>
                        <a:rPr lang="en-US" altLang="ko-KR" sz="1000" baseline="0" dirty="0" err="1" smtClean="0"/>
                        <a:t>i</a:t>
                      </a:r>
                      <a:r>
                        <a:rPr lang="en-US" altLang="ko-KR" sz="1000" baseline="0" dirty="0" smtClean="0"/>
                        <a:t>];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Partial 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public partial class Employee { public void </a:t>
                      </a:r>
                      <a:r>
                        <a:rPr lang="en-US" altLang="ko-KR" sz="1000" dirty="0" err="1" smtClean="0"/>
                        <a:t>DoWork</a:t>
                      </a:r>
                      <a:r>
                        <a:rPr lang="en-US" altLang="ko-KR" sz="1000" dirty="0" smtClean="0"/>
                        <a:t>() { … } }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public partial class Employee { public void </a:t>
                      </a:r>
                      <a:r>
                        <a:rPr lang="en-US" altLang="ko-KR" sz="1000" dirty="0" err="1" smtClean="0"/>
                        <a:t>GoToLunch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{ … } 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Nullable</a:t>
                      </a:r>
                      <a:r>
                        <a:rPr lang="en-US" altLang="ko-KR" sz="1600" dirty="0" smtClean="0"/>
                        <a:t> 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System.Nullable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구조체의 </a:t>
                      </a:r>
                      <a:r>
                        <a:rPr lang="en-US" altLang="ko-KR" sz="1000" dirty="0" smtClean="0"/>
                        <a:t>Instance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? num = null;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count = num</a:t>
                      </a:r>
                      <a:r>
                        <a:rPr lang="en-US" altLang="ko-KR" sz="1000" baseline="0" dirty="0" smtClean="0"/>
                        <a:t> ?? 0; 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 count = </a:t>
                      </a:r>
                      <a:r>
                        <a:rPr lang="en-US" altLang="ko-KR" sz="1000" baseline="0" dirty="0" err="1" smtClean="0"/>
                        <a:t>num.GetValueOrDefault</a:t>
                      </a:r>
                      <a:r>
                        <a:rPr lang="en-US" altLang="ko-KR" sz="1000" baseline="0" dirty="0" smtClean="0"/>
                        <a:t>();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Anonymous Method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Delegate void Del(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x);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Del d = delegate() {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</a:t>
                      </a:r>
                      <a:r>
                        <a:rPr lang="en-US" altLang="ko-KR" sz="1000" dirty="0" err="1" smtClean="0"/>
                        <a:t>Console.WriteLine</a:t>
                      </a:r>
                      <a:r>
                        <a:rPr lang="en-US" altLang="ko-KR" sz="1000" dirty="0" smtClean="0"/>
                        <a:t>(“delete “ + x);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};    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Static 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public static class </a:t>
                      </a:r>
                      <a:r>
                        <a:rPr lang="en-US" altLang="ko-KR" sz="1000" dirty="0" err="1" smtClean="0"/>
                        <a:t>Utils</a:t>
                      </a:r>
                      <a:r>
                        <a:rPr lang="en-US" altLang="ko-KR" sz="100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public static void </a:t>
                      </a:r>
                      <a:r>
                        <a:rPr lang="en-US" altLang="ko-KR" sz="1000" dirty="0" err="1" smtClean="0"/>
                        <a:t>UtilityMethod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{ … }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속성접근자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access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 </a:t>
                      </a:r>
                      <a:r>
                        <a:rPr lang="en-US" altLang="ko-KR" sz="1000" dirty="0" err="1" smtClean="0"/>
                        <a:t>FullName</a:t>
                      </a:r>
                      <a:r>
                        <a:rPr lang="en-US" altLang="ko-KR" sz="1000" baseline="0" dirty="0" smtClean="0"/>
                        <a:t> { get; protected set; 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Fixed size buffer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Public </a:t>
                      </a:r>
                      <a:r>
                        <a:rPr lang="en-US" altLang="ko-KR" sz="1000" dirty="0" err="1" smtClean="0"/>
                        <a:t>struct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MyArray</a:t>
                      </a:r>
                      <a:r>
                        <a:rPr lang="en-US" altLang="ko-KR" sz="1000" dirty="0" smtClean="0"/>
                        <a:t> { public fixed char </a:t>
                      </a:r>
                      <a:r>
                        <a:rPr lang="en-US" altLang="ko-KR" sz="1000" dirty="0" err="1" smtClean="0"/>
                        <a:t>PathName</a:t>
                      </a:r>
                      <a:r>
                        <a:rPr lang="en-US" altLang="ko-KR" sz="1000" dirty="0" smtClean="0"/>
                        <a:t>[128];</a:t>
                      </a:r>
                      <a:r>
                        <a:rPr lang="en-US" altLang="ko-KR" sz="1000" baseline="0" dirty="0" smtClean="0"/>
                        <a:t> 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Friend Assembly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assembly:InternalsVisibleTo</a:t>
                      </a:r>
                      <a:r>
                        <a:rPr lang="en-US" altLang="ko-KR" sz="1000" dirty="0" smtClean="0"/>
                        <a:t>(“cs_friend_assemblies_2”)]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2.0 </a:t>
            </a:r>
            <a:r>
              <a:rPr lang="ko-KR" altLang="en-US" dirty="0" smtClean="0"/>
              <a:t>중요 </a:t>
            </a:r>
            <a:r>
              <a:rPr lang="en-US" altLang="ko-KR" dirty="0" smtClean="0"/>
              <a:t>delegate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1"/>
          <a:ext cx="991711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156"/>
                <a:gridCol w="8158956"/>
              </a:tblGrid>
              <a:tr h="286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</a:tr>
              <a:tr h="645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Consolas" pitchFamily="49" charset="0"/>
                        </a:rPr>
                        <a:t>public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delegate void Action&lt;T&gt; ( T </a:t>
                      </a:r>
                      <a:r>
                        <a:rPr lang="en-US" altLang="ko-KR" sz="1200" baseline="0" dirty="0" err="1" smtClean="0">
                          <a:latin typeface="Consolas" pitchFamily="49" charset="0"/>
                        </a:rPr>
                        <a:t>arg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onsolas" pitchFamily="49" charset="0"/>
                        </a:rPr>
                        <a:t>public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delegate void Action&lt;T1, T2&gt; ( T1 arg1, T2 arg2 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onsolas" pitchFamily="49" charset="0"/>
                        </a:rPr>
                        <a:t>public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delegate void Action&lt;T1, T2, T3&gt; ( T1 arg1, T2 arg2, T3 arg3 )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onsolas" pitchFamily="49" charset="0"/>
                        </a:rPr>
                        <a:t>public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delegate void Action&lt;T1, T2, T3, T4&gt; ( T1 arg1, T2 arg2, T3 arg3, T4 arg4 )</a:t>
                      </a:r>
                      <a:endParaRPr lang="ko-KR" altLang="en-US" sz="12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645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Func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Consolas" pitchFamily="49" charset="0"/>
                        </a:rPr>
                        <a:t>public delegate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Func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&lt;T,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&gt; ( T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Consolas" pitchFamily="49" charset="0"/>
                        </a:rPr>
                        <a:t>arg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Consolas" pitchFamily="49" charset="0"/>
                        </a:rPr>
                        <a:t>public delegate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Func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&lt;T1, T2,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&gt; ( T1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arg1, T2 arg2 )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Consolas" pitchFamily="49" charset="0"/>
                        </a:rPr>
                        <a:t>public delegate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Func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&lt;T1, T2, T3,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&gt; ( T1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arg1, T2 arg2, T3 arg3 )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onsolas" pitchFamily="49" charset="0"/>
                        </a:rPr>
                        <a:t>public delegate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Func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&lt;T1, T2, T3, T4, </a:t>
                      </a:r>
                      <a:r>
                        <a:rPr lang="en-US" altLang="ko-KR" sz="1200" dirty="0" err="1" smtClean="0">
                          <a:latin typeface="Consolas" pitchFamily="49" charset="0"/>
                        </a:rPr>
                        <a:t>Tresult</a:t>
                      </a:r>
                      <a:r>
                        <a:rPr lang="en-US" altLang="ko-KR" sz="1200" dirty="0" smtClean="0">
                          <a:latin typeface="Consolas" pitchFamily="49" charset="0"/>
                        </a:rPr>
                        <a:t>&gt; ( T1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arg1, T2 arg2, T3 arg3, T4 arg4 )</a:t>
                      </a:r>
                    </a:p>
                  </a:txBody>
                  <a:tcPr/>
                </a:tc>
              </a:tr>
              <a:tr h="23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Predicate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Public </a:t>
                      </a:r>
                      <a:r>
                        <a:rPr lang="en-US" altLang="ko-KR" sz="1200" baseline="0" dirty="0" err="1" smtClean="0">
                          <a:latin typeface="Consolas" pitchFamily="49" charset="0"/>
                        </a:rPr>
                        <a:t>bool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Predicate&lt;T&gt;( T </a:t>
                      </a:r>
                      <a:r>
                        <a:rPr lang="en-US" altLang="ko-KR" sz="1200" baseline="0" dirty="0" err="1" smtClean="0">
                          <a:latin typeface="Consolas" pitchFamily="49" charset="0"/>
                        </a:rPr>
                        <a:t>obj</a:t>
                      </a:r>
                      <a:r>
                        <a:rPr lang="en-US" altLang="ko-KR" sz="1200" baseline="0" dirty="0" smtClean="0">
                          <a:latin typeface="Consolas" pitchFamily="49" charset="0"/>
                        </a:rPr>
                        <a:t> 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83369" y="5867400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latin typeface="Consolas" pitchFamily="49" charset="0"/>
              </a:rPr>
              <a:t>ms-help://MS.VSCC.v90/MS.MSDNQTR.v90.ko/</a:t>
            </a:r>
            <a:r>
              <a:rPr lang="en-US" altLang="ko-KR" dirty="0" err="1" smtClean="0">
                <a:latin typeface="Consolas" pitchFamily="49" charset="0"/>
              </a:rPr>
              <a:t>fxref_mscorlib</a:t>
            </a:r>
            <a:r>
              <a:rPr lang="en-US" altLang="ko-KR" dirty="0" smtClean="0">
                <a:latin typeface="Consolas" pitchFamily="49" charset="0"/>
              </a:rPr>
              <a:t>/html/da586d48-5345-2de1-63f2-d6208f298942.htm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369" y="6096000"/>
            <a:ext cx="1005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latin typeface="Consolas" pitchFamily="49" charset="0"/>
              </a:rPr>
              <a:t>ms-help://MS.VSCC.v90/MS.MSDNQTR.v90.ko/</a:t>
            </a:r>
            <a:r>
              <a:rPr lang="en-US" altLang="ko-KR" dirty="0" err="1" smtClean="0">
                <a:latin typeface="Consolas" pitchFamily="49" charset="0"/>
              </a:rPr>
              <a:t>fxref_system.core</a:t>
            </a:r>
            <a:r>
              <a:rPr lang="en-US" altLang="ko-KR" dirty="0" smtClean="0">
                <a:latin typeface="Consolas" pitchFamily="49" charset="0"/>
              </a:rPr>
              <a:t>/html/a0ab867a-da51-dd82-2e1a-e87b93712102.htm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9569" y="4876800"/>
            <a:ext cx="9906000" cy="762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tabLst>
                <a:tab pos="88900" algn="l"/>
              </a:tabLst>
            </a:pPr>
            <a:r>
              <a:rPr lang="en-US" sz="1100" dirty="0" err="1" smtClean="0">
                <a:latin typeface="Consolas" pitchFamily="49" charset="0"/>
              </a:rPr>
              <a:t>Func</a:t>
            </a:r>
            <a:r>
              <a:rPr lang="en-US" sz="1100" dirty="0" smtClean="0">
                <a:latin typeface="Consolas" pitchFamily="49" charset="0"/>
              </a:rPr>
              <a:t>&lt;string, string&gt; convert = delegate(string s</a:t>
            </a:r>
            <a:r>
              <a:rPr lang="en-US" sz="1100" dirty="0" smtClean="0">
                <a:latin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</a:rPr>
              <a:t>{ return </a:t>
            </a:r>
            <a:r>
              <a:rPr lang="en-US" sz="1100" dirty="0" err="1" smtClean="0">
                <a:latin typeface="Consolas" pitchFamily="49" charset="0"/>
              </a:rPr>
              <a:t>s.ToUpper</a:t>
            </a:r>
            <a:r>
              <a:rPr lang="en-US" sz="1100" dirty="0" smtClean="0">
                <a:latin typeface="Consolas" pitchFamily="49" charset="0"/>
              </a:rPr>
              <a:t>(); }; 	// anonymous delegate</a:t>
            </a:r>
          </a:p>
          <a:p>
            <a:pPr algn="l">
              <a:tabLst>
                <a:tab pos="88900" algn="l"/>
              </a:tabLst>
            </a:pPr>
            <a:r>
              <a:rPr lang="en-US" sz="1100" dirty="0" smtClean="0">
                <a:latin typeface="Consolas" pitchFamily="49" charset="0"/>
              </a:rPr>
              <a:t>string </a:t>
            </a:r>
            <a:r>
              <a:rPr lang="en-US" sz="1100" dirty="0" smtClean="0">
                <a:latin typeface="Consolas" pitchFamily="49" charset="0"/>
              </a:rPr>
              <a:t>name = 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</a:rPr>
              <a:t>"Dakota"</a:t>
            </a:r>
            <a:r>
              <a:rPr lang="en-US" sz="1100" dirty="0" smtClean="0">
                <a:latin typeface="Consolas" pitchFamily="49" charset="0"/>
              </a:rPr>
              <a:t>; </a:t>
            </a:r>
            <a:endParaRPr lang="en-US" sz="1100" dirty="0" smtClean="0">
              <a:latin typeface="Consolas" pitchFamily="49" charset="0"/>
            </a:endParaRPr>
          </a:p>
          <a:p>
            <a:pPr algn="l">
              <a:tabLst>
                <a:tab pos="88900" algn="l"/>
              </a:tabLst>
            </a:pPr>
            <a:r>
              <a:rPr lang="en-US" sz="1100" dirty="0" err="1" smtClean="0">
                <a:latin typeface="Consolas" pitchFamily="49" charset="0"/>
              </a:rPr>
              <a:t>Console.WriteLine</a:t>
            </a:r>
            <a:r>
              <a:rPr lang="en-US" sz="1100" dirty="0" smtClean="0">
                <a:latin typeface="Consolas" pitchFamily="49" charset="0"/>
              </a:rPr>
              <a:t>(convert(name</a:t>
            </a:r>
            <a:r>
              <a:rPr lang="en-US" sz="1100" dirty="0" smtClean="0">
                <a:latin typeface="Consolas" pitchFamily="49" charset="0"/>
              </a:rPr>
              <a:t>)); 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3.0 Language enhancements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0"/>
          <a:ext cx="9917112" cy="48641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96356"/>
                <a:gridCol w="7320756"/>
              </a:tblGrid>
              <a:tr h="36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920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</a:t>
                      </a:r>
                      <a:r>
                        <a:rPr lang="en-US" altLang="ko-KR" sz="1400" baseline="0" dirty="0" smtClean="0"/>
                        <a:t> variable type inference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itchFamily="49" charset="0"/>
                        </a:rPr>
                        <a:t>지역변수와 함께 사용될 경우 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var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키워드는 초기화 문의 오른쪽에 있는 식에서 변수 또는 배열 요소의 형식을 유추하도록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컴파일러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에게 지시한다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var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= 5; var s = “Hello”; var a = new[] {1,2,3};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for(var x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=1; x &lt;10; x++)</a:t>
                      </a: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var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</a:rPr>
                        <a:t>키워드는 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"Variant"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</a:rPr>
                        <a:t>를 의미하지 않으며 변수가 느슨한 형식이거나 런타임에 </a:t>
                      </a:r>
                      <a:r>
                        <a:rPr lang="ko-KR" altLang="en-US" sz="1000" b="1" dirty="0" err="1" smtClean="0">
                          <a:solidFill>
                            <a:srgbClr val="C00000"/>
                          </a:solidFill>
                        </a:rPr>
                        <a:t>바인딩됨을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</a:rPr>
                        <a:t> 나타내지 않습니다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</a:tr>
              <a:tr h="1248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Object </a:t>
                      </a:r>
                      <a:r>
                        <a:rPr lang="en-US" altLang="ko-KR" sz="1400" dirty="0" err="1" smtClean="0"/>
                        <a:t>initializers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생성자를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 명시적으로 호출하지 않고 개체 초기화를 수행할 수 있게 한다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Cat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cat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= new Cat { Age=10, Name=“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Sylverster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”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}</a:t>
                      </a:r>
                    </a:p>
                    <a:p>
                      <a:pPr latinLnBrk="1"/>
                      <a:endParaRPr lang="en-US" altLang="ko-KR" sz="1000" baseline="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Object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intializer</a:t>
                      </a:r>
                      <a:r>
                        <a:rPr lang="ko-KR" altLang="en-US" sz="1000" baseline="0" dirty="0" smtClean="0">
                          <a:latin typeface="Consolas" pitchFamily="49" charset="0"/>
                        </a:rPr>
                        <a:t>에 익명 형식 허용 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단 </a:t>
                      </a:r>
                      <a:r>
                        <a:rPr lang="en-US" altLang="ko-KR" sz="1000" baseline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nullable</a:t>
                      </a:r>
                      <a:r>
                        <a:rPr lang="en-US" altLang="ko-KR" sz="1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형식은 불가</a:t>
                      </a:r>
                      <a:endParaRPr lang="en-US" altLang="ko-KR" sz="1000" baseline="0" dirty="0" smtClean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Consolas" pitchFamily="49" charset="0"/>
                        </a:rPr>
                        <a:t>var o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= new { Title = “Book In Action”, Publisher = “Manning” }</a:t>
                      </a:r>
                      <a:endParaRPr lang="ko-KR" altLang="en-US" sz="1000" dirty="0" smtClean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1248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Collection </a:t>
                      </a:r>
                      <a:r>
                        <a:rPr lang="en-US" altLang="ko-KR" sz="1400" dirty="0" err="1" smtClean="0"/>
                        <a:t>Initializers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List&lt;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&gt;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digits = new List&lt;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&gt; { 0, 1, 2, 3, 4, 5, 6, 7 };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List&lt;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&gt; digits2 = new List&lt;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&gt; { 0+1, 12 %3,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MakeInt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() };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List&lt;Cat&gt; cats = new List&lt;Cat&gt; {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    new Cat { Age=10, Name=“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Sylverster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”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},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    new Cat { Age=4, Name=“Peaches”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},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   null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};</a:t>
                      </a:r>
                    </a:p>
                  </a:txBody>
                  <a:tcPr/>
                </a:tc>
              </a:tr>
              <a:tr h="108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Anonymous types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Consolas" pitchFamily="49" charset="0"/>
                        </a:rPr>
                        <a:t>익명 형식은 형식을 먼저 명시적으로 정의할 필요 없이 읽기 전용 속성 집합을 단일 개체로 캡슐화하는 편리한 방법을 제공합니다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형식 이름은 컴파일러에 의해 생성되고 소스 코드 수준에서 사용할 수 없습니다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속성의 형식은 컴파일러에 의해 유추됩니다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다음 예제에서는 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Amount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및 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Message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라는 두 개의 속성을 사용하여 초기화되는 익명 형식을 보여 줍니다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Consolas" pitchFamily="49" charset="0"/>
                        </a:rPr>
                        <a:t>var o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= new { Title = “Book In Action”, Publisher = “Manning” }</a:t>
                      </a:r>
                      <a:endParaRPr lang="ko-KR" altLang="en-US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88169" y="6248400"/>
            <a:ext cx="701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ms-help://MS.VSCC.v90/MS.MSDNQTR.v90.ko/</a:t>
            </a:r>
            <a:r>
              <a:rPr lang="en-US" altLang="ko-KR" sz="1000" dirty="0" err="1" smtClean="0">
                <a:latin typeface="Consolas" pitchFamily="49" charset="0"/>
              </a:rPr>
              <a:t>dv_fxintro</a:t>
            </a:r>
            <a:r>
              <a:rPr lang="en-US" altLang="ko-KR" sz="1000" dirty="0" smtClean="0">
                <a:latin typeface="Consolas" pitchFamily="49" charset="0"/>
              </a:rPr>
              <a:t>/html/1b0d91e8-2d01-47a0-affc-966894de71f8.htm</a:t>
            </a:r>
            <a:endParaRPr lang="ko-KR" altLang="en-US" sz="1000" dirty="0">
              <a:latin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35969" y="5715000"/>
            <a:ext cx="7239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ms-help://MS.VSCC.v90/MS.MSDNQTR.v90.ko/</a:t>
            </a:r>
            <a:r>
              <a:rPr lang="en-US" altLang="ko-KR" sz="1000" dirty="0" err="1" smtClean="0">
                <a:latin typeface="Consolas" pitchFamily="49" charset="0"/>
              </a:rPr>
              <a:t>dv_csref</a:t>
            </a:r>
            <a:r>
              <a:rPr lang="en-US" altLang="ko-KR" sz="1000" dirty="0" smtClean="0">
                <a:latin typeface="Consolas" pitchFamily="49" charset="0"/>
              </a:rPr>
              <a:t>/html/e5193336-6adb-471e-ab22-e3fc60e0fa52.htm</a:t>
            </a:r>
            <a:endParaRPr lang="ko-KR" altLang="en-US" sz="10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969" y="5715000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onsolas" pitchFamily="49" charset="0"/>
                <a:ea typeface="+mn-ea"/>
              </a:rPr>
              <a:t>C# 3.0</a:t>
            </a:r>
            <a:r>
              <a:rPr lang="ko-KR" altLang="en-US" sz="1000" dirty="0" smtClean="0">
                <a:latin typeface="Consolas" pitchFamily="49" charset="0"/>
                <a:ea typeface="+mn-ea"/>
              </a:rPr>
              <a:t>의 새로운 기능</a:t>
            </a:r>
            <a:endParaRPr lang="ko-KR" altLang="en-US" sz="1000" dirty="0">
              <a:latin typeface="Consolas" pitchFamily="49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69" y="6019800"/>
            <a:ext cx="2810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onsolas" pitchFamily="49" charset="0"/>
                <a:ea typeface="+mn-ea"/>
              </a:rPr>
              <a:t>.NET Framework </a:t>
            </a:r>
            <a:r>
              <a:rPr lang="ko-KR" altLang="en-US" sz="1050" dirty="0" smtClean="0">
                <a:latin typeface="Consolas" pitchFamily="49" charset="0"/>
                <a:ea typeface="+mn-ea"/>
              </a:rPr>
              <a:t>버전 </a:t>
            </a:r>
            <a:r>
              <a:rPr lang="en-US" altLang="ko-KR" sz="1050" dirty="0" smtClean="0">
                <a:latin typeface="Consolas" pitchFamily="49" charset="0"/>
                <a:ea typeface="+mn-ea"/>
              </a:rPr>
              <a:t>3.5</a:t>
            </a:r>
            <a:r>
              <a:rPr lang="ko-KR" altLang="en-US" sz="1050" dirty="0" smtClean="0">
                <a:latin typeface="Consolas" pitchFamily="49" charset="0"/>
                <a:ea typeface="+mn-ea"/>
              </a:rPr>
              <a:t>의 새로운 기능</a:t>
            </a:r>
            <a:endParaRPr lang="ko-KR" altLang="en-US" sz="1050" dirty="0">
              <a:latin typeface="Consolas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3.0 Language enhancements - continue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0"/>
          <a:ext cx="9917112" cy="57405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96356"/>
                <a:gridCol w="7320756"/>
              </a:tblGrid>
              <a:tr h="401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40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Auto-Implemented</a:t>
                      </a:r>
                      <a:r>
                        <a:rPr lang="en-US" altLang="ko-KR" sz="1400" baseline="0" dirty="0" smtClean="0"/>
                        <a:t> Properties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속성중에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 추가 논리가 </a:t>
                      </a:r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필요없을때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, 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속성 선언을 간결하게 한다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class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MyClass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    public double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TotalAmount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{ get; set; }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    public string Name { get;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private set }       // read-only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   public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CustomerId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{ get; protected set }  // read-only for user, writable for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drived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class</a:t>
                      </a:r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Extension Methods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인스턴스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 </a:t>
                      </a:r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메서드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 구문을 사용하여 호출할 수 있는 정적 </a:t>
                      </a:r>
                      <a:r>
                        <a:rPr lang="ko-KR" altLang="en-US" sz="1000" dirty="0" err="1" smtClean="0">
                          <a:latin typeface="Consolas" pitchFamily="49" charset="0"/>
                        </a:rPr>
                        <a:t>메서드를</a:t>
                      </a:r>
                      <a:r>
                        <a:rPr lang="ko-KR" altLang="en-US" sz="1000" dirty="0" smtClean="0">
                          <a:latin typeface="Consolas" pitchFamily="49" charset="0"/>
                        </a:rPr>
                        <a:t> 사용하여 기존 클래스를 확장합니다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public static class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MyExtensions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  public static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WordCount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(this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String text) {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       return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str.Split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(new char[] { ‘ ‘, ‘.’, ‘?’,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StringSplitOperations.RemoveEmptyEntries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).Length;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   }</a:t>
                      </a:r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}</a:t>
                      </a:r>
                    </a:p>
                    <a:p>
                      <a:pPr latinLnBrk="1"/>
                      <a:endParaRPr lang="en-US" altLang="ko-KR" sz="100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String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s = “New Features in C# 3.0”;</a:t>
                      </a:r>
                    </a:p>
                    <a:p>
                      <a:pPr latinLnBrk="1"/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wordCount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s.WordCount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();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Lambda expression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대리자나 식 </a:t>
                      </a:r>
                      <a:r>
                        <a:rPr lang="ko-KR" altLang="en-US" sz="1000" dirty="0" err="1" smtClean="0"/>
                        <a:t>트리에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바인딩할</a:t>
                      </a:r>
                      <a:r>
                        <a:rPr lang="ko-KR" altLang="en-US" sz="1000" dirty="0" smtClean="0"/>
                        <a:t> 수 있는 입력 매개 변수를 가진 </a:t>
                      </a:r>
                      <a:r>
                        <a:rPr lang="ko-KR" altLang="en-US" sz="1000" dirty="0" err="1" smtClean="0"/>
                        <a:t>인라인</a:t>
                      </a:r>
                      <a:r>
                        <a:rPr lang="ko-KR" altLang="en-US" sz="1000" dirty="0" smtClean="0"/>
                        <a:t> 식을 사용할 수 있게 합니다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delegate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power2(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</a:t>
                      </a:r>
                      <a:r>
                        <a:rPr lang="en-US" altLang="ko-KR" sz="100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power2 myPower2 = x=&gt;x*x;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x2 = myPower2(5); // x2 = 25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Expression</a:t>
                      </a:r>
                      <a:r>
                        <a:rPr lang="en-US" altLang="ko-KR" sz="1400" b="1" baseline="0" dirty="0" smtClean="0"/>
                        <a:t> trees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Partial Methods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itchFamily="49" charset="0"/>
                        </a:rPr>
                        <a:t>Abstract 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class</a:t>
                      </a:r>
                      <a:r>
                        <a:rPr lang="ko-KR" altLang="en-US" sz="1000" baseline="0" dirty="0" smtClean="0">
                          <a:latin typeface="Consolas" pitchFamily="49" charset="0"/>
                        </a:rPr>
                        <a:t>의 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abstract method</a:t>
                      </a:r>
                      <a:r>
                        <a:rPr lang="ko-KR" altLang="en-US" sz="1000" baseline="0" dirty="0" smtClean="0">
                          <a:latin typeface="Consolas" pitchFamily="49" charset="0"/>
                        </a:rPr>
                        <a:t>와 유사한 효과를 나타낸다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1000" baseline="0" dirty="0" err="1" smtClean="0">
                          <a:latin typeface="Consolas" pitchFamily="49" charset="0"/>
                        </a:rPr>
                        <a:t>몇가지</a:t>
                      </a:r>
                      <a:r>
                        <a:rPr lang="ko-KR" altLang="en-US" sz="1000" baseline="0" dirty="0" smtClean="0">
                          <a:latin typeface="Consolas" pitchFamily="49" charset="0"/>
                        </a:rPr>
                        <a:t> 제한사항이 있음</a:t>
                      </a:r>
                      <a:endParaRPr lang="en-US" altLang="ko-KR" sz="1000" baseline="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// define in file1.cs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partial void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onNameChanged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 latinLnBrk="1"/>
                      <a:endParaRPr lang="en-US" altLang="ko-KR" sz="1000" baseline="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// define in file2.cs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partial void </a:t>
                      </a:r>
                      <a:r>
                        <a:rPr lang="en-US" altLang="ko-KR" sz="1000" baseline="0" dirty="0" err="1" smtClean="0">
                          <a:latin typeface="Consolas" pitchFamily="49" charset="0"/>
                        </a:rPr>
                        <a:t>onNameChanged</a:t>
                      </a: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    …</a:t>
                      </a:r>
                      <a:br>
                        <a:rPr lang="en-US" altLang="ko-KR" sz="1000" baseline="0" dirty="0" smtClean="0">
                          <a:latin typeface="Consolas" pitchFamily="49" charset="0"/>
                        </a:rPr>
                      </a:br>
                      <a:r>
                        <a:rPr lang="en-US" altLang="ko-KR" sz="1000" baseline="0" dirty="0" smtClean="0">
                          <a:latin typeface="Consolas" pitchFamily="49" charset="0"/>
                        </a:rPr>
                        <a:t>}</a:t>
                      </a:r>
                      <a:endParaRPr lang="ko-KR" altLang="en-US" sz="1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3.0 Language enhancements – Query </a:t>
            </a:r>
            <a:r>
              <a:rPr lang="en-US" altLang="ko-KR" dirty="0" smtClean="0"/>
              <a:t>Expressions Keywords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8</a:t>
            </a:fld>
            <a:endParaRPr lang="en-US" altLang="ko-KR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1"/>
          <a:ext cx="9911556" cy="3291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6059"/>
                <a:gridCol w="8385497"/>
              </a:tblGrid>
              <a:tr h="1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키워드</a:t>
                      </a:r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from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데이터 소스 및 반복 변수와 유사한 범위 변수를 지정합니다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Consolas" pitchFamily="49" charset="0"/>
                        </a:rPr>
                        <a:t>where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논리 </a:t>
                      </a:r>
                      <a:r>
                        <a:rPr lang="en-US" altLang="ko-KR" sz="1200" dirty="0" smtClean="0"/>
                        <a:t>AND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연산자</a:t>
                      </a:r>
                      <a:r>
                        <a:rPr lang="en-US" altLang="ko-KR" sz="1200" dirty="0" smtClean="0"/>
                        <a:t>( &amp;&amp;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|| )</a:t>
                      </a:r>
                      <a:r>
                        <a:rPr lang="ko-KR" altLang="en-US" sz="1200" dirty="0" smtClean="0"/>
                        <a:t>로 구분된 하나 이상의 </a:t>
                      </a:r>
                      <a:r>
                        <a:rPr lang="ko-KR" altLang="en-US" sz="1200" dirty="0" err="1" smtClean="0"/>
                        <a:t>부울</a:t>
                      </a:r>
                      <a:r>
                        <a:rPr lang="ko-KR" altLang="en-US" sz="1200" dirty="0" smtClean="0"/>
                        <a:t> 식을 기준으로 소스 개체를 </a:t>
                      </a:r>
                      <a:r>
                        <a:rPr lang="ko-KR" altLang="en-US" sz="1200" dirty="0" err="1" smtClean="0"/>
                        <a:t>필터링합니다</a:t>
                      </a:r>
                      <a:endParaRPr lang="ko-KR" altLang="en-US" sz="12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select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쿼리를 실행하면 반환된 시퀀스에서 요소가 갖게 될 형식과 모양을 지정합니다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group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지정된 키 값에 따라 쿼리 결과를 그룹화합니다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into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조인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그룹 또는 </a:t>
                      </a:r>
                      <a:r>
                        <a:rPr lang="en-US" altLang="ko-KR" sz="1200" dirty="0" smtClean="0"/>
                        <a:t>select </a:t>
                      </a:r>
                      <a:r>
                        <a:rPr lang="ko-KR" altLang="en-US" sz="1200" dirty="0" smtClean="0"/>
                        <a:t>절의 결과에 대한 참조로 사용되는 </a:t>
                      </a:r>
                      <a:r>
                        <a:rPr lang="ko-KR" altLang="en-US" sz="1200" dirty="0" err="1" smtClean="0"/>
                        <a:t>식별자를</a:t>
                      </a:r>
                      <a:r>
                        <a:rPr lang="ko-KR" altLang="en-US" sz="1200" dirty="0" smtClean="0"/>
                        <a:t> 제공합니다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Consolas" pitchFamily="49" charset="0"/>
                        </a:rPr>
                        <a:t>orderby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요소 형식에 대한 기본 </a:t>
                      </a:r>
                      <a:r>
                        <a:rPr lang="ko-KR" altLang="en-US" sz="1200" dirty="0" err="1" smtClean="0"/>
                        <a:t>비교자를</a:t>
                      </a:r>
                      <a:r>
                        <a:rPr lang="ko-KR" altLang="en-US" sz="1200" dirty="0" smtClean="0"/>
                        <a:t> 기준으로 오름차순 또는 내림차순으로 쿼리 결과를 정렬합니다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join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두 가지 지정된 일치 기준 사이에서 같음 비교를 기준으로 두 데이터 소스를 조인합니다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Consolas" pitchFamily="49" charset="0"/>
                        </a:rPr>
                        <a:t>let</a:t>
                      </a:r>
                      <a:endParaRPr lang="ko-KR" altLang="en-US" sz="1800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쿼리 식에서 </a:t>
                      </a:r>
                      <a:r>
                        <a:rPr lang="ko-KR" altLang="en-US" sz="1200" dirty="0" err="1" smtClean="0"/>
                        <a:t>부분식</a:t>
                      </a:r>
                      <a:r>
                        <a:rPr lang="ko-KR" altLang="en-US" sz="1200" dirty="0" smtClean="0"/>
                        <a:t> 결과를 저장하는 범위 변수에 대해 설명합니다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59569" y="4191000"/>
            <a:ext cx="5334000" cy="1524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var exp 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= from book in </a:t>
            </a:r>
            <a:r>
              <a:rPr lang="en-US" altLang="ko-KR" sz="1000" dirty="0" err="1" smtClean="0">
                <a:latin typeface="Consolas" pitchFamily="49" charset="0"/>
              </a:rPr>
              <a:t>SampleData.Books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group book by new { </a:t>
            </a:r>
            <a:r>
              <a:rPr lang="en-US" altLang="ko-KR" sz="1000" dirty="0" err="1" smtClean="0">
                <a:latin typeface="Consolas" pitchFamily="49" charset="0"/>
              </a:rPr>
              <a:t>book.Publisher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 err="1" smtClean="0">
                <a:latin typeface="Consolas" pitchFamily="49" charset="0"/>
              </a:rPr>
              <a:t>book.Subject</a:t>
            </a:r>
            <a:r>
              <a:rPr lang="en-US" altLang="ko-KR" sz="1000" dirty="0" smtClean="0">
                <a:latin typeface="Consolas" pitchFamily="49" charset="0"/>
              </a:rPr>
              <a:t> } into </a:t>
            </a:r>
            <a:r>
              <a:rPr lang="en-US" altLang="ko-KR" sz="1000" dirty="0" err="1" smtClean="0">
                <a:latin typeface="Consolas" pitchFamily="49" charset="0"/>
              </a:rPr>
              <a:t>groupBook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select new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{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Publisher = </a:t>
            </a:r>
            <a:r>
              <a:rPr lang="en-US" altLang="ko-KR" sz="1000" dirty="0" err="1" smtClean="0">
                <a:latin typeface="Consolas" pitchFamily="49" charset="0"/>
              </a:rPr>
              <a:t>groupBook.Key.Publisher.Name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Subject = </a:t>
            </a:r>
            <a:r>
              <a:rPr lang="en-US" altLang="ko-KR" sz="1000" dirty="0" err="1" smtClean="0">
                <a:latin typeface="Consolas" pitchFamily="49" charset="0"/>
              </a:rPr>
              <a:t>groupBook.Key.Subject.Name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Books = </a:t>
            </a:r>
            <a:r>
              <a:rPr lang="en-US" altLang="ko-KR" sz="1000" dirty="0" err="1" smtClean="0">
                <a:latin typeface="Consolas" pitchFamily="49" charset="0"/>
              </a:rPr>
              <a:t>groupBook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};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9569" y="5867400"/>
            <a:ext cx="4343400" cy="609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var op = </a:t>
            </a:r>
            <a:r>
              <a:rPr lang="en-US" altLang="ko-KR" sz="1000" dirty="0" err="1" smtClean="0">
                <a:latin typeface="Consolas" pitchFamily="49" charset="0"/>
              </a:rPr>
              <a:t>SampleData.Books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.Where(book =&gt; </a:t>
            </a:r>
            <a:r>
              <a:rPr lang="en-US" altLang="ko-KR" sz="1000" dirty="0" err="1" smtClean="0">
                <a:latin typeface="Consolas" pitchFamily="49" charset="0"/>
              </a:rPr>
              <a:t>book.PageCount</a:t>
            </a:r>
            <a:r>
              <a:rPr lang="en-US" altLang="ko-KR" sz="1000" dirty="0" smtClean="0">
                <a:latin typeface="Consolas" pitchFamily="49" charset="0"/>
              </a:rPr>
              <a:t> &gt;= </a:t>
            </a:r>
            <a:r>
              <a:rPr lang="en-US" altLang="ko-KR" sz="1000" dirty="0" err="1" smtClean="0">
                <a:latin typeface="Consolas" pitchFamily="49" charset="0"/>
              </a:rPr>
              <a:t>minPageCount</a:t>
            </a:r>
            <a:r>
              <a:rPr lang="en-US" altLang="ko-KR" sz="1000" dirty="0" smtClean="0">
                <a:latin typeface="Consolas" pitchFamily="49" charset="0"/>
              </a:rPr>
              <a:t>)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.Select(book =&gt; book);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3.0 Language enhancements – Expression Tree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1026" name="Picture 2" descr="식 트리 다이어그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7969" y="1752600"/>
            <a:ext cx="4229100" cy="387667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 bwMode="auto">
          <a:xfrm>
            <a:off x="511969" y="685800"/>
            <a:ext cx="9144000" cy="685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/>
              <a:t>식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데이터 형태의 언어 수준 코드를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데이터는 트리 모양의 구조에 저장됩니다</a:t>
            </a:r>
            <a:r>
              <a:rPr lang="en-US" altLang="ko-KR" dirty="0" smtClean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/>
              <a:t>식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식을 나타냅니다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예를 들어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또는 </a:t>
            </a:r>
            <a:r>
              <a:rPr lang="en-US" altLang="ko-KR" dirty="0" smtClean="0"/>
              <a:t>x &lt; y</a:t>
            </a:r>
            <a:r>
              <a:rPr lang="ko-KR" altLang="en-US" dirty="0" smtClean="0"/>
              <a:t>와 같은 이진 연산을 나타냅니다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sz="105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99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HY신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8298</TotalTime>
  <Words>1447</Words>
  <Application>Microsoft PowerPoint</Application>
  <PresentationFormat>사용자 지정</PresentationFormat>
  <Paragraphs>305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맑은 고딕</vt:lpstr>
      <vt:lpstr>Book Antiqua</vt:lpstr>
      <vt:lpstr>HY신명조</vt:lpstr>
      <vt:lpstr>돋움</vt:lpstr>
      <vt:lpstr>Consolas</vt:lpstr>
      <vt:lpstr>Verdana</vt:lpstr>
      <vt:lpstr>HY견명조</vt:lpstr>
      <vt:lpstr>기본 디자인</vt:lpstr>
      <vt:lpstr>C# 3.0 Language Enhancements </vt:lpstr>
      <vt:lpstr>0. 산출물 정보 및 문서이력</vt:lpstr>
      <vt:lpstr>0. 목차</vt:lpstr>
      <vt:lpstr>C# 2.0 New Features</vt:lpstr>
      <vt:lpstr>C# 2.0 중요 delegate</vt:lpstr>
      <vt:lpstr>C# 3.0 Language enhancements</vt:lpstr>
      <vt:lpstr>C# 3.0 Language enhancements - continue</vt:lpstr>
      <vt:lpstr>C# 3.0 Language enhancements – Query Expressions Keywords</vt:lpstr>
      <vt:lpstr>C# 3.0 Language enhancements – Expression Tree</vt:lpstr>
      <vt:lpstr>Query Expressions Keywords</vt:lpstr>
      <vt:lpstr>LINQ Query Operator Sample</vt:lpstr>
      <vt:lpstr>LINQ Query Expression</vt:lpstr>
      <vt:lpstr>Mapping Query Operator to Query Expression keywords</vt:lpstr>
      <vt:lpstr>슬라이드 14</vt:lpstr>
    </vt:vector>
  </TitlesOfParts>
  <Company>리얼웹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3.0 Enhancements</dc:title>
  <dc:subject>C# Language enhancements</dc:subject>
  <dc:creator>배성혁</dc:creator>
  <cp:keywords>LINQ; .NET 3.5; C#; Enhancements</cp:keywords>
  <dc:description>C# Language Enhancements</dc:description>
  <cp:lastModifiedBy>배성혁</cp:lastModifiedBy>
  <cp:revision>2562</cp:revision>
  <cp:lastPrinted>1601-01-01T00:00:00Z</cp:lastPrinted>
  <dcterms:created xsi:type="dcterms:W3CDTF">1601-01-01T00:00:00Z</dcterms:created>
  <dcterms:modified xsi:type="dcterms:W3CDTF">2008-05-09T07:49:32Z</dcterms:modified>
  <cp:category>LINQ; 발표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