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0" r:id="rId4"/>
    <p:sldId id="263" r:id="rId5"/>
    <p:sldId id="261" r:id="rId6"/>
    <p:sldId id="264" r:id="rId7"/>
    <p:sldId id="266" r:id="rId8"/>
    <p:sldId id="267" r:id="rId9"/>
    <p:sldId id="268" r:id="rId10"/>
    <p:sldId id="269" r:id="rId11"/>
    <p:sldId id="262" r:id="rId12"/>
    <p:sldId id="265" r:id="rId13"/>
    <p:sldId id="259" r:id="rId14"/>
  </p:sldIdLst>
  <p:sldSz cx="9904413" cy="6858000"/>
  <p:notesSz cx="6858000" cy="9144000"/>
  <p:embeddedFontLst>
    <p:embeddedFont>
      <p:font typeface="맑은 고딕" pitchFamily="50" charset="-127"/>
      <p:regular r:id="rId17"/>
      <p:bold r:id="rId18"/>
    </p:embeddedFont>
    <p:embeddedFont>
      <p:font typeface="Book Antiqua" pitchFamily="18" charset="0"/>
      <p:regular r:id="rId19"/>
      <p:bold r:id="rId20"/>
      <p:italic r:id="rId21"/>
      <p:boldItalic r:id="rId22"/>
    </p:embeddedFont>
    <p:embeddedFont>
      <p:font typeface="HY신명조" pitchFamily="18" charset="-127"/>
      <p:regular r:id="rId23"/>
    </p:embeddedFont>
    <p:embeddedFont>
      <p:font typeface="Consolas" pitchFamily="49" charset="0"/>
      <p:regular r:id="rId24"/>
      <p:bold r:id="rId25"/>
      <p:italic r:id="rId26"/>
      <p:boldItalic r:id="rId27"/>
    </p:embeddedFont>
    <p:embeddedFont>
      <p:font typeface="Verdana" pitchFamily="34" charset="0"/>
      <p:regular r:id="rId28"/>
      <p:bold r:id="rId29"/>
      <p:italic r:id="rId30"/>
      <p:boldItalic r:id="rId31"/>
    </p:embeddedFont>
    <p:embeddedFont>
      <p:font typeface="HY견명조" pitchFamily="18" charset="-127"/>
      <p:regular r:id="rId32"/>
    </p:embeddedFont>
  </p:embeddedFontLst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Book Antiqua" pitchFamily="18" charset="0"/>
        <a:ea typeface="HY신명조" pitchFamily="18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Book Antiqua" pitchFamily="18" charset="0"/>
        <a:ea typeface="HY신명조" pitchFamily="18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Book Antiqua" pitchFamily="18" charset="0"/>
        <a:ea typeface="HY신명조" pitchFamily="18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Book Antiqua" pitchFamily="18" charset="0"/>
        <a:ea typeface="HY신명조" pitchFamily="18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Book Antiqua" pitchFamily="18" charset="0"/>
        <a:ea typeface="HY신명조" pitchFamily="18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Book Antiqua" pitchFamily="18" charset="0"/>
        <a:ea typeface="HY신명조" pitchFamily="18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Book Antiqua" pitchFamily="18" charset="0"/>
        <a:ea typeface="HY신명조" pitchFamily="18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Book Antiqua" pitchFamily="18" charset="0"/>
        <a:ea typeface="HY신명조" pitchFamily="18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Book Antiqua" pitchFamily="18" charset="0"/>
        <a:ea typeface="HY신명조" pitchFamily="18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990099"/>
    <a:srgbClr val="33CC33"/>
    <a:srgbClr val="660066"/>
    <a:srgbClr val="CC0000"/>
    <a:srgbClr val="FFFF99"/>
    <a:srgbClr val="CCFF99"/>
    <a:srgbClr val="FFFF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234" autoAdjust="0"/>
    <p:restoredTop sz="94610" autoAdjust="0"/>
  </p:normalViewPr>
  <p:slideViewPr>
    <p:cSldViewPr>
      <p:cViewPr varScale="1">
        <p:scale>
          <a:sx n="110" d="100"/>
          <a:sy n="110" d="100"/>
        </p:scale>
        <p:origin x="-462" y="-96"/>
      </p:cViewPr>
      <p:guideLst>
        <p:guide orient="horz" pos="4319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1632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60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60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fld id="{2537C33E-2B3C-4575-A80D-2AA8DF933135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4088" y="685800"/>
            <a:ext cx="4949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fld id="{BA6E1352-B958-40B3-8FC5-86DF4CEB133E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2" name="Picture 8" descr="ci_s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461375" y="6577013"/>
            <a:ext cx="1320800" cy="228600"/>
          </a:xfrm>
          <a:prstGeom prst="rect">
            <a:avLst/>
          </a:prstGeom>
          <a:noFill/>
        </p:spPr>
      </p:pic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2667000"/>
            <a:ext cx="6932613" cy="1752600"/>
          </a:xfrm>
        </p:spPr>
        <p:txBody>
          <a:bodyPr/>
          <a:lstStyle>
            <a:lvl1pPr marL="0" indent="0" algn="ctr">
              <a:buFontTx/>
              <a:buNone/>
              <a:defRPr sz="1800" b="1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95300" y="6245225"/>
            <a:ext cx="2311400" cy="476250"/>
          </a:xfrm>
        </p:spPr>
        <p:txBody>
          <a:bodyPr/>
          <a:lstStyle>
            <a:lvl1pPr>
              <a:defRPr>
                <a:latin typeface="+mn-lt"/>
                <a:ea typeface="+mn-ea"/>
              </a:defRPr>
            </a:lvl1pPr>
          </a:lstStyle>
          <a:p>
            <a:fld id="{D3CFED92-2A4A-4A1F-9D2F-98233AA86AD1}" type="datetime1">
              <a:rPr lang="ko-KR" altLang="en-US" smtClean="0"/>
              <a:pPr/>
              <a:t>2008-05-10</a:t>
            </a:fld>
            <a:endParaRPr lang="en-US" altLang="ko-KR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384550" y="6245225"/>
            <a:ext cx="3135313" cy="476250"/>
          </a:xfrm>
        </p:spPr>
        <p:txBody>
          <a:bodyPr/>
          <a:lstStyle>
            <a:lvl1pPr>
              <a:defRPr>
                <a:latin typeface="+mn-lt"/>
                <a:ea typeface="+mn-ea"/>
              </a:defRPr>
            </a:lvl1pPr>
          </a:lstStyle>
          <a:p>
            <a:r>
              <a:rPr lang="en-US" altLang="ko-KR" smtClean="0"/>
              <a:t>LINQ </a:t>
            </a:r>
            <a:r>
              <a:rPr lang="ko-KR" altLang="en-US" smtClean="0"/>
              <a:t>활용</a:t>
            </a:r>
            <a:endParaRPr lang="en-US" altLang="ko-KR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31263" y="6248400"/>
            <a:ext cx="577850" cy="476250"/>
          </a:xfrm>
        </p:spPr>
        <p:txBody>
          <a:bodyPr/>
          <a:lstStyle>
            <a:lvl1pPr>
              <a:defRPr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69D133ED-5F3C-4F3B-9F27-668A5D7B121D}" type="slidenum">
              <a:rPr lang="en-US" altLang="ko-KR"/>
              <a:pPr/>
              <a:t>‹#›</a:t>
            </a:fld>
            <a:endParaRPr lang="en-US" altLang="ko-KR"/>
          </a:p>
        </p:txBody>
      </p:sp>
      <p:pic>
        <p:nvPicPr>
          <p:cNvPr id="6151" name="Picture 7" descr="mainimage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ltGray">
          <a:xfrm>
            <a:off x="-3175" y="1588"/>
            <a:ext cx="9907588" cy="2095500"/>
          </a:xfrm>
          <a:prstGeom prst="rect">
            <a:avLst/>
          </a:prstGeom>
          <a:noFill/>
        </p:spPr>
      </p:pic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381000"/>
            <a:ext cx="8418513" cy="1470025"/>
          </a:xfrm>
        </p:spPr>
        <p:txBody>
          <a:bodyPr/>
          <a:lstStyle>
            <a:lvl1pPr algn="ctr"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153" name="Text Box 9"/>
          <p:cNvSpPr txBox="1">
            <a:spLocks noChangeArrowheads="1"/>
          </p:cNvSpPr>
          <p:nvPr userDrawn="1"/>
        </p:nvSpPr>
        <p:spPr bwMode="white">
          <a:xfrm>
            <a:off x="61913" y="41275"/>
            <a:ext cx="4984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기업 비즈니스 프로세스를 위한 </a:t>
            </a:r>
            <a:r>
              <a:rPr lang="en-US" altLang="ko-KR" sz="1400" b="1">
                <a:solidFill>
                  <a:srgbClr val="FDE4A7"/>
                </a:solidFill>
                <a:latin typeface="맑은 고딕" pitchFamily="50" charset="-127"/>
                <a:ea typeface="맑은 고딕" pitchFamily="50" charset="-127"/>
              </a:rPr>
              <a:t>BPM </a:t>
            </a:r>
            <a:r>
              <a:rPr lang="ko-KR" altLang="en-US" sz="1400" b="1">
                <a:solidFill>
                  <a:srgbClr val="FDE4A7"/>
                </a:solidFill>
                <a:latin typeface="맑은 고딕" pitchFamily="50" charset="-127"/>
                <a:ea typeface="맑은 고딕" pitchFamily="50" charset="-127"/>
              </a:rPr>
              <a:t>솔루션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2E5E83-287A-422C-A2A3-2B156EBF0072}" type="datetime1">
              <a:rPr lang="ko-KR" altLang="en-US" smtClean="0"/>
              <a:pPr/>
              <a:t>2008-05-10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LINQ </a:t>
            </a:r>
            <a:r>
              <a:rPr lang="ko-KR" altLang="en-US" smtClean="0"/>
              <a:t>활용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BF1B2F-22D8-4FF4-9F8E-937F036D332A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264400" y="57150"/>
            <a:ext cx="2309813" cy="626745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30200" y="57150"/>
            <a:ext cx="6781800" cy="6267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D6D316-5966-4537-AFB9-D1A11DF23BCC}" type="datetime1">
              <a:rPr lang="ko-KR" altLang="en-US" smtClean="0"/>
              <a:pPr/>
              <a:t>2008-05-10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LINQ </a:t>
            </a:r>
            <a:r>
              <a:rPr lang="ko-KR" altLang="en-US" smtClean="0"/>
              <a:t>활용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C1AA88-BC50-4897-B13B-3C4363BEF71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74234052-B620-43DE-9238-5EED74217FB8}" type="datetime1">
              <a:rPr lang="ko-KR" altLang="en-US" smtClean="0"/>
              <a:pPr/>
              <a:t>2008-05-10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en-US" altLang="ko-KR" smtClean="0"/>
              <a:t>LINQ </a:t>
            </a:r>
            <a:r>
              <a:rPr lang="ko-KR" altLang="en-US" smtClean="0"/>
              <a:t>활용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929C2B-6444-4867-B4D9-303E8447DA6E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1851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18512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0CB091-5F2E-4C21-9D18-B2B05D53E657}" type="datetime1">
              <a:rPr lang="ko-KR" altLang="en-US" smtClean="0"/>
              <a:pPr/>
              <a:t>2008-05-10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LINQ </a:t>
            </a:r>
            <a:r>
              <a:rPr lang="ko-KR" altLang="en-US" smtClean="0"/>
              <a:t>활용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7B5AE6-6D09-41C1-81F6-8C39B056312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30200" y="698500"/>
            <a:ext cx="4545013" cy="562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7613" y="698500"/>
            <a:ext cx="4546600" cy="562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FFF99F-589B-4883-8469-5E9123EFA89B}" type="datetime1">
              <a:rPr lang="ko-KR" altLang="en-US" smtClean="0"/>
              <a:pPr/>
              <a:t>2008-05-10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LINQ </a:t>
            </a:r>
            <a:r>
              <a:rPr lang="ko-KR" altLang="en-US" smtClean="0"/>
              <a:t>활용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C99719-9A03-449C-B832-22810C14C08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381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0788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0788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980C7F-019B-4915-8FC1-08F357620826}" type="datetime1">
              <a:rPr lang="ko-KR" altLang="en-US" smtClean="0"/>
              <a:pPr/>
              <a:t>2008-05-10</a:t>
            </a:fld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LINQ </a:t>
            </a:r>
            <a:r>
              <a:rPr lang="ko-KR" altLang="en-US" smtClean="0"/>
              <a:t>활용</a:t>
            </a:r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77F10-1BA2-420D-82AA-AA46269C4ECB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655F6D-E43E-408B-9D69-9B65CDD38D51}" type="datetime1">
              <a:rPr lang="ko-KR" altLang="en-US" smtClean="0"/>
              <a:pPr/>
              <a:t>2008-05-10</a:t>
            </a:fld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LINQ </a:t>
            </a:r>
            <a:r>
              <a:rPr lang="ko-KR" altLang="en-US" smtClean="0"/>
              <a:t>활용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2BF277-7028-45E0-87B6-3835EABF660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9BE512-4C76-4636-9AF7-6823A0139882}" type="datetime1">
              <a:rPr lang="ko-KR" altLang="en-US" smtClean="0"/>
              <a:pPr/>
              <a:t>2008-05-10</a:t>
            </a:fld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LINQ </a:t>
            </a:r>
            <a:r>
              <a:rPr lang="ko-KR" altLang="en-US" smtClean="0"/>
              <a:t>활용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DEF780-EFEB-4207-9A4B-9B2695B12437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1913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6458DB-A5E2-48CA-A2E5-521B6B07C37C}" type="datetime1">
              <a:rPr lang="ko-KR" altLang="en-US" smtClean="0"/>
              <a:pPr/>
              <a:t>2008-05-10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LINQ </a:t>
            </a:r>
            <a:r>
              <a:rPr lang="ko-KR" altLang="en-US" smtClean="0"/>
              <a:t>활용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A8A178-7CA1-47EF-9D4C-9CF8E8BDDCFA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2012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2012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2012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108E1C-457E-45C4-B2AE-30826D4593C7}" type="datetime1">
              <a:rPr lang="ko-KR" altLang="en-US" smtClean="0"/>
              <a:pPr/>
              <a:t>2008-05-10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LINQ </a:t>
            </a:r>
            <a:r>
              <a:rPr lang="ko-KR" altLang="en-US" smtClean="0"/>
              <a:t>활용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6B5349-5010-400B-9F53-2113C4F572DA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titlebar_a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ltGray">
          <a:xfrm>
            <a:off x="0" y="0"/>
            <a:ext cx="9904413" cy="495300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30200" y="57150"/>
            <a:ext cx="8913813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0200" y="698500"/>
            <a:ext cx="9244013" cy="562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477000"/>
            <a:ext cx="2311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000">
                <a:latin typeface="+mn-ea"/>
                <a:ea typeface="+mn-ea"/>
              </a:defRPr>
            </a:lvl1pPr>
          </a:lstStyle>
          <a:p>
            <a:fld id="{AF80920F-666D-401E-AEF1-48518D58EA16}" type="datetime1">
              <a:rPr lang="ko-KR" altLang="en-US" smtClean="0"/>
              <a:pPr/>
              <a:t>2008-05-10</a:t>
            </a:fld>
            <a:endParaRPr lang="en-US" altLang="ko-KR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477000"/>
            <a:ext cx="31353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>
                <a:latin typeface="+mn-ea"/>
                <a:ea typeface="+mn-ea"/>
              </a:defRPr>
            </a:lvl1pPr>
          </a:lstStyle>
          <a:p>
            <a:r>
              <a:rPr lang="en-US" altLang="ko-KR" smtClean="0"/>
              <a:t>LINQ </a:t>
            </a:r>
            <a:r>
              <a:rPr lang="ko-KR" altLang="en-US" smtClean="0"/>
              <a:t>활용</a:t>
            </a: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9326563" y="152400"/>
            <a:ext cx="4127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 b="1">
                <a:solidFill>
                  <a:schemeClr val="bg1"/>
                </a:solidFill>
                <a:ea typeface="돋움" pitchFamily="50" charset="-127"/>
              </a:defRPr>
            </a:lvl1pPr>
          </a:lstStyle>
          <a:p>
            <a:fld id="{DBE04CEE-05AE-441D-800F-24A0A666DD8E}" type="slidenum">
              <a:rPr lang="en-US" altLang="ko-KR"/>
              <a:pPr/>
              <a:t>‹#›</a:t>
            </a:fld>
            <a:endParaRPr lang="en-US" altLang="ko-KR"/>
          </a:p>
        </p:txBody>
      </p:sp>
      <p:pic>
        <p:nvPicPr>
          <p:cNvPr id="1032" name="Picture 8" descr="ci_s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8607425" y="6575425"/>
            <a:ext cx="1165225" cy="20161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1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9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9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9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9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odeproject.com/KB/linq/LINQtoCSV.aspx" TargetMode="External"/><Relationship Id="rId13" Type="http://schemas.openxmlformats.org/officeDocument/2006/relationships/hyperlink" Target="https://rhino-tools.svn.sourceforge.net/svnroot/rhino-tools/experiments/NHibernate.Linq" TargetMode="External"/><Relationship Id="rId3" Type="http://schemas.openxmlformats.org/officeDocument/2006/relationships/hyperlink" Target="http://www.codeplex.com/linqext" TargetMode="External"/><Relationship Id="rId7" Type="http://schemas.openxmlformats.org/officeDocument/2006/relationships/hyperlink" Target="http://www.codeplex.com/LINQtoAD" TargetMode="External"/><Relationship Id="rId12" Type="http://schemas.openxmlformats.org/officeDocument/2006/relationships/hyperlink" Target="http://www.hookedonlinq.com/LINQToNHibernate.ashx" TargetMode="External"/><Relationship Id="rId2" Type="http://schemas.openxmlformats.org/officeDocument/2006/relationships/hyperlink" Target="http://www.codeplex.com/clinq" TargetMode="External"/><Relationship Id="rId16" Type="http://schemas.openxmlformats.org/officeDocument/2006/relationships/hyperlink" Target="http://msdn.microsoft.com/ko-kr/magazine/cc163329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odeplex.com/LinqExtender" TargetMode="External"/><Relationship Id="rId11" Type="http://schemas.openxmlformats.org/officeDocument/2006/relationships/hyperlink" Target="http://www.codeplex.com/LINQtoSharePoint" TargetMode="External"/><Relationship Id="rId5" Type="http://schemas.openxmlformats.org/officeDocument/2006/relationships/hyperlink" Target="http://www.paulstovell.com/blog/introducing-synclinq" TargetMode="External"/><Relationship Id="rId15" Type="http://schemas.openxmlformats.org/officeDocument/2006/relationships/hyperlink" Target="http://blogs.msdn.com/xmlteam/archive/2006/11/27/typed-xml-programmer-welcome-to-linq.aspx" TargetMode="External"/><Relationship Id="rId10" Type="http://schemas.openxmlformats.org/officeDocument/2006/relationships/hyperlink" Target="http://www.codeplex.com/LINQFlikr" TargetMode="External"/><Relationship Id="rId4" Type="http://schemas.openxmlformats.org/officeDocument/2006/relationships/hyperlink" Target="http://www.codeplex.com/i4o" TargetMode="External"/><Relationship Id="rId9" Type="http://schemas.openxmlformats.org/officeDocument/2006/relationships/hyperlink" Target="http://www.codeplex.com/LINQFlickr" TargetMode="External"/><Relationship Id="rId14" Type="http://schemas.openxmlformats.org/officeDocument/2006/relationships/hyperlink" Target="http://bloggingabout.net/blogs/emile/archive/2005/12/12/10514.aspx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hookedonlinq.com/MainPage.ashx" TargetMode="External"/><Relationship Id="rId13" Type="http://schemas.openxmlformats.org/officeDocument/2006/relationships/hyperlink" Target="http://tomasp.net/blog/tag/32.aspx" TargetMode="External"/><Relationship Id="rId3" Type="http://schemas.openxmlformats.org/officeDocument/2006/relationships/hyperlink" Target="http://weblogs.asp.net/scottgu/" TargetMode="External"/><Relationship Id="rId7" Type="http://schemas.openxmlformats.org/officeDocument/2006/relationships/hyperlink" Target="http://forums.microsoft.com/MSDN/ShowForum.aspx?ForumID=123&amp;SiteID=1" TargetMode="External"/><Relationship Id="rId12" Type="http://schemas.openxmlformats.org/officeDocument/2006/relationships/hyperlink" Target="http://community.bartdesmet.net/blogs/bart/Default.aspx" TargetMode="External"/><Relationship Id="rId2" Type="http://schemas.openxmlformats.org/officeDocument/2006/relationships/hyperlink" Target="http://msdn.microsoft.com/ko-kr/netframework/aa904594(en-us)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esearch.microsoft.com/research/sv/DryadLINQ/" TargetMode="External"/><Relationship Id="rId11" Type="http://schemas.openxmlformats.org/officeDocument/2006/relationships/hyperlink" Target="http://davidhayden.com/blog/dave/category/52.aspx" TargetMode="External"/><Relationship Id="rId5" Type="http://schemas.openxmlformats.org/officeDocument/2006/relationships/hyperlink" Target="http://msdn.microsoft.com/ko-kr/magazine/cc163329.aspx" TargetMode="External"/><Relationship Id="rId10" Type="http://schemas.openxmlformats.org/officeDocument/2006/relationships/hyperlink" Target="http://oakleafblog.blogspot.com/" TargetMode="External"/><Relationship Id="rId4" Type="http://schemas.openxmlformats.org/officeDocument/2006/relationships/hyperlink" Target="http://blogs.msdn.com/mattwar/" TargetMode="External"/><Relationship Id="rId9" Type="http://schemas.openxmlformats.org/officeDocument/2006/relationships/hyperlink" Target="http://blogs.msdn.com/charlie/archive/2006/10/05/Links-to-LINQ.aspx" TargetMode="External"/><Relationship Id="rId14" Type="http://schemas.openxmlformats.org/officeDocument/2006/relationships/hyperlink" Target="http://www.linqpad.net/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11" Type="http://schemas.openxmlformats.org/officeDocument/2006/relationships/image" Target="../media/image13.jpeg"/><Relationship Id="rId5" Type="http://schemas.openxmlformats.org/officeDocument/2006/relationships/image" Target="../media/image7.jpe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Relationship Id="rId1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astoria.mslivelabs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daniellelog.com/telecomlog/?p=6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LINQ (</a:t>
            </a:r>
            <a:r>
              <a:rPr lang="en-US" altLang="ko-KR" dirty="0" err="1" smtClean="0"/>
              <a:t>Langague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INtegrated</a:t>
            </a:r>
            <a:r>
              <a:rPr lang="en-US" altLang="ko-KR" dirty="0" smtClean="0"/>
              <a:t> Query) 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통합 언어 쿼리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리얼웹</a:t>
            </a:r>
            <a:r>
              <a:rPr lang="ko-KR" altLang="en-US" dirty="0"/>
              <a:t> 개발본부</a:t>
            </a:r>
          </a:p>
          <a:p>
            <a:r>
              <a:rPr lang="en-US" altLang="ko-KR" dirty="0" smtClean="0"/>
              <a:t>2008. 05</a:t>
            </a:r>
            <a:endParaRPr lang="en-US" altLang="ko-KR" dirty="0"/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4418013" y="5257800"/>
            <a:ext cx="1060450" cy="434975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b="1">
                <a:solidFill>
                  <a:srgbClr val="CC0000"/>
                </a:solidFill>
              </a:rPr>
              <a:t>배포 금지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 bwMode="auto">
          <a:xfrm>
            <a:off x="1218406" y="914400"/>
            <a:ext cx="3276600" cy="5486400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r>
              <a:rPr lang="en-US" altLang="ko-KR" dirty="0" smtClean="0"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Verdana" pitchFamily="34" charset="0"/>
              </a:rPr>
              <a:t>Custom Application</a:t>
            </a:r>
            <a:endParaRPr kumimoji="1" lang="ko-KR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6019006" y="914400"/>
            <a:ext cx="2362200" cy="3657600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Verdana" pitchFamily="34" charset="0"/>
                <a:cs typeface="Verdana" pitchFamily="34" charset="0"/>
              </a:rPr>
              <a:t>Data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Verdana" pitchFamily="34" charset="0"/>
                <a:cs typeface="Verdana" pitchFamily="34" charset="0"/>
              </a:rPr>
              <a:t>Service</a:t>
            </a:r>
            <a:r>
              <a:rPr kumimoji="1" lang="en-US" altLang="ko-KR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Verdana" pitchFamily="34" charset="0"/>
                <a:cs typeface="Verdana" pitchFamily="34" charset="0"/>
              </a:rPr>
              <a:t> Framework</a:t>
            </a:r>
            <a:endParaRPr kumimoji="1" lang="ko-KR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모서리가 둥근 직사각형 13"/>
          <p:cNvSpPr/>
          <p:nvPr/>
        </p:nvSpPr>
        <p:spPr bwMode="auto">
          <a:xfrm>
            <a:off x="5257006" y="3200400"/>
            <a:ext cx="1447800" cy="609600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Verdana" pitchFamily="34" charset="0"/>
                <a:cs typeface="Verdana" pitchFamily="34" charset="0"/>
              </a:rPr>
              <a:t>Library</a:t>
            </a: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" name="모서리가 둥근 직사각형 14"/>
          <p:cNvSpPr/>
          <p:nvPr/>
        </p:nvSpPr>
        <p:spPr bwMode="auto">
          <a:xfrm>
            <a:off x="5257006" y="1524000"/>
            <a:ext cx="1447800" cy="609600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r>
              <a:rPr lang="en-US" altLang="ko-KR" sz="1600" dirty="0" smtClean="0"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Verdana" pitchFamily="34" charset="0"/>
              </a:rPr>
              <a:t>WCF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LINQ to </a:t>
            </a:r>
            <a:r>
              <a:rPr lang="en-US" altLang="ko-KR" dirty="0" err="1" smtClean="0"/>
              <a:t>RealWeb</a:t>
            </a:r>
            <a:r>
              <a:rPr lang="en-US" altLang="ko-KR" dirty="0" smtClean="0"/>
              <a:t> – </a:t>
            </a:r>
            <a:r>
              <a:rPr lang="en-US" altLang="ko-KR" dirty="0" smtClean="0"/>
              <a:t>building </a:t>
            </a:r>
            <a:r>
              <a:rPr lang="en-US" altLang="ko-KR" dirty="0" err="1" smtClean="0"/>
              <a:t>meshup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5F6D-E43E-408B-9D69-9B65CDD38D51}" type="datetime1">
              <a:rPr lang="ko-KR" altLang="en-US" smtClean="0"/>
              <a:pPr/>
              <a:t>2008-05-10</a:t>
            </a:fld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LINQ </a:t>
            </a:r>
            <a:r>
              <a:rPr lang="ko-KR" altLang="en-US" smtClean="0"/>
              <a:t>활용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F277-7028-45E0-87B6-3835EABF660F}" type="slidenum">
              <a:rPr lang="en-US" altLang="ko-KR" smtClean="0"/>
              <a:pPr/>
              <a:t>10</a:t>
            </a:fld>
            <a:endParaRPr lang="en-US" altLang="ko-KR"/>
          </a:p>
        </p:txBody>
      </p:sp>
      <p:sp>
        <p:nvSpPr>
          <p:cNvPr id="6" name="원통 5"/>
          <p:cNvSpPr/>
          <p:nvPr/>
        </p:nvSpPr>
        <p:spPr bwMode="auto">
          <a:xfrm>
            <a:off x="8609806" y="914400"/>
            <a:ext cx="914400" cy="91440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Verdana" pitchFamily="34" charset="0"/>
                <a:cs typeface="Verdana" pitchFamily="34" charset="0"/>
              </a:rPr>
              <a:t>BPA</a:t>
            </a:r>
            <a:endParaRPr kumimoji="1" lang="ko-KR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원통 6"/>
          <p:cNvSpPr/>
          <p:nvPr/>
        </p:nvSpPr>
        <p:spPr bwMode="auto">
          <a:xfrm>
            <a:off x="8609806" y="1905000"/>
            <a:ext cx="914400" cy="91440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Verdana" pitchFamily="34" charset="0"/>
                <a:cs typeface="Verdana" pitchFamily="34" charset="0"/>
              </a:rPr>
              <a:t>BPM</a:t>
            </a:r>
            <a:endParaRPr kumimoji="1" lang="ko-KR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원통 8"/>
          <p:cNvSpPr/>
          <p:nvPr/>
        </p:nvSpPr>
        <p:spPr bwMode="auto">
          <a:xfrm>
            <a:off x="8609806" y="2819400"/>
            <a:ext cx="914400" cy="91440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Verdana" pitchFamily="34" charset="0"/>
                <a:cs typeface="Verdana" pitchFamily="34" charset="0"/>
              </a:rPr>
              <a:t>PPMS</a:t>
            </a:r>
            <a:endParaRPr kumimoji="1" lang="ko-KR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원통 9"/>
          <p:cNvSpPr/>
          <p:nvPr/>
        </p:nvSpPr>
        <p:spPr bwMode="auto">
          <a:xfrm>
            <a:off x="8609806" y="3810000"/>
            <a:ext cx="914400" cy="91440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Verdana" pitchFamily="34" charset="0"/>
                <a:cs typeface="Verdana" pitchFamily="34" charset="0"/>
              </a:rPr>
              <a:t>PMS</a:t>
            </a:r>
            <a:endParaRPr kumimoji="1" lang="ko-KR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6857206" y="2209800"/>
            <a:ext cx="1447800" cy="609600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r>
              <a:rPr lang="en-US" altLang="ko-KR" sz="1600" dirty="0" smtClean="0"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Verdana" pitchFamily="34" charset="0"/>
              </a:rPr>
              <a:t>LINQ to </a:t>
            </a:r>
            <a:r>
              <a:rPr lang="en-US" altLang="ko-KR" sz="1600" dirty="0" err="1" smtClean="0"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Verdana" pitchFamily="34" charset="0"/>
              </a:rPr>
              <a:t>NHibernate</a:t>
            </a:r>
            <a:endParaRPr lang="en-US" altLang="ko-KR" sz="1600" dirty="0" smtClean="0">
              <a:solidFill>
                <a:schemeClr val="tx1"/>
              </a:solidFill>
              <a:latin typeface="Consolas" pitchFamily="49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모서리가 둥근 직사각형 11"/>
          <p:cNvSpPr/>
          <p:nvPr/>
        </p:nvSpPr>
        <p:spPr bwMode="auto">
          <a:xfrm>
            <a:off x="6781006" y="3352800"/>
            <a:ext cx="1447800" cy="609600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r>
              <a:rPr lang="en-US" altLang="ko-KR" sz="1600" dirty="0" smtClean="0"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Verdana" pitchFamily="34" charset="0"/>
              </a:rPr>
              <a:t>LINQ to Objects</a:t>
            </a:r>
          </a:p>
        </p:txBody>
      </p:sp>
      <p:sp>
        <p:nvSpPr>
          <p:cNvPr id="16" name="모서리가 둥근 직사각형 15"/>
          <p:cNvSpPr/>
          <p:nvPr/>
        </p:nvSpPr>
        <p:spPr bwMode="auto">
          <a:xfrm>
            <a:off x="2971006" y="1524000"/>
            <a:ext cx="1447800" cy="609600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r>
              <a:rPr lang="en-US" altLang="ko-KR" sz="1600" dirty="0" smtClean="0"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Verdana" pitchFamily="34" charset="0"/>
              </a:rPr>
              <a:t>LINQ to </a:t>
            </a:r>
            <a:r>
              <a:rPr lang="en-US" altLang="ko-KR" sz="1600" dirty="0" err="1" smtClean="0"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Verdana" pitchFamily="34" charset="0"/>
              </a:rPr>
              <a:t>RealWeb</a:t>
            </a:r>
            <a:endParaRPr lang="en-US" altLang="ko-KR" sz="1600" dirty="0" smtClean="0">
              <a:solidFill>
                <a:schemeClr val="tx1"/>
              </a:solidFill>
              <a:latin typeface="Consolas" pitchFamily="49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2971006" y="2895600"/>
            <a:ext cx="1447800" cy="609600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r>
              <a:rPr lang="en-US" altLang="ko-KR" sz="1600" dirty="0" smtClean="0"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Verdana" pitchFamily="34" charset="0"/>
              </a:rPr>
              <a:t>LINQ to </a:t>
            </a:r>
            <a:r>
              <a:rPr lang="en-US" altLang="ko-KR" sz="1600" dirty="0" err="1" smtClean="0"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Verdana" pitchFamily="34" charset="0"/>
              </a:rPr>
              <a:t>NHibernate</a:t>
            </a:r>
            <a:endParaRPr lang="en-US" altLang="ko-KR" sz="1600" dirty="0" smtClean="0">
              <a:solidFill>
                <a:schemeClr val="tx1"/>
              </a:solidFill>
              <a:latin typeface="Consolas" pitchFamily="49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" name="모서리가 둥근 직사각형 17"/>
          <p:cNvSpPr/>
          <p:nvPr/>
        </p:nvSpPr>
        <p:spPr bwMode="auto">
          <a:xfrm>
            <a:off x="2971006" y="3962400"/>
            <a:ext cx="1447800" cy="609600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r>
              <a:rPr lang="en-US" altLang="ko-KR" sz="1600" dirty="0" smtClean="0"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Verdana" pitchFamily="34" charset="0"/>
              </a:rPr>
              <a:t>LINQ to Objects</a:t>
            </a:r>
          </a:p>
        </p:txBody>
      </p:sp>
      <p:cxnSp>
        <p:nvCxnSpPr>
          <p:cNvPr id="21" name="직선 연결선 20"/>
          <p:cNvCxnSpPr>
            <a:stCxn id="16" idx="3"/>
            <a:endCxn id="15" idx="1"/>
          </p:cNvCxnSpPr>
          <p:nvPr/>
        </p:nvCxnSpPr>
        <p:spPr bwMode="auto">
          <a:xfrm>
            <a:off x="4418806" y="1828800"/>
            <a:ext cx="838200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7" idx="3"/>
            <a:endCxn id="14" idx="1"/>
          </p:cNvCxnSpPr>
          <p:nvPr/>
        </p:nvCxnSpPr>
        <p:spPr bwMode="auto">
          <a:xfrm>
            <a:off x="4418806" y="3200400"/>
            <a:ext cx="838200" cy="3048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8" idx="3"/>
            <a:endCxn id="14" idx="1"/>
          </p:cNvCxnSpPr>
          <p:nvPr/>
        </p:nvCxnSpPr>
        <p:spPr bwMode="auto">
          <a:xfrm flipV="1">
            <a:off x="4418806" y="3505200"/>
            <a:ext cx="838200" cy="7620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 bwMode="auto">
          <a:xfrm>
            <a:off x="2818606" y="1295400"/>
            <a:ext cx="4038600" cy="1066800"/>
          </a:xfrm>
          <a:prstGeom prst="roundRect">
            <a:avLst/>
          </a:prstGeom>
          <a:noFill/>
          <a:ln>
            <a:solidFill>
              <a:schemeClr val="accent2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HY신명조" pitchFamily="18" charset="-127"/>
            </a:endParaRPr>
          </a:p>
        </p:txBody>
      </p:sp>
      <p:sp>
        <p:nvSpPr>
          <p:cNvPr id="33" name="원통 32"/>
          <p:cNvSpPr/>
          <p:nvPr/>
        </p:nvSpPr>
        <p:spPr bwMode="auto">
          <a:xfrm>
            <a:off x="8609806" y="5334000"/>
            <a:ext cx="914400" cy="91440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Verdana" pitchFamily="34" charset="0"/>
                <a:cs typeface="Verdana" pitchFamily="34" charset="0"/>
              </a:rPr>
              <a:t>Others</a:t>
            </a:r>
            <a:endParaRPr kumimoji="1" lang="ko-KR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6019006" y="4724400"/>
            <a:ext cx="2362200" cy="1676400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Verdana" pitchFamily="34" charset="0"/>
                <a:cs typeface="Verdana" pitchFamily="34" charset="0"/>
              </a:rPr>
              <a:t>Web Service (API)</a:t>
            </a:r>
            <a:endParaRPr kumimoji="1" lang="ko-KR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5" name="모서리가 둥근 직사각형 34"/>
          <p:cNvSpPr/>
          <p:nvPr/>
        </p:nvSpPr>
        <p:spPr bwMode="auto">
          <a:xfrm>
            <a:off x="5333206" y="5334000"/>
            <a:ext cx="1447800" cy="609600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r>
              <a:rPr lang="en-US" altLang="ko-KR" sz="1600" dirty="0" smtClean="0"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Verdana" pitchFamily="34" charset="0"/>
              </a:rPr>
              <a:t>Web Services</a:t>
            </a:r>
          </a:p>
        </p:txBody>
      </p:sp>
      <p:sp>
        <p:nvSpPr>
          <p:cNvPr id="37" name="모서리가 둥근 직사각형 36"/>
          <p:cNvSpPr/>
          <p:nvPr/>
        </p:nvSpPr>
        <p:spPr bwMode="auto">
          <a:xfrm>
            <a:off x="2971006" y="4800600"/>
            <a:ext cx="1447800" cy="609600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r>
              <a:rPr lang="en-US" altLang="ko-KR" sz="1600" dirty="0" smtClean="0"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Verdana" pitchFamily="34" charset="0"/>
              </a:rPr>
              <a:t>LINQ to </a:t>
            </a:r>
            <a:r>
              <a:rPr lang="en-US" altLang="ko-KR" sz="1600" dirty="0" smtClean="0"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Verdana" pitchFamily="34" charset="0"/>
              </a:rPr>
              <a:t>XML</a:t>
            </a:r>
            <a:endParaRPr lang="en-US" altLang="ko-KR" sz="1600" dirty="0" smtClean="0">
              <a:solidFill>
                <a:schemeClr val="tx1"/>
              </a:solidFill>
              <a:latin typeface="Consolas" pitchFamily="49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8" name="모서리가 둥근 직사각형 37"/>
          <p:cNvSpPr/>
          <p:nvPr/>
        </p:nvSpPr>
        <p:spPr bwMode="auto">
          <a:xfrm>
            <a:off x="2971006" y="5486400"/>
            <a:ext cx="1447800" cy="762000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r>
              <a:rPr lang="en-US" altLang="ko-KR" sz="1600" dirty="0" smtClean="0"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Verdana" pitchFamily="34" charset="0"/>
              </a:rPr>
              <a:t>LINQ to </a:t>
            </a:r>
            <a:r>
              <a:rPr lang="en-US" altLang="ko-KR" sz="1600" dirty="0" err="1" smtClean="0"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Verdana" pitchFamily="34" charset="0"/>
              </a:rPr>
              <a:t>WebService</a:t>
            </a:r>
            <a:r>
              <a:rPr lang="en-US" altLang="ko-KR" sz="1600" dirty="0" smtClean="0"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Verdana" pitchFamily="34" charset="0"/>
              </a:rPr>
              <a:t>(?)</a:t>
            </a:r>
            <a:endParaRPr lang="en-US" altLang="ko-KR" sz="1600" dirty="0" smtClean="0">
              <a:solidFill>
                <a:schemeClr val="tx1"/>
              </a:solidFill>
              <a:latin typeface="Consolas" pitchFamily="49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39" name="직선 연결선 38"/>
          <p:cNvCxnSpPr>
            <a:stCxn id="37" idx="3"/>
            <a:endCxn id="35" idx="1"/>
          </p:cNvCxnSpPr>
          <p:nvPr/>
        </p:nvCxnSpPr>
        <p:spPr bwMode="auto">
          <a:xfrm>
            <a:off x="4418806" y="5105400"/>
            <a:ext cx="914400" cy="5334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8" idx="3"/>
            <a:endCxn id="35" idx="1"/>
          </p:cNvCxnSpPr>
          <p:nvPr/>
        </p:nvCxnSpPr>
        <p:spPr bwMode="auto">
          <a:xfrm flipV="1">
            <a:off x="4418806" y="5638800"/>
            <a:ext cx="914400" cy="2286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모서리가 둥근 직사각형 44"/>
          <p:cNvSpPr/>
          <p:nvPr/>
        </p:nvSpPr>
        <p:spPr bwMode="auto">
          <a:xfrm>
            <a:off x="1370806" y="1371600"/>
            <a:ext cx="1143000" cy="4800600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r>
              <a:rPr lang="en-US" altLang="ko-KR" sz="3600" dirty="0" smtClean="0">
                <a:solidFill>
                  <a:schemeClr val="tx1"/>
                </a:solidFill>
                <a:ea typeface="HY신명조" pitchFamily="18" charset="-127"/>
              </a:rPr>
              <a:t>Meshup Products</a:t>
            </a:r>
            <a:endParaRPr kumimoji="1" lang="ko-KR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HY신명조" pitchFamily="18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Extending LINQ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Extension Query Operator</a:t>
            </a:r>
          </a:p>
          <a:p>
            <a:pPr lvl="1"/>
            <a:r>
              <a:rPr lang="en-US" altLang="ko-KR" b="1" dirty="0" smtClean="0">
                <a:hlinkClick r:id="rId2"/>
              </a:rPr>
              <a:t>Continuous LINQ</a:t>
            </a:r>
            <a:r>
              <a:rPr lang="en-US" altLang="ko-KR" b="1" dirty="0" smtClean="0"/>
              <a:t> </a:t>
            </a:r>
            <a:r>
              <a:rPr lang="en-US" altLang="ko-KR" sz="1200" dirty="0" smtClean="0"/>
              <a:t>( </a:t>
            </a:r>
            <a:r>
              <a:rPr lang="en-US" altLang="ko-KR" sz="1200" dirty="0" smtClean="0">
                <a:hlinkClick r:id="rId2"/>
              </a:rPr>
              <a:t>http://www.codeplex.com/clinq</a:t>
            </a:r>
            <a:r>
              <a:rPr lang="en-US" altLang="ko-KR" sz="1200" dirty="0" smtClean="0"/>
              <a:t> )</a:t>
            </a:r>
            <a:endParaRPr lang="en-US" altLang="ko-KR" dirty="0" smtClean="0"/>
          </a:p>
          <a:p>
            <a:pPr lvl="1"/>
            <a:r>
              <a:rPr lang="en-US" altLang="ko-KR" b="1" dirty="0" smtClean="0"/>
              <a:t>.NET Zen </a:t>
            </a:r>
            <a:r>
              <a:rPr lang="en-US" altLang="ko-KR" b="1" dirty="0" err="1" smtClean="0"/>
              <a:t>Linq</a:t>
            </a:r>
            <a:r>
              <a:rPr lang="en-US" altLang="ko-KR" b="1" dirty="0" smtClean="0"/>
              <a:t> Extensions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( </a:t>
            </a:r>
            <a:r>
              <a:rPr lang="en-US" altLang="ko-KR" sz="1200" dirty="0" smtClean="0">
                <a:hlinkClick r:id="rId3"/>
              </a:rPr>
              <a:t>http://www.codeplex.com/linqext</a:t>
            </a:r>
            <a:r>
              <a:rPr lang="en-US" altLang="ko-KR" sz="1200" dirty="0" smtClean="0"/>
              <a:t> )</a:t>
            </a:r>
            <a:endParaRPr lang="en-US" altLang="ko-KR" dirty="0" smtClean="0"/>
          </a:p>
          <a:p>
            <a:pPr lvl="1"/>
            <a:r>
              <a:rPr lang="en-US" altLang="ko-KR" b="1" dirty="0" smtClean="0">
                <a:hlinkClick r:id="rId4"/>
              </a:rPr>
              <a:t>Indexed LINQ</a:t>
            </a:r>
            <a:r>
              <a:rPr lang="en-US" altLang="ko-KR" b="1" dirty="0" smtClean="0"/>
              <a:t> </a:t>
            </a:r>
            <a:r>
              <a:rPr lang="en-US" altLang="ko-KR" sz="1200" dirty="0" smtClean="0"/>
              <a:t>(</a:t>
            </a:r>
            <a:r>
              <a:rPr lang="en-US" altLang="ko-KR" sz="1200" dirty="0" smtClean="0">
                <a:hlinkClick r:id="rId4"/>
              </a:rPr>
              <a:t>http://www.codeplex.com/i4o</a:t>
            </a:r>
            <a:r>
              <a:rPr lang="en-US" altLang="ko-KR" sz="1200" dirty="0" smtClean="0"/>
              <a:t> )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SyncLINQ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( </a:t>
            </a:r>
            <a:r>
              <a:rPr lang="en-US" altLang="ko-KR" sz="1200" dirty="0" smtClean="0">
                <a:hlinkClick r:id="rId5"/>
              </a:rPr>
              <a:t>http://www.paulstovell.com/blog/introducing-synclinq</a:t>
            </a:r>
            <a:r>
              <a:rPr lang="en-US" altLang="ko-KR" sz="1200" dirty="0" smtClean="0"/>
              <a:t> )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Custom LINQ Provider</a:t>
            </a:r>
          </a:p>
          <a:p>
            <a:pPr lvl="1"/>
            <a:r>
              <a:rPr lang="en-US" altLang="ko-KR" b="1" dirty="0" smtClean="0">
                <a:hlinkClick r:id="rId6"/>
              </a:rPr>
              <a:t>LINQExtender</a:t>
            </a:r>
            <a:r>
              <a:rPr lang="en-US" altLang="ko-KR" b="1" dirty="0" smtClean="0"/>
              <a:t> 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(</a:t>
            </a:r>
            <a:r>
              <a:rPr lang="en-US" altLang="ko-KR" sz="1200" dirty="0" smtClean="0">
                <a:hlinkClick r:id="rId6"/>
              </a:rPr>
              <a:t>http://www.codeplex.com/LinqExtender</a:t>
            </a:r>
            <a:r>
              <a:rPr lang="en-US" altLang="ko-KR" sz="1200" dirty="0" smtClean="0"/>
              <a:t>)</a:t>
            </a:r>
            <a:endParaRPr lang="en-US" altLang="ko-KR" dirty="0" smtClean="0"/>
          </a:p>
          <a:p>
            <a:pPr lvl="1"/>
            <a:r>
              <a:rPr lang="en-US" altLang="ko-KR" dirty="0" smtClean="0">
                <a:hlinkClick r:id="rId7"/>
              </a:rPr>
              <a:t>LINQ to Active Directory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( </a:t>
            </a:r>
            <a:r>
              <a:rPr lang="en-US" altLang="ko-KR" sz="1200" dirty="0" smtClean="0">
                <a:hlinkClick r:id="rId7"/>
              </a:rPr>
              <a:t>http://www.codeplex.com/LINQtoAD</a:t>
            </a:r>
            <a:r>
              <a:rPr lang="en-US" altLang="ko-KR" sz="1200" dirty="0" smtClean="0"/>
              <a:t> )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LINQ to CSV </a:t>
            </a:r>
            <a:r>
              <a:rPr lang="en-US" altLang="ko-KR" sz="1200" dirty="0" smtClean="0"/>
              <a:t>( </a:t>
            </a:r>
            <a:r>
              <a:rPr lang="en-US" altLang="ko-KR" sz="1200" dirty="0" smtClean="0">
                <a:hlinkClick r:id="rId8"/>
              </a:rPr>
              <a:t>http://www.codeproject.com/KB/linq/LINQtoCSV.aspx</a:t>
            </a:r>
            <a:r>
              <a:rPr lang="en-US" altLang="ko-KR" sz="1200" dirty="0" smtClean="0"/>
              <a:t> )</a:t>
            </a:r>
            <a:endParaRPr lang="en-US" altLang="ko-KR" dirty="0" smtClean="0"/>
          </a:p>
          <a:p>
            <a:pPr lvl="1"/>
            <a:r>
              <a:rPr lang="en-US" altLang="ko-KR" dirty="0" smtClean="0">
                <a:hlinkClick r:id="rId9"/>
              </a:rPr>
              <a:t>LINQ.Flickr</a:t>
            </a:r>
            <a:r>
              <a:rPr lang="en-US" altLang="ko-KR" sz="1200" dirty="0" smtClean="0"/>
              <a:t> (</a:t>
            </a:r>
            <a:r>
              <a:rPr lang="en-US" altLang="ko-KR" sz="1200" dirty="0" smtClean="0">
                <a:hlinkClick r:id="rId10"/>
              </a:rPr>
              <a:t>www.codeplex.com/LINQFlikr</a:t>
            </a:r>
            <a:r>
              <a:rPr lang="en-US" altLang="ko-KR" sz="1200" dirty="0" smtClean="0"/>
              <a:t>)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LINQ to SharePoint</a:t>
            </a:r>
            <a:r>
              <a:rPr lang="en-US" altLang="ko-KR" sz="1200" dirty="0" smtClean="0"/>
              <a:t> ( </a:t>
            </a:r>
            <a:r>
              <a:rPr lang="en-US" altLang="ko-KR" sz="1200" dirty="0" smtClean="0">
                <a:hlinkClick r:id="rId11"/>
              </a:rPr>
              <a:t>http://www.codeplex.com/LINQtoSharePoint</a:t>
            </a:r>
            <a:r>
              <a:rPr lang="en-US" altLang="ko-KR" sz="1200" dirty="0" smtClean="0"/>
              <a:t> )</a:t>
            </a:r>
            <a:endParaRPr lang="en-US" altLang="ko-KR" dirty="0" smtClean="0"/>
          </a:p>
          <a:p>
            <a:pPr lvl="1"/>
            <a:r>
              <a:rPr lang="en-US" altLang="ko-KR" b="1" dirty="0" smtClean="0">
                <a:hlinkClick r:id="rId12"/>
              </a:rPr>
              <a:t>LINQ to </a:t>
            </a:r>
            <a:r>
              <a:rPr lang="en-US" altLang="ko-KR" b="1" dirty="0" err="1" smtClean="0">
                <a:hlinkClick r:id="rId12"/>
              </a:rPr>
              <a:t>NHibernate</a:t>
            </a:r>
            <a:r>
              <a:rPr lang="en-US" altLang="ko-KR" dirty="0" smtClean="0">
                <a:hlinkClick r:id="rId12"/>
              </a:rPr>
              <a:t> </a:t>
            </a:r>
            <a:r>
              <a:rPr lang="en-US" altLang="ko-KR" sz="1200" dirty="0" smtClean="0"/>
              <a:t>(</a:t>
            </a:r>
            <a:r>
              <a:rPr lang="en-US" altLang="ko-KR" sz="1200" dirty="0" smtClean="0">
                <a:hlinkClick r:id="rId13"/>
              </a:rPr>
              <a:t>https://rhino-tools.svn.sourceforge.net/svnroot/rhino-tools/experiments/NHibernate.Linq</a:t>
            </a:r>
            <a:r>
              <a:rPr lang="en-US" altLang="ko-KR" sz="1200" dirty="0" smtClean="0"/>
              <a:t> )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WmiLinq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( </a:t>
            </a:r>
            <a:r>
              <a:rPr lang="en-US" altLang="ko-KR" sz="1200" dirty="0" smtClean="0">
                <a:hlinkClick r:id="rId14"/>
              </a:rPr>
              <a:t>http://bloggingabout.net/blogs/emile/archive/2005/12/12/10514.aspx</a:t>
            </a:r>
            <a:r>
              <a:rPr lang="en-US" altLang="ko-KR" sz="1200" dirty="0" smtClean="0"/>
              <a:t> )</a:t>
            </a:r>
          </a:p>
          <a:p>
            <a:pPr lvl="1"/>
            <a:r>
              <a:rPr lang="en-US" altLang="ko-KR" dirty="0" smtClean="0">
                <a:hlinkClick r:id="rId15"/>
              </a:rPr>
              <a:t>LINQ to XSD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( support for typed XML programming )</a:t>
            </a:r>
          </a:p>
          <a:p>
            <a:pPr lvl="1"/>
            <a:r>
              <a:rPr lang="en-US" altLang="ko-KR" dirty="0" smtClean="0"/>
              <a:t>PLINQ : Parallel LINQ </a:t>
            </a:r>
            <a:r>
              <a:rPr lang="en-US" altLang="ko-KR" sz="1200" dirty="0" smtClean="0"/>
              <a:t>(</a:t>
            </a:r>
            <a:r>
              <a:rPr lang="en-US" altLang="ko-KR" sz="1200" dirty="0" smtClean="0">
                <a:hlinkClick r:id="rId16"/>
              </a:rPr>
              <a:t>http://msdn.microsoft.com/ko-kr/magazine/cc163329.aspx</a:t>
            </a:r>
            <a:r>
              <a:rPr lang="en-US" altLang="ko-KR" sz="1200" dirty="0" smtClean="0"/>
              <a:t> 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29C2B-6444-4867-B4D9-303E8447DA6E}" type="slidenum">
              <a:rPr lang="en-US" altLang="ko-KR" smtClean="0"/>
              <a:pPr/>
              <a:t>11</a:t>
            </a:fld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812AA-848C-4532-864A-0D8430680561}" type="datetime1">
              <a:rPr lang="ko-KR" altLang="en-US" smtClean="0"/>
              <a:pPr/>
              <a:t>2008-05-10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LINQ </a:t>
            </a:r>
            <a:r>
              <a:rPr lang="ko-KR" altLang="en-US" smtClean="0"/>
              <a:t>활용</a:t>
            </a:r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LINQ Resources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Microsoft resources</a:t>
            </a:r>
          </a:p>
          <a:p>
            <a:pPr lvl="1"/>
            <a:r>
              <a:rPr lang="en-US" dirty="0" smtClean="0"/>
              <a:t>The LINQ Project </a:t>
            </a:r>
            <a:r>
              <a:rPr lang="en-US" sz="1200" b="1" dirty="0" smtClean="0"/>
              <a:t>(</a:t>
            </a:r>
            <a:r>
              <a:rPr lang="en-US" altLang="ko-KR" sz="1200" dirty="0" smtClean="0">
                <a:hlinkClick r:id="rId2"/>
              </a:rPr>
              <a:t>http://msdn.microsoft.com/ko-kr/netframework/aa904594(en-us).aspx</a:t>
            </a:r>
            <a:r>
              <a:rPr lang="en-US" altLang="ko-KR" sz="1200" dirty="0" smtClean="0"/>
              <a:t> )</a:t>
            </a:r>
          </a:p>
          <a:p>
            <a:pPr lvl="1"/>
            <a:r>
              <a:rPr lang="en-US" altLang="ko-KR" b="1" dirty="0" smtClean="0"/>
              <a:t>Scott Guthrie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( </a:t>
            </a:r>
            <a:r>
              <a:rPr lang="en-US" altLang="ko-KR" sz="1200" dirty="0" smtClean="0">
                <a:hlinkClick r:id="rId3"/>
              </a:rPr>
              <a:t>http://weblogs.asp.net/scottgu/</a:t>
            </a:r>
            <a:r>
              <a:rPr lang="en-US" altLang="ko-KR" sz="1200" dirty="0" smtClean="0"/>
              <a:t> )</a:t>
            </a:r>
          </a:p>
          <a:p>
            <a:pPr lvl="1"/>
            <a:r>
              <a:rPr lang="en-US" altLang="ko-KR" dirty="0" smtClean="0"/>
              <a:t>Matt Warren</a:t>
            </a:r>
            <a:r>
              <a:rPr lang="en-US" altLang="ko-KR" sz="1200" dirty="0" smtClean="0"/>
              <a:t> ( </a:t>
            </a:r>
            <a:r>
              <a:rPr lang="en-US" altLang="ko-KR" sz="1200" dirty="0" smtClean="0">
                <a:hlinkClick r:id="rId4"/>
              </a:rPr>
              <a:t>http://blogs.msdn.com/mattwar/</a:t>
            </a:r>
            <a:r>
              <a:rPr lang="en-US" altLang="ko-KR" sz="1200" dirty="0" smtClean="0"/>
              <a:t> )</a:t>
            </a:r>
          </a:p>
          <a:p>
            <a:pPr lvl="1"/>
            <a:r>
              <a:rPr lang="en-US" altLang="ko-KR" dirty="0" smtClean="0"/>
              <a:t>Parallel LINQ </a:t>
            </a:r>
            <a:r>
              <a:rPr lang="en-US" altLang="ko-KR" sz="1200" dirty="0" smtClean="0"/>
              <a:t>( </a:t>
            </a:r>
            <a:r>
              <a:rPr lang="en-US" altLang="ko-KR" sz="1200" dirty="0" smtClean="0">
                <a:hlinkClick r:id="rId5"/>
              </a:rPr>
              <a:t>http://msdn.microsoft.com/ko-kr/magazine/cc163329.aspx</a:t>
            </a:r>
            <a:r>
              <a:rPr lang="en-US" altLang="ko-KR" sz="1200" dirty="0" smtClean="0"/>
              <a:t> )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DryadLINQ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(</a:t>
            </a:r>
            <a:r>
              <a:rPr lang="en-US" altLang="ko-KR" sz="1200" dirty="0" smtClean="0">
                <a:hlinkClick r:id="rId6"/>
              </a:rPr>
              <a:t>http://research.microsoft.com/research/sv/DryadLINQ/</a:t>
            </a:r>
            <a:r>
              <a:rPr lang="en-US" altLang="ko-KR" sz="1200" dirty="0" smtClean="0"/>
              <a:t>) </a:t>
            </a:r>
          </a:p>
          <a:p>
            <a:r>
              <a:rPr lang="en-US" altLang="ko-KR" dirty="0" smtClean="0"/>
              <a:t>Community resources</a:t>
            </a:r>
          </a:p>
          <a:p>
            <a:pPr lvl="1"/>
            <a:r>
              <a:rPr lang="en-US" altLang="ko-KR" dirty="0" smtClean="0">
                <a:hlinkClick r:id="rId7"/>
              </a:rPr>
              <a:t>Official LINQ forum</a:t>
            </a:r>
            <a:endParaRPr lang="en-US" altLang="ko-KR" dirty="0" smtClean="0"/>
          </a:p>
          <a:p>
            <a:pPr lvl="1"/>
            <a:r>
              <a:rPr lang="en-US" altLang="ko-KR" dirty="0" smtClean="0">
                <a:hlinkClick r:id="rId8"/>
              </a:rPr>
              <a:t>Hooked on LINQ</a:t>
            </a:r>
            <a:endParaRPr lang="en-US" altLang="ko-KR" dirty="0" smtClean="0"/>
          </a:p>
          <a:p>
            <a:pPr lvl="1"/>
            <a:r>
              <a:rPr lang="en-US" altLang="ko-KR" b="1" dirty="0" smtClean="0">
                <a:hlinkClick r:id="rId9"/>
              </a:rPr>
              <a:t>Charlie Calvert’s links to LINQ wiki</a:t>
            </a:r>
            <a:endParaRPr lang="en-US" altLang="ko-KR" b="1" dirty="0" smtClean="0"/>
          </a:p>
          <a:p>
            <a:r>
              <a:rPr lang="en-US" altLang="ko-KR" dirty="0" smtClean="0"/>
              <a:t>Blogs</a:t>
            </a:r>
          </a:p>
          <a:p>
            <a:pPr lvl="1"/>
            <a:r>
              <a:rPr lang="en-US" altLang="ko-KR" dirty="0" smtClean="0">
                <a:hlinkClick r:id="rId10"/>
              </a:rPr>
              <a:t>Roger Jennings</a:t>
            </a:r>
            <a:endParaRPr lang="en-US" altLang="ko-KR" dirty="0" smtClean="0"/>
          </a:p>
          <a:p>
            <a:pPr lvl="1"/>
            <a:r>
              <a:rPr lang="en-US" altLang="ko-KR" dirty="0" smtClean="0">
                <a:hlinkClick r:id="rId11"/>
              </a:rPr>
              <a:t>David Hayden</a:t>
            </a:r>
            <a:endParaRPr lang="en-US" altLang="ko-KR" dirty="0" smtClean="0"/>
          </a:p>
          <a:p>
            <a:pPr lvl="1"/>
            <a:r>
              <a:rPr lang="en-US" altLang="ko-KR" dirty="0" smtClean="0">
                <a:hlinkClick r:id="rId12"/>
              </a:rPr>
              <a:t>Bart de </a:t>
            </a:r>
            <a:r>
              <a:rPr lang="en-US" altLang="ko-KR" dirty="0" err="1" smtClean="0">
                <a:hlinkClick r:id="rId12"/>
              </a:rPr>
              <a:t>Smet</a:t>
            </a:r>
            <a:endParaRPr lang="en-US" altLang="ko-KR" dirty="0" smtClean="0"/>
          </a:p>
          <a:p>
            <a:r>
              <a:rPr lang="en-US" altLang="ko-KR" dirty="0" smtClean="0"/>
              <a:t>Others</a:t>
            </a:r>
          </a:p>
          <a:p>
            <a:pPr lvl="1"/>
            <a:r>
              <a:rPr lang="en-US" altLang="ko-KR" b="1" dirty="0" smtClean="0">
                <a:hlinkClick r:id="rId13"/>
              </a:rPr>
              <a:t>Tomas </a:t>
            </a:r>
            <a:r>
              <a:rPr lang="en-US" altLang="ko-KR" b="1" dirty="0" err="1" smtClean="0">
                <a:hlinkClick r:id="rId13"/>
              </a:rPr>
              <a:t>Petricek</a:t>
            </a:r>
            <a:endParaRPr lang="en-US" altLang="ko-KR" b="1" dirty="0" smtClean="0"/>
          </a:p>
          <a:p>
            <a:pPr lvl="1"/>
            <a:r>
              <a:rPr lang="en-US" altLang="ko-KR" b="1" dirty="0" smtClean="0">
                <a:hlinkClick r:id="rId14"/>
              </a:rPr>
              <a:t>LINQPad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29C2B-6444-4867-B4D9-303E8447DA6E}" type="slidenum">
              <a:rPr lang="en-US" altLang="ko-KR" smtClean="0"/>
              <a:pPr/>
              <a:t>12</a:t>
            </a:fld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A31D-083C-496C-99E0-31109AB583B0}" type="datetime1">
              <a:rPr lang="ko-KR" altLang="en-US" smtClean="0"/>
              <a:pPr/>
              <a:t>2008-05-10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LINQ </a:t>
            </a:r>
            <a:r>
              <a:rPr lang="ko-KR" altLang="en-US" smtClean="0"/>
              <a:t>활용</a:t>
            </a:r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FC239-1DB2-45C9-9C16-13F1AA9B6363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ko-KR"/>
          </a:p>
        </p:txBody>
      </p:sp>
      <p:pic>
        <p:nvPicPr>
          <p:cNvPr id="321539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52600" y="1066800"/>
            <a:ext cx="1778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21540" name="Group 4"/>
          <p:cNvGrpSpPr>
            <a:grpSpLocks/>
          </p:cNvGrpSpPr>
          <p:nvPr/>
        </p:nvGrpSpPr>
        <p:grpSpPr bwMode="auto">
          <a:xfrm>
            <a:off x="1676400" y="2971800"/>
            <a:ext cx="647700" cy="620713"/>
            <a:chOff x="5002" y="2683"/>
            <a:chExt cx="408" cy="391"/>
          </a:xfrm>
        </p:grpSpPr>
        <p:pic>
          <p:nvPicPr>
            <p:cNvPr id="321541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02" y="2795"/>
              <a:ext cx="408" cy="279"/>
            </a:xfrm>
            <a:prstGeom prst="rect">
              <a:avLst/>
            </a:prstGeom>
            <a:noFill/>
            <a:ln w="9525">
              <a:noFill/>
              <a:miter lim="800000"/>
              <a:headEnd type="none" w="med" len="sm"/>
              <a:tailEnd type="none" w="med" len="sm"/>
            </a:ln>
            <a:effectLst/>
          </p:spPr>
        </p:pic>
        <p:pic>
          <p:nvPicPr>
            <p:cNvPr id="321542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80" y="2683"/>
              <a:ext cx="276" cy="248"/>
            </a:xfrm>
            <a:prstGeom prst="rect">
              <a:avLst/>
            </a:prstGeom>
            <a:noFill/>
          </p:spPr>
        </p:pic>
      </p:grpSp>
      <p:pic>
        <p:nvPicPr>
          <p:cNvPr id="321543" name="Picture 7" descr="server"/>
          <p:cNvPicPr>
            <a:picLocks noGrp="1"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6000" y="4800600"/>
            <a:ext cx="639763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1544" name="Picture 8" descr="pc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06538" y="1949450"/>
            <a:ext cx="536575" cy="549275"/>
          </a:xfrm>
          <a:prstGeom prst="rect">
            <a:avLst/>
          </a:prstGeom>
          <a:noFill/>
        </p:spPr>
      </p:pic>
      <p:pic>
        <p:nvPicPr>
          <p:cNvPr id="321545" name="Picture 9" descr="hp workstation i200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32275" y="1814513"/>
            <a:ext cx="384175" cy="517525"/>
          </a:xfrm>
          <a:prstGeom prst="rect">
            <a:avLst/>
          </a:prstGeom>
          <a:noFill/>
        </p:spPr>
      </p:pic>
      <p:pic>
        <p:nvPicPr>
          <p:cNvPr id="321546" name="Picture 10" descr="LH3000_ped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73500" y="3789363"/>
            <a:ext cx="576263" cy="78105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</p:pic>
      <p:pic>
        <p:nvPicPr>
          <p:cNvPr id="321547" name="Picture 11" descr="task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209800" y="3733800"/>
            <a:ext cx="406400" cy="406400"/>
          </a:xfrm>
          <a:prstGeom prst="rect">
            <a:avLst/>
          </a:prstGeom>
          <a:noFill/>
        </p:spPr>
      </p:pic>
      <p:pic>
        <p:nvPicPr>
          <p:cNvPr id="321548" name="Picture 12" descr="내업무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029200" y="4343400"/>
            <a:ext cx="406400" cy="406400"/>
          </a:xfrm>
          <a:prstGeom prst="rect">
            <a:avLst/>
          </a:prstGeom>
          <a:noFill/>
        </p:spPr>
      </p:pic>
      <p:grpSp>
        <p:nvGrpSpPr>
          <p:cNvPr id="321549" name="Group 13"/>
          <p:cNvGrpSpPr>
            <a:grpSpLocks/>
          </p:cNvGrpSpPr>
          <p:nvPr/>
        </p:nvGrpSpPr>
        <p:grpSpPr bwMode="auto">
          <a:xfrm>
            <a:off x="6324600" y="1828800"/>
            <a:ext cx="946150" cy="655638"/>
            <a:chOff x="1464" y="2736"/>
            <a:chExt cx="596" cy="413"/>
          </a:xfrm>
        </p:grpSpPr>
        <p:pic>
          <p:nvPicPr>
            <p:cNvPr id="321550" name="Picture 14" descr="내업무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1632" y="2736"/>
              <a:ext cx="256" cy="256"/>
            </a:xfrm>
            <a:prstGeom prst="rect">
              <a:avLst/>
            </a:prstGeom>
            <a:noFill/>
          </p:spPr>
        </p:pic>
        <p:sp>
          <p:nvSpPr>
            <p:cNvPr id="321551" name="Rectangle 15"/>
            <p:cNvSpPr>
              <a:spLocks noChangeArrowheads="1"/>
            </p:cNvSpPr>
            <p:nvPr/>
          </p:nvSpPr>
          <p:spPr bwMode="auto">
            <a:xfrm>
              <a:off x="1464" y="2976"/>
              <a:ext cx="596" cy="173"/>
            </a:xfrm>
            <a:prstGeom prst="rect">
              <a:avLst/>
            </a:prstGeom>
            <a:noFill/>
            <a:ln w="15875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tabLst>
                  <a:tab pos="88900" algn="l"/>
                </a:tabLst>
              </a:pPr>
              <a:r>
                <a:rPr lang="en-US" altLang="ko-KR">
                  <a:ea typeface="HY견명조" pitchFamily="18" charset="-127"/>
                </a:rPr>
                <a:t>Subprocess</a:t>
              </a:r>
            </a:p>
          </p:txBody>
        </p:sp>
      </p:grpSp>
      <p:grpSp>
        <p:nvGrpSpPr>
          <p:cNvPr id="321552" name="Group 16"/>
          <p:cNvGrpSpPr>
            <a:grpSpLocks/>
          </p:cNvGrpSpPr>
          <p:nvPr/>
        </p:nvGrpSpPr>
        <p:grpSpPr bwMode="auto">
          <a:xfrm>
            <a:off x="5453063" y="2590800"/>
            <a:ext cx="503237" cy="733425"/>
            <a:chOff x="3435" y="1632"/>
            <a:chExt cx="317" cy="462"/>
          </a:xfrm>
        </p:grpSpPr>
        <p:pic>
          <p:nvPicPr>
            <p:cNvPr id="321553" name="Picture 17" descr="task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3489" y="1632"/>
              <a:ext cx="256" cy="256"/>
            </a:xfrm>
            <a:prstGeom prst="rect">
              <a:avLst/>
            </a:prstGeom>
            <a:noFill/>
          </p:spPr>
        </p:pic>
        <p:sp>
          <p:nvSpPr>
            <p:cNvPr id="321554" name="Text Box 18"/>
            <p:cNvSpPr txBox="1">
              <a:spLocks noChangeArrowheads="1"/>
            </p:cNvSpPr>
            <p:nvPr/>
          </p:nvSpPr>
          <p:spPr bwMode="auto">
            <a:xfrm>
              <a:off x="3435" y="1921"/>
              <a:ext cx="317" cy="173"/>
            </a:xfrm>
            <a:prstGeom prst="rect">
              <a:avLst/>
            </a:prstGeom>
            <a:noFill/>
            <a:ln w="15875" cap="rnd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342900" indent="-342900">
                <a:tabLst>
                  <a:tab pos="88900" algn="l"/>
                </a:tabLst>
              </a:pPr>
              <a:r>
                <a:rPr lang="en-US" altLang="ko-KR">
                  <a:ea typeface="HY견명조" pitchFamily="18" charset="-127"/>
                </a:rPr>
                <a:t>Task</a:t>
              </a:r>
            </a:p>
          </p:txBody>
        </p:sp>
      </p:grpSp>
      <p:grpSp>
        <p:nvGrpSpPr>
          <p:cNvPr id="321555" name="Group 19"/>
          <p:cNvGrpSpPr>
            <a:grpSpLocks/>
          </p:cNvGrpSpPr>
          <p:nvPr/>
        </p:nvGrpSpPr>
        <p:grpSpPr bwMode="auto">
          <a:xfrm>
            <a:off x="4343400" y="2514600"/>
            <a:ext cx="692150" cy="731838"/>
            <a:chOff x="2736" y="1584"/>
            <a:chExt cx="436" cy="461"/>
          </a:xfrm>
        </p:grpSpPr>
        <p:pic>
          <p:nvPicPr>
            <p:cNvPr id="321556" name="Picture 20" descr="담당자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2832" y="1584"/>
              <a:ext cx="256" cy="256"/>
            </a:xfrm>
            <a:prstGeom prst="rect">
              <a:avLst/>
            </a:prstGeom>
            <a:noFill/>
          </p:spPr>
        </p:pic>
        <p:sp>
          <p:nvSpPr>
            <p:cNvPr id="321557" name="Rectangle 21"/>
            <p:cNvSpPr>
              <a:spLocks noChangeArrowheads="1"/>
            </p:cNvSpPr>
            <p:nvPr/>
          </p:nvSpPr>
          <p:spPr bwMode="auto">
            <a:xfrm>
              <a:off x="2736" y="1872"/>
              <a:ext cx="436" cy="173"/>
            </a:xfrm>
            <a:prstGeom prst="rect">
              <a:avLst/>
            </a:prstGeom>
            <a:noFill/>
            <a:ln w="15875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tabLst>
                  <a:tab pos="88900" algn="l"/>
                </a:tabLst>
              </a:pPr>
              <a:r>
                <a:rPr lang="en-US" altLang="ko-KR">
                  <a:ea typeface="HY견명조" pitchFamily="18" charset="-127"/>
                </a:rPr>
                <a:t>Groups</a:t>
              </a:r>
            </a:p>
          </p:txBody>
        </p:sp>
      </p:grpSp>
      <p:grpSp>
        <p:nvGrpSpPr>
          <p:cNvPr id="321558" name="Group 22"/>
          <p:cNvGrpSpPr>
            <a:grpSpLocks/>
          </p:cNvGrpSpPr>
          <p:nvPr/>
        </p:nvGrpSpPr>
        <p:grpSpPr bwMode="auto">
          <a:xfrm>
            <a:off x="3352800" y="2514600"/>
            <a:ext cx="692150" cy="731838"/>
            <a:chOff x="2112" y="1584"/>
            <a:chExt cx="436" cy="461"/>
          </a:xfrm>
        </p:grpSpPr>
        <p:pic>
          <p:nvPicPr>
            <p:cNvPr id="321559" name="Picture 23" descr="task_group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2208" y="1584"/>
              <a:ext cx="256" cy="256"/>
            </a:xfrm>
            <a:prstGeom prst="rect">
              <a:avLst/>
            </a:prstGeom>
            <a:noFill/>
          </p:spPr>
        </p:pic>
        <p:sp>
          <p:nvSpPr>
            <p:cNvPr id="321560" name="Rectangle 24"/>
            <p:cNvSpPr>
              <a:spLocks noChangeArrowheads="1"/>
            </p:cNvSpPr>
            <p:nvPr/>
          </p:nvSpPr>
          <p:spPr bwMode="auto">
            <a:xfrm>
              <a:off x="2112" y="1872"/>
              <a:ext cx="436" cy="173"/>
            </a:xfrm>
            <a:prstGeom prst="rect">
              <a:avLst/>
            </a:prstGeom>
            <a:noFill/>
            <a:ln w="15875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tabLst>
                  <a:tab pos="88900" algn="l"/>
                </a:tabLst>
              </a:pPr>
              <a:r>
                <a:rPr lang="en-US" altLang="ko-KR">
                  <a:ea typeface="HY견명조" pitchFamily="18" charset="-127"/>
                </a:rPr>
                <a:t>Groups</a:t>
              </a:r>
            </a:p>
          </p:txBody>
        </p:sp>
      </p:grpSp>
      <p:pic>
        <p:nvPicPr>
          <p:cNvPr id="321561" name="Picture 25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324600" y="3505200"/>
            <a:ext cx="752475" cy="571500"/>
          </a:xfrm>
          <a:prstGeom prst="rect">
            <a:avLst/>
          </a:prstGeom>
          <a:noFill/>
          <a:ln w="15875" algn="ctr">
            <a:noFill/>
            <a:prstDash val="sysDot"/>
            <a:miter lim="800000"/>
            <a:headEnd/>
            <a:tailEnd/>
          </a:ln>
          <a:effectLst/>
        </p:spPr>
      </p:pic>
      <p:grpSp>
        <p:nvGrpSpPr>
          <p:cNvPr id="321562" name="Group 26"/>
          <p:cNvGrpSpPr>
            <a:grpSpLocks/>
          </p:cNvGrpSpPr>
          <p:nvPr/>
        </p:nvGrpSpPr>
        <p:grpSpPr bwMode="auto">
          <a:xfrm>
            <a:off x="2971800" y="4114800"/>
            <a:ext cx="692150" cy="731838"/>
            <a:chOff x="2112" y="1584"/>
            <a:chExt cx="436" cy="461"/>
          </a:xfrm>
        </p:grpSpPr>
        <p:pic>
          <p:nvPicPr>
            <p:cNvPr id="321563" name="Picture 27" descr="task_group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2208" y="1584"/>
              <a:ext cx="256" cy="256"/>
            </a:xfrm>
            <a:prstGeom prst="rect">
              <a:avLst/>
            </a:prstGeom>
            <a:noFill/>
          </p:spPr>
        </p:pic>
        <p:sp>
          <p:nvSpPr>
            <p:cNvPr id="321564" name="Rectangle 28"/>
            <p:cNvSpPr>
              <a:spLocks noChangeArrowheads="1"/>
            </p:cNvSpPr>
            <p:nvPr/>
          </p:nvSpPr>
          <p:spPr bwMode="auto">
            <a:xfrm>
              <a:off x="2112" y="1872"/>
              <a:ext cx="436" cy="173"/>
            </a:xfrm>
            <a:prstGeom prst="rect">
              <a:avLst/>
            </a:prstGeom>
            <a:noFill/>
            <a:ln w="15875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tabLst>
                  <a:tab pos="88900" algn="l"/>
                </a:tabLst>
              </a:pPr>
              <a:r>
                <a:rPr lang="en-US" altLang="ko-KR">
                  <a:ea typeface="HY견명조" pitchFamily="18" charset="-127"/>
                </a:rPr>
                <a:t>Groups</a:t>
              </a:r>
            </a:p>
          </p:txBody>
        </p:sp>
      </p:grpSp>
      <p:grpSp>
        <p:nvGrpSpPr>
          <p:cNvPr id="321565" name="Group 29"/>
          <p:cNvGrpSpPr>
            <a:grpSpLocks/>
          </p:cNvGrpSpPr>
          <p:nvPr/>
        </p:nvGrpSpPr>
        <p:grpSpPr bwMode="auto">
          <a:xfrm>
            <a:off x="2362200" y="5334000"/>
            <a:ext cx="946150" cy="655638"/>
            <a:chOff x="1464" y="2736"/>
            <a:chExt cx="596" cy="413"/>
          </a:xfrm>
        </p:grpSpPr>
        <p:pic>
          <p:nvPicPr>
            <p:cNvPr id="321566" name="Picture 30" descr="내업무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1632" y="2736"/>
              <a:ext cx="256" cy="256"/>
            </a:xfrm>
            <a:prstGeom prst="rect">
              <a:avLst/>
            </a:prstGeom>
            <a:noFill/>
          </p:spPr>
        </p:pic>
        <p:sp>
          <p:nvSpPr>
            <p:cNvPr id="321567" name="Rectangle 31"/>
            <p:cNvSpPr>
              <a:spLocks noChangeArrowheads="1"/>
            </p:cNvSpPr>
            <p:nvPr/>
          </p:nvSpPr>
          <p:spPr bwMode="auto">
            <a:xfrm>
              <a:off x="1464" y="2976"/>
              <a:ext cx="596" cy="173"/>
            </a:xfrm>
            <a:prstGeom prst="rect">
              <a:avLst/>
            </a:prstGeom>
            <a:noFill/>
            <a:ln w="15875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tabLst>
                  <a:tab pos="88900" algn="l"/>
                </a:tabLst>
              </a:pPr>
              <a:r>
                <a:rPr lang="en-US" altLang="ko-KR">
                  <a:ea typeface="HY견명조" pitchFamily="18" charset="-127"/>
                </a:rPr>
                <a:t>Subprocess</a:t>
              </a:r>
            </a:p>
          </p:txBody>
        </p:sp>
      </p:grpSp>
      <p:grpSp>
        <p:nvGrpSpPr>
          <p:cNvPr id="321568" name="Group 32"/>
          <p:cNvGrpSpPr>
            <a:grpSpLocks/>
          </p:cNvGrpSpPr>
          <p:nvPr/>
        </p:nvGrpSpPr>
        <p:grpSpPr bwMode="auto">
          <a:xfrm>
            <a:off x="3733800" y="5334000"/>
            <a:ext cx="471488" cy="714375"/>
            <a:chOff x="2496" y="1968"/>
            <a:chExt cx="297" cy="450"/>
          </a:xfrm>
        </p:grpSpPr>
        <p:pic>
          <p:nvPicPr>
            <p:cNvPr id="321569" name="Picture 33" descr="task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2537" y="1968"/>
              <a:ext cx="256" cy="256"/>
            </a:xfrm>
            <a:prstGeom prst="rect">
              <a:avLst/>
            </a:prstGeom>
            <a:noFill/>
          </p:spPr>
        </p:pic>
        <p:sp>
          <p:nvSpPr>
            <p:cNvPr id="321570" name="Text Box 34"/>
            <p:cNvSpPr txBox="1">
              <a:spLocks noChangeArrowheads="1"/>
            </p:cNvSpPr>
            <p:nvPr/>
          </p:nvSpPr>
          <p:spPr bwMode="auto">
            <a:xfrm>
              <a:off x="2496" y="2245"/>
              <a:ext cx="290" cy="173"/>
            </a:xfrm>
            <a:prstGeom prst="rect">
              <a:avLst/>
            </a:prstGeom>
            <a:noFill/>
            <a:ln w="15875" cap="rnd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342900" indent="-342900">
                <a:tabLst>
                  <a:tab pos="88900" algn="l"/>
                </a:tabLst>
              </a:pPr>
              <a:r>
                <a:rPr lang="en-US" altLang="ko-KR">
                  <a:ea typeface="HY견명조" pitchFamily="18" charset="-127"/>
                </a:rPr>
                <a:t>End</a:t>
              </a:r>
            </a:p>
          </p:txBody>
        </p:sp>
      </p:grpSp>
      <p:pic>
        <p:nvPicPr>
          <p:cNvPr id="321571" name="Picture 35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905000" y="2743200"/>
            <a:ext cx="533400" cy="4683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</p:pic>
      <p:sp>
        <p:nvSpPr>
          <p:cNvPr id="37" name="날짜 개체 틀 3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DBCF1-7BBE-424F-96B0-2E58AD6EA5FB}" type="datetime1">
              <a:rPr lang="ko-KR" altLang="en-US" smtClean="0"/>
              <a:pPr/>
              <a:t>2008-05-10</a:t>
            </a:fld>
            <a:endParaRPr lang="en-US" altLang="ko-KR"/>
          </a:p>
        </p:txBody>
      </p:sp>
      <p:sp>
        <p:nvSpPr>
          <p:cNvPr id="38" name="바닥글 개체 틀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LINQ </a:t>
            </a:r>
            <a:r>
              <a:rPr lang="ko-KR" altLang="en-US" smtClean="0"/>
              <a:t>활용</a:t>
            </a:r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C15FF-C00C-4409-BEB7-B1CF7885E920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/>
              <a:t>0. </a:t>
            </a:r>
            <a:r>
              <a:rPr lang="ko-KR" altLang="en-US" b="0"/>
              <a:t>산출물 정보 및 문서이력</a:t>
            </a:r>
          </a:p>
        </p:txBody>
      </p:sp>
      <p:graphicFrame>
        <p:nvGraphicFramePr>
          <p:cNvPr id="21909" name="Group 405"/>
          <p:cNvGraphicFramePr>
            <a:graphicFrameLocks noGrp="1"/>
          </p:cNvGraphicFramePr>
          <p:nvPr/>
        </p:nvGraphicFramePr>
        <p:xfrm>
          <a:off x="412750" y="2590800"/>
          <a:ext cx="9036050" cy="2812680"/>
        </p:xfrm>
        <a:graphic>
          <a:graphicData uri="http://schemas.openxmlformats.org/drawingml/2006/table">
            <a:tbl>
              <a:tblPr/>
              <a:tblGrid>
                <a:gridCol w="619125"/>
                <a:gridCol w="1031875"/>
                <a:gridCol w="725488"/>
                <a:gridCol w="842962"/>
                <a:gridCol w="5816600"/>
              </a:tblGrid>
              <a:tr h="1412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변경일자</a:t>
                      </a: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변경자</a:t>
                      </a: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승인자</a:t>
                      </a: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2005.12.12</a:t>
                      </a: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배성혁</a:t>
                      </a: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최초 작성</a:t>
                      </a: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12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12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12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12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12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12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12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9200" marR="79200" marT="39600" marB="39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723" name="Text Box 219"/>
          <p:cNvSpPr txBox="1">
            <a:spLocks noChangeArrowheads="1"/>
          </p:cNvSpPr>
          <p:nvPr/>
        </p:nvSpPr>
        <p:spPr bwMode="auto">
          <a:xfrm>
            <a:off x="400050" y="2316163"/>
            <a:ext cx="708025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8102" tIns="40613" rIns="78102" bIns="40613">
            <a:spAutoFit/>
          </a:bodyPr>
          <a:lstStyle/>
          <a:p>
            <a:pPr algn="l" defTabSz="793750"/>
            <a:r>
              <a:rPr lang="ko-KR" altLang="en-US" sz="1000" b="1">
                <a:latin typeface="맑은 고딕" pitchFamily="50" charset="-127"/>
                <a:ea typeface="맑은 고딕" pitchFamily="50" charset="-127"/>
              </a:rPr>
              <a:t>문서 이력</a:t>
            </a:r>
          </a:p>
        </p:txBody>
      </p:sp>
      <p:graphicFrame>
        <p:nvGraphicFramePr>
          <p:cNvPr id="21910" name="Group 406"/>
          <p:cNvGraphicFramePr>
            <a:graphicFrameLocks noGrp="1"/>
          </p:cNvGraphicFramePr>
          <p:nvPr/>
        </p:nvGraphicFramePr>
        <p:xfrm>
          <a:off x="412750" y="990600"/>
          <a:ext cx="9036050" cy="1230000"/>
        </p:xfrm>
        <a:graphic>
          <a:graphicData uri="http://schemas.openxmlformats.org/drawingml/2006/table">
            <a:tbl>
              <a:tblPr/>
              <a:tblGrid>
                <a:gridCol w="1536700"/>
                <a:gridCol w="2786063"/>
                <a:gridCol w="1487487"/>
                <a:gridCol w="3225800"/>
              </a:tblGrid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문서번호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배성혁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작성일자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2005.12.12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6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799" name="Text Box 295"/>
          <p:cNvSpPr txBox="1">
            <a:spLocks noChangeArrowheads="1"/>
          </p:cNvSpPr>
          <p:nvPr/>
        </p:nvSpPr>
        <p:spPr bwMode="auto">
          <a:xfrm>
            <a:off x="412750" y="692150"/>
            <a:ext cx="708025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8102" tIns="40613" rIns="78102" bIns="40613">
            <a:spAutoFit/>
          </a:bodyPr>
          <a:lstStyle/>
          <a:p>
            <a:pPr algn="l" defTabSz="793750"/>
            <a:r>
              <a:rPr lang="ko-KR" altLang="en-US" sz="1000" b="1">
                <a:latin typeface="맑은 고딕" pitchFamily="50" charset="-127"/>
                <a:ea typeface="맑은 고딕" pitchFamily="50" charset="-127"/>
              </a:rPr>
              <a:t>문서 요약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23E7-F594-4A7C-B763-10ADB2624028}" type="datetime1">
              <a:rPr lang="ko-KR" altLang="en-US" smtClean="0"/>
              <a:pPr/>
              <a:t>2008-05-10</a:t>
            </a:fld>
            <a:endParaRPr lang="en-US" altLang="ko-KR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LINQ </a:t>
            </a:r>
            <a:r>
              <a:rPr lang="ko-KR" altLang="en-US" smtClean="0"/>
              <a:t>활용</a:t>
            </a:r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0. </a:t>
            </a:r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Key elements of LINQ</a:t>
            </a:r>
          </a:p>
          <a:p>
            <a:r>
              <a:rPr lang="en-US" altLang="ko-KR" dirty="0" smtClean="0"/>
              <a:t>LINQ Performance considerations</a:t>
            </a:r>
          </a:p>
          <a:p>
            <a:r>
              <a:rPr lang="en-US" altLang="ko-KR" dirty="0" smtClean="0"/>
              <a:t>LINQ to </a:t>
            </a:r>
            <a:r>
              <a:rPr lang="en-US" altLang="ko-KR" dirty="0" err="1" smtClean="0"/>
              <a:t>RealWeb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Using providers</a:t>
            </a:r>
          </a:p>
          <a:p>
            <a:pPr lvl="1"/>
            <a:r>
              <a:rPr lang="en-US" altLang="ko-KR" dirty="0" smtClean="0"/>
              <a:t>Using scenario</a:t>
            </a:r>
          </a:p>
          <a:p>
            <a:r>
              <a:rPr lang="en-US" altLang="ko-KR" dirty="0" smtClean="0"/>
              <a:t>Extending LINQ</a:t>
            </a:r>
          </a:p>
          <a:p>
            <a:r>
              <a:rPr lang="en-US" altLang="ko-KR" dirty="0" smtClean="0"/>
              <a:t>LINQ Resources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29C2B-6444-4867-B4D9-303E8447DA6E}" type="slidenum">
              <a:rPr lang="en-US" altLang="ko-KR" smtClean="0"/>
              <a:pPr/>
              <a:t>3</a:t>
            </a:fld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F6E5-0516-478D-BE19-3790ABCC3271}" type="datetime1">
              <a:rPr lang="ko-KR" altLang="en-US" smtClean="0"/>
              <a:pPr/>
              <a:t>2008-05-10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LINQ </a:t>
            </a:r>
            <a:r>
              <a:rPr lang="ko-KR" altLang="en-US" smtClean="0"/>
              <a:t>활용</a:t>
            </a:r>
            <a:endParaRPr lang="en-US" altLang="ko-K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Key elements of the LINQ foundation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330200" y="698500"/>
          <a:ext cx="924401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1806"/>
                <a:gridCol w="622220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Key</a:t>
                      </a:r>
                      <a:r>
                        <a:rPr lang="en-US" altLang="ko-KR" baseline="0" dirty="0" smtClean="0"/>
                        <a:t> elements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Sequence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Execute by </a:t>
                      </a:r>
                      <a:r>
                        <a:rPr lang="en-US" altLang="ko-KR" dirty="0" err="1" smtClean="0"/>
                        <a:t>sequently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Query expressions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See query expression keywords </a:t>
                      </a:r>
                    </a:p>
                    <a:p>
                      <a:pPr latinLnBrk="1"/>
                      <a:r>
                        <a:rPr lang="en-US" altLang="ko-KR" dirty="0" smtClean="0"/>
                        <a:t>(from, where, select, join…)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Query operations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Extension methods of Enumerable&lt;T&gt;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Deferred query execution/evaluation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Not</a:t>
                      </a:r>
                      <a:r>
                        <a:rPr lang="en-US" altLang="ko-KR" baseline="0" dirty="0" smtClean="0"/>
                        <a:t> execute at definition, execute at access.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Reusable. But carefully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Expression trees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IL Code generation / LINQ</a:t>
                      </a:r>
                      <a:r>
                        <a:rPr lang="en-US" altLang="ko-KR" baseline="0" dirty="0" smtClean="0"/>
                        <a:t> to SQL </a:t>
                      </a:r>
                      <a:r>
                        <a:rPr lang="ko-KR" altLang="en-US" baseline="0" dirty="0" smtClean="0"/>
                        <a:t>처럼 </a:t>
                      </a:r>
                      <a:r>
                        <a:rPr lang="en-US" altLang="ko-KR" baseline="0" dirty="0" smtClean="0"/>
                        <a:t>Sequence </a:t>
                      </a:r>
                      <a:r>
                        <a:rPr lang="ko-KR" altLang="en-US" baseline="0" dirty="0" smtClean="0"/>
                        <a:t>하지 말아야 하는 </a:t>
                      </a:r>
                      <a:r>
                        <a:rPr lang="en-US" altLang="ko-KR" baseline="0" dirty="0" smtClean="0"/>
                        <a:t>DataSource</a:t>
                      </a:r>
                      <a:r>
                        <a:rPr lang="ko-KR" altLang="en-US" baseline="0" dirty="0" smtClean="0"/>
                        <a:t>를 위해 사용됨 </a:t>
                      </a:r>
                      <a:r>
                        <a:rPr lang="en-US" altLang="ko-KR" baseline="0" dirty="0" smtClean="0"/>
                        <a:t>(SQL </a:t>
                      </a:r>
                      <a:r>
                        <a:rPr lang="ko-KR" altLang="en-US" baseline="0" dirty="0" smtClean="0"/>
                        <a:t>문장으로 </a:t>
                      </a:r>
                      <a:r>
                        <a:rPr lang="en-US" altLang="ko-KR" baseline="0" dirty="0" smtClean="0"/>
                        <a:t>conversion</a:t>
                      </a:r>
                      <a:r>
                        <a:rPr lang="ko-KR" altLang="en-US" baseline="0" dirty="0" smtClean="0"/>
                        <a:t>하기 위해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29C2B-6444-4867-B4D9-303E8447DA6E}" type="slidenum">
              <a:rPr lang="en-US" altLang="ko-KR" smtClean="0"/>
              <a:pPr/>
              <a:t>4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721D2-C6D5-4BDA-BF21-067070447E6A}" type="datetime1">
              <a:rPr lang="ko-KR" altLang="en-US" smtClean="0"/>
              <a:pPr/>
              <a:t>2008-05-10</a:t>
            </a:fld>
            <a:endParaRPr lang="en-US" altLang="ko-KR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LINQ </a:t>
            </a:r>
            <a:r>
              <a:rPr lang="ko-KR" altLang="en-US" smtClean="0"/>
              <a:t>활용</a:t>
            </a:r>
            <a:endParaRPr lang="en-US" altLang="ko-K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LINQ Performance - Max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sz="half" idx="1"/>
          </p:nvPr>
        </p:nvGraphicFramePr>
        <p:xfrm>
          <a:off x="380206" y="3886200"/>
          <a:ext cx="4545012" cy="24688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136253"/>
                <a:gridCol w="1136253"/>
                <a:gridCol w="1136253"/>
                <a:gridCol w="1136253"/>
              </a:tblGrid>
              <a:tr h="1941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Option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Average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Min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Max</a:t>
                      </a:r>
                      <a:endParaRPr lang="ko-KR" altLang="en-US" sz="1400" dirty="0"/>
                    </a:p>
                  </a:txBody>
                  <a:tcPr/>
                </a:tc>
              </a:tr>
              <a:tr h="2329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Consolas" pitchFamily="49" charset="0"/>
                        </a:rPr>
                        <a:t>foreach</a:t>
                      </a:r>
                      <a:endParaRPr lang="ko-KR" altLang="en-US" sz="1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Consolas" pitchFamily="49" charset="0"/>
                        </a:rPr>
                        <a:t>37</a:t>
                      </a:r>
                      <a:endParaRPr lang="ko-KR" altLang="en-US" sz="1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Consolas" pitchFamily="49" charset="0"/>
                        </a:rPr>
                        <a:t>35</a:t>
                      </a:r>
                      <a:endParaRPr lang="ko-KR" altLang="en-US" sz="1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Consolas" pitchFamily="49" charset="0"/>
                        </a:rPr>
                        <a:t>42</a:t>
                      </a:r>
                      <a:endParaRPr lang="ko-KR" altLang="en-US" sz="1400" dirty="0">
                        <a:latin typeface="Consolas" pitchFamily="49" charset="0"/>
                      </a:endParaRPr>
                    </a:p>
                  </a:txBody>
                  <a:tcPr/>
                </a:tc>
              </a:tr>
              <a:tr h="2329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latin typeface="Consolas" pitchFamily="49" charset="0"/>
                        </a:rPr>
                        <a:t>OrderBy</a:t>
                      </a:r>
                      <a:r>
                        <a:rPr lang="en-US" altLang="ko-KR" sz="1400" dirty="0" smtClean="0">
                          <a:latin typeface="Consolas" pitchFamily="49" charset="0"/>
                        </a:rPr>
                        <a:t> + First</a:t>
                      </a:r>
                      <a:endParaRPr lang="ko-KR" altLang="en-US" sz="1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Consolas" pitchFamily="49" charset="0"/>
                        </a:rPr>
                        <a:t>1724</a:t>
                      </a:r>
                      <a:endParaRPr lang="ko-KR" altLang="en-US" sz="1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Consolas" pitchFamily="49" charset="0"/>
                        </a:rPr>
                        <a:t>1704</a:t>
                      </a:r>
                      <a:endParaRPr lang="ko-KR" altLang="en-US" sz="1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Consolas" pitchFamily="49" charset="0"/>
                        </a:rPr>
                        <a:t>1933</a:t>
                      </a:r>
                      <a:endParaRPr lang="ko-KR" altLang="en-US" sz="1400" dirty="0">
                        <a:latin typeface="Consolas" pitchFamily="49" charset="0"/>
                      </a:endParaRPr>
                    </a:p>
                  </a:txBody>
                  <a:tcPr/>
                </a:tc>
              </a:tr>
              <a:tr h="2329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Consolas" pitchFamily="49" charset="0"/>
                        </a:rPr>
                        <a:t>Sub-query</a:t>
                      </a:r>
                      <a:endParaRPr lang="ko-KR" altLang="en-US" sz="1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Consolas" pitchFamily="49" charset="0"/>
                        </a:rPr>
                        <a:t>37482</a:t>
                      </a:r>
                      <a:endParaRPr lang="ko-KR" altLang="en-US" sz="1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Consolas" pitchFamily="49" charset="0"/>
                        </a:rPr>
                        <a:t>37201</a:t>
                      </a:r>
                      <a:endParaRPr lang="ko-KR" altLang="en-US" sz="1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Consolas" pitchFamily="49" charset="0"/>
                        </a:rPr>
                        <a:t>45233</a:t>
                      </a:r>
                      <a:endParaRPr lang="ko-KR" altLang="en-US" sz="1400" dirty="0">
                        <a:latin typeface="Consolas" pitchFamily="49" charset="0"/>
                      </a:endParaRPr>
                    </a:p>
                  </a:txBody>
                  <a:tcPr/>
                </a:tc>
              </a:tr>
              <a:tr h="2329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Consolas" pitchFamily="49" charset="0"/>
                        </a:rPr>
                        <a:t>Two</a:t>
                      </a:r>
                      <a:r>
                        <a:rPr lang="en-US" altLang="ko-KR" sz="1400" baseline="0" dirty="0" smtClean="0">
                          <a:latin typeface="Consolas" pitchFamily="49" charset="0"/>
                        </a:rPr>
                        <a:t> queries</a:t>
                      </a:r>
                      <a:endParaRPr lang="ko-KR" altLang="en-US" sz="1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Consolas" pitchFamily="49" charset="0"/>
                        </a:rPr>
                        <a:t>66</a:t>
                      </a:r>
                      <a:endParaRPr lang="ko-KR" altLang="en-US" sz="1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Consolas" pitchFamily="49" charset="0"/>
                        </a:rPr>
                        <a:t>65</a:t>
                      </a:r>
                      <a:endParaRPr lang="ko-KR" altLang="en-US" sz="1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Consolas" pitchFamily="49" charset="0"/>
                        </a:rPr>
                        <a:t>69</a:t>
                      </a:r>
                      <a:endParaRPr lang="ko-KR" altLang="en-US" sz="1400" dirty="0">
                        <a:latin typeface="Consolas" pitchFamily="49" charset="0"/>
                      </a:endParaRPr>
                    </a:p>
                  </a:txBody>
                  <a:tcPr/>
                </a:tc>
              </a:tr>
              <a:tr h="2329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Consolas" pitchFamily="49" charset="0"/>
                        </a:rPr>
                        <a:t>Custom operator</a:t>
                      </a:r>
                      <a:endParaRPr lang="ko-KR" altLang="en-US" sz="1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Consolas" pitchFamily="49" charset="0"/>
                        </a:rPr>
                        <a:t>56</a:t>
                      </a:r>
                      <a:endParaRPr lang="ko-KR" altLang="en-US" sz="1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Consolas" pitchFamily="49" charset="0"/>
                        </a:rPr>
                        <a:t>54</a:t>
                      </a:r>
                      <a:endParaRPr lang="ko-KR" altLang="en-US" sz="1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Consolas" pitchFamily="49" charset="0"/>
                        </a:rPr>
                        <a:t>73</a:t>
                      </a:r>
                      <a:endParaRPr lang="ko-KR" altLang="en-US" sz="1400" dirty="0">
                        <a:latin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F277-7028-45E0-87B6-3835EABF660F}" type="slidenum">
              <a:rPr lang="en-US" altLang="ko-KR" smtClean="0"/>
              <a:pPr/>
              <a:t>5</a:t>
            </a:fld>
            <a:endParaRPr lang="en-US" altLang="ko-KR"/>
          </a:p>
        </p:txBody>
      </p:sp>
      <p:sp>
        <p:nvSpPr>
          <p:cNvPr id="7" name="TextBox 6"/>
          <p:cNvSpPr txBox="1"/>
          <p:nvPr/>
        </p:nvSpPr>
        <p:spPr>
          <a:xfrm>
            <a:off x="3885406" y="3581400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onsolas" pitchFamily="49" charset="0"/>
              </a:rPr>
              <a:t>Unit: </a:t>
            </a:r>
            <a:r>
              <a:rPr lang="en-US" altLang="ko-KR" dirty="0" err="1" smtClean="0">
                <a:latin typeface="Consolas" pitchFamily="49" charset="0"/>
              </a:rPr>
              <a:t>msec</a:t>
            </a:r>
            <a:endParaRPr lang="ko-KR" altLang="en-US" dirty="0">
              <a:latin typeface="Consolas" pitchFamily="49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5028406" y="685800"/>
            <a:ext cx="4495800" cy="1219200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HY신명조" pitchFamily="18" charset="-127"/>
              </a:rPr>
              <a:t>var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HY신명조" pitchFamily="18" charset="-127"/>
              </a:rPr>
              <a:t>sortedList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HY신명조" pitchFamily="18" charset="-127"/>
              </a:rPr>
              <a:t> 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r>
              <a:rPr lang="en-US" altLang="ko-KR" dirty="0" smtClean="0">
                <a:solidFill>
                  <a:schemeClr val="tx1"/>
                </a:solidFill>
                <a:latin typeface="Consolas" pitchFamily="49" charset="0"/>
                <a:ea typeface="HY신명조" pitchFamily="18" charset="-127"/>
              </a:rPr>
              <a:t>    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HY신명조" pitchFamily="18" charset="-127"/>
              </a:rPr>
              <a:t>= from book in books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r>
              <a:rPr lang="en-US" altLang="ko-KR" dirty="0" smtClean="0">
                <a:solidFill>
                  <a:schemeClr val="tx1"/>
                </a:solidFill>
                <a:latin typeface="Consolas" pitchFamily="49" charset="0"/>
                <a:ea typeface="HY신명조" pitchFamily="18" charset="-127"/>
              </a:rPr>
              <a:t>      </a:t>
            </a:r>
            <a:r>
              <a:rPr lang="en-US" altLang="ko-KR" dirty="0" err="1" smtClean="0">
                <a:solidFill>
                  <a:schemeClr val="tx1"/>
                </a:solidFill>
                <a:latin typeface="Consolas" pitchFamily="49" charset="0"/>
                <a:ea typeface="HY신명조" pitchFamily="18" charset="-127"/>
              </a:rPr>
              <a:t>orderby</a:t>
            </a:r>
            <a:r>
              <a:rPr lang="en-US" altLang="ko-KR" dirty="0" smtClean="0">
                <a:solidFill>
                  <a:schemeClr val="tx1"/>
                </a:solidFill>
                <a:latin typeface="Consolas" pitchFamily="49" charset="0"/>
                <a:ea typeface="HY신명조" pitchFamily="18" charset="-127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Consolas" pitchFamily="49" charset="0"/>
                <a:ea typeface="HY신명조" pitchFamily="18" charset="-127"/>
              </a:rPr>
              <a:t>book.PageCount</a:t>
            </a:r>
            <a:r>
              <a:rPr lang="en-US" altLang="ko-KR" dirty="0" smtClean="0">
                <a:solidFill>
                  <a:schemeClr val="tx1"/>
                </a:solidFill>
                <a:latin typeface="Consolas" pitchFamily="49" charset="0"/>
                <a:ea typeface="HY신명조" pitchFamily="18" charset="-127"/>
              </a:rPr>
              <a:t> descending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HY신명조" pitchFamily="18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HY신명조" pitchFamily="18" charset="-127"/>
              </a:rPr>
              <a:t>      select book;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r>
              <a:rPr lang="en-US" altLang="ko-KR" dirty="0" smtClean="0">
                <a:solidFill>
                  <a:schemeClr val="tx1"/>
                </a:solidFill>
                <a:latin typeface="Consolas" pitchFamily="49" charset="0"/>
                <a:ea typeface="HY신명조" pitchFamily="18" charset="-127"/>
              </a:rPr>
              <a:t>var </a:t>
            </a:r>
            <a:r>
              <a:rPr lang="en-US" altLang="ko-KR" dirty="0" err="1" smtClean="0">
                <a:solidFill>
                  <a:schemeClr val="tx1"/>
                </a:solidFill>
                <a:latin typeface="Consolas" pitchFamily="49" charset="0"/>
                <a:ea typeface="HY신명조" pitchFamily="18" charset="-127"/>
              </a:rPr>
              <a:t>maxBook</a:t>
            </a:r>
            <a:r>
              <a:rPr lang="en-US" altLang="ko-KR" dirty="0" smtClean="0">
                <a:solidFill>
                  <a:schemeClr val="tx1"/>
                </a:solidFill>
                <a:latin typeface="Consolas" pitchFamily="49" charset="0"/>
                <a:ea typeface="HY신명조" pitchFamily="18" charset="-127"/>
              </a:rPr>
              <a:t> = </a:t>
            </a:r>
            <a:r>
              <a:rPr lang="en-US" altLang="ko-KR" dirty="0" err="1" smtClean="0">
                <a:solidFill>
                  <a:schemeClr val="tx1"/>
                </a:solidFill>
                <a:latin typeface="Consolas" pitchFamily="49" charset="0"/>
                <a:ea typeface="HY신명조" pitchFamily="18" charset="-127"/>
              </a:rPr>
              <a:t>sortedList.First</a:t>
            </a:r>
            <a:r>
              <a:rPr lang="en-US" altLang="ko-KR" dirty="0" smtClean="0">
                <a:solidFill>
                  <a:schemeClr val="tx1"/>
                </a:solidFill>
                <a:latin typeface="Consolas" pitchFamily="49" charset="0"/>
                <a:ea typeface="HY신명조" pitchFamily="18" charset="-127"/>
              </a:rPr>
              <a:t>();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HY신명조" pitchFamily="18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380206" y="2057400"/>
            <a:ext cx="4495800" cy="1219200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HY신명조" pitchFamily="18" charset="-127"/>
              </a:rPr>
              <a:t>var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HY신명조" pitchFamily="18" charset="-127"/>
              </a:rPr>
              <a:t>maxList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HY신명조" pitchFamily="18" charset="-127"/>
              </a:rPr>
              <a:t> 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r>
              <a:rPr lang="en-US" altLang="ko-KR" dirty="0" smtClean="0">
                <a:solidFill>
                  <a:schemeClr val="tx1"/>
                </a:solidFill>
                <a:latin typeface="Consolas" pitchFamily="49" charset="0"/>
                <a:ea typeface="HY신명조" pitchFamily="18" charset="-127"/>
              </a:rPr>
              <a:t>    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HY신명조" pitchFamily="18" charset="-127"/>
              </a:rPr>
              <a:t>= from book in books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r>
              <a:rPr lang="en-US" altLang="ko-KR" dirty="0" smtClean="0">
                <a:solidFill>
                  <a:schemeClr val="tx1"/>
                </a:solidFill>
                <a:latin typeface="Consolas" pitchFamily="49" charset="0"/>
                <a:ea typeface="HY신명조" pitchFamily="18" charset="-127"/>
              </a:rPr>
              <a:t>      where </a:t>
            </a:r>
            <a:r>
              <a:rPr lang="en-US" altLang="ko-KR" dirty="0" err="1" smtClean="0">
                <a:solidFill>
                  <a:schemeClr val="tx1"/>
                </a:solidFill>
                <a:latin typeface="Consolas" pitchFamily="49" charset="0"/>
                <a:ea typeface="HY신명조" pitchFamily="18" charset="-127"/>
              </a:rPr>
              <a:t>book.PageCount</a:t>
            </a:r>
            <a:r>
              <a:rPr lang="en-US" altLang="ko-KR" dirty="0" smtClean="0">
                <a:solidFill>
                  <a:schemeClr val="tx1"/>
                </a:solidFill>
                <a:latin typeface="Consolas" pitchFamily="49" charset="0"/>
                <a:ea typeface="HY신명조" pitchFamily="18" charset="-127"/>
              </a:rPr>
              <a:t> 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r>
              <a:rPr lang="en-US" altLang="ko-KR" dirty="0" smtClean="0">
                <a:solidFill>
                  <a:schemeClr val="tx1"/>
                </a:solidFill>
                <a:latin typeface="Consolas" pitchFamily="49" charset="0"/>
                <a:ea typeface="HY신명조" pitchFamily="18" charset="-127"/>
              </a:rPr>
              <a:t>                     == </a:t>
            </a:r>
            <a:r>
              <a:rPr lang="en-US" altLang="ko-KR" dirty="0" err="1" smtClean="0">
                <a:solidFill>
                  <a:schemeClr val="tx1"/>
                </a:solidFill>
                <a:latin typeface="Consolas" pitchFamily="49" charset="0"/>
                <a:ea typeface="HY신명조" pitchFamily="18" charset="-127"/>
              </a:rPr>
              <a:t>books.Max</a:t>
            </a:r>
            <a:r>
              <a:rPr lang="en-US" altLang="ko-KR" dirty="0" smtClean="0">
                <a:solidFill>
                  <a:schemeClr val="tx1"/>
                </a:solidFill>
                <a:latin typeface="Consolas" pitchFamily="49" charset="0"/>
                <a:ea typeface="HY신명조" pitchFamily="18" charset="-127"/>
              </a:rPr>
              <a:t>(b=&gt;</a:t>
            </a:r>
            <a:r>
              <a:rPr lang="en-US" altLang="ko-KR" dirty="0" err="1" smtClean="0">
                <a:solidFill>
                  <a:schemeClr val="tx1"/>
                </a:solidFill>
                <a:latin typeface="Consolas" pitchFamily="49" charset="0"/>
                <a:ea typeface="HY신명조" pitchFamily="18" charset="-127"/>
              </a:rPr>
              <a:t>b.PageCount</a:t>
            </a:r>
            <a:r>
              <a:rPr lang="en-US" altLang="ko-KR" dirty="0" smtClean="0">
                <a:solidFill>
                  <a:schemeClr val="tx1"/>
                </a:solidFill>
                <a:latin typeface="Consolas" pitchFamily="49" charset="0"/>
                <a:ea typeface="HY신명조" pitchFamily="18" charset="-127"/>
              </a:rPr>
              <a:t>)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HY신명조" pitchFamily="18" charset="-127"/>
              </a:rPr>
              <a:t>      select book;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r>
              <a:rPr lang="en-US" altLang="ko-KR" dirty="0" smtClean="0">
                <a:solidFill>
                  <a:schemeClr val="tx1"/>
                </a:solidFill>
                <a:latin typeface="Consolas" pitchFamily="49" charset="0"/>
                <a:ea typeface="HY신명조" pitchFamily="18" charset="-127"/>
              </a:rPr>
              <a:t>var </a:t>
            </a:r>
            <a:r>
              <a:rPr lang="en-US" altLang="ko-KR" dirty="0" err="1" smtClean="0">
                <a:solidFill>
                  <a:schemeClr val="tx1"/>
                </a:solidFill>
                <a:latin typeface="Consolas" pitchFamily="49" charset="0"/>
                <a:ea typeface="HY신명조" pitchFamily="18" charset="-127"/>
              </a:rPr>
              <a:t>maxBook</a:t>
            </a:r>
            <a:r>
              <a:rPr lang="en-US" altLang="ko-KR" dirty="0" smtClean="0">
                <a:solidFill>
                  <a:schemeClr val="tx1"/>
                </a:solidFill>
                <a:latin typeface="Consolas" pitchFamily="49" charset="0"/>
                <a:ea typeface="HY신명조" pitchFamily="18" charset="-127"/>
              </a:rPr>
              <a:t> = </a:t>
            </a:r>
            <a:r>
              <a:rPr lang="en-US" altLang="ko-KR" dirty="0" err="1" smtClean="0">
                <a:solidFill>
                  <a:schemeClr val="tx1"/>
                </a:solidFill>
                <a:latin typeface="Consolas" pitchFamily="49" charset="0"/>
                <a:ea typeface="HY신명조" pitchFamily="18" charset="-127"/>
              </a:rPr>
              <a:t>maxList.First</a:t>
            </a:r>
            <a:r>
              <a:rPr lang="en-US" altLang="ko-KR" dirty="0" smtClean="0">
                <a:solidFill>
                  <a:schemeClr val="tx1"/>
                </a:solidFill>
                <a:latin typeface="Consolas" pitchFamily="49" charset="0"/>
                <a:ea typeface="HY신명조" pitchFamily="18" charset="-127"/>
              </a:rPr>
              <a:t>();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HY신명조" pitchFamily="18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5028406" y="2057400"/>
            <a:ext cx="4495800" cy="1219200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HY신명조" pitchFamily="18" charset="-127"/>
              </a:rPr>
              <a:t>var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HY신명조" pitchFamily="18" charset="-127"/>
              </a:rPr>
              <a:t>maxPageCount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HY신명조" pitchFamily="18" charset="-127"/>
              </a:rPr>
              <a:t> =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HY신명조" pitchFamily="18" charset="-127"/>
              </a:rPr>
              <a:t>books.Max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HY신명조" pitchFamily="18" charset="-127"/>
              </a:rPr>
              <a:t>(b=&gt;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HY신명조" pitchFamily="18" charset="-127"/>
              </a:rPr>
              <a:t>b.PageCount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HY신명조" pitchFamily="18" charset="-127"/>
              </a:rPr>
              <a:t>);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HY신명조" pitchFamily="18" charset="-127"/>
              </a:rPr>
              <a:t>var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HY신명조" pitchFamily="18" charset="-127"/>
              </a:rPr>
              <a:t>maxList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HY신명조" pitchFamily="18" charset="-127"/>
              </a:rPr>
              <a:t> 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r>
              <a:rPr lang="en-US" altLang="ko-KR" dirty="0" smtClean="0">
                <a:solidFill>
                  <a:schemeClr val="tx1"/>
                </a:solidFill>
                <a:latin typeface="Consolas" pitchFamily="49" charset="0"/>
                <a:ea typeface="HY신명조" pitchFamily="18" charset="-127"/>
              </a:rPr>
              <a:t>    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HY신명조" pitchFamily="18" charset="-127"/>
              </a:rPr>
              <a:t>= from book in books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r>
              <a:rPr lang="en-US" altLang="ko-KR" dirty="0" smtClean="0">
                <a:solidFill>
                  <a:schemeClr val="tx1"/>
                </a:solidFill>
                <a:latin typeface="Consolas" pitchFamily="49" charset="0"/>
                <a:ea typeface="HY신명조" pitchFamily="18" charset="-127"/>
              </a:rPr>
              <a:t>      where </a:t>
            </a:r>
            <a:r>
              <a:rPr lang="en-US" altLang="ko-KR" dirty="0" err="1" smtClean="0">
                <a:solidFill>
                  <a:schemeClr val="tx1"/>
                </a:solidFill>
                <a:latin typeface="Consolas" pitchFamily="49" charset="0"/>
                <a:ea typeface="HY신명조" pitchFamily="18" charset="-127"/>
              </a:rPr>
              <a:t>book.PageCount</a:t>
            </a:r>
            <a:r>
              <a:rPr lang="en-US" altLang="ko-KR" dirty="0" smtClean="0">
                <a:solidFill>
                  <a:schemeClr val="tx1"/>
                </a:solidFill>
                <a:latin typeface="Consolas" pitchFamily="49" charset="0"/>
                <a:ea typeface="HY신명조" pitchFamily="18" charset="-127"/>
              </a:rPr>
              <a:t> == </a:t>
            </a:r>
            <a:r>
              <a:rPr lang="en-US" altLang="ko-KR" dirty="0" err="1" smtClean="0">
                <a:solidFill>
                  <a:schemeClr val="tx1"/>
                </a:solidFill>
                <a:latin typeface="Consolas" pitchFamily="49" charset="0"/>
                <a:ea typeface="HY신명조" pitchFamily="18" charset="-127"/>
              </a:rPr>
              <a:t>maxPageCount</a:t>
            </a:r>
            <a:endParaRPr lang="en-US" altLang="ko-KR" dirty="0" smtClean="0">
              <a:solidFill>
                <a:schemeClr val="tx1"/>
              </a:solidFill>
              <a:latin typeface="Consolas" pitchFamily="49" charset="0"/>
              <a:ea typeface="HY신명조" pitchFamily="18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HY신명조" pitchFamily="18" charset="-127"/>
              </a:rPr>
              <a:t>      select book;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r>
              <a:rPr lang="en-US" altLang="ko-KR" dirty="0" smtClean="0">
                <a:solidFill>
                  <a:schemeClr val="tx1"/>
                </a:solidFill>
                <a:latin typeface="Consolas" pitchFamily="49" charset="0"/>
                <a:ea typeface="HY신명조" pitchFamily="18" charset="-127"/>
              </a:rPr>
              <a:t>var </a:t>
            </a:r>
            <a:r>
              <a:rPr lang="en-US" altLang="ko-KR" dirty="0" err="1" smtClean="0">
                <a:solidFill>
                  <a:schemeClr val="tx1"/>
                </a:solidFill>
                <a:latin typeface="Consolas" pitchFamily="49" charset="0"/>
                <a:ea typeface="HY신명조" pitchFamily="18" charset="-127"/>
              </a:rPr>
              <a:t>maxBook</a:t>
            </a:r>
            <a:r>
              <a:rPr lang="en-US" altLang="ko-KR" dirty="0" smtClean="0">
                <a:solidFill>
                  <a:schemeClr val="tx1"/>
                </a:solidFill>
                <a:latin typeface="Consolas" pitchFamily="49" charset="0"/>
                <a:ea typeface="HY신명조" pitchFamily="18" charset="-127"/>
              </a:rPr>
              <a:t> = </a:t>
            </a:r>
            <a:r>
              <a:rPr lang="en-US" altLang="ko-KR" dirty="0" err="1" smtClean="0">
                <a:solidFill>
                  <a:schemeClr val="tx1"/>
                </a:solidFill>
                <a:latin typeface="Consolas" pitchFamily="49" charset="0"/>
                <a:ea typeface="HY신명조" pitchFamily="18" charset="-127"/>
              </a:rPr>
              <a:t>maxList.First</a:t>
            </a:r>
            <a:r>
              <a:rPr lang="en-US" altLang="ko-KR" dirty="0" smtClean="0">
                <a:solidFill>
                  <a:schemeClr val="tx1"/>
                </a:solidFill>
                <a:latin typeface="Consolas" pitchFamily="49" charset="0"/>
                <a:ea typeface="HY신명조" pitchFamily="18" charset="-127"/>
              </a:rPr>
              <a:t>();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HY신명조" pitchFamily="18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380206" y="685800"/>
            <a:ext cx="4495800" cy="1219200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r>
              <a:rPr kumimoji="1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HY신명조" pitchFamily="18" charset="-127"/>
              </a:rPr>
              <a:t>Book </a:t>
            </a:r>
            <a:r>
              <a:rPr kumimoji="1" lang="en-US" altLang="ko-KR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HY신명조" pitchFamily="18" charset="-127"/>
              </a:rPr>
              <a:t>maxBook</a:t>
            </a:r>
            <a:r>
              <a:rPr kumimoji="1" lang="en-US" altLang="ko-KR" sz="105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HY신명조" pitchFamily="18" charset="-127"/>
              </a:rPr>
              <a:t> = null;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r>
              <a:rPr lang="en-US" altLang="ko-KR" sz="1050" baseline="0" dirty="0" smtClean="0">
                <a:solidFill>
                  <a:schemeClr val="tx1"/>
                </a:solidFill>
                <a:latin typeface="Consolas" pitchFamily="49" charset="0"/>
                <a:ea typeface="HY신명조" pitchFamily="18" charset="-127"/>
              </a:rPr>
              <a:t>Foreach(var book in books)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r>
              <a:rPr kumimoji="1" lang="en-US" altLang="ko-KR" sz="105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HY신명조" pitchFamily="18" charset="-127"/>
              </a:rPr>
              <a:t>{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r>
              <a:rPr lang="en-US" altLang="ko-KR" sz="1050" dirty="0" smtClean="0">
                <a:solidFill>
                  <a:schemeClr val="tx1"/>
                </a:solidFill>
                <a:latin typeface="Consolas" pitchFamily="49" charset="0"/>
                <a:ea typeface="HY신명조" pitchFamily="18" charset="-127"/>
              </a:rPr>
              <a:t>    if((</a:t>
            </a:r>
            <a:r>
              <a:rPr lang="en-US" altLang="ko-KR" sz="1050" dirty="0" err="1" smtClean="0">
                <a:solidFill>
                  <a:schemeClr val="tx1"/>
                </a:solidFill>
                <a:latin typeface="Consolas" pitchFamily="49" charset="0"/>
                <a:ea typeface="HY신명조" pitchFamily="18" charset="-127"/>
              </a:rPr>
              <a:t>maxBook</a:t>
            </a:r>
            <a:r>
              <a:rPr lang="en-US" altLang="ko-KR" sz="1050" dirty="0" smtClean="0">
                <a:solidFill>
                  <a:schemeClr val="tx1"/>
                </a:solidFill>
                <a:latin typeface="Consolas" pitchFamily="49" charset="0"/>
                <a:ea typeface="HY신명조" pitchFamily="18" charset="-127"/>
              </a:rPr>
              <a:t>==null||(</a:t>
            </a:r>
            <a:r>
              <a:rPr lang="en-US" altLang="ko-KR" sz="1050" dirty="0" err="1" smtClean="0">
                <a:solidFill>
                  <a:schemeClr val="tx1"/>
                </a:solidFill>
                <a:latin typeface="Consolas" pitchFamily="49" charset="0"/>
                <a:ea typeface="HY신명조" pitchFamily="18" charset="-127"/>
              </a:rPr>
              <a:t>book.PageCount</a:t>
            </a:r>
            <a:r>
              <a:rPr lang="en-US" altLang="ko-KR" sz="1050" dirty="0" smtClean="0">
                <a:solidFill>
                  <a:schemeClr val="tx1"/>
                </a:solidFill>
                <a:latin typeface="Consolas" pitchFamily="49" charset="0"/>
                <a:ea typeface="HY신명조" pitchFamily="18" charset="-127"/>
              </a:rPr>
              <a:t> &gt; </a:t>
            </a:r>
            <a:r>
              <a:rPr lang="en-US" altLang="ko-KR" sz="1050" dirty="0" err="1" smtClean="0">
                <a:solidFill>
                  <a:schemeClr val="tx1"/>
                </a:solidFill>
                <a:latin typeface="Consolas" pitchFamily="49" charset="0"/>
                <a:ea typeface="HY신명조" pitchFamily="18" charset="-127"/>
              </a:rPr>
              <a:t>maxBook.PageCount</a:t>
            </a:r>
            <a:r>
              <a:rPr lang="en-US" altLang="ko-KR" sz="1050" dirty="0" smtClean="0">
                <a:solidFill>
                  <a:schemeClr val="tx1"/>
                </a:solidFill>
                <a:latin typeface="Consolas" pitchFamily="49" charset="0"/>
                <a:ea typeface="HY신명조" pitchFamily="18" charset="-127"/>
              </a:rPr>
              <a:t>))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r>
              <a:rPr kumimoji="1" lang="en-US" altLang="ko-KR" sz="105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HY신명조" pitchFamily="18" charset="-127"/>
              </a:rPr>
              <a:t>        </a:t>
            </a:r>
            <a:r>
              <a:rPr kumimoji="1" lang="en-US" altLang="ko-KR" sz="105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HY신명조" pitchFamily="18" charset="-127"/>
              </a:rPr>
              <a:t>maxBook</a:t>
            </a:r>
            <a:r>
              <a:rPr kumimoji="1" lang="en-US" altLang="ko-KR" sz="105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HY신명조" pitchFamily="18" charset="-127"/>
              </a:rPr>
              <a:t> = book;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r>
              <a:rPr lang="en-US" altLang="ko-KR" sz="1050" baseline="0" dirty="0" smtClean="0">
                <a:solidFill>
                  <a:schemeClr val="tx1"/>
                </a:solidFill>
                <a:latin typeface="Consolas" pitchFamily="49" charset="0"/>
                <a:ea typeface="HY신명조" pitchFamily="18" charset="-127"/>
              </a:rPr>
              <a:t>}</a:t>
            </a:r>
            <a:endParaRPr kumimoji="1" lang="ko-KR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HY신명조" pitchFamily="18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5028406" y="3886200"/>
            <a:ext cx="4495800" cy="2438400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88900" algn="l"/>
              </a:tabLst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Avoid Sub-query ( avoid iterate collection more than once )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88900" algn="l"/>
              </a:tabLst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LINQ to SQL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등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Iquerable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은 제외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88900" algn="l"/>
              </a:tabLst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Create custom operator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88900" algn="l"/>
              </a:tabLst>
            </a:pP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88900" algn="l"/>
              </a:tabLst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Write everything in LINQ, and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optimiz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when you must using domain-specific operators.</a:t>
            </a:r>
            <a:br>
              <a:rPr lang="en-US" altLang="ko-KR" dirty="0" smtClean="0">
                <a:solidFill>
                  <a:schemeClr val="tx1"/>
                </a:solidFill>
                <a:latin typeface="+mn-ea"/>
              </a:rPr>
            </a:b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88900" algn="l"/>
              </a:tabLst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3" name="날짜 개체 틀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82C45-94D0-46BE-9CC4-CF0A7F3F4078}" type="datetime1">
              <a:rPr lang="ko-KR" altLang="en-US" smtClean="0"/>
              <a:pPr/>
              <a:t>2008-05-10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LINQ </a:t>
            </a:r>
            <a:r>
              <a:rPr lang="ko-KR" altLang="en-US" smtClean="0"/>
              <a:t>활용</a:t>
            </a:r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LINQ Performance - Filtering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F277-7028-45E0-87B6-3835EABF660F}" type="slidenum">
              <a:rPr lang="en-US" altLang="ko-KR" smtClean="0"/>
              <a:pPr/>
              <a:t>6</a:t>
            </a:fld>
            <a:endParaRPr lang="en-US" altLang="ko-KR"/>
          </a:p>
        </p:txBody>
      </p:sp>
      <p:graphicFrame>
        <p:nvGraphicFramePr>
          <p:cNvPr id="4" name="내용 개체 틀 5"/>
          <p:cNvGraphicFramePr>
            <a:graphicFrameLocks/>
          </p:cNvGraphicFramePr>
          <p:nvPr/>
        </p:nvGraphicFramePr>
        <p:xfrm>
          <a:off x="304006" y="4267200"/>
          <a:ext cx="4545012" cy="15240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752600"/>
                <a:gridCol w="914400"/>
                <a:gridCol w="1066800"/>
                <a:gridCol w="811212"/>
              </a:tblGrid>
              <a:tr h="1941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Option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Average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Min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Max</a:t>
                      </a:r>
                      <a:endParaRPr lang="ko-KR" altLang="en-US" sz="1400" dirty="0"/>
                    </a:p>
                  </a:txBody>
                  <a:tcPr/>
                </a:tc>
              </a:tr>
              <a:tr h="2329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Consolas" pitchFamily="49" charset="0"/>
                        </a:rPr>
                        <a:t>foreach</a:t>
                      </a:r>
                      <a:endParaRPr lang="ko-KR" altLang="en-US" sz="1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Consolas" pitchFamily="49" charset="0"/>
                        </a:rPr>
                        <a:t>68</a:t>
                      </a:r>
                      <a:endParaRPr lang="ko-KR" altLang="en-US" sz="1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Consolas" pitchFamily="49" charset="0"/>
                        </a:rPr>
                        <a:t>47</a:t>
                      </a:r>
                      <a:endParaRPr lang="ko-KR" altLang="en-US" sz="1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Consolas" pitchFamily="49" charset="0"/>
                        </a:rPr>
                        <a:t>384</a:t>
                      </a:r>
                      <a:endParaRPr lang="ko-KR" altLang="en-US" sz="1400" dirty="0">
                        <a:latin typeface="Consolas" pitchFamily="49" charset="0"/>
                      </a:endParaRPr>
                    </a:p>
                  </a:txBody>
                  <a:tcPr/>
                </a:tc>
              </a:tr>
              <a:tr h="2329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Consolas" pitchFamily="49" charset="0"/>
                        </a:rPr>
                        <a:t>For</a:t>
                      </a:r>
                      <a:endParaRPr lang="ko-KR" altLang="en-US" sz="1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Consolas" pitchFamily="49" charset="0"/>
                        </a:rPr>
                        <a:t>59</a:t>
                      </a:r>
                      <a:endParaRPr lang="ko-KR" altLang="en-US" sz="1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Consolas" pitchFamily="49" charset="0"/>
                        </a:rPr>
                        <a:t>42</a:t>
                      </a:r>
                      <a:endParaRPr lang="ko-KR" altLang="en-US" sz="1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Consolas" pitchFamily="49" charset="0"/>
                        </a:rPr>
                        <a:t>383</a:t>
                      </a:r>
                      <a:endParaRPr lang="ko-KR" altLang="en-US" sz="1400" dirty="0">
                        <a:latin typeface="Consolas" pitchFamily="49" charset="0"/>
                      </a:endParaRPr>
                    </a:p>
                  </a:txBody>
                  <a:tcPr/>
                </a:tc>
              </a:tr>
              <a:tr h="2329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Consolas" pitchFamily="49" charset="0"/>
                        </a:rPr>
                        <a:t>List&lt;T&gt;.</a:t>
                      </a:r>
                      <a:r>
                        <a:rPr lang="en-US" altLang="ko-KR" sz="1400" dirty="0" err="1" smtClean="0">
                          <a:latin typeface="Consolas" pitchFamily="49" charset="0"/>
                        </a:rPr>
                        <a:t>FindAll</a:t>
                      </a:r>
                      <a:endParaRPr lang="ko-KR" altLang="en-US" sz="1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Consolas" pitchFamily="49" charset="0"/>
                        </a:rPr>
                        <a:t>62</a:t>
                      </a:r>
                      <a:endParaRPr lang="ko-KR" altLang="en-US" sz="1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Consolas" pitchFamily="49" charset="0"/>
                        </a:rPr>
                        <a:t>51</a:t>
                      </a:r>
                      <a:endParaRPr lang="ko-KR" altLang="en-US" sz="1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Consolas" pitchFamily="49" charset="0"/>
                        </a:rPr>
                        <a:t>278</a:t>
                      </a:r>
                      <a:endParaRPr lang="ko-KR" altLang="en-US" sz="1400" dirty="0">
                        <a:latin typeface="Consolas" pitchFamily="49" charset="0"/>
                      </a:endParaRPr>
                    </a:p>
                  </a:txBody>
                  <a:tcPr/>
                </a:tc>
              </a:tr>
              <a:tr h="2329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Consolas" pitchFamily="49" charset="0"/>
                        </a:rPr>
                        <a:t>LINQ</a:t>
                      </a:r>
                      <a:endParaRPr lang="ko-KR" altLang="en-US" sz="1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Consolas" pitchFamily="49" charset="0"/>
                        </a:rPr>
                        <a:t>91</a:t>
                      </a:r>
                      <a:endParaRPr lang="ko-KR" altLang="en-US" sz="1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Consolas" pitchFamily="49" charset="0"/>
                        </a:rPr>
                        <a:t>74</a:t>
                      </a:r>
                      <a:endParaRPr lang="ko-KR" altLang="en-US" sz="1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Consolas" pitchFamily="49" charset="0"/>
                        </a:rPr>
                        <a:t>404</a:t>
                      </a:r>
                      <a:endParaRPr lang="ko-KR" altLang="en-US" sz="1400" dirty="0">
                        <a:latin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09206" y="3962400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onsolas" pitchFamily="49" charset="0"/>
              </a:rPr>
              <a:t>Unit: </a:t>
            </a:r>
            <a:r>
              <a:rPr lang="en-US" altLang="ko-KR" dirty="0" err="1" smtClean="0">
                <a:latin typeface="Consolas" pitchFamily="49" charset="0"/>
              </a:rPr>
              <a:t>msec</a:t>
            </a:r>
            <a:endParaRPr lang="ko-KR" altLang="en-US" dirty="0">
              <a:latin typeface="Consolas" pitchFamily="49" charset="0"/>
            </a:endParaRPr>
          </a:p>
        </p:txBody>
      </p:sp>
      <p:graphicFrame>
        <p:nvGraphicFramePr>
          <p:cNvPr id="6" name="내용 개체 틀 5"/>
          <p:cNvGraphicFramePr>
            <a:graphicFrameLocks/>
          </p:cNvGraphicFramePr>
          <p:nvPr/>
        </p:nvGraphicFramePr>
        <p:xfrm>
          <a:off x="5028406" y="4267200"/>
          <a:ext cx="4545012" cy="15240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752600"/>
                <a:gridCol w="914400"/>
                <a:gridCol w="1066800"/>
                <a:gridCol w="811212"/>
              </a:tblGrid>
              <a:tr h="1941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Option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Average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Min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Max</a:t>
                      </a:r>
                      <a:endParaRPr lang="ko-KR" altLang="en-US" sz="1400" dirty="0"/>
                    </a:p>
                  </a:txBody>
                  <a:tcPr/>
                </a:tc>
              </a:tr>
              <a:tr h="2329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Consolas" pitchFamily="49" charset="0"/>
                        </a:rPr>
                        <a:t>foreach</a:t>
                      </a:r>
                      <a:endParaRPr lang="ko-KR" altLang="en-US" sz="1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Consolas" pitchFamily="49" charset="0"/>
                        </a:rPr>
                        <a:t>327</a:t>
                      </a:r>
                      <a:endParaRPr lang="ko-KR" altLang="en-US" sz="1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Consolas" pitchFamily="49" charset="0"/>
                        </a:rPr>
                        <a:t>323</a:t>
                      </a:r>
                      <a:endParaRPr lang="ko-KR" altLang="en-US" sz="1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Consolas" pitchFamily="49" charset="0"/>
                        </a:rPr>
                        <a:t>361</a:t>
                      </a:r>
                      <a:endParaRPr lang="ko-KR" altLang="en-US" sz="1400" dirty="0">
                        <a:latin typeface="Consolas" pitchFamily="49" charset="0"/>
                      </a:endParaRPr>
                    </a:p>
                  </a:txBody>
                  <a:tcPr/>
                </a:tc>
              </a:tr>
              <a:tr h="2329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Consolas" pitchFamily="49" charset="0"/>
                        </a:rPr>
                        <a:t>For</a:t>
                      </a:r>
                      <a:endParaRPr lang="ko-KR" altLang="en-US" sz="1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Consolas" pitchFamily="49" charset="0"/>
                        </a:rPr>
                        <a:t>292</a:t>
                      </a:r>
                      <a:endParaRPr lang="ko-KR" altLang="en-US" sz="1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Consolas" pitchFamily="49" charset="0"/>
                        </a:rPr>
                        <a:t>288</a:t>
                      </a:r>
                      <a:endParaRPr lang="ko-KR" altLang="en-US" sz="1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Consolas" pitchFamily="49" charset="0"/>
                        </a:rPr>
                        <a:t>329</a:t>
                      </a:r>
                      <a:endParaRPr lang="ko-KR" altLang="en-US" sz="1400" dirty="0">
                        <a:latin typeface="Consolas" pitchFamily="49" charset="0"/>
                      </a:endParaRPr>
                    </a:p>
                  </a:txBody>
                  <a:tcPr/>
                </a:tc>
              </a:tr>
              <a:tr h="2329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Consolas" pitchFamily="49" charset="0"/>
                        </a:rPr>
                        <a:t>List&lt;T&gt;.</a:t>
                      </a:r>
                      <a:r>
                        <a:rPr lang="en-US" altLang="ko-KR" sz="1400" dirty="0" err="1" smtClean="0">
                          <a:latin typeface="Consolas" pitchFamily="49" charset="0"/>
                        </a:rPr>
                        <a:t>FindAll</a:t>
                      </a:r>
                      <a:endParaRPr lang="ko-KR" altLang="en-US" sz="1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Consolas" pitchFamily="49" charset="0"/>
                        </a:rPr>
                        <a:t>325</a:t>
                      </a:r>
                      <a:endParaRPr lang="ko-KR" altLang="en-US" sz="1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Consolas" pitchFamily="49" charset="0"/>
                        </a:rPr>
                        <a:t>321</a:t>
                      </a:r>
                      <a:endParaRPr lang="ko-KR" altLang="en-US" sz="1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Consolas" pitchFamily="49" charset="0"/>
                        </a:rPr>
                        <a:t>355</a:t>
                      </a:r>
                      <a:endParaRPr lang="ko-KR" altLang="en-US" sz="1400" dirty="0">
                        <a:latin typeface="Consolas" pitchFamily="49" charset="0"/>
                      </a:endParaRPr>
                    </a:p>
                  </a:txBody>
                  <a:tcPr/>
                </a:tc>
              </a:tr>
              <a:tr h="2329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Consolas" pitchFamily="49" charset="0"/>
                        </a:rPr>
                        <a:t>LINQ</a:t>
                      </a:r>
                      <a:endParaRPr lang="ko-KR" altLang="en-US" sz="1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Consolas" pitchFamily="49" charset="0"/>
                        </a:rPr>
                        <a:t>339</a:t>
                      </a:r>
                      <a:endParaRPr lang="ko-KR" altLang="en-US" sz="1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Consolas" pitchFamily="49" charset="0"/>
                        </a:rPr>
                        <a:t>377</a:t>
                      </a:r>
                      <a:endParaRPr lang="ko-KR" altLang="en-US" sz="1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Consolas" pitchFamily="49" charset="0"/>
                        </a:rPr>
                        <a:t>377</a:t>
                      </a:r>
                      <a:endParaRPr lang="ko-KR" altLang="en-US" sz="1400" dirty="0">
                        <a:latin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533606" y="3962400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onsolas" pitchFamily="49" charset="0"/>
              </a:rPr>
              <a:t>Unit: </a:t>
            </a:r>
            <a:r>
              <a:rPr lang="en-US" altLang="ko-KR" dirty="0" err="1" smtClean="0">
                <a:latin typeface="Consolas" pitchFamily="49" charset="0"/>
              </a:rPr>
              <a:t>msec</a:t>
            </a:r>
            <a:endParaRPr lang="ko-KR" altLang="en-US" dirty="0">
              <a:latin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006" y="3962400"/>
            <a:ext cx="13792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Filtering by Int32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28406" y="3962400"/>
            <a:ext cx="143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Filtering by String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380206" y="2057400"/>
            <a:ext cx="4419600" cy="990600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HY신명조" pitchFamily="18" charset="-127"/>
              </a:rPr>
              <a:t>var results =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r>
              <a:rPr lang="en-US" altLang="ko-KR" dirty="0" smtClean="0">
                <a:solidFill>
                  <a:schemeClr val="tx1"/>
                </a:solidFill>
                <a:latin typeface="Consolas" pitchFamily="49" charset="0"/>
                <a:ea typeface="HY신명조" pitchFamily="18" charset="-127"/>
              </a:rPr>
              <a:t>    from book in books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r>
              <a:rPr kumimoji="1" lang="en-US" altLang="ko-KR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HY신명조" pitchFamily="18" charset="-127"/>
              </a:rPr>
              <a:t>    where </a:t>
            </a:r>
            <a:r>
              <a:rPr kumimoji="1" lang="en-US" altLang="ko-KR" sz="12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HY신명조" pitchFamily="18" charset="-127"/>
              </a:rPr>
              <a:t>book.PageCount</a:t>
            </a:r>
            <a:r>
              <a:rPr kumimoji="1" lang="en-US" altLang="ko-KR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HY신명조" pitchFamily="18" charset="-127"/>
              </a:rPr>
              <a:t> &gt; 500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r>
              <a:rPr lang="en-US" altLang="ko-KR" dirty="0" smtClean="0">
                <a:solidFill>
                  <a:schemeClr val="tx1"/>
                </a:solidFill>
                <a:latin typeface="Consolas" pitchFamily="49" charset="0"/>
                <a:ea typeface="HY신명조" pitchFamily="18" charset="-127"/>
              </a:rPr>
              <a:t>    select book;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HY신명조" pitchFamily="18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380206" y="914400"/>
            <a:ext cx="4419600" cy="990600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HY신명조" pitchFamily="18" charset="-127"/>
              </a:rPr>
              <a:t>var results=new List&lt;Book&gt;();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r>
              <a:rPr lang="en-US" altLang="ko-KR" dirty="0" smtClean="0">
                <a:solidFill>
                  <a:schemeClr val="tx1"/>
                </a:solidFill>
                <a:latin typeface="Consolas" pitchFamily="49" charset="0"/>
                <a:ea typeface="HY신명조" pitchFamily="18" charset="-127"/>
              </a:rPr>
              <a:t>foreach(var book in books)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HY신명조" pitchFamily="18" charset="-127"/>
              </a:rPr>
              <a:t>    if(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HY신명조" pitchFamily="18" charset="-127"/>
              </a:rPr>
              <a:t>book.PageCount</a:t>
            </a:r>
            <a:r>
              <a:rPr kumimoji="1" lang="en-US" altLang="ko-KR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HY신명조" pitchFamily="18" charset="-127"/>
              </a:rPr>
              <a:t> &gt; 500)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r>
              <a:rPr lang="en-US" altLang="ko-KR" dirty="0" smtClean="0">
                <a:solidFill>
                  <a:schemeClr val="tx1"/>
                </a:solidFill>
                <a:latin typeface="Consolas" pitchFamily="49" charset="0"/>
                <a:ea typeface="HY신명조" pitchFamily="18" charset="-127"/>
              </a:rPr>
              <a:t>        </a:t>
            </a:r>
            <a:r>
              <a:rPr lang="en-US" altLang="ko-KR" dirty="0" err="1" smtClean="0">
                <a:solidFill>
                  <a:schemeClr val="tx1"/>
                </a:solidFill>
                <a:latin typeface="Consolas" pitchFamily="49" charset="0"/>
                <a:ea typeface="HY신명조" pitchFamily="18" charset="-127"/>
              </a:rPr>
              <a:t>results.Add</a:t>
            </a:r>
            <a:r>
              <a:rPr lang="en-US" altLang="ko-KR" dirty="0" smtClean="0">
                <a:solidFill>
                  <a:schemeClr val="tx1"/>
                </a:solidFill>
                <a:latin typeface="Consolas" pitchFamily="49" charset="0"/>
                <a:ea typeface="HY신명조" pitchFamily="18" charset="-127"/>
              </a:rPr>
              <a:t>(book);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HY신명조" pitchFamily="18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5028406" y="2057400"/>
            <a:ext cx="4419600" cy="990600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HY신명조" pitchFamily="18" charset="-127"/>
              </a:rPr>
              <a:t>var results =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r>
              <a:rPr lang="en-US" altLang="ko-KR" dirty="0" smtClean="0">
                <a:solidFill>
                  <a:schemeClr val="tx1"/>
                </a:solidFill>
                <a:latin typeface="Consolas" pitchFamily="49" charset="0"/>
                <a:ea typeface="HY신명조" pitchFamily="18" charset="-127"/>
              </a:rPr>
              <a:t>    from book in books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r>
              <a:rPr kumimoji="1" lang="en-US" altLang="ko-KR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HY신명조" pitchFamily="18" charset="-127"/>
              </a:rPr>
              <a:t>    where </a:t>
            </a:r>
            <a:r>
              <a:rPr kumimoji="1" lang="en-US" altLang="ko-KR" sz="12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HY신명조" pitchFamily="18" charset="-127"/>
              </a:rPr>
              <a:t>book</a:t>
            </a:r>
            <a:r>
              <a:rPr lang="en-US" altLang="ko-KR" dirty="0" err="1" smtClean="0">
                <a:solidFill>
                  <a:schemeClr val="tx1"/>
                </a:solidFill>
                <a:latin typeface="Consolas" pitchFamily="49" charset="0"/>
                <a:ea typeface="HY신명조" pitchFamily="18" charset="-127"/>
              </a:rPr>
              <a:t>.Title.StartWith</a:t>
            </a:r>
            <a:r>
              <a:rPr lang="en-US" altLang="ko-KR" dirty="0" smtClean="0">
                <a:solidFill>
                  <a:schemeClr val="tx1"/>
                </a:solidFill>
                <a:latin typeface="Consolas" pitchFamily="49" charset="0"/>
                <a:ea typeface="HY신명조" pitchFamily="18" charset="-127"/>
              </a:rPr>
              <a:t>(“1”)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r>
              <a:rPr lang="en-US" altLang="ko-KR" dirty="0" smtClean="0">
                <a:solidFill>
                  <a:schemeClr val="tx1"/>
                </a:solidFill>
                <a:latin typeface="Consolas" pitchFamily="49" charset="0"/>
                <a:ea typeface="HY신명조" pitchFamily="18" charset="-127"/>
              </a:rPr>
              <a:t>    select book;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HY신명조" pitchFamily="18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5028406" y="914400"/>
            <a:ext cx="4419600" cy="990600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HY신명조" pitchFamily="18" charset="-127"/>
              </a:rPr>
              <a:t>var results=new List&lt;Book&gt;();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r>
              <a:rPr lang="en-US" altLang="ko-KR" dirty="0" smtClean="0">
                <a:solidFill>
                  <a:schemeClr val="tx1"/>
                </a:solidFill>
                <a:latin typeface="Consolas" pitchFamily="49" charset="0"/>
                <a:ea typeface="HY신명조" pitchFamily="18" charset="-127"/>
              </a:rPr>
              <a:t>foreach(var book in books)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r>
              <a:rPr lang="en-US" altLang="ko-KR" dirty="0" smtClean="0">
                <a:solidFill>
                  <a:schemeClr val="tx1"/>
                </a:solidFill>
                <a:latin typeface="Consolas" pitchFamily="49" charset="0"/>
                <a:ea typeface="HY신명조" pitchFamily="18" charset="-127"/>
              </a:rPr>
              <a:t>    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HY신명조" pitchFamily="18" charset="-127"/>
              </a:rPr>
              <a:t>if(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HY신명조" pitchFamily="18" charset="-127"/>
              </a:rPr>
              <a:t>book</a:t>
            </a:r>
            <a:r>
              <a:rPr lang="en-US" altLang="ko-KR" dirty="0" err="1" smtClean="0">
                <a:solidFill>
                  <a:schemeClr val="tx1"/>
                </a:solidFill>
                <a:latin typeface="Consolas" pitchFamily="49" charset="0"/>
                <a:ea typeface="HY신명조" pitchFamily="18" charset="-127"/>
              </a:rPr>
              <a:t>.Title.StartWith</a:t>
            </a:r>
            <a:r>
              <a:rPr lang="en-US" altLang="ko-KR" dirty="0" smtClean="0">
                <a:solidFill>
                  <a:schemeClr val="tx1"/>
                </a:solidFill>
                <a:latin typeface="Consolas" pitchFamily="49" charset="0"/>
                <a:ea typeface="HY신명조" pitchFamily="18" charset="-127"/>
              </a:rPr>
              <a:t>(“1”))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r>
              <a:rPr lang="en-US" altLang="ko-KR" dirty="0" smtClean="0">
                <a:solidFill>
                  <a:schemeClr val="tx1"/>
                </a:solidFill>
                <a:latin typeface="Consolas" pitchFamily="49" charset="0"/>
                <a:ea typeface="HY신명조" pitchFamily="18" charset="-127"/>
              </a:rPr>
              <a:t>        </a:t>
            </a:r>
            <a:r>
              <a:rPr lang="en-US" altLang="ko-KR" dirty="0" err="1" smtClean="0">
                <a:solidFill>
                  <a:schemeClr val="tx1"/>
                </a:solidFill>
                <a:latin typeface="Consolas" pitchFamily="49" charset="0"/>
                <a:ea typeface="HY신명조" pitchFamily="18" charset="-127"/>
              </a:rPr>
              <a:t>results.Add</a:t>
            </a:r>
            <a:r>
              <a:rPr lang="en-US" altLang="ko-KR" dirty="0" smtClean="0">
                <a:solidFill>
                  <a:schemeClr val="tx1"/>
                </a:solidFill>
                <a:latin typeface="Consolas" pitchFamily="49" charset="0"/>
                <a:ea typeface="HY신명조" pitchFamily="18" charset="-127"/>
              </a:rPr>
              <a:t>(book);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HY신명조" pitchFamily="18" charset="-127"/>
            </a:endParaRPr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3BE80-742F-4A08-8FE0-57C17574350E}" type="datetime1">
              <a:rPr lang="ko-KR" altLang="en-US" smtClean="0"/>
              <a:pPr/>
              <a:t>2008-05-10</a:t>
            </a:fld>
            <a:endParaRPr lang="en-US" altLang="ko-KR"/>
          </a:p>
        </p:txBody>
      </p:sp>
      <p:sp>
        <p:nvSpPr>
          <p:cNvPr id="15" name="바닥글 개체 틀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LINQ </a:t>
            </a:r>
            <a:r>
              <a:rPr lang="ko-KR" altLang="en-US" smtClean="0"/>
              <a:t>활용</a:t>
            </a:r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LINQ to </a:t>
            </a:r>
            <a:r>
              <a:rPr lang="en-US" altLang="ko-KR" dirty="0" err="1" smtClean="0"/>
              <a:t>RealWeb</a:t>
            </a:r>
            <a:r>
              <a:rPr lang="en-US" altLang="ko-KR" dirty="0" smtClean="0"/>
              <a:t> – using providers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Presentation Layer</a:t>
            </a:r>
          </a:p>
          <a:p>
            <a:pPr lvl="1"/>
            <a:r>
              <a:rPr lang="ko-KR" altLang="en-US" dirty="0" smtClean="0"/>
              <a:t>적용 기술 </a:t>
            </a:r>
            <a:r>
              <a:rPr lang="en-US" altLang="ko-KR" dirty="0" smtClean="0"/>
              <a:t>: LINQ, LINQ to XML, LINQ to </a:t>
            </a:r>
            <a:r>
              <a:rPr lang="en-US" altLang="ko-KR" dirty="0" err="1" smtClean="0"/>
              <a:t>DataSet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적용 방안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ListView</a:t>
            </a:r>
            <a:r>
              <a:rPr lang="en-US" altLang="ko-KR" dirty="0" smtClean="0"/>
              <a:t> (Sorting, Filtering, Finding)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Business Layer</a:t>
            </a:r>
          </a:p>
          <a:p>
            <a:pPr lvl="1"/>
            <a:r>
              <a:rPr lang="ko-KR" altLang="en-US" dirty="0" smtClean="0"/>
              <a:t>적용 기술 </a:t>
            </a:r>
            <a:r>
              <a:rPr lang="en-US" altLang="ko-KR" dirty="0" smtClean="0"/>
              <a:t>: LINQ, LINQ to XML, LINQ to </a:t>
            </a:r>
            <a:r>
              <a:rPr lang="en-US" altLang="ko-KR" dirty="0" err="1" smtClean="0"/>
              <a:t>DataSet</a:t>
            </a:r>
            <a:r>
              <a:rPr lang="en-US" altLang="ko-KR" dirty="0" smtClean="0"/>
              <a:t>, LINQ to </a:t>
            </a:r>
            <a:r>
              <a:rPr lang="en-US" altLang="ko-KR" dirty="0" err="1" smtClean="0"/>
              <a:t>Nhibernate</a:t>
            </a:r>
            <a:r>
              <a:rPr lang="en-US" altLang="ko-KR" dirty="0" smtClean="0"/>
              <a:t>, LINQ to SOAP, PLINQ</a:t>
            </a:r>
          </a:p>
          <a:p>
            <a:pPr lvl="1"/>
            <a:r>
              <a:rPr lang="ko-KR" altLang="en-US" dirty="0" smtClean="0"/>
              <a:t>적용 방안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내부 </a:t>
            </a:r>
            <a:r>
              <a:rPr lang="en-US" altLang="ko-KR" dirty="0" smtClean="0"/>
              <a:t>Logic 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, Data Merge, Split, Caching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Data Service Layer</a:t>
            </a:r>
          </a:p>
          <a:p>
            <a:pPr lvl="1"/>
            <a:r>
              <a:rPr lang="ko-KR" altLang="en-US" dirty="0" smtClean="0"/>
              <a:t>적용 기술 </a:t>
            </a:r>
            <a:r>
              <a:rPr lang="en-US" altLang="ko-KR" dirty="0" smtClean="0"/>
              <a:t>: LINQ, LINQ to </a:t>
            </a:r>
            <a:r>
              <a:rPr lang="en-US" altLang="ko-KR" dirty="0" err="1" smtClean="0"/>
              <a:t>NHibernate</a:t>
            </a:r>
            <a:r>
              <a:rPr lang="en-US" altLang="ko-KR" dirty="0" smtClean="0"/>
              <a:t>, LINQ to Entities, PLINQ</a:t>
            </a:r>
          </a:p>
          <a:p>
            <a:pPr lvl="1"/>
            <a:r>
              <a:rPr lang="ko-KR" altLang="en-US" dirty="0" smtClean="0"/>
              <a:t>적용 방안 </a:t>
            </a:r>
            <a:r>
              <a:rPr lang="en-US" altLang="ko-KR" dirty="0" smtClean="0"/>
              <a:t>: </a:t>
            </a:r>
          </a:p>
          <a:p>
            <a:pPr lvl="2"/>
            <a:r>
              <a:rPr lang="en-US" altLang="ko-KR" dirty="0" smtClean="0"/>
              <a:t>Library </a:t>
            </a:r>
            <a:r>
              <a:rPr lang="ko-KR" altLang="en-US" dirty="0" smtClean="0"/>
              <a:t>형식으로 직접 제공 </a:t>
            </a:r>
            <a:r>
              <a:rPr lang="en-US" altLang="ko-KR" dirty="0" smtClean="0"/>
              <a:t>(Business Layer</a:t>
            </a:r>
            <a:r>
              <a:rPr lang="ko-KR" altLang="en-US" dirty="0" smtClean="0"/>
              <a:t>에 통합됨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Web Service</a:t>
            </a:r>
            <a:r>
              <a:rPr lang="ko-KR" altLang="en-US" dirty="0" smtClean="0"/>
              <a:t>를 통한 제공 </a:t>
            </a:r>
            <a:r>
              <a:rPr lang="en-US" altLang="ko-KR" dirty="0" smtClean="0"/>
              <a:t>( </a:t>
            </a:r>
            <a:r>
              <a:rPr lang="ko-KR" altLang="en-US" dirty="0" smtClean="0"/>
              <a:t>참고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/>
              </a:rPr>
              <a:t>Microsoft ADO.NET Data Service Framework</a:t>
            </a:r>
            <a:r>
              <a:rPr lang="en-US" altLang="ko-KR" dirty="0" smtClean="0"/>
              <a:t> )</a:t>
            </a:r>
          </a:p>
          <a:p>
            <a:pPr lvl="2"/>
            <a:r>
              <a:rPr lang="ko-KR" altLang="en-US" dirty="0" smtClean="0"/>
              <a:t>독자적인 </a:t>
            </a:r>
            <a:r>
              <a:rPr lang="en-US" altLang="ko-KR" dirty="0" smtClean="0"/>
              <a:t>LINQ to </a:t>
            </a:r>
            <a:r>
              <a:rPr lang="en-US" altLang="ko-KR" dirty="0" err="1" smtClean="0"/>
              <a:t>RealWeb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제작 및 배포 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F277-7028-45E0-87B6-3835EABF660F}" type="slidenum">
              <a:rPr lang="en-US" altLang="ko-KR" smtClean="0"/>
              <a:pPr/>
              <a:t>7</a:t>
            </a:fld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8767-BD53-4276-B56A-6B625B730260}" type="datetime1">
              <a:rPr lang="ko-KR" altLang="en-US" smtClean="0"/>
              <a:pPr/>
              <a:t>2008-05-10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LINQ </a:t>
            </a:r>
            <a:r>
              <a:rPr lang="ko-KR" altLang="en-US" smtClean="0"/>
              <a:t>활용</a:t>
            </a:r>
            <a:endParaRPr lang="en-US" altLang="ko-K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 bwMode="auto">
          <a:xfrm>
            <a:off x="3352006" y="914400"/>
            <a:ext cx="2189163" cy="5029200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Verdana" pitchFamily="34" charset="0"/>
                <a:cs typeface="Verdana" pitchFamily="34" charset="0"/>
              </a:rPr>
              <a:t>Business Logic Layer</a:t>
            </a:r>
            <a:endParaRPr kumimoji="1" lang="ko-KR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LINQ to </a:t>
            </a:r>
            <a:r>
              <a:rPr lang="en-US" altLang="ko-KR" dirty="0" err="1" smtClean="0"/>
              <a:t>RealWeb</a:t>
            </a:r>
            <a:r>
              <a:rPr lang="en-US" altLang="ko-KR" dirty="0" smtClean="0"/>
              <a:t> – Using scenarios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F277-7028-45E0-87B6-3835EABF660F}" type="slidenum">
              <a:rPr lang="en-US" altLang="ko-KR" smtClean="0"/>
              <a:pPr/>
              <a:t>8</a:t>
            </a:fld>
            <a:endParaRPr lang="en-US" altLang="ko-KR"/>
          </a:p>
        </p:txBody>
      </p:sp>
      <p:sp>
        <p:nvSpPr>
          <p:cNvPr id="4" name="원통 3"/>
          <p:cNvSpPr/>
          <p:nvPr/>
        </p:nvSpPr>
        <p:spPr bwMode="auto">
          <a:xfrm>
            <a:off x="8609806" y="914400"/>
            <a:ext cx="914400" cy="91440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Verdana" pitchFamily="34" charset="0"/>
                <a:cs typeface="Verdana" pitchFamily="34" charset="0"/>
              </a:rPr>
              <a:t>MS SQL</a:t>
            </a:r>
            <a:endParaRPr kumimoji="1" lang="ko-KR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5942806" y="914400"/>
            <a:ext cx="2362200" cy="5029200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Verdana" pitchFamily="34" charset="0"/>
                <a:cs typeface="Verdana" pitchFamily="34" charset="0"/>
              </a:rPr>
              <a:t>Data Service Layer</a:t>
            </a:r>
            <a:endParaRPr kumimoji="1" lang="ko-KR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5333206" y="4648200"/>
            <a:ext cx="1447800" cy="609600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Verdana" pitchFamily="34" charset="0"/>
                <a:cs typeface="Verdana" pitchFamily="34" charset="0"/>
              </a:rPr>
              <a:t>Library</a:t>
            </a: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837406" y="914400"/>
            <a:ext cx="2057400" cy="5029200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r>
              <a:rPr lang="en-US" altLang="ko-KR" dirty="0" smtClean="0"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Verdana" pitchFamily="34" charset="0"/>
              </a:rPr>
              <a:t>Presentation Layer</a:t>
            </a:r>
            <a:endParaRPr kumimoji="1" lang="ko-KR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4" name="원통 33"/>
          <p:cNvSpPr/>
          <p:nvPr/>
        </p:nvSpPr>
        <p:spPr bwMode="auto">
          <a:xfrm>
            <a:off x="8609806" y="1905000"/>
            <a:ext cx="914400" cy="91440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Verdana" pitchFamily="34" charset="0"/>
                <a:cs typeface="Verdana" pitchFamily="34" charset="0"/>
              </a:rPr>
              <a:t>Oracle</a:t>
            </a:r>
            <a:endParaRPr kumimoji="1" lang="ko-KR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36" name="순서도: 다중 문서 35"/>
          <p:cNvSpPr/>
          <p:nvPr/>
        </p:nvSpPr>
        <p:spPr bwMode="auto">
          <a:xfrm>
            <a:off x="8609806" y="3124200"/>
            <a:ext cx="990600" cy="1066800"/>
          </a:xfrm>
          <a:prstGeom prst="flowChartMultidocumen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HY신명조" pitchFamily="18" charset="-127"/>
              </a:rPr>
              <a:t>XML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HY신명조" pitchFamily="18" charset="-127"/>
            </a:endParaRPr>
          </a:p>
        </p:txBody>
      </p:sp>
      <p:sp>
        <p:nvSpPr>
          <p:cNvPr id="38" name="순서도: 내부 저장소 37"/>
          <p:cNvSpPr/>
          <p:nvPr/>
        </p:nvSpPr>
        <p:spPr bwMode="auto">
          <a:xfrm>
            <a:off x="8609806" y="4495800"/>
            <a:ext cx="990600" cy="838200"/>
          </a:xfrm>
          <a:prstGeom prst="flowChartInternalStorag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HY신명조" pitchFamily="18" charset="-127"/>
              </a:rPr>
              <a:t>Objects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HY신명조" pitchFamily="18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 bwMode="auto">
          <a:xfrm>
            <a:off x="5257006" y="2286000"/>
            <a:ext cx="1447800" cy="609600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r>
              <a:rPr lang="en-US" altLang="ko-KR" sz="1600" dirty="0" smtClean="0"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Verdana" pitchFamily="34" charset="0"/>
              </a:rPr>
              <a:t>WCF</a:t>
            </a:r>
          </a:p>
        </p:txBody>
      </p:sp>
      <p:sp>
        <p:nvSpPr>
          <p:cNvPr id="41" name="모서리가 둥근 직사각형 40"/>
          <p:cNvSpPr/>
          <p:nvPr/>
        </p:nvSpPr>
        <p:spPr bwMode="auto">
          <a:xfrm>
            <a:off x="5257006" y="3429000"/>
            <a:ext cx="1447800" cy="609600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r>
              <a:rPr lang="en-US" altLang="ko-KR" sz="1600" dirty="0" smtClean="0"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Verdana" pitchFamily="34" charset="0"/>
              </a:rPr>
              <a:t>Web Services</a:t>
            </a:r>
          </a:p>
        </p:txBody>
      </p:sp>
      <p:sp>
        <p:nvSpPr>
          <p:cNvPr id="42" name="날짜 개체 틀 4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D985F-C9F5-4B65-980B-6205C36C6FCC}" type="datetime1">
              <a:rPr lang="ko-KR" altLang="en-US" smtClean="0"/>
              <a:pPr/>
              <a:t>2008-05-10</a:t>
            </a:fld>
            <a:endParaRPr lang="en-US" altLang="ko-KR" dirty="0"/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LINQ </a:t>
            </a:r>
            <a:r>
              <a:rPr lang="ko-KR" altLang="en-US" dirty="0" smtClean="0"/>
              <a:t>활용</a:t>
            </a:r>
            <a:endParaRPr lang="en-US" altLang="ko-KR" dirty="0"/>
          </a:p>
        </p:txBody>
      </p:sp>
      <p:sp>
        <p:nvSpPr>
          <p:cNvPr id="45" name="모서리가 둥근 직사각형 44"/>
          <p:cNvSpPr/>
          <p:nvPr/>
        </p:nvSpPr>
        <p:spPr bwMode="auto">
          <a:xfrm>
            <a:off x="3733006" y="1676400"/>
            <a:ext cx="1447800" cy="609600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r>
              <a:rPr lang="en-US" altLang="ko-KR" sz="1600" dirty="0" smtClean="0"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Verdana" pitchFamily="34" charset="0"/>
              </a:rPr>
              <a:t>LINQ to </a:t>
            </a:r>
            <a:r>
              <a:rPr lang="en-US" altLang="ko-KR" sz="1600" dirty="0" err="1" smtClean="0"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Verdana" pitchFamily="34" charset="0"/>
              </a:rPr>
              <a:t>RealWeb</a:t>
            </a:r>
            <a:endParaRPr lang="en-US" altLang="ko-KR" sz="1600" dirty="0" smtClean="0">
              <a:solidFill>
                <a:schemeClr val="tx1"/>
              </a:solidFill>
              <a:latin typeface="Consolas" pitchFamily="49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6" name="모서리가 둥근 직사각형 45"/>
          <p:cNvSpPr/>
          <p:nvPr/>
        </p:nvSpPr>
        <p:spPr bwMode="auto">
          <a:xfrm>
            <a:off x="3809206" y="2895600"/>
            <a:ext cx="1447800" cy="609600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r>
              <a:rPr lang="en-US" altLang="ko-KR" sz="1600" dirty="0" smtClean="0"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Verdana" pitchFamily="34" charset="0"/>
              </a:rPr>
              <a:t>LINQ to </a:t>
            </a:r>
            <a:r>
              <a:rPr lang="en-US" altLang="ko-KR" sz="1600" dirty="0" err="1" smtClean="0"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Verdana" pitchFamily="34" charset="0"/>
              </a:rPr>
              <a:t>NHibernate</a:t>
            </a:r>
            <a:endParaRPr lang="en-US" altLang="ko-KR" sz="1600" dirty="0" smtClean="0">
              <a:solidFill>
                <a:schemeClr val="tx1"/>
              </a:solidFill>
              <a:latin typeface="Consolas" pitchFamily="49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7" name="모서리가 둥근 직사각형 46"/>
          <p:cNvSpPr/>
          <p:nvPr/>
        </p:nvSpPr>
        <p:spPr bwMode="auto">
          <a:xfrm>
            <a:off x="3809206" y="3962400"/>
            <a:ext cx="1447800" cy="609600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r>
              <a:rPr lang="en-US" altLang="ko-KR" sz="1600" dirty="0" smtClean="0"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Verdana" pitchFamily="34" charset="0"/>
              </a:rPr>
              <a:t>LINQ to Objects</a:t>
            </a:r>
          </a:p>
        </p:txBody>
      </p:sp>
      <p:sp>
        <p:nvSpPr>
          <p:cNvPr id="48" name="모서리가 둥근 직사각형 47"/>
          <p:cNvSpPr/>
          <p:nvPr/>
        </p:nvSpPr>
        <p:spPr bwMode="auto">
          <a:xfrm>
            <a:off x="3809206" y="4953000"/>
            <a:ext cx="1447800" cy="609600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r>
              <a:rPr lang="en-US" altLang="ko-KR" sz="1600" dirty="0" smtClean="0"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Verdana" pitchFamily="34" charset="0"/>
              </a:rPr>
              <a:t>PLINQ</a:t>
            </a:r>
          </a:p>
        </p:txBody>
      </p:sp>
      <p:sp>
        <p:nvSpPr>
          <p:cNvPr id="52" name="모서리가 둥근 직사각형 51"/>
          <p:cNvSpPr/>
          <p:nvPr/>
        </p:nvSpPr>
        <p:spPr bwMode="auto">
          <a:xfrm>
            <a:off x="6781006" y="1676400"/>
            <a:ext cx="1447800" cy="609600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r>
              <a:rPr lang="en-US" altLang="ko-KR" sz="1600" dirty="0" smtClean="0"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Verdana" pitchFamily="34" charset="0"/>
              </a:rPr>
              <a:t>LINQ to </a:t>
            </a:r>
            <a:r>
              <a:rPr lang="en-US" altLang="ko-KR" sz="1600" dirty="0" err="1" smtClean="0"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Verdana" pitchFamily="34" charset="0"/>
              </a:rPr>
              <a:t>RealWeb</a:t>
            </a:r>
            <a:endParaRPr lang="en-US" altLang="ko-KR" sz="1600" dirty="0" smtClean="0">
              <a:solidFill>
                <a:schemeClr val="tx1"/>
              </a:solidFill>
              <a:latin typeface="Consolas" pitchFamily="49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3" name="모서리가 둥근 직사각형 52"/>
          <p:cNvSpPr/>
          <p:nvPr/>
        </p:nvSpPr>
        <p:spPr bwMode="auto">
          <a:xfrm>
            <a:off x="6781006" y="2895600"/>
            <a:ext cx="1447800" cy="609600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r>
              <a:rPr lang="en-US" altLang="ko-KR" sz="1600" dirty="0" smtClean="0"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Verdana" pitchFamily="34" charset="0"/>
              </a:rPr>
              <a:t>LINQ to </a:t>
            </a:r>
            <a:r>
              <a:rPr lang="en-US" altLang="ko-KR" sz="1600" dirty="0" err="1" smtClean="0"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Verdana" pitchFamily="34" charset="0"/>
              </a:rPr>
              <a:t>NHibernate</a:t>
            </a:r>
            <a:endParaRPr lang="en-US" altLang="ko-KR" sz="1600" dirty="0" smtClean="0">
              <a:solidFill>
                <a:schemeClr val="tx1"/>
              </a:solidFill>
              <a:latin typeface="Consolas" pitchFamily="49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4" name="모서리가 둥근 직사각형 53"/>
          <p:cNvSpPr/>
          <p:nvPr/>
        </p:nvSpPr>
        <p:spPr bwMode="auto">
          <a:xfrm>
            <a:off x="6781006" y="3962400"/>
            <a:ext cx="1447800" cy="609600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r>
              <a:rPr lang="en-US" altLang="ko-KR" sz="1600" dirty="0" smtClean="0"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Verdana" pitchFamily="34" charset="0"/>
              </a:rPr>
              <a:t>LINQ to Objects</a:t>
            </a:r>
          </a:p>
        </p:txBody>
      </p:sp>
      <p:sp>
        <p:nvSpPr>
          <p:cNvPr id="55" name="모서리가 둥근 직사각형 54"/>
          <p:cNvSpPr/>
          <p:nvPr/>
        </p:nvSpPr>
        <p:spPr bwMode="auto">
          <a:xfrm>
            <a:off x="6781006" y="4953000"/>
            <a:ext cx="1447800" cy="609600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r>
              <a:rPr lang="en-US" altLang="ko-KR" sz="1600" dirty="0" smtClean="0"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Verdana" pitchFamily="34" charset="0"/>
              </a:rPr>
              <a:t>PLINQ</a:t>
            </a:r>
          </a:p>
        </p:txBody>
      </p:sp>
      <p:sp>
        <p:nvSpPr>
          <p:cNvPr id="59" name="모서리가 둥근 직사각형 58"/>
          <p:cNvSpPr/>
          <p:nvPr/>
        </p:nvSpPr>
        <p:spPr bwMode="auto">
          <a:xfrm>
            <a:off x="913606" y="1676400"/>
            <a:ext cx="1447800" cy="609600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r>
              <a:rPr lang="en-US" altLang="ko-KR" sz="1600" dirty="0" smtClean="0"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Verdana" pitchFamily="34" charset="0"/>
              </a:rPr>
              <a:t>LINQ to </a:t>
            </a:r>
            <a:r>
              <a:rPr lang="en-US" altLang="ko-KR" sz="1600" dirty="0" err="1" smtClean="0"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Verdana" pitchFamily="34" charset="0"/>
              </a:rPr>
              <a:t>RealWeb</a:t>
            </a:r>
            <a:endParaRPr lang="en-US" altLang="ko-KR" sz="1600" dirty="0" smtClean="0">
              <a:solidFill>
                <a:schemeClr val="tx1"/>
              </a:solidFill>
              <a:latin typeface="Consolas" pitchFamily="49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0" name="모서리가 둥근 직사각형 59"/>
          <p:cNvSpPr/>
          <p:nvPr/>
        </p:nvSpPr>
        <p:spPr bwMode="auto">
          <a:xfrm>
            <a:off x="989806" y="2895600"/>
            <a:ext cx="1447800" cy="609600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r>
              <a:rPr lang="en-US" altLang="ko-KR" sz="1600" dirty="0" smtClean="0"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Verdana" pitchFamily="34" charset="0"/>
              </a:rPr>
              <a:t>LINQ to Objects</a:t>
            </a:r>
          </a:p>
        </p:txBody>
      </p:sp>
      <p:sp>
        <p:nvSpPr>
          <p:cNvPr id="61" name="모서리가 둥근 직사각형 60"/>
          <p:cNvSpPr/>
          <p:nvPr/>
        </p:nvSpPr>
        <p:spPr bwMode="auto">
          <a:xfrm>
            <a:off x="989806" y="3962400"/>
            <a:ext cx="1447800" cy="609600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r>
              <a:rPr lang="en-US" altLang="ko-KR" sz="1600" dirty="0" smtClean="0"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Verdana" pitchFamily="34" charset="0"/>
              </a:rPr>
              <a:t>LINQ to </a:t>
            </a:r>
            <a:r>
              <a:rPr lang="en-US" altLang="ko-KR" sz="1600" dirty="0" err="1" smtClean="0"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Verdana" pitchFamily="34" charset="0"/>
              </a:rPr>
              <a:t>DataSet</a:t>
            </a:r>
            <a:endParaRPr lang="en-US" altLang="ko-KR" sz="1600" dirty="0" smtClean="0">
              <a:solidFill>
                <a:schemeClr val="tx1"/>
              </a:solidFill>
              <a:latin typeface="Consolas" pitchFamily="49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2" name="모서리가 둥근 직사각형 61"/>
          <p:cNvSpPr/>
          <p:nvPr/>
        </p:nvSpPr>
        <p:spPr bwMode="auto">
          <a:xfrm>
            <a:off x="989806" y="4953000"/>
            <a:ext cx="1447800" cy="609600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r>
              <a:rPr lang="en-US" altLang="ko-KR" sz="1600" dirty="0" smtClean="0"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Verdana" pitchFamily="34" charset="0"/>
              </a:rPr>
              <a:t>LINQ to XML</a:t>
            </a:r>
          </a:p>
        </p:txBody>
      </p:sp>
      <p:sp>
        <p:nvSpPr>
          <p:cNvPr id="56" name="모서리가 둥근 직사각형 55"/>
          <p:cNvSpPr/>
          <p:nvPr/>
        </p:nvSpPr>
        <p:spPr bwMode="auto">
          <a:xfrm>
            <a:off x="2361406" y="4648200"/>
            <a:ext cx="1447800" cy="609600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Verdana" pitchFamily="34" charset="0"/>
                <a:cs typeface="Verdana" pitchFamily="34" charset="0"/>
              </a:rPr>
              <a:t>Library</a:t>
            </a: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7" name="모서리가 둥근 직사각형 56"/>
          <p:cNvSpPr/>
          <p:nvPr/>
        </p:nvSpPr>
        <p:spPr bwMode="auto">
          <a:xfrm>
            <a:off x="2285206" y="2286000"/>
            <a:ext cx="1447800" cy="609600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r>
              <a:rPr lang="en-US" altLang="ko-KR" sz="1600" dirty="0" smtClean="0"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Verdana" pitchFamily="34" charset="0"/>
              </a:rPr>
              <a:t>WCF</a:t>
            </a:r>
          </a:p>
        </p:txBody>
      </p:sp>
      <p:sp>
        <p:nvSpPr>
          <p:cNvPr id="58" name="모서리가 둥근 직사각형 57"/>
          <p:cNvSpPr/>
          <p:nvPr/>
        </p:nvSpPr>
        <p:spPr bwMode="auto">
          <a:xfrm>
            <a:off x="2285206" y="3429000"/>
            <a:ext cx="1447800" cy="609600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8900" algn="l"/>
              </a:tabLst>
            </a:pPr>
            <a:r>
              <a:rPr lang="en-US" altLang="ko-KR" sz="1600" dirty="0" smtClean="0">
                <a:solidFill>
                  <a:schemeClr val="tx1"/>
                </a:solidFill>
                <a:latin typeface="Consolas" pitchFamily="49" charset="0"/>
                <a:ea typeface="Verdana" pitchFamily="34" charset="0"/>
                <a:cs typeface="Verdana" pitchFamily="34" charset="0"/>
              </a:rPr>
              <a:t>Web Services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LINQ to </a:t>
            </a:r>
            <a:r>
              <a:rPr lang="en-US" altLang="ko-KR" dirty="0" err="1" smtClean="0"/>
              <a:t>RealWeb</a:t>
            </a:r>
            <a:r>
              <a:rPr lang="en-US" altLang="ko-KR" dirty="0" smtClean="0"/>
              <a:t> – using scenarios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범용 </a:t>
            </a:r>
            <a:r>
              <a:rPr lang="en-US" altLang="ko-KR" dirty="0" smtClean="0"/>
              <a:t>RSS Feeder</a:t>
            </a:r>
          </a:p>
          <a:p>
            <a:pPr lvl="1"/>
            <a:r>
              <a:rPr lang="en-US" altLang="ko-KR" dirty="0" smtClean="0"/>
              <a:t>LINQ to XML 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Parsing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Display</a:t>
            </a:r>
          </a:p>
          <a:p>
            <a:pPr lvl="1"/>
            <a:r>
              <a:rPr lang="en-US" altLang="ko-KR" dirty="0" smtClean="0"/>
              <a:t>LINQ to </a:t>
            </a:r>
            <a:r>
              <a:rPr lang="en-US" altLang="ko-KR" dirty="0" err="1" smtClean="0"/>
              <a:t>DataSet</a:t>
            </a:r>
            <a:r>
              <a:rPr lang="ko-KR" altLang="en-US" dirty="0" smtClean="0"/>
              <a:t>으로 변환 </a:t>
            </a:r>
            <a:r>
              <a:rPr lang="en-US" altLang="ko-KR" dirty="0" smtClean="0"/>
              <a:t>(Sorting, Filtering </a:t>
            </a:r>
            <a:r>
              <a:rPr lang="ko-KR" altLang="en-US" dirty="0" smtClean="0"/>
              <a:t>이용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나의 할일 </a:t>
            </a:r>
            <a:r>
              <a:rPr lang="en-US" altLang="ko-KR" dirty="0" smtClean="0"/>
              <a:t>Service</a:t>
            </a:r>
            <a:r>
              <a:rPr lang="ko-KR" altLang="en-US" dirty="0" smtClean="0"/>
              <a:t>용 </a:t>
            </a:r>
            <a:r>
              <a:rPr lang="en-US" altLang="ko-KR" dirty="0" smtClean="0"/>
              <a:t>RSS </a:t>
            </a:r>
          </a:p>
          <a:p>
            <a:pPr lvl="1"/>
            <a:r>
              <a:rPr lang="en-US" altLang="ko-KR" dirty="0" smtClean="0"/>
              <a:t>LINQ to </a:t>
            </a:r>
            <a:r>
              <a:rPr lang="en-US" altLang="ko-KR" dirty="0" err="1" smtClean="0"/>
              <a:t>Nhibernate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Loading</a:t>
            </a:r>
          </a:p>
          <a:p>
            <a:pPr lvl="1"/>
            <a:r>
              <a:rPr lang="en-US" altLang="ko-KR" dirty="0" smtClean="0"/>
              <a:t>LINQ to XML 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RSS Build </a:t>
            </a:r>
            <a:r>
              <a:rPr lang="en-US" altLang="ko-KR" dirty="0" smtClean="0">
                <a:sym typeface="Wingdings" pitchFamily="2" charset="2"/>
              </a:rPr>
              <a:t> WCF/</a:t>
            </a:r>
            <a:r>
              <a:rPr lang="en-US" altLang="ko-KR" dirty="0" err="1" smtClean="0">
                <a:sym typeface="Wingdings" pitchFamily="2" charset="2"/>
              </a:rPr>
              <a:t>WebService</a:t>
            </a:r>
            <a:r>
              <a:rPr lang="ko-KR" altLang="en-US" dirty="0" smtClean="0">
                <a:sym typeface="Wingdings" pitchFamily="2" charset="2"/>
              </a:rPr>
              <a:t>로 제공</a:t>
            </a:r>
            <a:endParaRPr lang="en-US" altLang="ko-KR" dirty="0" smtClean="0"/>
          </a:p>
          <a:p>
            <a:r>
              <a:rPr lang="ko-KR" altLang="en-US" dirty="0" smtClean="0"/>
              <a:t>나의 할일 </a:t>
            </a:r>
            <a:r>
              <a:rPr lang="en-US" altLang="ko-KR" dirty="0" smtClean="0"/>
              <a:t>Consuming RSS</a:t>
            </a:r>
          </a:p>
          <a:p>
            <a:pPr lvl="1"/>
            <a:r>
              <a:rPr lang="en-US" altLang="ko-KR" dirty="0" smtClean="0"/>
              <a:t>LINQ to </a:t>
            </a:r>
            <a:r>
              <a:rPr lang="en-US" altLang="ko-KR" dirty="0" err="1" smtClean="0"/>
              <a:t>RealBPM</a:t>
            </a:r>
            <a:r>
              <a:rPr lang="en-US" altLang="ko-KR" dirty="0" smtClean="0"/>
              <a:t> ( LINQ to XML</a:t>
            </a:r>
            <a:r>
              <a:rPr lang="ko-KR" altLang="en-US" dirty="0" smtClean="0"/>
              <a:t>을 나의 할일 </a:t>
            </a:r>
            <a:r>
              <a:rPr lang="en-US" altLang="ko-KR" dirty="0" smtClean="0"/>
              <a:t>WCF </a:t>
            </a:r>
            <a:r>
              <a:rPr lang="ko-KR" altLang="en-US" dirty="0" smtClean="0"/>
              <a:t>규격에 맞는 </a:t>
            </a:r>
            <a:r>
              <a:rPr lang="en-US" altLang="ko-KR" dirty="0" smtClean="0"/>
              <a:t>Parameter</a:t>
            </a:r>
            <a:r>
              <a:rPr lang="ko-KR" altLang="en-US" dirty="0" smtClean="0"/>
              <a:t>로 변환 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질의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결과를 </a:t>
            </a:r>
            <a:r>
              <a:rPr lang="en-US" altLang="ko-KR" dirty="0" smtClean="0"/>
              <a:t>LINQ to Objects 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Operating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효과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WCF, Web Service</a:t>
            </a:r>
            <a:r>
              <a:rPr lang="ko-KR" altLang="en-US" dirty="0" smtClean="0"/>
              <a:t>를 이용한 </a:t>
            </a:r>
            <a:r>
              <a:rPr lang="en-US" altLang="ko-KR" dirty="0" smtClean="0"/>
              <a:t>Product API </a:t>
            </a:r>
            <a:r>
              <a:rPr lang="ko-KR" altLang="en-US" dirty="0" smtClean="0"/>
              <a:t>노출 </a:t>
            </a:r>
            <a:r>
              <a:rPr lang="en-US" altLang="ko-KR" dirty="0" smtClean="0"/>
              <a:t>( SOA )</a:t>
            </a:r>
          </a:p>
          <a:p>
            <a:pPr lvl="1"/>
            <a:r>
              <a:rPr lang="en-US" altLang="ko-KR" dirty="0" smtClean="0"/>
              <a:t>LINQ </a:t>
            </a:r>
            <a:r>
              <a:rPr lang="ko-KR" altLang="en-US" dirty="0" smtClean="0"/>
              <a:t>를 통한 더 편리한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사용법 제공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리얼웹</a:t>
            </a:r>
            <a:r>
              <a:rPr lang="ko-KR" altLang="en-US" dirty="0" smtClean="0"/>
              <a:t> 제품 간의 서비스 통합 활용 </a:t>
            </a:r>
            <a:r>
              <a:rPr lang="en-US" altLang="ko-KR" dirty="0" smtClean="0"/>
              <a:t>(</a:t>
            </a:r>
            <a:r>
              <a:rPr lang="en-US" altLang="ko-KR" dirty="0" smtClean="0">
                <a:hlinkClick r:id="rId2"/>
              </a:rPr>
              <a:t>Meshup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5F6D-E43E-408B-9D69-9B65CDD38D51}" type="datetime1">
              <a:rPr lang="ko-KR" altLang="en-US" smtClean="0"/>
              <a:pPr/>
              <a:t>2008-05-10</a:t>
            </a:fld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LINQ </a:t>
            </a:r>
            <a:r>
              <a:rPr lang="ko-KR" altLang="en-US" smtClean="0"/>
              <a:t>활용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F277-7028-45E0-87B6-3835EABF660F}" type="slidenum">
              <a:rPr lang="en-US" altLang="ko-KR" smtClean="0"/>
              <a:pPr/>
              <a:t>9</a:t>
            </a:fld>
            <a:endParaRPr lang="en-US" altLang="ko-K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triangle" w="med" len="med"/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88900" algn="l"/>
          </a:tabLst>
          <a:defRPr kumimoji="1" sz="12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Consolas" pitchFamily="49" charset="0"/>
            <a:ea typeface="HY신명조" pitchFamily="18" charset="-127"/>
          </a:defRPr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9933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88900" algn="l"/>
          </a:tabLst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HY신명조" pitchFamily="18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8224</TotalTime>
  <Words>1012</Words>
  <Application>Microsoft PowerPoint</Application>
  <PresentationFormat>사용자 지정</PresentationFormat>
  <Paragraphs>321</Paragraphs>
  <Slides>13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4" baseType="lpstr">
      <vt:lpstr>굴림</vt:lpstr>
      <vt:lpstr>Arial</vt:lpstr>
      <vt:lpstr>맑은 고딕</vt:lpstr>
      <vt:lpstr>Book Antiqua</vt:lpstr>
      <vt:lpstr>HY신명조</vt:lpstr>
      <vt:lpstr>돋움</vt:lpstr>
      <vt:lpstr>Consolas</vt:lpstr>
      <vt:lpstr>Verdana</vt:lpstr>
      <vt:lpstr>Wingdings</vt:lpstr>
      <vt:lpstr>HY견명조</vt:lpstr>
      <vt:lpstr>기본 디자인</vt:lpstr>
      <vt:lpstr>LINQ (Langague INtegrated Query) 활용 (통합 언어 쿼리)</vt:lpstr>
      <vt:lpstr>0. 산출물 정보 및 문서이력</vt:lpstr>
      <vt:lpstr>0. 목차</vt:lpstr>
      <vt:lpstr>Key elements of the LINQ foundation</vt:lpstr>
      <vt:lpstr>LINQ Performance - Max</vt:lpstr>
      <vt:lpstr>LINQ Performance - Filtering</vt:lpstr>
      <vt:lpstr>LINQ to RealWeb – using providers</vt:lpstr>
      <vt:lpstr>LINQ to RealWeb – Using scenarios</vt:lpstr>
      <vt:lpstr>LINQ to RealWeb – using scenarios</vt:lpstr>
      <vt:lpstr>LINQ to RealWeb – building meshup</vt:lpstr>
      <vt:lpstr>Extending LINQ</vt:lpstr>
      <vt:lpstr>LINQ Resources</vt:lpstr>
      <vt:lpstr>슬라이드 13</vt:lpstr>
    </vt:vector>
  </TitlesOfParts>
  <Company>리얼웹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 활용</dc:title>
  <dc:subject>LINQ 활용 예</dc:subject>
  <dc:creator>배성혁</dc:creator>
  <cp:keywords>LINQ; 활용; 리얼웹</cp:keywords>
  <dc:description>LINQ를 활용하는 방법</dc:description>
  <cp:lastModifiedBy>배성혁</cp:lastModifiedBy>
  <cp:revision>2574</cp:revision>
  <cp:lastPrinted>1601-01-01T00:00:00Z</cp:lastPrinted>
  <dcterms:created xsi:type="dcterms:W3CDTF">1601-01-01T00:00:00Z</dcterms:created>
  <dcterms:modified xsi:type="dcterms:W3CDTF">2008-05-10T00:49:21Z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