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70" r:id="rId4"/>
    <p:sldId id="272" r:id="rId5"/>
    <p:sldId id="274" r:id="rId6"/>
    <p:sldId id="273" r:id="rId7"/>
    <p:sldId id="275" r:id="rId8"/>
    <p:sldId id="278" r:id="rId9"/>
    <p:sldId id="280" r:id="rId10"/>
    <p:sldId id="279" r:id="rId11"/>
    <p:sldId id="276" r:id="rId12"/>
    <p:sldId id="277" r:id="rId13"/>
    <p:sldId id="282" r:id="rId14"/>
    <p:sldId id="281" r:id="rId15"/>
    <p:sldId id="283" r:id="rId16"/>
    <p:sldId id="284" r:id="rId17"/>
    <p:sldId id="285" r:id="rId18"/>
    <p:sldId id="286" r:id="rId19"/>
    <p:sldId id="266" r:id="rId20"/>
    <p:sldId id="269" r:id="rId21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  <a:srgbClr val="F4E0E0"/>
    <a:srgbClr val="E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8982" autoAdjust="0"/>
  </p:normalViewPr>
  <p:slideViewPr>
    <p:cSldViewPr>
      <p:cViewPr>
        <p:scale>
          <a:sx n="100" d="100"/>
          <a:sy n="100" d="100"/>
        </p:scale>
        <p:origin x="-1674" y="-1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4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9F48D38-02C0-403D-A4D0-652B148B77DB}" type="datetimeFigureOut">
              <a:rPr lang="ko-KR" altLang="en-US"/>
              <a:pPr>
                <a:defRPr/>
              </a:pPr>
              <a:t>2011-08-14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BFA4A7A-C548-4995-9A25-620AC1C442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92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A5DACB-8BF9-4FB7-BC2A-F1433C28EA1E}" type="datetimeFigureOut">
              <a:rPr lang="ko-KR" altLang="en-US"/>
              <a:pPr>
                <a:defRPr/>
              </a:pPr>
              <a:t>2011-08-14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EA3905-DE28-4361-8486-38664556A9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56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하단에 로고란에는 협력사업체가 들어갈 경우에 리얼웹로고 좌측으로 나열할 예정입니다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978FA3-187C-436C-8460-6CD8D01F6527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092387-D230-4AA5-9295-81E83E3B4627}" type="slidenum">
              <a:rPr lang="ko-KR" altLang="en-US" smtClean="0"/>
              <a:pPr/>
              <a:t>19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891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2009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136" y="285728"/>
            <a:ext cx="7893864" cy="1143008"/>
          </a:xfrm>
        </p:spPr>
        <p:txBody>
          <a:bodyPr>
            <a:noAutofit/>
          </a:bodyPr>
          <a:lstStyle>
            <a:lvl1pPr algn="ctr">
              <a:defRPr sz="3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9088" y="1857364"/>
            <a:ext cx="3405211" cy="4238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 페이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52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2008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05188" y="2928938"/>
            <a:ext cx="3390900" cy="862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감사합니다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5340369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AE193EDB-DF9D-4EC4-909A-95A8E580DB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DC9A9-A5F2-45C5-8636-66D67A701461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81000" y="187325"/>
            <a:ext cx="1211263" cy="708025"/>
          </a:xfrm>
          <a:prstGeom prst="rect">
            <a:avLst/>
          </a:prstGeom>
          <a:noFill/>
          <a:effectLst>
            <a:outerShdw blurRad="76200" dist="38100" dir="19140000" algn="b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52405" y="1071546"/>
            <a:ext cx="9001189" cy="5000660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5275C-DACC-4C70-BEE0-3AA82D858307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1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08F38D3-7BAF-4097-9A6F-BCBF23940BE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9"/>
          <p:cNvSpPr txBox="1">
            <a:spLocks noChangeArrowheads="1"/>
          </p:cNvSpPr>
          <p:nvPr userDrawn="1"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포탈 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대우엔지니어링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문서제목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5"/>
          <p:cNvSpPr txBox="1">
            <a:spLocks noChangeArrowheads="1"/>
          </p:cNvSpPr>
          <p:nvPr userDrawn="1"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E0A777F8-E0D4-4B2A-BF34-0EA341EE96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7C51D-DFDF-46D5-9A6D-87F9B261FE1E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270D5A0E-37A9-498B-BC63-4B8D8A21CF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3E4E-0CC4-45AD-92EC-B3AAB646D119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2"/>
          </p:nvPr>
        </p:nvSpPr>
        <p:spPr>
          <a:xfrm>
            <a:off x="523844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>
          <a:xfrm>
            <a:off x="5024438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BA46E33-6214-4A64-B5F2-CBE98E0B745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4F78A-9156-4ABD-A595-6C05A5875813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B411DF05-DBCA-4FA0-935E-E858456835D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48FBA-8F48-415D-8A6B-861BADF452B2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AEF49690-D9D4-4E8F-A5E1-89094D9B83D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BCFF-47AF-4676-A24E-BAF7DDEFF05C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785795"/>
            <a:ext cx="8915400" cy="534036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Arial" pitchFamily="34" charset="0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E9014783-EF94-4966-84BD-561DB0EB78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3A49-E41E-42B4-A8B8-268357686F40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5" descr="num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386263" y="6324600"/>
            <a:ext cx="103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571500"/>
            <a:ext cx="89154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500188"/>
            <a:ext cx="8915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29375"/>
            <a:ext cx="2311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E82F11-88DB-4DFF-AF95-099955162B4D}" type="datetime1">
              <a:rPr lang="ko-KR" altLang="en-US"/>
              <a:pPr>
                <a:defRPr/>
              </a:pPr>
              <a:t>2011-08-14</a:t>
            </a:fld>
            <a:endParaRPr lang="ko-KR" altLang="en-US"/>
          </a:p>
        </p:txBody>
      </p:sp>
      <p:pic>
        <p:nvPicPr>
          <p:cNvPr id="2054" name="그림 7" descr="logo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67675" y="6403975"/>
            <a:ext cx="16002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4487863" y="6357938"/>
            <a:ext cx="8524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jpeg"/><Relationship Id="rId18" Type="http://schemas.openxmlformats.org/officeDocument/2006/relationships/image" Target="../media/image18.emf"/><Relationship Id="rId26" Type="http://schemas.openxmlformats.org/officeDocument/2006/relationships/image" Target="../media/image21.emf"/><Relationship Id="rId39" Type="http://schemas.openxmlformats.org/officeDocument/2006/relationships/image" Target="../media/image49.png"/><Relationship Id="rId21" Type="http://schemas.openxmlformats.org/officeDocument/2006/relationships/image" Target="../media/image35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55" Type="http://schemas.openxmlformats.org/officeDocument/2006/relationships/image" Target="../media/image64.png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9" Type="http://schemas.openxmlformats.org/officeDocument/2006/relationships/image" Target="../media/image39.png"/><Relationship Id="rId11" Type="http://schemas.openxmlformats.org/officeDocument/2006/relationships/image" Target="../media/image29.jpeg"/><Relationship Id="rId24" Type="http://schemas.openxmlformats.org/officeDocument/2006/relationships/image" Target="../media/image20.emf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63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19" Type="http://schemas.openxmlformats.org/officeDocument/2006/relationships/oleObject" Target="../embeddings/oleObject2.bin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jpeg"/><Relationship Id="rId22" Type="http://schemas.openxmlformats.org/officeDocument/2006/relationships/image" Target="../media/image36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26.png"/><Relationship Id="rId51" Type="http://schemas.openxmlformats.org/officeDocument/2006/relationships/image" Target="../media/image61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30.jpe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4.bin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19.emf"/><Relationship Id="rId41" Type="http://schemas.openxmlformats.org/officeDocument/2006/relationships/image" Target="../media/image51.png"/><Relationship Id="rId5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jpeg"/><Relationship Id="rId15" Type="http://schemas.openxmlformats.org/officeDocument/2006/relationships/image" Target="../media/image33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411663" y="1928813"/>
            <a:ext cx="3157537" cy="4238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2009.01</a:t>
            </a:r>
            <a:endParaRPr lang="ko-KR" altLang="en-US" dirty="0" smtClean="0"/>
          </a:p>
        </p:txBody>
      </p:sp>
      <p:sp>
        <p:nvSpPr>
          <p:cNvPr id="13315" name="제목 3"/>
          <p:cNvSpPr>
            <a:spLocks noGrp="1"/>
          </p:cNvSpPr>
          <p:nvPr>
            <p:ph type="ctrTitle"/>
          </p:nvPr>
        </p:nvSpPr>
        <p:spPr>
          <a:xfrm>
            <a:off x="2012950" y="285750"/>
            <a:ext cx="7893050" cy="1143000"/>
          </a:xfrm>
        </p:spPr>
        <p:txBody>
          <a:bodyPr/>
          <a:lstStyle/>
          <a:p>
            <a:r>
              <a:rPr lang="en-US" altLang="ko-KR" dirty="0" smtClean="0"/>
              <a:t>Fluent ADO.NET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Mapping Methods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642918"/>
            <a:ext cx="91059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30" y="3857628"/>
            <a:ext cx="92583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667512" y="642918"/>
            <a:ext cx="19145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INameMapper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7578" y="3929066"/>
            <a:ext cx="19145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IAdoPersister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Name Mapping Rules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38092" y="1214422"/>
          <a:ext cx="9442452" cy="47863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00264"/>
                <a:gridCol w="4214842"/>
                <a:gridCol w="1643074"/>
                <a:gridCol w="1584272"/>
              </a:tblGrid>
              <a:tr h="4444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Rule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4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Property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88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NoChange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컬럼명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= </a:t>
                      </a:r>
                      <a:r>
                        <a:rPr lang="ko-KR" altLang="en-US" sz="1600" dirty="0" err="1" smtClean="0"/>
                        <a:t>속성명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(MS</a:t>
                      </a:r>
                      <a:r>
                        <a:rPr lang="en-US" altLang="ko-KR" sz="1600" baseline="0" dirty="0" smtClean="0"/>
                        <a:t> SQL Style)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ProjectID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TaskID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UserName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ProcessID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TaskID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UserName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1148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r>
                        <a:rPr lang="ko-KR" altLang="en-US" sz="1600" baseline="0" dirty="0" err="1" smtClean="0"/>
                        <a:t>의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‘_’, </a:t>
                      </a:r>
                      <a:r>
                        <a:rPr lang="ko-KR" altLang="en-US" sz="1600" baseline="0" dirty="0" smtClean="0"/>
                        <a:t>공백을 없앤다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ProjectId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TaskId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UserName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OrderDetails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Project_Id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Task_Id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User_Name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Order Details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1148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Capitalize</a:t>
                      </a:r>
                      <a:r>
                        <a:rPr lang="en-US" altLang="ko-KR" baseline="0" dirty="0" smtClean="0"/>
                        <a:t> 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(Pascal Naming)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‘_’ </a:t>
                      </a:r>
                      <a:r>
                        <a:rPr lang="ko-KR" altLang="en-US" sz="1600" dirty="0" smtClean="0"/>
                        <a:t>와 공백을 이용 단어로 규정하고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첫 단어만 대문자로 만든 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모든 공백과 </a:t>
                      </a:r>
                      <a:r>
                        <a:rPr lang="en-US" altLang="ko-KR" sz="1600" baseline="0" dirty="0" smtClean="0"/>
                        <a:t>‘_’ </a:t>
                      </a:r>
                      <a:r>
                        <a:rPr lang="ko-KR" altLang="en-US" sz="1600" baseline="0" dirty="0" smtClean="0"/>
                        <a:t>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제거한다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ProjectId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TaskId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UserName</a:t>
                      </a:r>
                      <a:endParaRPr lang="en-US" altLang="ko-KR" sz="14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OrderDetails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PROJECT_ID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TASK_ID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USER_NAME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ORDER_DETAILS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711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Extentions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???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092" y="714356"/>
            <a:ext cx="214314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Mapping Rules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Mapping Rule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28" y="642918"/>
            <a:ext cx="6715172" cy="21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2" y="2786058"/>
            <a:ext cx="751897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38092" y="785794"/>
            <a:ext cx="242889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NameMapper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latin typeface="+mj-ea"/>
                <a:ea typeface="+mj-ea"/>
              </a:rPr>
              <a:t>Sample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Fluent ADO.NET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714356"/>
            <a:ext cx="9501254" cy="548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096140" y="2857496"/>
            <a:ext cx="242889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Load / Save Persistent Objects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Fluent ADO.NET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642918"/>
            <a:ext cx="6919932" cy="583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7239016" y="714356"/>
            <a:ext cx="242889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Save</a:t>
            </a:r>
          </a:p>
          <a:p>
            <a:pPr algn="ctr"/>
            <a:r>
              <a:rPr lang="en-US" altLang="ko-KR" dirty="0" smtClean="0">
                <a:latin typeface="+mj-ea"/>
                <a:ea typeface="+mj-ea"/>
              </a:rPr>
              <a:t>Persistent Object</a:t>
            </a:r>
          </a:p>
          <a:p>
            <a:pPr algn="ctr"/>
            <a:r>
              <a:rPr lang="en-US" altLang="ko-KR" dirty="0" smtClean="0">
                <a:latin typeface="+mj-ea"/>
                <a:ea typeface="+mj-ea"/>
              </a:rPr>
              <a:t>Without </a:t>
            </a:r>
          </a:p>
          <a:p>
            <a:pPr algn="ctr"/>
            <a:r>
              <a:rPr lang="en-US" altLang="ko-KR" dirty="0" smtClean="0">
                <a:latin typeface="+mj-ea"/>
                <a:ea typeface="+mj-ea"/>
              </a:rPr>
              <a:t>Parameter settings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Fluent ADO.NET </a:t>
            </a:r>
            <a:r>
              <a:rPr lang="ko-KR" altLang="en-US" dirty="0" smtClean="0"/>
              <a:t>활용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24240" y="1500174"/>
            <a:ext cx="2428892" cy="1357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Database </a:t>
            </a:r>
            <a:r>
              <a:rPr lang="ko-KR" altLang="en-US" dirty="0" smtClean="0">
                <a:latin typeface="+mj-ea"/>
                <a:ea typeface="+mj-ea"/>
              </a:rPr>
              <a:t>설계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latin typeface="+mj-ea"/>
                <a:ea typeface="+mj-ea"/>
              </a:rPr>
              <a:t>Table Column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Procedure Parameters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1760" y="1500174"/>
            <a:ext cx="2428892" cy="1357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ko-KR" altLang="en-US" dirty="0" smtClean="0">
                <a:latin typeface="+mj-ea"/>
                <a:ea typeface="+mj-ea"/>
              </a:rPr>
              <a:t>설계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latin typeface="+mj-ea"/>
                <a:ea typeface="+mj-ea"/>
              </a:rPr>
              <a:t>Property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2406" y="1500174"/>
            <a:ext cx="2428892" cy="1357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ea"/>
                <a:ea typeface="+mj-ea"/>
              </a:rPr>
              <a:t>Mapping </a:t>
            </a:r>
            <a:r>
              <a:rPr lang="ko-KR" altLang="en-US" dirty="0" smtClean="0">
                <a:latin typeface="+mj-ea"/>
                <a:ea typeface="+mj-ea"/>
              </a:rPr>
              <a:t>방식 선택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4240" y="2928934"/>
            <a:ext cx="2428892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UserName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User Name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USER_NAME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2406" y="2928934"/>
            <a:ext cx="2428892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Same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Trim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Capitalize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81760" y="2928934"/>
            <a:ext cx="2428892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UserName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UserName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UserName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Fluent ADO.NET </a:t>
            </a:r>
            <a:r>
              <a:rPr lang="ko-KR" altLang="en-US" dirty="0" smtClean="0"/>
              <a:t>제한 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ORM</a:t>
            </a:r>
            <a:r>
              <a:rPr lang="ko-KR" altLang="en-US" dirty="0" smtClean="0"/>
              <a:t>이 아니기 때문에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Association</a:t>
            </a:r>
            <a:r>
              <a:rPr lang="ko-KR" altLang="en-US" dirty="0" smtClean="0"/>
              <a:t>은 지원 안함</a:t>
            </a:r>
            <a:r>
              <a:rPr lang="en-US" altLang="ko-KR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Column : Property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 Mapping</a:t>
            </a:r>
            <a:r>
              <a:rPr lang="ko-KR" altLang="en-US" dirty="0" smtClean="0"/>
              <a:t>만을 지원하며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Type conversion</a:t>
            </a:r>
            <a:r>
              <a:rPr lang="ko-KR" altLang="en-US" dirty="0" smtClean="0"/>
              <a:t>은 지원하지 않음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IAdoPersister</a:t>
            </a:r>
            <a:r>
              <a:rPr lang="en-US" altLang="ko-KR" dirty="0" smtClean="0"/>
              <a:t>, Converter</a:t>
            </a:r>
            <a:r>
              <a:rPr lang="ko-KR" altLang="en-US" dirty="0" smtClean="0"/>
              <a:t>를 이용해야 함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Persistent Object Build</a:t>
            </a:r>
            <a:r>
              <a:rPr lang="ko-KR" altLang="en-US" dirty="0" smtClean="0"/>
              <a:t>시에 </a:t>
            </a:r>
            <a:r>
              <a:rPr lang="en-US" altLang="ko-KR" dirty="0" smtClean="0"/>
              <a:t>Paging</a:t>
            </a:r>
            <a:r>
              <a:rPr lang="ko-KR" altLang="en-US" dirty="0" smtClean="0"/>
              <a:t>을 지원하나</a:t>
            </a:r>
            <a:r>
              <a:rPr lang="en-US" altLang="ko-KR" dirty="0" smtClean="0"/>
              <a:t>, count/select </a:t>
            </a:r>
            <a:r>
              <a:rPr lang="ko-KR" altLang="en-US" dirty="0" smtClean="0"/>
              <a:t>처럼 구분된 동작보다는 성능이 느림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문제는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 이용보다는 빠름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Name Mapping </a:t>
            </a:r>
            <a:r>
              <a:rPr lang="ko-KR" altLang="en-US" dirty="0" smtClean="0"/>
              <a:t>규칙이 한 제품에서는 통일되어야 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IoC</a:t>
            </a:r>
            <a:r>
              <a:rPr lang="ko-KR" altLang="en-US" dirty="0" smtClean="0"/>
              <a:t>를 이용해서 복합 제품에서 선택적으로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방식을 이용할 수 있도록 되어 있음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Persister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Name Mapping </a:t>
            </a:r>
            <a:r>
              <a:rPr lang="ko-KR" altLang="en-US" dirty="0" smtClean="0"/>
              <a:t>정보를 얻는다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 smtClean="0"/>
              <a:t>반환할 </a:t>
            </a:r>
            <a:r>
              <a:rPr lang="en-US" altLang="ko-KR" dirty="0" smtClean="0"/>
              <a:t>Persistent Object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 err="1" smtClean="0"/>
              <a:t>DataSource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IDataReader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로부터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정보를 얻는다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 smtClean="0"/>
              <a:t>Reflection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Persistent Object</a:t>
            </a:r>
            <a:r>
              <a:rPr lang="ko-KR" altLang="en-US" dirty="0" smtClean="0"/>
              <a:t>의 속성명을 얻는다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 smtClean="0"/>
              <a:t>Name Mapping</a:t>
            </a:r>
            <a:r>
              <a:rPr lang="ko-KR" altLang="en-US" dirty="0" smtClean="0"/>
              <a:t>에 근거 하여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로부터 값을 얻어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대상이 되는 </a:t>
            </a:r>
            <a:r>
              <a:rPr lang="en-US" altLang="ko-KR" dirty="0" smtClean="0"/>
              <a:t>Persistent Object</a:t>
            </a:r>
            <a:r>
              <a:rPr lang="ko-KR" altLang="en-US" dirty="0" smtClean="0"/>
              <a:t>에 값을 설정한다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 smtClean="0"/>
              <a:t>복수의 </a:t>
            </a:r>
            <a:r>
              <a:rPr lang="en-US" altLang="ko-KR" dirty="0" smtClean="0"/>
              <a:t>Persistent Object 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, 2 ~ 5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Persister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Logic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38290" y="3262311"/>
            <a:ext cx="5929354" cy="2333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82" y="1000108"/>
            <a:ext cx="8677275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666852" y="3257549"/>
            <a:ext cx="5929354" cy="2333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09728" y="4357694"/>
            <a:ext cx="6357982" cy="6429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7453330" y="1071546"/>
            <a:ext cx="1785950" cy="150019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gradFill>
              <a:gsLst>
                <a:gs pos="100000">
                  <a:srgbClr val="C00000"/>
                </a:gs>
                <a:gs pos="50000">
                  <a:srgbClr val="EE0000"/>
                </a:gs>
                <a:gs pos="0">
                  <a:srgbClr val="F4E0E0"/>
                </a:gs>
              </a:gsLst>
              <a:lin ang="5400000" scaled="0"/>
            </a:gradFill>
          </a:ln>
          <a:effectLst>
            <a:outerShdw blurRad="1651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2. ICON SET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9EE0B-EEC2-487E-87EA-C391BB4B6800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B7E98C-2394-403A-BCEB-6C0868BFCF08}" type="datetime1">
              <a:rPr lang="ko-KR" altLang="en-US"/>
              <a:pPr>
                <a:defRPr/>
              </a:pPr>
              <a:t>2011-08-14</a:t>
            </a:fld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3438" y="4000500"/>
            <a:ext cx="192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6"/>
          <p:cNvGrpSpPr>
            <a:grpSpLocks/>
          </p:cNvGrpSpPr>
          <p:nvPr/>
        </p:nvGrpSpPr>
        <p:grpSpPr bwMode="auto">
          <a:xfrm>
            <a:off x="231775" y="5043488"/>
            <a:ext cx="701675" cy="620712"/>
            <a:chOff x="5002" y="2683"/>
            <a:chExt cx="408" cy="391"/>
          </a:xfrm>
        </p:grpSpPr>
        <p:pic>
          <p:nvPicPr>
            <p:cNvPr id="111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</p:spPr>
        </p:pic>
        <p:pic>
          <p:nvPicPr>
            <p:cNvPr id="111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8" name="Picture 9" descr="server"/>
          <p:cNvPicPr>
            <a:picLocks noGrp="1"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4972050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0" descr="p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9338" y="5043488"/>
            <a:ext cx="58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1" descr="hp workstation i200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09938" y="5114925"/>
            <a:ext cx="4175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2" descr="LH3000_ped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125" y="4972050"/>
            <a:ext cx="625475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042" name="Picture 13" descr="task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9725" y="3714750"/>
            <a:ext cx="4397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4" descr="내업무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54663" y="3786188"/>
            <a:ext cx="439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" name="Group 15"/>
          <p:cNvGrpSpPr>
            <a:grpSpLocks/>
          </p:cNvGrpSpPr>
          <p:nvPr/>
        </p:nvGrpSpPr>
        <p:grpSpPr bwMode="auto">
          <a:xfrm>
            <a:off x="1592263" y="3714750"/>
            <a:ext cx="1154112" cy="681038"/>
            <a:chOff x="1464" y="2736"/>
            <a:chExt cx="671" cy="429"/>
          </a:xfrm>
        </p:grpSpPr>
        <p:pic>
          <p:nvPicPr>
            <p:cNvPr id="1111" name="Picture 16" descr="내업무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2" name="Rectangle 17"/>
            <p:cNvSpPr>
              <a:spLocks noChangeArrowheads="1"/>
            </p:cNvSpPr>
            <p:nvPr/>
          </p:nvSpPr>
          <p:spPr bwMode="auto">
            <a:xfrm>
              <a:off x="1464" y="2971"/>
              <a:ext cx="671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Subprocess</a:t>
              </a:r>
            </a:p>
          </p:txBody>
        </p:sp>
      </p:grpSp>
      <p:grpSp>
        <p:nvGrpSpPr>
          <p:cNvPr id="1045" name="Group 18"/>
          <p:cNvGrpSpPr>
            <a:grpSpLocks/>
          </p:cNvGrpSpPr>
          <p:nvPr/>
        </p:nvGrpSpPr>
        <p:grpSpPr bwMode="auto">
          <a:xfrm>
            <a:off x="820738" y="3714750"/>
            <a:ext cx="552450" cy="758825"/>
            <a:chOff x="3439" y="1632"/>
            <a:chExt cx="321" cy="478"/>
          </a:xfrm>
        </p:grpSpPr>
        <p:pic>
          <p:nvPicPr>
            <p:cNvPr id="1109" name="Picture 19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0" name="Text Box 20"/>
            <p:cNvSpPr txBox="1">
              <a:spLocks noChangeArrowheads="1"/>
            </p:cNvSpPr>
            <p:nvPr/>
          </p:nvSpPr>
          <p:spPr bwMode="auto">
            <a:xfrm>
              <a:off x="3439" y="1916"/>
              <a:ext cx="321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Task</a:t>
              </a:r>
            </a:p>
          </p:txBody>
        </p:sp>
      </p:grpSp>
      <p:grpSp>
        <p:nvGrpSpPr>
          <p:cNvPr id="1046" name="Group 21"/>
          <p:cNvGrpSpPr>
            <a:grpSpLocks/>
          </p:cNvGrpSpPr>
          <p:nvPr/>
        </p:nvGrpSpPr>
        <p:grpSpPr bwMode="auto">
          <a:xfrm>
            <a:off x="3806825" y="3714750"/>
            <a:ext cx="800100" cy="757238"/>
            <a:chOff x="2736" y="1584"/>
            <a:chExt cx="463" cy="477"/>
          </a:xfrm>
        </p:grpSpPr>
        <p:pic>
          <p:nvPicPr>
            <p:cNvPr id="1107" name="Picture 22" descr="담당자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8" name="Rectangle 23"/>
            <p:cNvSpPr>
              <a:spLocks noChangeArrowheads="1"/>
            </p:cNvSpPr>
            <p:nvPr/>
          </p:nvSpPr>
          <p:spPr bwMode="auto">
            <a:xfrm>
              <a:off x="2736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grpSp>
        <p:nvGrpSpPr>
          <p:cNvPr id="1047" name="Group 24"/>
          <p:cNvGrpSpPr>
            <a:grpSpLocks/>
          </p:cNvGrpSpPr>
          <p:nvPr/>
        </p:nvGrpSpPr>
        <p:grpSpPr bwMode="auto">
          <a:xfrm>
            <a:off x="2843213" y="3714750"/>
            <a:ext cx="800100" cy="757238"/>
            <a:chOff x="2112" y="1584"/>
            <a:chExt cx="463" cy="477"/>
          </a:xfrm>
        </p:grpSpPr>
        <p:pic>
          <p:nvPicPr>
            <p:cNvPr id="1105" name="Picture 25" descr="task_group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" name="Rectangle 26"/>
            <p:cNvSpPr>
              <a:spLocks noChangeArrowheads="1"/>
            </p:cNvSpPr>
            <p:nvPr/>
          </p:nvSpPr>
          <p:spPr bwMode="auto">
            <a:xfrm>
              <a:off x="2112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pic>
        <p:nvPicPr>
          <p:cNvPr id="1048" name="Picture 2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3786188"/>
            <a:ext cx="8159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</p:pic>
      <p:grpSp>
        <p:nvGrpSpPr>
          <p:cNvPr id="1049" name="Group 34"/>
          <p:cNvGrpSpPr>
            <a:grpSpLocks/>
          </p:cNvGrpSpPr>
          <p:nvPr/>
        </p:nvGrpSpPr>
        <p:grpSpPr bwMode="auto">
          <a:xfrm>
            <a:off x="6324600" y="3786188"/>
            <a:ext cx="536575" cy="665162"/>
            <a:chOff x="2501" y="2070"/>
            <a:chExt cx="312" cy="419"/>
          </a:xfrm>
        </p:grpSpPr>
        <p:pic>
          <p:nvPicPr>
            <p:cNvPr id="1103" name="Picture 35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557" y="2070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36"/>
            <p:cNvSpPr txBox="1">
              <a:spLocks noChangeArrowheads="1"/>
            </p:cNvSpPr>
            <p:nvPr/>
          </p:nvSpPr>
          <p:spPr bwMode="auto">
            <a:xfrm>
              <a:off x="2501" y="2295"/>
              <a:ext cx="292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End</a:t>
              </a:r>
            </a:p>
          </p:txBody>
        </p:sp>
      </p:grpSp>
      <p:pic>
        <p:nvPicPr>
          <p:cNvPr id="1050" name="Picture 3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638675" y="3786188"/>
            <a:ext cx="577850" cy="468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1051" name="Group 353"/>
          <p:cNvGrpSpPr>
            <a:grpSpLocks/>
          </p:cNvGrpSpPr>
          <p:nvPr/>
        </p:nvGrpSpPr>
        <p:grpSpPr bwMode="auto">
          <a:xfrm>
            <a:off x="7739063" y="4972050"/>
            <a:ext cx="631825" cy="617538"/>
            <a:chOff x="1559" y="1771"/>
            <a:chExt cx="620" cy="563"/>
          </a:xfrm>
        </p:grpSpPr>
        <p:sp>
          <p:nvSpPr>
            <p:cNvPr id="34" name="Oval 354"/>
            <p:cNvSpPr>
              <a:spLocks noChangeArrowheads="1"/>
            </p:cNvSpPr>
            <p:nvPr/>
          </p:nvSpPr>
          <p:spPr bwMode="auto">
            <a:xfrm>
              <a:off x="1559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9" name="Object 38"/>
            <p:cNvGraphicFramePr>
              <a:graphicFrameLocks noChangeAspect="1"/>
            </p:cNvGraphicFramePr>
            <p:nvPr/>
          </p:nvGraphicFramePr>
          <p:xfrm>
            <a:off x="1687" y="1771"/>
            <a:ext cx="391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Visio" r:id="rId17" imgW="621340" imgH="860293" progId="">
                    <p:embed/>
                  </p:oleObj>
                </mc:Choice>
                <mc:Fallback>
                  <p:oleObj name="Visio" r:id="rId17" imgW="621340" imgH="860293" progId="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771"/>
                          <a:ext cx="391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2" name="Group 370"/>
          <p:cNvGrpSpPr>
            <a:grpSpLocks/>
          </p:cNvGrpSpPr>
          <p:nvPr/>
        </p:nvGrpSpPr>
        <p:grpSpPr bwMode="auto">
          <a:xfrm>
            <a:off x="5524500" y="4972050"/>
            <a:ext cx="1084263" cy="885825"/>
            <a:chOff x="4062" y="1041"/>
            <a:chExt cx="558" cy="504"/>
          </a:xfrm>
        </p:grpSpPr>
        <p:sp>
          <p:nvSpPr>
            <p:cNvPr id="37" name="Oval 371"/>
            <p:cNvSpPr>
              <a:spLocks noChangeAspect="1" noChangeArrowheads="1"/>
            </p:cNvSpPr>
            <p:nvPr/>
          </p:nvSpPr>
          <p:spPr bwMode="auto">
            <a:xfrm>
              <a:off x="4062" y="1242"/>
              <a:ext cx="558" cy="303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4171" y="1041"/>
            <a:ext cx="365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Visio" r:id="rId19" imgW="643015" imgH="885182" progId="">
                    <p:embed/>
                  </p:oleObj>
                </mc:Choice>
                <mc:Fallback>
                  <p:oleObj name="Visio" r:id="rId19" imgW="643015" imgH="885182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041"/>
                          <a:ext cx="365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3" name="Picture 385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446338" y="5043488"/>
            <a:ext cx="561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66" descr="00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952875" y="4972050"/>
            <a:ext cx="623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1809750" y="5000625"/>
          <a:ext cx="547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23" imgW="985114" imgH="948307" progId="">
                  <p:embed/>
                </p:oleObj>
              </mc:Choice>
              <mc:Fallback>
                <p:oleObj name="Visio" r:id="rId23" imgW="985114" imgH="948307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000625"/>
                        <a:ext cx="547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" name="Group 541"/>
          <p:cNvGrpSpPr>
            <a:grpSpLocks/>
          </p:cNvGrpSpPr>
          <p:nvPr/>
        </p:nvGrpSpPr>
        <p:grpSpPr bwMode="auto">
          <a:xfrm>
            <a:off x="8556625" y="5060950"/>
            <a:ext cx="636588" cy="546100"/>
            <a:chOff x="3373" y="1771"/>
            <a:chExt cx="620" cy="563"/>
          </a:xfrm>
        </p:grpSpPr>
        <p:sp>
          <p:nvSpPr>
            <p:cNvPr id="43" name="Oval 542"/>
            <p:cNvSpPr>
              <a:spLocks noChangeArrowheads="1"/>
            </p:cNvSpPr>
            <p:nvPr/>
          </p:nvSpPr>
          <p:spPr bwMode="auto">
            <a:xfrm>
              <a:off x="3373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7" name="Object 42"/>
            <p:cNvGraphicFramePr>
              <a:graphicFrameLocks noChangeAspect="1"/>
            </p:cNvGraphicFramePr>
            <p:nvPr/>
          </p:nvGraphicFramePr>
          <p:xfrm>
            <a:off x="3502" y="1771"/>
            <a:ext cx="39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Visio" r:id="rId25" imgW="621340" imgH="791398" progId="">
                    <p:embed/>
                  </p:oleObj>
                </mc:Choice>
                <mc:Fallback>
                  <p:oleObj name="Visio" r:id="rId25" imgW="621340" imgH="791398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771"/>
                          <a:ext cx="39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6" name="그룹 44"/>
          <p:cNvGrpSpPr>
            <a:grpSpLocks/>
          </p:cNvGrpSpPr>
          <p:nvPr/>
        </p:nvGrpSpPr>
        <p:grpSpPr bwMode="auto">
          <a:xfrm>
            <a:off x="9096375" y="3857625"/>
            <a:ext cx="508000" cy="482600"/>
            <a:chOff x="2118833" y="1357314"/>
            <a:chExt cx="507490" cy="482566"/>
          </a:xfrm>
        </p:grpSpPr>
        <p:grpSp>
          <p:nvGrpSpPr>
            <p:cNvPr id="1094" name="Group 9"/>
            <p:cNvGrpSpPr>
              <a:grpSpLocks/>
            </p:cNvGrpSpPr>
            <p:nvPr/>
          </p:nvGrpSpPr>
          <p:grpSpPr bwMode="auto">
            <a:xfrm>
              <a:off x="2118833" y="1374636"/>
              <a:ext cx="507490" cy="465244"/>
              <a:chOff x="4169" y="1708"/>
              <a:chExt cx="1258" cy="1247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gray">
              <a:xfrm>
                <a:off x="4169" y="1708"/>
                <a:ext cx="1258" cy="12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gray">
              <a:xfrm>
                <a:off x="4185" y="1717"/>
                <a:ext cx="1230" cy="121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gray">
              <a:xfrm>
                <a:off x="4200" y="1725"/>
                <a:ext cx="1168" cy="11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gray">
              <a:xfrm>
                <a:off x="4267" y="1759"/>
                <a:ext cx="1034" cy="91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141036" y="1357314"/>
              <a:ext cx="469428" cy="46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2400" b="1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pic>
        <p:nvPicPr>
          <p:cNvPr id="53" name="그림 52" descr="computer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24063" y="928688"/>
            <a:ext cx="952500" cy="952500"/>
          </a:xfrm>
          <a:prstGeom prst="rect">
            <a:avLst/>
          </a:prstGeom>
          <a:effectLst>
            <a:outerShdw blurRad="63500" dist="38100" dir="1200000" sx="98000" sy="98000" algn="ctr" rotWithShape="0">
              <a:schemeClr val="tx1">
                <a:alpha val="24000"/>
              </a:schemeClr>
            </a:outerShdw>
          </a:effectLst>
        </p:spPr>
      </p:pic>
      <p:grpSp>
        <p:nvGrpSpPr>
          <p:cNvPr id="1058" name="그룹 87"/>
          <p:cNvGrpSpPr>
            <a:grpSpLocks/>
          </p:cNvGrpSpPr>
          <p:nvPr/>
        </p:nvGrpSpPr>
        <p:grpSpPr bwMode="auto">
          <a:xfrm>
            <a:off x="452438" y="1428750"/>
            <a:ext cx="971550" cy="885825"/>
            <a:chOff x="452438" y="1428750"/>
            <a:chExt cx="971550" cy="885825"/>
          </a:xfrm>
        </p:grpSpPr>
        <p:pic>
          <p:nvPicPr>
            <p:cNvPr id="1092" name="그림 65" descr="bg.png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52438" y="1714500"/>
              <a:ext cx="97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3" name="그림 54" descr="task.png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738188" y="1428750"/>
              <a:ext cx="5238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9" name="TextBox 55"/>
          <p:cNvSpPr txBox="1">
            <a:spLocks noChangeArrowheads="1"/>
          </p:cNvSpPr>
          <p:nvPr/>
        </p:nvSpPr>
        <p:spPr bwMode="auto">
          <a:xfrm>
            <a:off x="666750" y="714375"/>
            <a:ext cx="482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Task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0" name="TextBox 56"/>
          <p:cNvSpPr txBox="1">
            <a:spLocks noChangeArrowheads="1"/>
          </p:cNvSpPr>
          <p:nvPr/>
        </p:nvSpPr>
        <p:spPr bwMode="auto">
          <a:xfrm>
            <a:off x="1381125" y="714375"/>
            <a:ext cx="646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Groups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1061" name="그림 57" descr="group.png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381125" y="1357313"/>
            <a:ext cx="752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그림 58" descr="server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24188" y="1000125"/>
            <a:ext cx="609600" cy="742950"/>
          </a:xfrm>
          <a:prstGeom prst="rect">
            <a:avLst/>
          </a:prstGeom>
          <a:effectLst>
            <a:outerShdw blurRad="76200" dist="38100" dir="2160000" sx="98000" sy="98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pic>
      <p:pic>
        <p:nvPicPr>
          <p:cNvPr id="1063" name="그림 60" descr="server_line.png"/>
          <p:cNvPicPr>
            <a:picLocks noChangeAspect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3024188" y="1928813"/>
            <a:ext cx="60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TextBox 61"/>
          <p:cNvSpPr txBox="1">
            <a:spLocks noChangeArrowheads="1"/>
          </p:cNvSpPr>
          <p:nvPr/>
        </p:nvSpPr>
        <p:spPr bwMode="auto">
          <a:xfrm>
            <a:off x="2130425" y="71437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Computer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5" name="TextBox 62"/>
          <p:cNvSpPr txBox="1">
            <a:spLocks noChangeArrowheads="1"/>
          </p:cNvSpPr>
          <p:nvPr/>
        </p:nvSpPr>
        <p:spPr bwMode="auto">
          <a:xfrm>
            <a:off x="3810000" y="714375"/>
            <a:ext cx="611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Server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64" name="그림 63" descr="server2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38563" y="1000125"/>
            <a:ext cx="609600" cy="742950"/>
          </a:xfrm>
          <a:prstGeom prst="rect">
            <a:avLst/>
          </a:prstGeom>
          <a:effectLst>
            <a:outerShdw blurRad="38100" dist="38100" dir="192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65" name="그림 64" descr="server3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52938" y="1000125"/>
            <a:ext cx="609600" cy="742950"/>
          </a:xfrm>
          <a:prstGeom prst="rect">
            <a:avLst/>
          </a:prstGeom>
          <a:effectLst>
            <a:outerShdw blurRad="38100" dist="31750" dir="420000" algn="tl" rotWithShape="0">
              <a:prstClr val="black">
                <a:alpha val="24000"/>
              </a:prstClr>
            </a:outerShdw>
          </a:effectLst>
        </p:spPr>
      </p:pic>
      <p:pic>
        <p:nvPicPr>
          <p:cNvPr id="68" name="그림 67" descr="process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310188" y="1143000"/>
            <a:ext cx="666750" cy="571500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9000"/>
              </a:prstClr>
            </a:outerShdw>
          </a:effectLst>
        </p:spPr>
      </p:pic>
      <p:sp>
        <p:nvSpPr>
          <p:cNvPr id="1069" name="TextBox 68"/>
          <p:cNvSpPr txBox="1">
            <a:spLocks noChangeArrowheads="1"/>
          </p:cNvSpPr>
          <p:nvPr/>
        </p:nvSpPr>
        <p:spPr bwMode="auto">
          <a:xfrm>
            <a:off x="5667375" y="71437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Sub Process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70" name="그림 69" descr="process2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96000" y="1214438"/>
            <a:ext cx="447675" cy="409575"/>
          </a:xfrm>
          <a:prstGeom prst="rect">
            <a:avLst/>
          </a:prstGeom>
          <a:effectLst>
            <a:outerShdw blurRad="50800" dist="38100" dir="2700000" sx="92000" sy="92000" algn="tl" rotWithShape="0">
              <a:prstClr val="black">
                <a:alpha val="54000"/>
              </a:prstClr>
            </a:outerShdw>
          </a:effectLst>
        </p:spPr>
      </p:pic>
      <p:pic>
        <p:nvPicPr>
          <p:cNvPr id="71" name="그림 70" descr="process3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24625" y="1071563"/>
            <a:ext cx="609600" cy="742950"/>
          </a:xfrm>
          <a:prstGeom prst="rect">
            <a:avLst/>
          </a:prstGeom>
          <a:effectLst>
            <a:outerShdw blurRad="50800" dist="38100" dir="2700000" sx="96000" sy="96000" algn="tl" rotWithShape="0">
              <a:prstClr val="black">
                <a:alpha val="39000"/>
              </a:prstClr>
            </a:outerShdw>
          </a:effectLst>
        </p:spPr>
      </p:pic>
      <p:pic>
        <p:nvPicPr>
          <p:cNvPr id="1072" name="그림 73" descr="computer_line.png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2238375" y="1976438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3" name="그림 74" descr="server2_line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3738563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그림 75" descr="server3_line.png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524375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" name="그림 76" descr="process_line.png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5310188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" name="그림 77" descr="process2_line.png"/>
          <p:cNvPicPr>
            <a:picLocks noChangeAspect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096000" y="20716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그림 78" descr="process3_line.pn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6524625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직선 연결선 81"/>
          <p:cNvCxnSpPr/>
          <p:nvPr/>
        </p:nvCxnSpPr>
        <p:spPr>
          <a:xfrm>
            <a:off x="381000" y="3071813"/>
            <a:ext cx="8929688" cy="1587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그림 83" descr="icon_blue.pn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024813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그림 84" descr="icon_gray.png"/>
          <p:cNvPicPr>
            <a:picLocks noChangeAspect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8382000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그림 87" descr="icon_black.png"/>
          <p:cNvPicPr>
            <a:picLocks noChangeAspect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8382000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그림 88" descr="icon_blue2.png"/>
          <p:cNvPicPr>
            <a:picLocks noChangeAspect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8024813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그림 89" descr="icon_red2.png"/>
          <p:cNvPicPr>
            <a:picLocks noChangeAspect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873918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4" name="그림 90" descr="icon_black2.png"/>
          <p:cNvPicPr>
            <a:picLocks noChangeAspect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7667625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" name="그림 96" descr="icon_black3.png"/>
          <p:cNvPicPr>
            <a:picLocks noChangeAspect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7667625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6" name="그림 97" descr="icon_blue3.png"/>
          <p:cNvPicPr>
            <a:picLocks noChangeAspect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8024813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7" name="그림 98" descr="icon_gray3.png"/>
          <p:cNvPicPr>
            <a:picLocks noChangeAspect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8382000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8" name="그림 99" descr="icon_red3.png"/>
          <p:cNvPicPr>
            <a:picLocks noChangeAspect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87391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9" name="그림 102" descr="icon_black.png"/>
          <p:cNvPicPr>
            <a:picLocks noChangeAspect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7667625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0" name="그림 103" descr="icon_red.png"/>
          <p:cNvPicPr>
            <a:picLocks noChangeAspect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8739188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" name="TextBox 68"/>
          <p:cNvSpPr txBox="1">
            <a:spLocks noChangeArrowheads="1"/>
          </p:cNvSpPr>
          <p:nvPr/>
        </p:nvSpPr>
        <p:spPr bwMode="auto">
          <a:xfrm>
            <a:off x="8096250" y="7143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Bullet</a:t>
            </a:r>
            <a:endParaRPr lang="ko-KR" altLang="en-US" sz="1000"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6BC1-8304-449B-B462-11541251A2E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110687-4DEF-49D8-8BC7-09233559D986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2009.01.13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19"/>
          <p:cNvSpPr txBox="1">
            <a:spLocks noChangeArrowheads="1"/>
          </p:cNvSpPr>
          <p:nvPr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RCL.NET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개발본부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Fluent ADO.NET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2009.01.13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95"/>
          <p:cNvSpPr txBox="1">
            <a:spLocks noChangeArrowheads="1"/>
          </p:cNvSpPr>
          <p:nvPr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idx="1"/>
          </p:nvPr>
        </p:nvSpPr>
        <p:spPr>
          <a:xfrm>
            <a:off x="452438" y="1071563"/>
            <a:ext cx="9001125" cy="5000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Fluent ADO.NET </a:t>
            </a: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Fluent </a:t>
            </a:r>
            <a:r>
              <a:rPr lang="ko-KR" altLang="en-US" b="1" dirty="0" smtClean="0"/>
              <a:t>필요성 </a:t>
            </a:r>
            <a:r>
              <a:rPr lang="en-US" altLang="ko-KR" b="1" dirty="0" smtClean="0"/>
              <a:t>(CBD)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Fluent ADO.NET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Mapping Method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INameMapper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IPersister</a:t>
            </a:r>
            <a:r>
              <a:rPr lang="en-US" altLang="ko-KR" b="1" dirty="0" smtClean="0"/>
              <a:t>, Converter&lt;I,O&gt;)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Mapping Rules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NoChange</a:t>
            </a:r>
            <a:r>
              <a:rPr lang="en-US" altLang="ko-KR" b="1" dirty="0" smtClean="0"/>
              <a:t>, Trim, Capitalize, Others 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Fluent ADO.NET </a:t>
            </a:r>
            <a:r>
              <a:rPr lang="ko-KR" altLang="en-US" b="1" dirty="0" smtClean="0"/>
              <a:t>예제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Using </a:t>
            </a:r>
            <a:r>
              <a:rPr lang="en-US" altLang="ko-KR" b="1" dirty="0" err="1" smtClean="0"/>
              <a:t>IDataReader</a:t>
            </a:r>
            <a:r>
              <a:rPr lang="en-US" altLang="ko-KR" b="1" dirty="0" smtClean="0"/>
              <a:t> (Simple, Paging)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Using </a:t>
            </a:r>
            <a:r>
              <a:rPr lang="en-US" altLang="ko-KR" b="1" dirty="0" err="1" smtClean="0"/>
              <a:t>DataTable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err="1" smtClean="0"/>
              <a:t>SaveOrUpdate</a:t>
            </a:r>
            <a:r>
              <a:rPr lang="en-US" altLang="ko-KR" b="1" dirty="0" smtClean="0"/>
              <a:t> Persistent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Fluent ADO.NET </a:t>
            </a:r>
            <a:r>
              <a:rPr lang="ko-KR" altLang="en-US" b="1" dirty="0" smtClean="0"/>
              <a:t>활용 절차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Fluent ADO.NET </a:t>
            </a:r>
            <a:r>
              <a:rPr lang="ko-KR" altLang="en-US" b="1" dirty="0" smtClean="0"/>
              <a:t>제한 사항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Persister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 구현 </a:t>
            </a:r>
            <a:r>
              <a:rPr lang="en-US" altLang="ko-KR" b="1" dirty="0" smtClean="0"/>
              <a:t>Logic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D0AFBB-0C34-4F1B-B006-F0150490CE45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5FEA5-C7B6-4D47-8503-01B67DD8BEF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Fluent ADO.NET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Object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간의 차이를 명시적인 코딩이 아닌</a:t>
            </a:r>
            <a:r>
              <a:rPr lang="en-US" altLang="ko-KR" dirty="0" smtClean="0"/>
              <a:t>, Rule</a:t>
            </a:r>
            <a:r>
              <a:rPr lang="ko-KR" altLang="en-US" dirty="0" smtClean="0"/>
              <a:t>에 의한 방식을 통해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을 자동화하는 것을 말함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Database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Entity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(Table, View, Procedure</a:t>
            </a:r>
            <a:r>
              <a:rPr lang="ko-KR" altLang="en-US" dirty="0" smtClean="0"/>
              <a:t>의 결과 셋 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Neutral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DataTable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IDataReader</a:t>
            </a:r>
            <a:r>
              <a:rPr lang="ko-KR" altLang="en-US" dirty="0" smtClean="0"/>
              <a:t> 가 아닌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Instance (Object)</a:t>
            </a:r>
            <a:r>
              <a:rPr lang="ko-KR" altLang="en-US" dirty="0" smtClean="0"/>
              <a:t>로 자동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IList</a:t>
            </a:r>
            <a:r>
              <a:rPr lang="en-US" altLang="ko-KR" dirty="0" smtClean="0"/>
              <a:t>&lt;User&gt; </a:t>
            </a:r>
            <a:r>
              <a:rPr lang="en-US" altLang="ko-KR" dirty="0" err="1" smtClean="0"/>
              <a:t>LoadUsers</a:t>
            </a:r>
            <a:r>
              <a:rPr lang="en-US" altLang="ko-KR" dirty="0" smtClean="0"/>
              <a:t>(), Process </a:t>
            </a:r>
            <a:r>
              <a:rPr lang="en-US" altLang="ko-KR" dirty="0" err="1" smtClean="0"/>
              <a:t>LoadProcess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processId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에 적용하기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변환을 수행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InsertUser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UpdateUser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Fleunt</a:t>
            </a:r>
            <a:r>
              <a:rPr lang="en-US" altLang="ko-KR" dirty="0" smtClean="0"/>
              <a:t> ADO.NET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10322" y="4857760"/>
            <a:ext cx="800112" cy="5143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ORM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38290" y="5715016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 flipH="1" flipV="1">
            <a:off x="131332" y="4107264"/>
            <a:ext cx="321471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7512" y="5786454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구현 난이도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20" y="30003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적용범위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406" y="714356"/>
            <a:ext cx="9001188" cy="1571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ORM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적용 범위가 제한적이다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(SI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및 다양한 표현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에는 효율성이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떨어진다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DataSet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Binding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방식은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Business Data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형 안정성을 떨어뜨린다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Data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기반이 아닌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기반이므로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Validation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Business Logic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쪽의 확장된 기능을 사용할 수 없다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52802" y="3143248"/>
            <a:ext cx="1857388" cy="1428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Fluent ADO.NET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24042" y="2714620"/>
            <a:ext cx="1214446" cy="5715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DataSet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81628" y="3143248"/>
            <a:ext cx="4107876" cy="1428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400" b="1" dirty="0" err="1" smtClean="0"/>
              <a:t>DataSet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방식처럼 적용범위는 넓지만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구현 난이도가 높지 않은 방식이 필요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r>
              <a:rPr lang="en-US" altLang="ko-KR" sz="1400" b="1" dirty="0" smtClean="0"/>
              <a:t>Class Based Development (CBD)</a:t>
            </a:r>
            <a:r>
              <a:rPr lang="ko-KR" altLang="en-US" sz="1400" b="1" dirty="0" smtClean="0"/>
              <a:t>방식의 정확한 활용 </a:t>
            </a:r>
            <a:r>
              <a:rPr lang="en-US" altLang="ko-KR" sz="1400" b="1" dirty="0" smtClean="0"/>
              <a:t>(Persistent Object)</a:t>
            </a:r>
          </a:p>
          <a:p>
            <a:pPr marL="228600" indent="-228600">
              <a:buAutoNum type="arabicPeriod"/>
            </a:pPr>
            <a:r>
              <a:rPr lang="en-US" altLang="ko-KR" sz="1400" b="1" dirty="0" smtClean="0"/>
              <a:t>Application Architecture </a:t>
            </a:r>
            <a:r>
              <a:rPr lang="ko-KR" altLang="en-US" sz="1400" b="1" dirty="0" smtClean="0"/>
              <a:t>상의 </a:t>
            </a:r>
            <a:r>
              <a:rPr lang="en-US" altLang="ko-KR" sz="1400" b="1" dirty="0" smtClean="0"/>
              <a:t>Layer </a:t>
            </a:r>
            <a:r>
              <a:rPr lang="ko-KR" altLang="en-US" sz="1400" b="1" dirty="0" smtClean="0"/>
              <a:t>구분 필요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Fleunt</a:t>
            </a:r>
            <a:r>
              <a:rPr lang="en-US" altLang="ko-KR" dirty="0" smtClean="0"/>
              <a:t> ADO.NET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64" y="2786058"/>
            <a:ext cx="15335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34" y="1643050"/>
            <a:ext cx="16192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952868" y="2786058"/>
            <a:ext cx="1643074" cy="22860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Mapping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595546" y="4286256"/>
            <a:ext cx="1071570" cy="71438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810256" y="4286256"/>
            <a:ext cx="1071570" cy="71438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810256" y="3071810"/>
            <a:ext cx="1071570" cy="71438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2595546" y="3143248"/>
            <a:ext cx="1071570" cy="71438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7050" y="714356"/>
            <a:ext cx="5857916" cy="1928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ORM Tools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/>
              <a:t>XML Mapping File 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(NHibernate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/>
              <a:t>.NET Attribute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(ActiveRecord, iBATIS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General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/>
              <a:t>Code Generation (Modeling Tool or Scripts ) (LINQ To SQL, </a:t>
            </a:r>
            <a:r>
              <a:rPr lang="en-US" altLang="ko-KR" sz="1400" dirty="0" err="1" smtClean="0"/>
              <a:t>CodeGenerator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 smtClean="0"/>
              <a:t>Simple Rule Expression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 smtClean="0"/>
              <a:t>Name </a:t>
            </a:r>
            <a:r>
              <a:rPr lang="en-US" altLang="ko-KR" sz="1400" b="1" dirty="0" err="1" smtClean="0"/>
              <a:t>Mapper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구현</a:t>
            </a:r>
            <a:endParaRPr lang="en-US" altLang="ko-KR" sz="140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52472" y="714356"/>
            <a:ext cx="2071702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Mapping </a:t>
            </a:r>
            <a:r>
              <a:rPr lang="ko-KR" altLang="en-US" b="1" dirty="0" smtClean="0">
                <a:latin typeface="+mj-ea"/>
                <a:ea typeface="+mj-ea"/>
              </a:rPr>
              <a:t>방식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3264" y="535782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Database Entity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1232" y="600076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Object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Fluent ADO.NET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10322" y="1142984"/>
            <a:ext cx="192882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IDataReader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10322" y="1928802"/>
            <a:ext cx="192882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DbTable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왼쪽/오른쪽 화살표 설명선 6"/>
          <p:cNvSpPr/>
          <p:nvPr/>
        </p:nvSpPr>
        <p:spPr>
          <a:xfrm>
            <a:off x="3095612" y="857232"/>
            <a:ext cx="2786082" cy="2857520"/>
          </a:xfrm>
          <a:prstGeom prst="leftRightArrowCallout">
            <a:avLst>
              <a:gd name="adj1" fmla="val 14524"/>
              <a:gd name="adj2" fmla="val 13965"/>
              <a:gd name="adj3" fmla="val 14275"/>
              <a:gd name="adj4" fmla="val 4812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Mapping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2472" y="1500174"/>
            <a:ext cx="1928826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Persistent Object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0322" y="3071810"/>
            <a:ext cx="192882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Command Parameters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9860" y="4714884"/>
            <a:ext cx="351475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Mapping / </a:t>
            </a:r>
            <a:r>
              <a:rPr lang="en-US" altLang="ko-KR" b="1" dirty="0" err="1" smtClean="0">
                <a:latin typeface="+mj-ea"/>
                <a:ea typeface="+mj-ea"/>
              </a:rPr>
              <a:t>Persister</a:t>
            </a:r>
            <a:r>
              <a:rPr lang="en-US" altLang="ko-KR" b="1" dirty="0" smtClean="0">
                <a:latin typeface="+mj-ea"/>
                <a:ea typeface="+mj-ea"/>
              </a:rPr>
              <a:t> Methods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3" name="오른쪽 화살표 12"/>
          <p:cNvSpPr/>
          <p:nvPr/>
        </p:nvSpPr>
        <p:spPr>
          <a:xfrm rot="5400000">
            <a:off x="4202901" y="3964785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Mapping Methods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238092" y="928670"/>
          <a:ext cx="944245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085"/>
                <a:gridCol w="6864365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Methods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INameMapper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Column name :</a:t>
                      </a:r>
                      <a:r>
                        <a:rPr lang="en-US" altLang="ko-KR" sz="1400" baseline="0" dirty="0" smtClean="0"/>
                        <a:t> Property name mapping </a:t>
                      </a:r>
                      <a:r>
                        <a:rPr lang="ko-KR" altLang="en-US" sz="1400" baseline="0" dirty="0" smtClean="0"/>
                        <a:t>규칙을 가진 </a:t>
                      </a:r>
                      <a:r>
                        <a:rPr lang="en-US" altLang="ko-KR" sz="1400" baseline="0" dirty="0" smtClean="0"/>
                        <a:t>class </a:t>
                      </a:r>
                      <a:r>
                        <a:rPr lang="ko-KR" altLang="en-US" sz="1400" baseline="0" dirty="0" smtClean="0"/>
                        <a:t>를 구현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또한 환경설정을 통해 특정 </a:t>
                      </a:r>
                      <a:r>
                        <a:rPr lang="en-US" altLang="ko-KR" sz="1400" dirty="0" err="1" smtClean="0"/>
                        <a:t>INameMapper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구현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를 지정할 수 있어서 유연한 시스템을 만들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INameMap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Column name : Property name mapping </a:t>
                      </a:r>
                      <a:r>
                        <a:rPr lang="ko-KR" altLang="en-US" sz="1400" dirty="0" smtClean="0"/>
                        <a:t>정보를 가진 </a:t>
                      </a:r>
                      <a:r>
                        <a:rPr lang="en-US" altLang="ko-KR" sz="1400" dirty="0" err="1" smtClean="0"/>
                        <a:t>IDictionary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를 제공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저장소에서 얻을 수 있다</a:t>
                      </a:r>
                      <a:r>
                        <a:rPr lang="en-US" altLang="ko-KR" sz="1400" dirty="0" smtClean="0"/>
                        <a:t>. – DB, </a:t>
                      </a:r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, Cache)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IAdoPersister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/>
                        <a:t>IDataReader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DbTable</a:t>
                      </a:r>
                      <a:r>
                        <a:rPr lang="ko-KR" altLang="en-US" sz="1400" dirty="0" smtClean="0"/>
                        <a:t>로부터  </a:t>
                      </a:r>
                      <a:r>
                        <a:rPr lang="en-US" altLang="ko-KR" sz="1400" dirty="0" smtClean="0"/>
                        <a:t>Schema </a:t>
                      </a:r>
                      <a:r>
                        <a:rPr lang="ko-KR" altLang="en-US" sz="1400" dirty="0" smtClean="0"/>
                        <a:t>정보를 읽어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직접 </a:t>
                      </a:r>
                      <a:r>
                        <a:rPr lang="en-US" altLang="ko-KR" sz="1400" dirty="0" smtClean="0"/>
                        <a:t>Persistent Object</a:t>
                      </a:r>
                      <a:r>
                        <a:rPr lang="ko-KR" altLang="en-US" sz="1400" dirty="0" smtClean="0"/>
                        <a:t>를 생성할 수 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en-US" altLang="ko-KR" sz="1400" dirty="0" err="1" smtClean="0"/>
                        <a:t>Nhibernate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DynamicTransform</a:t>
                      </a:r>
                      <a:r>
                        <a:rPr lang="ko-KR" altLang="en-US" sz="1400" dirty="0" smtClean="0"/>
                        <a:t>처럼 </a:t>
                      </a:r>
                      <a:r>
                        <a:rPr lang="ko-KR" altLang="en-US" sz="1400" dirty="0" err="1" smtClean="0"/>
                        <a:t>생성자에</a:t>
                      </a:r>
                      <a:r>
                        <a:rPr lang="ko-KR" altLang="en-US" sz="1400" dirty="0" smtClean="0"/>
                        <a:t> 모든 속성정보를 전달하게 되면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생성자</a:t>
                      </a:r>
                      <a:r>
                        <a:rPr lang="ko-KR" altLang="en-US" sz="1400" dirty="0" smtClean="0"/>
                        <a:t> 호출</a:t>
                      </a:r>
                      <a:r>
                        <a:rPr lang="en-US" altLang="ko-KR" sz="1400" dirty="0" smtClean="0"/>
                        <a:t>-&gt;</a:t>
                      </a:r>
                      <a:r>
                        <a:rPr lang="ko-KR" altLang="en-US" sz="1400" dirty="0" smtClean="0"/>
                        <a:t>속성 값 설정 과정을 거치는 위의 두 방법보다 빠르다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또한 환경설정을 통해 특정 </a:t>
                      </a:r>
                      <a:r>
                        <a:rPr lang="en-US" altLang="ko-KR" sz="1400" dirty="0" err="1" smtClean="0"/>
                        <a:t>IAdoPersister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구현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를 지정할 수 있어서 유연한 시스템을 만들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Converter&lt;</a:t>
                      </a:r>
                      <a:r>
                        <a:rPr lang="en-US" altLang="ko-KR" dirty="0" err="1" smtClean="0"/>
                        <a:t>TIn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TOut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Converter&lt;</a:t>
                      </a:r>
                      <a:r>
                        <a:rPr lang="en-US" altLang="ko-KR" sz="1400" dirty="0" err="1" smtClean="0"/>
                        <a:t>IDataReader</a:t>
                      </a:r>
                      <a:r>
                        <a:rPr lang="en-US" altLang="ko-KR" sz="1400" dirty="0" smtClean="0"/>
                        <a:t>, User&gt; </a:t>
                      </a:r>
                      <a:r>
                        <a:rPr lang="ko-KR" altLang="en-US" sz="1400" dirty="0" smtClean="0"/>
                        <a:t>처럼 </a:t>
                      </a:r>
                      <a:r>
                        <a:rPr lang="en-US" altLang="ko-KR" sz="1400" dirty="0" err="1" smtClean="0"/>
                        <a:t>IPersister</a:t>
                      </a:r>
                      <a:r>
                        <a:rPr lang="ko-KR" altLang="en-US" sz="1400" dirty="0" smtClean="0"/>
                        <a:t>와 같은 방법이기는 하나 </a:t>
                      </a:r>
                      <a:r>
                        <a:rPr lang="en-US" altLang="ko-KR" sz="1400" dirty="0" smtClean="0"/>
                        <a:t>anonymous</a:t>
                      </a:r>
                      <a:r>
                        <a:rPr lang="en-US" altLang="ko-KR" sz="1400" baseline="0" dirty="0" smtClean="0"/>
                        <a:t> method </a:t>
                      </a:r>
                      <a:r>
                        <a:rPr lang="ko-KR" altLang="en-US" sz="1400" baseline="0" dirty="0" smtClean="0"/>
                        <a:t>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쓸 수 있어서 </a:t>
                      </a:r>
                      <a:r>
                        <a:rPr lang="en-US" altLang="ko-KR" sz="1400" baseline="0" dirty="0" err="1" smtClean="0"/>
                        <a:t>IPersister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구현을 할 필요가 없다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코드상에서 간단히 </a:t>
                      </a:r>
                      <a:r>
                        <a:rPr lang="en-US" altLang="ko-KR" sz="1400" dirty="0" smtClean="0"/>
                        <a:t>Test</a:t>
                      </a:r>
                      <a:r>
                        <a:rPr lang="ko-KR" altLang="en-US" sz="1400" dirty="0" smtClean="0"/>
                        <a:t>나 변형된 작업 시에 구현 편의성을 제공한다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Fluent ADO.NET – Class Diagram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2011-08-14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72" y="1714488"/>
            <a:ext cx="971200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다음/나눔">
      <a:majorFont>
        <a:latin typeface="다음_Regular"/>
        <a:ea typeface="다음_Regular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테마12</Template>
  <TotalTime>2887</TotalTime>
  <Words>841</Words>
  <Application>Microsoft Office PowerPoint</Application>
  <PresentationFormat>A4 용지(210x297mm)</PresentationFormat>
  <Paragraphs>227</Paragraphs>
  <Slides>20</Slides>
  <Notes>2</Notes>
  <HiddenSlides>2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테마12</vt:lpstr>
      <vt:lpstr>Visio</vt:lpstr>
      <vt:lpstr>Fluent ADO.NET</vt:lpstr>
      <vt:lpstr>0. 문서 이력</vt:lpstr>
      <vt:lpstr>PowerPoint 프레젠테이션</vt:lpstr>
      <vt:lpstr>1. Fluent ADO.NET 개요</vt:lpstr>
      <vt:lpstr>2. Fleunt ADO.NET 필요성</vt:lpstr>
      <vt:lpstr>2. Fleunt ADO.NET 필요성</vt:lpstr>
      <vt:lpstr>3. Fluent ADO.NET 구조</vt:lpstr>
      <vt:lpstr>3.1 Mapping Methods</vt:lpstr>
      <vt:lpstr>3. Fluent ADO.NET – Class Diagram</vt:lpstr>
      <vt:lpstr>3.1 Mapping Methods</vt:lpstr>
      <vt:lpstr>3.2 Name Mapping Rules</vt:lpstr>
      <vt:lpstr>3. Mapping Rule 예</vt:lpstr>
      <vt:lpstr>4. Fluent ADO.NET 예제</vt:lpstr>
      <vt:lpstr>4. Fluent ADO.NET 예제</vt:lpstr>
      <vt:lpstr>5. Fluent ADO.NET 활용 절차</vt:lpstr>
      <vt:lpstr>6. Fluent ADO.NET 제한 사항</vt:lpstr>
      <vt:lpstr>7. Persister 구현 Logic</vt:lpstr>
      <vt:lpstr>7. Persister 구현 Logic</vt:lpstr>
      <vt:lpstr>2. ICON SET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고이정</dc:creator>
  <cp:lastModifiedBy>debop</cp:lastModifiedBy>
  <cp:revision>239</cp:revision>
  <dcterms:created xsi:type="dcterms:W3CDTF">2008-10-10T08:47:31Z</dcterms:created>
  <dcterms:modified xsi:type="dcterms:W3CDTF">2011-08-14T13:11:42Z</dcterms:modified>
</cp:coreProperties>
</file>